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390" r:id="rId2"/>
    <p:sldId id="1391" r:id="rId3"/>
    <p:sldId id="1341" r:id="rId4"/>
    <p:sldId id="1357" r:id="rId5"/>
    <p:sldId id="1369" r:id="rId6"/>
    <p:sldId id="1370" r:id="rId7"/>
    <p:sldId id="1359" r:id="rId8"/>
    <p:sldId id="1360" r:id="rId9"/>
    <p:sldId id="1361" r:id="rId10"/>
    <p:sldId id="1364" r:id="rId11"/>
    <p:sldId id="1305" r:id="rId12"/>
    <p:sldId id="1306" r:id="rId13"/>
    <p:sldId id="1307" r:id="rId14"/>
    <p:sldId id="1308" r:id="rId15"/>
    <p:sldId id="1309" r:id="rId16"/>
    <p:sldId id="1362" r:id="rId17"/>
    <p:sldId id="1310" r:id="rId18"/>
    <p:sldId id="1311" r:id="rId19"/>
    <p:sldId id="1363" r:id="rId20"/>
    <p:sldId id="1317" r:id="rId21"/>
    <p:sldId id="1318" r:id="rId22"/>
    <p:sldId id="1319" r:id="rId23"/>
    <p:sldId id="1320" r:id="rId24"/>
    <p:sldId id="1321" r:id="rId25"/>
    <p:sldId id="1322" r:id="rId26"/>
    <p:sldId id="1332" r:id="rId27"/>
    <p:sldId id="1372" r:id="rId28"/>
    <p:sldId id="1335" r:id="rId29"/>
    <p:sldId id="1373" r:id="rId30"/>
    <p:sldId id="1336" r:id="rId31"/>
    <p:sldId id="1337" r:id="rId32"/>
    <p:sldId id="1374" r:id="rId33"/>
    <p:sldId id="1338" r:id="rId34"/>
    <p:sldId id="325" r:id="rId3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56779"/>
    <a:srgbClr val="6BD834"/>
    <a:srgbClr val="FF8B8B"/>
    <a:srgbClr val="99FFCC"/>
    <a:srgbClr val="12313A"/>
    <a:srgbClr val="FF3399"/>
    <a:srgbClr val="358DA5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34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1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0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18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30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17" Type="http://schemas.openxmlformats.org/officeDocument/2006/relationships/slide" Target="slides/slide23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34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33.xml"/><Relationship Id="rId10" Type="http://schemas.openxmlformats.org/officeDocument/2006/relationships/slide" Target="slides/slide13.xml"/><Relationship Id="rId19" Type="http://schemas.openxmlformats.org/officeDocument/2006/relationships/slide" Target="slides/slide28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8147-B4BD-4526-B766-6F930B1FAD7F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EE28-6FF6-42A4-9512-77A3274501C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00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A6F2C-8385-4F42-B0EF-9371CE5C77B2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30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029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029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029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70C422-8D70-4DAB-8D15-C75E00C832A7}" type="slidenum">
              <a:rPr lang="es-PE" sz="1200" smtClean="0"/>
              <a:pPr eaLnBrk="1" hangingPunct="1"/>
              <a:t>10</a:t>
            </a:fld>
            <a:endParaRPr lang="es-P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131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1317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131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56F12A-F3F7-4A8A-B7A8-C91B27CAC0D5}" type="slidenum">
              <a:rPr lang="es-PE" sz="1200" smtClean="0"/>
              <a:pPr eaLnBrk="1" hangingPunct="1"/>
              <a:t>11</a:t>
            </a:fld>
            <a:endParaRPr lang="es-P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234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2341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2342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198866-439A-4999-91AF-AB40CAA7FD6D}" type="slidenum">
              <a:rPr lang="es-PE" sz="1200" smtClean="0"/>
              <a:pPr eaLnBrk="1" hangingPunct="1"/>
              <a:t>12</a:t>
            </a:fld>
            <a:endParaRPr lang="es-P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36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336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336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6A771B-8417-4E52-846A-4AAB332E7279}" type="slidenum">
              <a:rPr lang="es-PE" sz="1200" smtClean="0"/>
              <a:pPr eaLnBrk="1" hangingPunct="1"/>
              <a:t>13</a:t>
            </a:fld>
            <a:endParaRPr lang="es-P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438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4389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4390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0F0631-B34F-4682-9AC9-99A844B5403C}" type="slidenum">
              <a:rPr lang="es-PE" sz="1200" smtClean="0"/>
              <a:pPr eaLnBrk="1" hangingPunct="1"/>
              <a:t>14</a:t>
            </a:fld>
            <a:endParaRPr lang="es-P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541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541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541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C20D1C-3989-498E-BFB2-B541BE51607C}" type="slidenum">
              <a:rPr lang="es-PE" sz="1200" smtClean="0"/>
              <a:pPr eaLnBrk="1" hangingPunct="1"/>
              <a:t>15</a:t>
            </a:fld>
            <a:endParaRPr lang="es-P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643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6437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643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4FD2BA-E0A4-4DB1-84E5-D487185F1BE5}" type="slidenum">
              <a:rPr lang="es-PE" sz="1200" smtClean="0"/>
              <a:pPr eaLnBrk="1" hangingPunct="1"/>
              <a:t>16</a:t>
            </a:fld>
            <a:endParaRPr lang="es-P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746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7461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7462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304391-4C24-4789-98E7-7B9426340C19}" type="slidenum">
              <a:rPr lang="es-PE" sz="1200" smtClean="0"/>
              <a:pPr eaLnBrk="1" hangingPunct="1"/>
              <a:t>17</a:t>
            </a:fld>
            <a:endParaRPr lang="es-P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848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848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848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8E2D2A-C770-4791-8415-0E9CDA14A2F2}" type="slidenum">
              <a:rPr lang="es-PE" sz="1200" smtClean="0"/>
              <a:pPr eaLnBrk="1" hangingPunct="1"/>
              <a:t>18</a:t>
            </a:fld>
            <a:endParaRPr lang="es-P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950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9509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49510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6A59E3-E948-4754-8CBF-E9BB08C813FD}" type="slidenum">
              <a:rPr lang="es-PE" sz="1200" smtClean="0"/>
              <a:pPr eaLnBrk="1" hangingPunct="1"/>
              <a:t>19</a:t>
            </a:fld>
            <a:endParaRPr lang="es-P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421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421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421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26E7A5-8490-482D-9B0B-E63237F92991}" type="slidenum">
              <a:rPr lang="es-PE" sz="1200" smtClean="0"/>
              <a:pPr eaLnBrk="1" hangingPunct="1"/>
              <a:t>2</a:t>
            </a:fld>
            <a:endParaRPr lang="es-P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053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053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053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0DBA1F-3A58-4431-BAD8-90B3AF6C5E67}" type="slidenum">
              <a:rPr lang="es-PE" sz="1200" smtClean="0"/>
              <a:pPr eaLnBrk="1" hangingPunct="1"/>
              <a:t>20</a:t>
            </a:fld>
            <a:endParaRPr lang="es-PE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155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1557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155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B9A1B8-8FC3-4A63-B1F9-7250508BDAC9}" type="slidenum">
              <a:rPr lang="es-PE" sz="1200" smtClean="0"/>
              <a:pPr eaLnBrk="1" hangingPunct="1"/>
              <a:t>21</a:t>
            </a:fld>
            <a:endParaRPr lang="es-PE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258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2581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2582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E727F-6998-47D6-8CF4-F9257F3B80BC}" type="slidenum">
              <a:rPr lang="es-PE" sz="1200" smtClean="0"/>
              <a:pPr eaLnBrk="1" hangingPunct="1"/>
              <a:t>22</a:t>
            </a:fld>
            <a:endParaRPr lang="es-PE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360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360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360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16575-1336-4D15-919D-909D182FA397}" type="slidenum">
              <a:rPr lang="es-PE" sz="1200" smtClean="0"/>
              <a:pPr eaLnBrk="1" hangingPunct="1"/>
              <a:t>23</a:t>
            </a:fld>
            <a:endParaRPr lang="es-PE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462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4629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4630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5134DE-2EC2-4C9B-BC8F-7AB9080511B4}" type="slidenum">
              <a:rPr lang="es-PE" sz="1200" smtClean="0"/>
              <a:pPr eaLnBrk="1" hangingPunct="1"/>
              <a:t>24</a:t>
            </a:fld>
            <a:endParaRPr lang="es-PE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565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565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5565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A5EBC5-37BF-4E3D-8E40-E52CD77ED8A0}" type="slidenum">
              <a:rPr lang="es-PE" sz="1200" smtClean="0"/>
              <a:pPr eaLnBrk="1" hangingPunct="1"/>
              <a:t>25</a:t>
            </a:fld>
            <a:endParaRPr lang="es-PE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589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589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589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AC9878-C0E6-4D1C-932F-5890FCB4CCCA}" type="slidenum">
              <a:rPr lang="es-PE" sz="1200" smtClean="0"/>
              <a:pPr eaLnBrk="1" hangingPunct="1"/>
              <a:t>26</a:t>
            </a:fld>
            <a:endParaRPr lang="es-PE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1895-A486-47F4-852B-0862E5978673}" type="slidenum">
              <a:rPr lang="es-PE" smtClean="0"/>
              <a:pPr>
                <a:defRPr/>
              </a:pPr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8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896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896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896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AEAB7-BC91-447B-9F53-A2386B6E409A}" type="slidenum">
              <a:rPr lang="es-PE" sz="1200" smtClean="0"/>
              <a:pPr eaLnBrk="1" hangingPunct="1"/>
              <a:t>28</a:t>
            </a:fld>
            <a:endParaRPr lang="es-PE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6589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589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6589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AC9878-C0E6-4D1C-932F-5890FCB4CCCA}" type="slidenum">
              <a:rPr lang="es-PE" sz="1200" smtClean="0"/>
              <a:pPr eaLnBrk="1" hangingPunct="1"/>
              <a:t>29</a:t>
            </a:fld>
            <a:endParaRPr lang="es-P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728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728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9728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9D0752-A1E6-4C9A-B4F2-DBEAC89EFBB3}" type="slidenum">
              <a:rPr lang="es-PE" sz="1200" smtClean="0"/>
              <a:pPr eaLnBrk="1" hangingPunct="1"/>
              <a:t>3</a:t>
            </a:fld>
            <a:endParaRPr lang="es-PE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101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1013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1014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13DF3-DA3A-49BF-B309-0ACA08EA2E40}" type="slidenum">
              <a:rPr lang="es-PE" sz="1200" smtClean="0"/>
              <a:pPr eaLnBrk="1" hangingPunct="1"/>
              <a:t>30</a:t>
            </a:fld>
            <a:endParaRPr lang="es-PE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203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2037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203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843F25-8147-4B63-81DE-E0AD1A5CAA2A}" type="slidenum">
              <a:rPr lang="es-PE" sz="1200" smtClean="0"/>
              <a:pPr eaLnBrk="1" hangingPunct="1"/>
              <a:t>31</a:t>
            </a:fld>
            <a:endParaRPr lang="es-PE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1895-A486-47F4-852B-0862E5978673}" type="slidenum">
              <a:rPr lang="es-PE" smtClean="0"/>
              <a:pPr>
                <a:defRPr/>
              </a:pPr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90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7306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3061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73062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09CCA7-1F0C-4707-AA9F-671318CAA17B}" type="slidenum">
              <a:rPr lang="es-PE" sz="1200" smtClean="0"/>
              <a:pPr eaLnBrk="1" hangingPunct="1"/>
              <a:t>33</a:t>
            </a:fld>
            <a:endParaRPr lang="es-P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619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6197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619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08044-1F9A-43ED-A753-41D65F645AA9}" type="slidenum">
              <a:rPr lang="es-PE" sz="1200" smtClean="0"/>
              <a:pPr eaLnBrk="1" hangingPunct="1"/>
              <a:t>4</a:t>
            </a:fld>
            <a:endParaRPr lang="es-P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1895-A486-47F4-852B-0862E5978673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152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1895-A486-47F4-852B-0862E5978673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842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722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7221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7222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0C9AB-76D7-4A58-88D5-548AC46EC8F2}" type="slidenum">
              <a:rPr lang="es-PE" sz="1200" smtClean="0"/>
              <a:pPr eaLnBrk="1" hangingPunct="1"/>
              <a:t>7</a:t>
            </a:fld>
            <a:endParaRPr lang="es-P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824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8245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8246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9E2AF1-DB6D-48D7-B4CD-E356B4F40FE3}" type="slidenum">
              <a:rPr lang="es-PE" sz="1200" smtClean="0"/>
              <a:pPr eaLnBrk="1" hangingPunct="1"/>
              <a:t>8</a:t>
            </a:fld>
            <a:endParaRPr lang="es-P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926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9269" name="4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PE" sz="1200"/>
          </a:p>
        </p:txBody>
      </p:sp>
      <p:sp>
        <p:nvSpPr>
          <p:cNvPr id="139270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5A3AE4-962C-4B96-8E19-3D7ABC6EABC2}" type="slidenum">
              <a:rPr lang="es-PE" sz="1200" smtClean="0"/>
              <a:pPr eaLnBrk="1" hangingPunct="1"/>
              <a:t>9</a:t>
            </a:fld>
            <a:endParaRPr lang="es-P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340769"/>
            <a:ext cx="12192000" cy="1686049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13157C0-504D-4D5E-AE04-87063CF09F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5048" y="6502703"/>
            <a:ext cx="1341120" cy="320524"/>
          </a:xfrm>
          <a:prstGeom prst="rect">
            <a:avLst/>
          </a:prstGeom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</a:lstStyle>
          <a:p>
            <a:pPr>
              <a:defRPr/>
            </a:pPr>
            <a:fld id="{33AA8B00-11D9-4249-9428-26FE0CE08784}" type="slidenum">
              <a:rPr lang="en-US" altLang="es-419"/>
              <a:pPr>
                <a:defRPr/>
              </a:pPr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1825581494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914400" y="1484785"/>
            <a:ext cx="10363200" cy="1470025"/>
          </a:xfr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14096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58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1_Sólo el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346646"/>
            <a:ext cx="109728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9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5C2B3-BF0C-460A-971F-BCCEFF13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0350"/>
            <a:ext cx="11523133" cy="641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B58CD-CE96-441D-91C1-E0CC1C318A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4434" y="1052513"/>
            <a:ext cx="5659967" cy="52562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9B145-8AA1-4452-B1BE-25E02352D52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1" y="1052513"/>
            <a:ext cx="5659967" cy="25511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925E8F-AB9E-473D-B194-6E50C7FB75D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1" y="3756025"/>
            <a:ext cx="5659967" cy="2552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125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42">
            <a:extLst>
              <a:ext uri="{FF2B5EF4-FFF2-40B4-BE49-F238E27FC236}">
                <a16:creationId xmlns:a16="http://schemas.microsoft.com/office/drawing/2014/main" id="{E4240CC6-D465-4762-A1E7-0191D90B239B}"/>
              </a:ext>
            </a:extLst>
          </p:cNvPr>
          <p:cNvSpPr>
            <a:spLocks noChangeShapeType="1"/>
          </p:cNvSpPr>
          <p:nvPr userDrawn="1"/>
        </p:nvSpPr>
        <p:spPr bwMode="black">
          <a:xfrm flipV="1">
            <a:off x="2482735" y="1362227"/>
            <a:ext cx="0" cy="3326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133" tIns="45067" rIns="90133" bIns="45067"/>
          <a:lstStyle/>
          <a:p>
            <a:endParaRPr lang="es-PE" sz="1714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40438BF-779C-4692-BC04-93BB7150A86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10222" t="9817" r="12546" b="9957"/>
          <a:stretch/>
        </p:blipFill>
        <p:spPr bwMode="auto">
          <a:xfrm>
            <a:off x="347287" y="201084"/>
            <a:ext cx="1317106" cy="1291167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18608128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7368" y="654150"/>
            <a:ext cx="5544000" cy="57585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0632" y="654150"/>
            <a:ext cx="5544000" cy="57585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C43149-9946-4EF0-A6DE-43871124F6E4}" type="datetimeFigureOut">
              <a:rPr lang="es-PE" smtClean="0"/>
              <a:pPr/>
              <a:t>02/02/2021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0A00C01-22DA-4F29-93B4-135A9E6537A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207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7368" y="654150"/>
            <a:ext cx="11377264" cy="579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C680E7F9-BE8C-4AB4-95DF-8951E4F1E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84" y="6570000"/>
            <a:ext cx="12167315" cy="280230"/>
          </a:xfrm>
          <a:prstGeom prst="rect">
            <a:avLst/>
          </a:prstGeom>
          <a:solidFill>
            <a:srgbClr val="0070C0"/>
          </a:solidFill>
          <a:ln w="57150" algn="ctr">
            <a:solidFill>
              <a:srgbClr val="0070C0"/>
            </a:solidFill>
            <a:round/>
            <a:headEnd/>
            <a:tailEnd/>
          </a:ln>
        </p:spPr>
        <p:txBody>
          <a:bodyPr wrap="square" lIns="94640" tIns="47320" rIns="94640" bIns="47320">
            <a:spAutoFit/>
          </a:bodyPr>
          <a:lstStyle>
            <a:lvl1pPr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46150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461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PE" altLang="es-PE" sz="1200" dirty="0">
                <a:solidFill>
                  <a:schemeClr val="bg1">
                    <a:lumMod val="95000"/>
                  </a:schemeClr>
                </a:solidFill>
              </a:rPr>
              <a:t>Curso: </a:t>
            </a:r>
            <a:r>
              <a:rPr lang="es-MX" sz="1200" b="1" dirty="0" err="1"/>
              <a:t>MCC607</a:t>
            </a:r>
            <a:r>
              <a:rPr lang="es-MX" sz="1200" b="1" dirty="0"/>
              <a:t> Aprendizaje Automático y Minería de Datos                                                                                    </a:t>
            </a:r>
            <a:r>
              <a:rPr lang="es-PE" altLang="es-PE" sz="1200" dirty="0">
                <a:solidFill>
                  <a:schemeClr val="bg1">
                    <a:lumMod val="95000"/>
                  </a:schemeClr>
                </a:solidFill>
              </a:rPr>
              <a:t>Docente:   </a:t>
            </a:r>
            <a:r>
              <a:rPr lang="es-PE" altLang="es-PE" sz="1200" b="1" dirty="0" err="1">
                <a:solidFill>
                  <a:schemeClr val="bg1">
                    <a:lumMod val="95000"/>
                  </a:schemeClr>
                </a:solidFill>
              </a:rPr>
              <a:t>Dr</a:t>
            </a:r>
            <a:r>
              <a:rPr lang="es-PE" altLang="es-PE" sz="1200" b="1" dirty="0">
                <a:solidFill>
                  <a:schemeClr val="bg1">
                    <a:lumMod val="95000"/>
                  </a:schemeClr>
                </a:solidFill>
              </a:rPr>
              <a:t> (c) Mg Samuel Alonso, Oporto Díaz</a:t>
            </a: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ACA7B105-6419-4C21-A7C0-9494B55A3DEF}"/>
              </a:ext>
            </a:extLst>
          </p:cNvPr>
          <p:cNvSpPr txBox="1"/>
          <p:nvPr userDrawn="1"/>
        </p:nvSpPr>
        <p:spPr>
          <a:xfrm>
            <a:off x="11574029" y="657161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E0BF12-F4A8-430C-B42A-C85E9688BF10}" type="slidenum">
              <a:rPr lang="es-E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s-E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lang="es-PE" sz="3200" b="1" kern="1200" dirty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0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CuadroTexto">
            <a:extLst>
              <a:ext uri="{FF2B5EF4-FFF2-40B4-BE49-F238E27FC236}">
                <a16:creationId xmlns:a16="http://schemas.microsoft.com/office/drawing/2014/main" id="{37DE68EB-EAEB-4050-A58D-1F09143B65B0}"/>
              </a:ext>
            </a:extLst>
          </p:cNvPr>
          <p:cNvSpPr txBox="1"/>
          <p:nvPr/>
        </p:nvSpPr>
        <p:spPr>
          <a:xfrm>
            <a:off x="10589737" y="5949280"/>
            <a:ext cx="1345291" cy="372563"/>
          </a:xfrm>
          <a:prstGeom prst="rect">
            <a:avLst/>
          </a:prstGeom>
          <a:noFill/>
        </p:spPr>
        <p:txBody>
          <a:bodyPr wrap="none" lIns="94640" tIns="47320" rIns="94640" bIns="47320">
            <a:spAutoFit/>
          </a:bodyPr>
          <a:lstStyle/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27/01/2021</a:t>
            </a:r>
          </a:p>
        </p:txBody>
      </p:sp>
      <p:sp>
        <p:nvSpPr>
          <p:cNvPr id="10" name="4 CuadroTexto">
            <a:extLst>
              <a:ext uri="{FF2B5EF4-FFF2-40B4-BE49-F238E27FC236}">
                <a16:creationId xmlns:a16="http://schemas.microsoft.com/office/drawing/2014/main" id="{FBF9F3AF-7760-4CC1-9374-88C078641E92}"/>
              </a:ext>
            </a:extLst>
          </p:cNvPr>
          <p:cNvSpPr txBox="1"/>
          <p:nvPr/>
        </p:nvSpPr>
        <p:spPr>
          <a:xfrm>
            <a:off x="11164" y="1187111"/>
            <a:ext cx="12192000" cy="649562"/>
          </a:xfrm>
          <a:prstGeom prst="rect">
            <a:avLst/>
          </a:prstGeom>
          <a:noFill/>
          <a:ln>
            <a:noFill/>
          </a:ln>
        </p:spPr>
        <p:txBody>
          <a:bodyPr wrap="square" lIns="94640" tIns="47320" rIns="94640" bIns="47320">
            <a:spAutoFit/>
          </a:bodyPr>
          <a:lstStyle/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s-MX" sz="3600" b="1" dirty="0">
                <a:solidFill>
                  <a:srgbClr val="FFC000"/>
                </a:solidFill>
                <a:latin typeface="Arial" charset="0"/>
                <a:cs typeface="Arial" charset="0"/>
              </a:rPr>
              <a:t>Aprendizaje Automático y Minería de Datos</a:t>
            </a:r>
            <a:endParaRPr lang="es-PE" sz="3600" b="1" dirty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1 CuadroTexto">
            <a:extLst>
              <a:ext uri="{FF2B5EF4-FFF2-40B4-BE49-F238E27FC236}">
                <a16:creationId xmlns:a16="http://schemas.microsoft.com/office/drawing/2014/main" id="{4EB18481-39E8-4F16-B85C-80FBE44E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" y="0"/>
            <a:ext cx="12167320" cy="834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4640" tIns="47320" rIns="94640" bIns="47320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PE" altLang="es-PE" sz="2800" b="1" dirty="0">
                <a:solidFill>
                  <a:schemeClr val="accent5">
                    <a:lumMod val="75000"/>
                  </a:schemeClr>
                </a:solidFill>
              </a:rPr>
              <a:t>UNIVERSIDAD NACIONAL DE INGENIERIA</a:t>
            </a:r>
          </a:p>
          <a:p>
            <a:pPr algn="ctr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MX" altLang="es-PE" sz="1800" b="1" dirty="0">
                <a:solidFill>
                  <a:schemeClr val="accent5">
                    <a:lumMod val="75000"/>
                  </a:schemeClr>
                </a:solidFill>
              </a:rPr>
              <a:t>Escuela profesional de ciencia de la computación</a:t>
            </a:r>
            <a:endParaRPr lang="es-PE" altLang="es-PE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E425D9-A468-476B-93B1-8E99578A5715}"/>
              </a:ext>
            </a:extLst>
          </p:cNvPr>
          <p:cNvSpPr txBox="1"/>
          <p:nvPr/>
        </p:nvSpPr>
        <p:spPr>
          <a:xfrm>
            <a:off x="11164" y="261175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/>
              <a:t>Preparación de los Datos</a:t>
            </a:r>
          </a:p>
        </p:txBody>
      </p:sp>
      <p:pic>
        <p:nvPicPr>
          <p:cNvPr id="8" name="Picture 8" descr="http://3.bp.blogspot.com/-hvHIzQThg8A/UV6msAlErDI/AAAAAAAAAEk/8IPjg_MMLaE/s640/dm1.JPG">
            <a:extLst>
              <a:ext uri="{FF2B5EF4-FFF2-40B4-BE49-F238E27FC236}">
                <a16:creationId xmlns:a16="http://schemas.microsoft.com/office/drawing/2014/main" id="{0AE84385-A83F-4F38-8001-0E96582A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58" y="3346188"/>
            <a:ext cx="4007811" cy="31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3</a:t>
            </a:r>
            <a:endParaRPr lang="es-P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ES" b="1" dirty="0">
                <a:latin typeface="Arial" charset="0"/>
                <a:cs typeface="Arial" charset="0"/>
              </a:rPr>
              <a:t>LIMPIEZA DE DATOS. </a:t>
            </a:r>
            <a:r>
              <a:rPr lang="es-PE" b="1" dirty="0">
                <a:latin typeface="Arial" charset="0"/>
                <a:cs typeface="Arial" charset="0"/>
              </a:rPr>
              <a:t>VALORES EXTREMOS</a:t>
            </a:r>
          </a:p>
        </p:txBody>
      </p:sp>
      <p:pic>
        <p:nvPicPr>
          <p:cNvPr id="57347" name="Picture 4" descr="http://stickymaths.com/images/univariate/outlier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3286126"/>
            <a:ext cx="3357562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Valores Extremos (Outliers)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Los datos anómalos, valores extremos  (</a:t>
            </a:r>
            <a:r>
              <a:rPr lang="es-PE" dirty="0" err="1">
                <a:latin typeface="Arial" charset="0"/>
                <a:cs typeface="Arial" charset="0"/>
              </a:rPr>
              <a:t>outliers</a:t>
            </a:r>
            <a:r>
              <a:rPr lang="es-PE" dirty="0">
                <a:latin typeface="Arial" charset="0"/>
                <a:cs typeface="Arial" charset="0"/>
              </a:rPr>
              <a:t>) son:</a:t>
            </a:r>
          </a:p>
          <a:p>
            <a:pPr lvl="1"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Aquellos que no siguen el comportamiento general de los datos.</a:t>
            </a:r>
          </a:p>
          <a:p>
            <a:pPr lvl="1"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Pueden ser erróneos o correctos pero diferentes a los demás.</a:t>
            </a:r>
          </a:p>
          <a:p>
            <a:pPr lvl="1"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Ruido o a valores remanentes</a:t>
            </a:r>
          </a:p>
          <a:p>
            <a:pPr>
              <a:spcBef>
                <a:spcPct val="0"/>
              </a:spcBef>
            </a:pPr>
            <a:endParaRPr lang="es-PE" sz="2000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Hay que identificarlos para eliminarlos o para sacar información de ellos (nuevos casos). </a:t>
            </a:r>
          </a:p>
          <a:p>
            <a:pPr>
              <a:spcBef>
                <a:spcPct val="0"/>
              </a:spcBef>
            </a:pPr>
            <a:endParaRPr lang="es-PE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Afectar la normalización de los datos.</a:t>
            </a:r>
          </a:p>
          <a:p>
            <a:pPr>
              <a:spcBef>
                <a:spcPct val="0"/>
              </a:spcBef>
            </a:pPr>
            <a:endParaRPr lang="es-PE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 dirty="0">
                <a:latin typeface="Arial" charset="0"/>
                <a:cs typeface="Arial" charset="0"/>
              </a:rPr>
              <a:t>Identificarlos es </a:t>
            </a:r>
            <a:r>
              <a:rPr lang="es-PE" dirty="0">
                <a:solidFill>
                  <a:srgbClr val="C00000"/>
                </a:solidFill>
                <a:latin typeface="Arial" charset="0"/>
                <a:cs typeface="Arial" charset="0"/>
              </a:rPr>
              <a:t>importante</a:t>
            </a:r>
            <a:r>
              <a:rPr lang="es-PE" dirty="0">
                <a:latin typeface="Arial" charset="0"/>
                <a:cs typeface="Arial" charset="0"/>
              </a:rPr>
              <a:t> por que pueden generar problemas de representación de datos, a pesar que el valor sea valido y no represente ningún error.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¿Cómo se identifican los extremos?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Método gráfico (visual)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Preparar el histograma de la variable.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Preparar el scatter plot (diagrama de cajas)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Identificar los extremos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Preparar el scatter plot two-dimensional para 2 variables.</a:t>
            </a:r>
          </a:p>
        </p:txBody>
      </p:sp>
      <p:sp>
        <p:nvSpPr>
          <p:cNvPr id="59396" name="4 Rectángulo"/>
          <p:cNvSpPr>
            <a:spLocks noChangeArrowheads="1"/>
          </p:cNvSpPr>
          <p:nvPr/>
        </p:nvSpPr>
        <p:spPr bwMode="auto">
          <a:xfrm>
            <a:off x="5743602" y="3416246"/>
            <a:ext cx="33575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lvl="1" indent="-174625">
              <a:buFont typeface="Arial" charset="0"/>
              <a:buChar char="•"/>
            </a:pPr>
            <a:r>
              <a:rPr lang="es-PE" sz="2000" dirty="0">
                <a:cs typeface="Arial" charset="0"/>
              </a:rPr>
              <a:t>Nominales </a:t>
            </a:r>
            <a:r>
              <a:rPr lang="es-PE" sz="2000" dirty="0">
                <a:cs typeface="Arial" charset="0"/>
                <a:sym typeface="Wingdings" pitchFamily="2" charset="2"/>
              </a:rPr>
              <a:t></a:t>
            </a:r>
            <a:r>
              <a:rPr lang="es-PE" sz="2000" dirty="0">
                <a:cs typeface="Arial" charset="0"/>
              </a:rPr>
              <a:t> valor fuera del formato o rango.</a:t>
            </a:r>
          </a:p>
          <a:p>
            <a:pPr indent="-457200">
              <a:buFont typeface="Arial" charset="0"/>
              <a:buChar char="•"/>
            </a:pPr>
            <a:endParaRPr lang="es-PE" sz="2000" dirty="0">
              <a:cs typeface="Arial" charset="0"/>
            </a:endParaRPr>
          </a:p>
          <a:p>
            <a:pPr marL="174625" lvl="1" indent="-174625">
              <a:buFont typeface="Arial" charset="0"/>
              <a:buChar char="•"/>
            </a:pPr>
            <a:r>
              <a:rPr lang="es-PE" sz="2000" dirty="0">
                <a:cs typeface="Arial" charset="0"/>
              </a:rPr>
              <a:t>Numéricos </a:t>
            </a:r>
            <a:r>
              <a:rPr lang="es-PE" sz="2000" dirty="0">
                <a:cs typeface="Arial" charset="0"/>
                <a:sym typeface="Wingdings" pitchFamily="2" charset="2"/>
              </a:rPr>
              <a:t></a:t>
            </a:r>
            <a:r>
              <a:rPr lang="es-PE" sz="2000" dirty="0">
                <a:cs typeface="Arial" charset="0"/>
              </a:rPr>
              <a:t> Buscar datos anómalos y estudiar si son realmente anómalos o erróneos.</a:t>
            </a:r>
          </a:p>
        </p:txBody>
      </p:sp>
      <p:pic>
        <p:nvPicPr>
          <p:cNvPr id="59397" name="Picture 5" descr="http://www.ats.ucla.edu/stat/Spss/webbooks/reg/chapter2/SPSSREG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980532"/>
            <a:ext cx="37861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¿Cómo se identifican los extremos?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">
                <a:solidFill>
                  <a:srgbClr val="C00000"/>
                </a:solidFill>
                <a:latin typeface="Arial" charset="0"/>
                <a:cs typeface="Arial" charset="0"/>
              </a:rPr>
              <a:t>Método numérico (analítico)</a:t>
            </a:r>
          </a:p>
          <a:p>
            <a:pPr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Identificar los puntos que se encuentran fuera de </a:t>
            </a:r>
            <a:r>
              <a:rPr lang="en-US">
                <a:latin typeface="Arial" charset="0"/>
                <a:cs typeface="Arial" charset="0"/>
              </a:rPr>
              <a:t>µ ± 3</a:t>
            </a:r>
            <a:r>
              <a:rPr lang="el-GR">
                <a:latin typeface="Arial" charset="0"/>
                <a:cs typeface="Arial" charset="0"/>
              </a:rPr>
              <a:t>σ</a:t>
            </a:r>
            <a:endParaRPr lang="es-ES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es-ES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Usar el rango intercuartil: [Q1 – 1.5 * IRQ , Q3 + 1.5 * IRQ]</a:t>
            </a:r>
          </a:p>
          <a:p>
            <a:pPr>
              <a:spcBef>
                <a:spcPct val="0"/>
              </a:spcBef>
            </a:pPr>
            <a:endParaRPr lang="es-ES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Donde:	Q1: 1er cuartil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ES">
                <a:latin typeface="Arial" charset="0"/>
                <a:cs typeface="Arial" charset="0"/>
              </a:rPr>
              <a:t> 			Q3: 3er cuartil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ES">
                <a:latin typeface="Arial" charset="0"/>
                <a:cs typeface="Arial" charset="0"/>
              </a:rPr>
              <a:t> 			IRQ: Q3 – Q1</a:t>
            </a:r>
            <a:endParaRPr lang="el-GR">
              <a:latin typeface="Arial" charset="0"/>
              <a:cs typeface="Arial" charset="0"/>
            </a:endParaRPr>
          </a:p>
        </p:txBody>
      </p:sp>
      <p:pic>
        <p:nvPicPr>
          <p:cNvPr id="60420" name="Picture 4" descr="http://support.sas.com/rnd/app/da/new/histogram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7813" r="1563" b="12498"/>
          <a:stretch>
            <a:fillRect/>
          </a:stretch>
        </p:blipFill>
        <p:spPr bwMode="auto">
          <a:xfrm>
            <a:off x="6165850" y="3143251"/>
            <a:ext cx="4002088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¿Cómo se identifican los extremos?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Clustering parcial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Los datos se agrupan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latin typeface="Arial" charset="0"/>
                <a:cs typeface="Arial" charset="0"/>
              </a:rPr>
              <a:t> 	en clusters y los datos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latin typeface="Arial" charset="0"/>
                <a:cs typeface="Arial" charset="0"/>
              </a:rPr>
              <a:t> 	que queden fuera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latin typeface="Arial" charset="0"/>
                <a:cs typeface="Arial" charset="0"/>
              </a:rPr>
              <a:t> 	pueden considerarse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latin typeface="Arial" charset="0"/>
                <a:cs typeface="Arial" charset="0"/>
              </a:rPr>
              <a:t> 	outliers.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Combinación de inspección humana y automática.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Utilizar técnicas automatizadas (p.e. basadas en la teoría de la información) para identificar casos “extraños” y el experto humano trabaja sólo sobre estos datos.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9763"/>
            <a:ext cx="4524375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2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¿Cómo se identifican los extremos?</a:t>
            </a:r>
          </a:p>
        </p:txBody>
      </p:sp>
      <p:sp>
        <p:nvSpPr>
          <p:cNvPr id="62466" name="1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Distancias.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 algn="just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Un punto </a:t>
            </a:r>
            <a:r>
              <a:rPr lang="es-PE">
                <a:solidFill>
                  <a:srgbClr val="00B050"/>
                </a:solidFill>
                <a:latin typeface="Arial" charset="0"/>
                <a:cs typeface="Arial" charset="0"/>
              </a:rPr>
              <a:t>p</a:t>
            </a:r>
            <a:r>
              <a:rPr lang="es-PE">
                <a:latin typeface="Arial" charset="0"/>
                <a:cs typeface="Arial" charset="0"/>
              </a:rPr>
              <a:t> en un dataset es un </a:t>
            </a:r>
            <a:r>
              <a:rPr lang="es-PE">
                <a:solidFill>
                  <a:srgbClr val="00B050"/>
                </a:solidFill>
                <a:latin typeface="Arial" charset="0"/>
                <a:cs typeface="Arial" charset="0"/>
              </a:rPr>
              <a:t>valor extremo </a:t>
            </a:r>
            <a:r>
              <a:rPr lang="es-PE">
                <a:latin typeface="Arial" charset="0"/>
                <a:cs typeface="Arial" charset="0"/>
              </a:rPr>
              <a:t>con respecto al parámetro </a:t>
            </a:r>
            <a:r>
              <a:rPr lang="es-PE">
                <a:solidFill>
                  <a:srgbClr val="FFC000"/>
                </a:solidFill>
                <a:latin typeface="Arial" charset="0"/>
                <a:cs typeface="Arial" charset="0"/>
              </a:rPr>
              <a:t>k</a:t>
            </a:r>
            <a:r>
              <a:rPr lang="es-PE">
                <a:latin typeface="Arial" charset="0"/>
                <a:cs typeface="Arial" charset="0"/>
              </a:rPr>
              <a:t> y d, si no más que </a:t>
            </a:r>
            <a:r>
              <a:rPr lang="es-PE">
                <a:solidFill>
                  <a:srgbClr val="FFC000"/>
                </a:solidFill>
                <a:latin typeface="Arial" charset="0"/>
                <a:cs typeface="Arial" charset="0"/>
              </a:rPr>
              <a:t>k</a:t>
            </a:r>
            <a:r>
              <a:rPr lang="es-PE">
                <a:latin typeface="Arial" charset="0"/>
                <a:cs typeface="Arial" charset="0"/>
              </a:rPr>
              <a:t> puntos en el dataset están a una distancia &lt;= d, desde </a:t>
            </a:r>
            <a:r>
              <a:rPr lang="es-PE">
                <a:solidFill>
                  <a:srgbClr val="00B050"/>
                </a:solidFill>
                <a:latin typeface="Arial" charset="0"/>
                <a:cs typeface="Arial" charset="0"/>
              </a:rPr>
              <a:t>p</a:t>
            </a:r>
            <a:r>
              <a:rPr lang="es-PE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3860800"/>
            <a:ext cx="15843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500438"/>
            <a:ext cx="3527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3648075" y="2349501"/>
            <a:ext cx="503238" cy="20875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Procedimiento de Solución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Eliminar los registros involucrados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Analizar el % de casos involucrados.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Eliminar la columna involucrada.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Puede ser que sea significativa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Discretizar</a:t>
            </a:r>
          </a:p>
          <a:p>
            <a:pPr algn="just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Si transformamos un valor continuo en discreto (muy alto,…, muy bajo), los datos anómalos caen en la categoría muy alto o muy bajo y se tratan sin problemas.</a:t>
            </a:r>
          </a:p>
          <a:p>
            <a:pPr algn="just"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Ignorarlos</a:t>
            </a:r>
          </a:p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Algunos algoritmos son robustos.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4</a:t>
            </a:r>
          </a:p>
        </p:txBody>
      </p:sp>
      <p:sp>
        <p:nvSpPr>
          <p:cNvPr id="64515" name="2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Para los datos proporcionados: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Identifique los atributos que tienen valores extremos.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endParaRPr lang="es-ES" dirty="0">
              <a:latin typeface="Arial" charset="0"/>
              <a:cs typeface="Arial" charset="0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Elimine los registros con algún valor extremo.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endParaRPr lang="es-ES" dirty="0">
              <a:latin typeface="Arial" charset="0"/>
              <a:cs typeface="Arial" charset="0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Prepare el histograma para verificar la transformación.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2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4</a:t>
            </a:r>
            <a:endParaRPr lang="es-PE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LIMPIEZA DE DATOS.</a:t>
            </a:r>
          </a:p>
          <a:p>
            <a:pPr marL="800100" lvl="1" indent="-342900">
              <a:defRPr/>
            </a:pPr>
            <a:r>
              <a:rPr lang="es-PE" sz="1600" dirty="0">
                <a:latin typeface="Arial" charset="0"/>
                <a:cs typeface="Arial" charset="0"/>
              </a:rPr>
              <a:t>Valores extremos</a:t>
            </a:r>
          </a:p>
          <a:p>
            <a:pPr marL="800100" lvl="1" indent="-342900">
              <a:defRPr/>
            </a:pPr>
            <a:r>
              <a:rPr lang="es-PE" sz="1600" dirty="0">
                <a:latin typeface="Arial" charset="0"/>
                <a:cs typeface="Arial" charset="0"/>
              </a:rPr>
              <a:t>Datos perdidos (</a:t>
            </a:r>
            <a:r>
              <a:rPr lang="es-PE" sz="1600" dirty="0" err="1">
                <a:latin typeface="Arial" charset="0"/>
                <a:cs typeface="Arial" charset="0"/>
              </a:rPr>
              <a:t>null</a:t>
            </a:r>
            <a:r>
              <a:rPr lang="es-PE" sz="1600" dirty="0">
                <a:latin typeface="Arial" charset="0"/>
                <a:cs typeface="Arial" charset="0"/>
              </a:rPr>
              <a:t>)</a:t>
            </a:r>
          </a:p>
          <a:p>
            <a:pPr marL="800100" lvl="1" indent="-342900">
              <a:defRPr/>
            </a:pPr>
            <a:r>
              <a:rPr lang="es-PE" sz="1600" dirty="0">
                <a:latin typeface="Arial" charset="0"/>
                <a:cs typeface="Arial" charset="0"/>
              </a:rPr>
              <a:t>Datos inconsistentes</a:t>
            </a:r>
          </a:p>
          <a:p>
            <a:pPr>
              <a:buFont typeface="+mj-lt"/>
              <a:buAutoNum type="arabicPeriod" startAt="5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buFont typeface="+mj-lt"/>
              <a:buAutoNum type="arabicPeriod" startAt="5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buFont typeface="+mj-lt"/>
              <a:buAutoNum type="arabicPeriod" startAt="5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TRANSFORMACIÓN DE DATOS</a:t>
            </a:r>
          </a:p>
          <a:p>
            <a:pPr lvl="1">
              <a:tabLst>
                <a:tab pos="3043238" algn="l"/>
              </a:tabLst>
              <a:defRPr/>
            </a:pPr>
            <a:r>
              <a:rPr lang="es-PE" sz="1600" dirty="0">
                <a:latin typeface="Arial" charset="0"/>
                <a:cs typeface="Arial" charset="0"/>
              </a:rPr>
              <a:t>Transformación de datos</a:t>
            </a:r>
          </a:p>
          <a:p>
            <a:pPr>
              <a:buFont typeface="+mj-lt"/>
              <a:buAutoNum type="arabicPeriod" startAt="5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buFont typeface="+mj-lt"/>
              <a:buAutoNum type="arabicPeriod" startAt="5"/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buFont typeface="+mj-lt"/>
              <a:buAutoNum type="arabicPeriod" startAt="5"/>
              <a:defRPr/>
            </a:pPr>
            <a:r>
              <a:rPr lang="es-PE" sz="1600" b="1" dirty="0">
                <a:solidFill>
                  <a:srgbClr val="00B050"/>
                </a:solidFill>
                <a:latin typeface="Arial" charset="0"/>
                <a:cs typeface="Arial" charset="0"/>
              </a:rPr>
              <a:t>REDUCCIÓN DE DATOS.</a:t>
            </a:r>
          </a:p>
          <a:p>
            <a:pPr lvl="1">
              <a:defRPr/>
            </a:pPr>
            <a:r>
              <a:rPr lang="es-PE" sz="1600" dirty="0">
                <a:latin typeface="Arial" charset="0"/>
                <a:cs typeface="Arial" charset="0"/>
              </a:rPr>
              <a:t>Reducción de datos</a:t>
            </a:r>
          </a:p>
          <a:p>
            <a:pPr lvl="1">
              <a:defRPr/>
            </a:pPr>
            <a:r>
              <a:rPr lang="es-PE" sz="1600" dirty="0">
                <a:latin typeface="Arial" charset="0"/>
                <a:cs typeface="Arial" charset="0"/>
              </a:rPr>
              <a:t>Reducción de instancias</a:t>
            </a:r>
          </a:p>
          <a:p>
            <a:pPr>
              <a:defRPr/>
            </a:pPr>
            <a:endParaRPr lang="es-PE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s-ES" sz="1600" dirty="0">
              <a:latin typeface="Arial" charset="0"/>
              <a:cs typeface="Arial" charset="0"/>
            </a:endParaRPr>
          </a:p>
        </p:txBody>
      </p:sp>
      <p:sp>
        <p:nvSpPr>
          <p:cNvPr id="6148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latin typeface="Arial" charset="0"/>
                <a:cs typeface="Arial" charset="0"/>
              </a:rPr>
              <a:t>Tabla de Contenido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ES" b="1" dirty="0">
                <a:latin typeface="Arial" charset="0"/>
                <a:cs typeface="Arial" charset="0"/>
              </a:rPr>
              <a:t>LIMPIEZA DE DATOS. </a:t>
            </a:r>
            <a:r>
              <a:rPr lang="es-PE" b="1" dirty="0">
                <a:latin typeface="Arial" charset="0"/>
                <a:cs typeface="Arial" charset="0"/>
              </a:rPr>
              <a:t>DATOS INCONSISTENTES</a:t>
            </a:r>
          </a:p>
        </p:txBody>
      </p:sp>
      <p:grpSp>
        <p:nvGrpSpPr>
          <p:cNvPr id="66563" name="10 Grupo"/>
          <p:cNvGrpSpPr>
            <a:grpSpLocks/>
          </p:cNvGrpSpPr>
          <p:nvPr/>
        </p:nvGrpSpPr>
        <p:grpSpPr bwMode="auto">
          <a:xfrm>
            <a:off x="4238625" y="4143375"/>
            <a:ext cx="3714750" cy="1428750"/>
            <a:chOff x="2643174" y="4143380"/>
            <a:chExt cx="3714766" cy="1428750"/>
          </a:xfrm>
        </p:grpSpPr>
        <p:pic>
          <p:nvPicPr>
            <p:cNvPr id="66564" name="Picture 5" descr="http://www.cs.osakafu-u.ac.jp/~nakashi/imgs/conventional2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4143380"/>
              <a:ext cx="14287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5" name="Picture 7" descr="http://www.cs.osakafu-u.ac.jp/~nakashi/imgs/cost2D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4143380"/>
              <a:ext cx="1428750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Datos inconsistentes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_tradnl" dirty="0">
                <a:latin typeface="Arial" charset="0"/>
                <a:cs typeface="Arial" charset="0"/>
              </a:rPr>
              <a:t>Inconsistencias: </a:t>
            </a:r>
          </a:p>
          <a:p>
            <a:pPr lvl="1">
              <a:spcBef>
                <a:spcPct val="0"/>
              </a:spcBef>
            </a:pPr>
            <a:r>
              <a:rPr lang="es-ES_tradnl" dirty="0">
                <a:latin typeface="Arial" charset="0"/>
                <a:cs typeface="Arial" charset="0"/>
              </a:rPr>
              <a:t>registros duplicados</a:t>
            </a:r>
          </a:p>
          <a:p>
            <a:pPr lvl="1">
              <a:spcBef>
                <a:spcPct val="0"/>
              </a:spcBef>
            </a:pPr>
            <a:r>
              <a:rPr lang="es-ES_tradnl" dirty="0">
                <a:latin typeface="Arial" charset="0"/>
                <a:cs typeface="Arial" charset="0"/>
              </a:rPr>
              <a:t>datos inconsistentes (dos o más registros con los mismos valores en los atributos, pero diferente valor en el atributo clase)</a:t>
            </a:r>
          </a:p>
          <a:p>
            <a:pPr>
              <a:spcBef>
                <a:spcPct val="0"/>
              </a:spcBef>
            </a:pPr>
            <a:endParaRPr lang="es-ES_tradnl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_tradnl" dirty="0">
                <a:latin typeface="Arial" charset="0"/>
                <a:cs typeface="Arial" charset="0"/>
              </a:rPr>
              <a:t>Es un problema grave que afecta a varios métodos de aprendizaje predictivo son los registros inconsistentes</a:t>
            </a:r>
          </a:p>
          <a:p>
            <a:pPr>
              <a:spcBef>
                <a:spcPct val="0"/>
              </a:spcBef>
            </a:pPr>
            <a:endParaRPr lang="es-ES_tradnl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_tradnl" dirty="0">
                <a:latin typeface="Arial" charset="0"/>
                <a:cs typeface="Arial" charset="0"/>
              </a:rPr>
              <a:t>Algunas técnicas no soportan las inconsistencias en los datos. Por lo que se deben eliminar unificando (siempre que se pueda) los registros en una única clase.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dirty="0">
                <a:latin typeface="Arial" charset="0"/>
                <a:cs typeface="Arial" charset="0"/>
              </a:rPr>
              <a:t>Ejercicio 5</a:t>
            </a:r>
            <a:endParaRPr lang="es-E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024063" y="142875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Edad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Sueldo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Distrito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Clase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5000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21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Alta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3000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41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Media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5000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21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Media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2500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Media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45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3500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18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Media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6500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01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Alta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2500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Lima 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Media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Datos inconsistentes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Algunos valores de un atributo pertenecen a categorías no existentes.</a:t>
            </a:r>
          </a:p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Puede que la categoría exista, pero por error se ha colocado otro valor en la celda.</a:t>
            </a:r>
          </a:p>
          <a:p>
            <a:pPr>
              <a:spcBef>
                <a:spcPct val="0"/>
              </a:spcBef>
            </a:pPr>
            <a:endParaRPr lang="es-ES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s-ES" dirty="0">
                <a:solidFill>
                  <a:srgbClr val="C00000"/>
                </a:solidFill>
                <a:latin typeface="Arial" charset="0"/>
                <a:cs typeface="Arial" charset="0"/>
              </a:rPr>
              <a:t>Acciones:</a:t>
            </a:r>
          </a:p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Preparar el histograma por c/atributo</a:t>
            </a:r>
          </a:p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Analizar casos de categorías no existentes</a:t>
            </a:r>
          </a:p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Analizar los casos de categorías asignadas por error a la celda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2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dirty="0">
                <a:latin typeface="Arial" charset="0"/>
                <a:cs typeface="Arial" charset="0"/>
              </a:rPr>
              <a:t>Ejercicio 6</a:t>
            </a:r>
            <a:endParaRPr lang="es-ES" dirty="0">
              <a:latin typeface="Arial" charset="0"/>
              <a:cs typeface="Arial" charset="0"/>
            </a:endParaRPr>
          </a:p>
        </p:txBody>
      </p:sp>
      <p:sp>
        <p:nvSpPr>
          <p:cNvPr id="70658" name="1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¿Qué problema puede identificar en los datos proporcionados?</a:t>
            </a:r>
            <a:endParaRPr lang="es-ES">
              <a:latin typeface="Arial" charset="0"/>
              <a:cs typeface="Arial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31833"/>
              </p:ext>
            </p:extLst>
          </p:nvPr>
        </p:nvGraphicFramePr>
        <p:xfrm>
          <a:off x="1055440" y="1484784"/>
          <a:ext cx="2476500" cy="24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/>
                        <a:t>US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/>
                        <a:t>Europe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/>
                        <a:t>Japan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7</a:t>
            </a:r>
          </a:p>
        </p:txBody>
      </p:sp>
      <p:sp>
        <p:nvSpPr>
          <p:cNvPr id="71683" name="2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Identificar los atributos que contengan datos inconsistentes.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0404"/>
              </p:ext>
            </p:extLst>
          </p:nvPr>
        </p:nvGraphicFramePr>
        <p:xfrm>
          <a:off x="839416" y="1315467"/>
          <a:ext cx="7500935" cy="2270712"/>
        </p:xfrm>
        <a:graphic>
          <a:graphicData uri="http://schemas.openxmlformats.org/drawingml/2006/table">
            <a:tbl>
              <a:tblPr/>
              <a:tblGrid>
                <a:gridCol w="149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Nac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Estado Civil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Ciudad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Juan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22/06/1994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Casado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Cusco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Pedro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20/06/1985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Soltero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Arequipa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24/06/1955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Viudo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Lima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Araujo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28/06/1983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Casado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Lima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Esther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05/07/1987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Divorciado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02/07/1997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Viudo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Iquitos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Araujo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14/07/1955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Casado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Lima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PE" b="1" dirty="0">
                <a:latin typeface="Arial" charset="0"/>
                <a:cs typeface="Arial" charset="0"/>
              </a:rPr>
              <a:t>REDUCCION  DE ATRIBUTOS – Selección de Características</a:t>
            </a:r>
            <a:endParaRPr lang="es-ES" b="1" dirty="0">
              <a:latin typeface="Arial" charset="0"/>
              <a:cs typeface="Arial" charset="0"/>
            </a:endParaRPr>
          </a:p>
        </p:txBody>
      </p:sp>
      <p:pic>
        <p:nvPicPr>
          <p:cNvPr id="76802" name="Picture 2" descr="http://courses.media.mit.edu/2008fall/mas622j/Projects/CharlieCocoErnestoMatt/features/images/LDA_ABC_LISTLOA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18038" r="6431" b="5980"/>
          <a:stretch/>
        </p:blipFill>
        <p:spPr bwMode="auto">
          <a:xfrm>
            <a:off x="4058422" y="4056564"/>
            <a:ext cx="4075159" cy="23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calcula el peso de cada atributo para explicar la clase.</a:t>
            </a:r>
          </a:p>
          <a:p>
            <a:r>
              <a:rPr lang="es-PE" dirty="0"/>
              <a:t>El peso es una medida de la contribución de solo el atributo para explicar la clase.</a:t>
            </a:r>
          </a:p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Pretende elegir atributos relevantes para el modelo, lograr el máximo rendimiento con el mínimo esfuerzo.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Selección de Características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214688"/>
            <a:ext cx="43910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42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10</a:t>
            </a:r>
          </a:p>
        </p:txBody>
      </p:sp>
      <p:sp>
        <p:nvSpPr>
          <p:cNvPr id="84995" name="2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Para los datos proporcionados.</a:t>
            </a:r>
          </a:p>
          <a:p>
            <a:pPr marL="914400" lvl="1" indent="-457200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Identifique los atributos que mejor explican la clase.</a:t>
            </a:r>
          </a:p>
          <a:p>
            <a:pPr marL="914400" lvl="1" indent="-457200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Identifique los atributos que no aportan significativamente en la clasificación.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PE" b="1" dirty="0">
                <a:latin typeface="Arial" charset="0"/>
                <a:cs typeface="Arial" charset="0"/>
              </a:rPr>
              <a:t>REDUCCION  DE INSTANCIAS - Muestreo</a:t>
            </a:r>
            <a:endParaRPr lang="es-ES" b="1" dirty="0">
              <a:latin typeface="Arial" charset="0"/>
              <a:cs typeface="Arial" charset="0"/>
            </a:endParaRPr>
          </a:p>
        </p:txBody>
      </p:sp>
      <p:pic>
        <p:nvPicPr>
          <p:cNvPr id="75778" name="Picture 2" descr="http://simon.cs.vt.edu/SoSci/converted/Sampling/popsaminCro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4" y="3356992"/>
            <a:ext cx="269557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1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Mapa Conceptual - Preparación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279577" y="1641476"/>
            <a:ext cx="2519363" cy="708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3043238" algn="l"/>
              </a:tabLst>
              <a:defRPr/>
            </a:pPr>
            <a:r>
              <a:rPr lang="es-PE" sz="2000" dirty="0">
                <a:solidFill>
                  <a:prstClr val="black"/>
                </a:solidFill>
                <a:cs typeface="Arial" charset="0"/>
              </a:rPr>
              <a:t>Limpieza de Datos</a:t>
            </a:r>
          </a:p>
          <a:p>
            <a:pPr algn="ctr">
              <a:tabLst>
                <a:tab pos="3043238" algn="l"/>
              </a:tabLst>
              <a:defRPr/>
            </a:pPr>
            <a:endParaRPr lang="es-PE" sz="2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071402" y="3131050"/>
            <a:ext cx="2519362" cy="7191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3043238" algn="l"/>
              </a:tabLst>
              <a:defRPr/>
            </a:pPr>
            <a:r>
              <a:rPr lang="es-PE" sz="2000" dirty="0">
                <a:solidFill>
                  <a:prstClr val="black"/>
                </a:solidFill>
                <a:cs typeface="Arial" charset="0"/>
              </a:rPr>
              <a:t>Transformación de datos</a:t>
            </a:r>
          </a:p>
        </p:txBody>
      </p:sp>
      <p:sp>
        <p:nvSpPr>
          <p:cNvPr id="8" name="7 Rectángulo">
            <a:hlinkClick r:id="rId3" action="ppaction://hlinksldjump"/>
          </p:cNvPr>
          <p:cNvSpPr/>
          <p:nvPr/>
        </p:nvSpPr>
        <p:spPr>
          <a:xfrm>
            <a:off x="7863227" y="4631739"/>
            <a:ext cx="2519363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tabLst>
                <a:tab pos="3043238" algn="l"/>
              </a:tabLst>
              <a:defRPr/>
            </a:pPr>
            <a:r>
              <a:rPr lang="es-PE" sz="2000" dirty="0">
                <a:solidFill>
                  <a:prstClr val="black"/>
                </a:solidFill>
                <a:cs typeface="Arial" charset="0"/>
              </a:rPr>
              <a:t>Reducción de datos</a:t>
            </a:r>
          </a:p>
        </p:txBody>
      </p:sp>
      <p:cxnSp>
        <p:nvCxnSpPr>
          <p:cNvPr id="11" name="10 Conector angular"/>
          <p:cNvCxnSpPr>
            <a:stCxn id="6" idx="2"/>
            <a:endCxn id="7" idx="1"/>
          </p:cNvCxnSpPr>
          <p:nvPr/>
        </p:nvCxnSpPr>
        <p:spPr>
          <a:xfrm rot="16200000" flipH="1">
            <a:off x="3734772" y="2153987"/>
            <a:ext cx="1141119" cy="15321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11 Conector angular"/>
          <p:cNvCxnSpPr>
            <a:stCxn id="7" idx="2"/>
            <a:endCxn id="8" idx="1"/>
          </p:cNvCxnSpPr>
          <p:nvPr/>
        </p:nvCxnSpPr>
        <p:spPr>
          <a:xfrm rot="16200000" flipH="1">
            <a:off x="6606351" y="3574920"/>
            <a:ext cx="981606" cy="15321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22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69" y="1580356"/>
            <a:ext cx="10795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" descr="http://www.swiftchart.com/line_ex6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69" y="1631156"/>
            <a:ext cx="10795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" descr="http://stickymaths.com/images/univariate/outlier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69" y="1574006"/>
            <a:ext cx="10795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0" name="19 CuadroTexto"/>
          <p:cNvSpPr txBox="1">
            <a:spLocks noChangeArrowheads="1"/>
          </p:cNvSpPr>
          <p:nvPr/>
        </p:nvSpPr>
        <p:spPr bwMode="auto">
          <a:xfrm>
            <a:off x="5953883" y="2431256"/>
            <a:ext cx="7397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900">
                <a:latin typeface="Arial Narrow" pitchFamily="34" charset="0"/>
              </a:rPr>
              <a:t>Valores extremos</a:t>
            </a:r>
          </a:p>
        </p:txBody>
      </p:sp>
      <p:sp>
        <p:nvSpPr>
          <p:cNvPr id="9231" name="20 CuadroTexto"/>
          <p:cNvSpPr txBox="1">
            <a:spLocks noChangeArrowheads="1"/>
          </p:cNvSpPr>
          <p:nvPr/>
        </p:nvSpPr>
        <p:spPr bwMode="auto">
          <a:xfrm>
            <a:off x="7203244" y="2431256"/>
            <a:ext cx="4953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900">
                <a:latin typeface="Arial Narrow" pitchFamily="34" charset="0"/>
              </a:rPr>
              <a:t>Valores null</a:t>
            </a:r>
          </a:p>
        </p:txBody>
      </p:sp>
      <p:sp>
        <p:nvSpPr>
          <p:cNvPr id="9232" name="22 CuadroTexto"/>
          <p:cNvSpPr txBox="1">
            <a:spLocks noChangeArrowheads="1"/>
          </p:cNvSpPr>
          <p:nvPr/>
        </p:nvSpPr>
        <p:spPr bwMode="auto">
          <a:xfrm>
            <a:off x="8289095" y="2431256"/>
            <a:ext cx="6016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900">
                <a:latin typeface="Arial Narrow" pitchFamily="34" charset="0"/>
              </a:rPr>
              <a:t>inconsistentes</a:t>
            </a:r>
          </a:p>
        </p:txBody>
      </p:sp>
      <p:sp>
        <p:nvSpPr>
          <p:cNvPr id="9233" name="25 Rectángulo"/>
          <p:cNvSpPr>
            <a:spLocks noChangeArrowheads="1"/>
          </p:cNvSpPr>
          <p:nvPr/>
        </p:nvSpPr>
        <p:spPr bwMode="auto">
          <a:xfrm>
            <a:off x="8031269" y="3273789"/>
            <a:ext cx="22145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000" dirty="0">
                <a:cs typeface="Arial" charset="0"/>
              </a:rPr>
              <a:t>Filas: suma y agregación de datos </a:t>
            </a:r>
          </a:p>
          <a:p>
            <a:r>
              <a:rPr lang="es-ES" sz="1000" dirty="0">
                <a:cs typeface="Arial" charset="0"/>
              </a:rPr>
              <a:t>Columnas: log, sin, </a:t>
            </a:r>
            <a:r>
              <a:rPr lang="es-ES" sz="1000" dirty="0" err="1">
                <a:cs typeface="Arial" charset="0"/>
              </a:rPr>
              <a:t>exp</a:t>
            </a:r>
            <a:r>
              <a:rPr lang="es-ES" sz="1000" dirty="0">
                <a:cs typeface="Arial" charset="0"/>
              </a:rPr>
              <a:t>, tan, etc…</a:t>
            </a:r>
          </a:p>
          <a:p>
            <a:r>
              <a:rPr lang="es-ES" sz="1000" dirty="0">
                <a:cs typeface="Arial" charset="0"/>
              </a:rPr>
              <a:t>Funciones entre columnas.</a:t>
            </a:r>
          </a:p>
        </p:txBody>
      </p:sp>
      <p:pic>
        <p:nvPicPr>
          <p:cNvPr id="923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1" y="5513569"/>
            <a:ext cx="1006581" cy="91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27" y="5561636"/>
            <a:ext cx="953749" cy="8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29 Conector recto de flecha"/>
          <p:cNvCxnSpPr/>
          <p:nvPr/>
        </p:nvCxnSpPr>
        <p:spPr>
          <a:xfrm>
            <a:off x="8816976" y="6069014"/>
            <a:ext cx="422275" cy="158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latin typeface="Arial" charset="0"/>
                <a:cs typeface="Arial" charset="0"/>
              </a:rPr>
              <a:t>Selección de Instancias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Elegir ejemplos que sean relevantes para el modelo y lograr el máximo rendimiento: </a:t>
            </a:r>
          </a:p>
          <a:p>
            <a:pPr lvl="1" algn="just"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Menos datos </a:t>
            </a:r>
            <a:r>
              <a:rPr lang="es-ES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s-ES">
                <a:latin typeface="Arial" charset="0"/>
                <a:cs typeface="Arial" charset="0"/>
              </a:rPr>
              <a:t>los algoritmos aprender más rápido </a:t>
            </a:r>
          </a:p>
          <a:p>
            <a:pPr lvl="1" algn="just"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Mayor exactitud </a:t>
            </a:r>
            <a:r>
              <a:rPr lang="es-ES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s-ES">
                <a:latin typeface="Arial" charset="0"/>
                <a:cs typeface="Arial" charset="0"/>
              </a:rPr>
              <a:t>el clasificador generaliza mejor </a:t>
            </a:r>
          </a:p>
          <a:p>
            <a:pPr lvl="1" algn="just">
              <a:spcBef>
                <a:spcPct val="0"/>
              </a:spcBef>
            </a:pPr>
            <a:r>
              <a:rPr lang="es-ES">
                <a:latin typeface="Arial" charset="0"/>
                <a:cs typeface="Arial" charset="0"/>
              </a:rPr>
              <a:t>Resultados simples </a:t>
            </a:r>
            <a:r>
              <a:rPr lang="es-ES"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s-ES">
                <a:latin typeface="Arial" charset="0"/>
                <a:cs typeface="Arial" charset="0"/>
              </a:rPr>
              <a:t>más fácil de entender 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3571875"/>
            <a:ext cx="8129588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381251" y="6059489"/>
            <a:ext cx="700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800"/>
              <a:t>8000 puntos                        2000 puntos                         500 puntos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latin typeface="Arial" charset="0"/>
                <a:cs typeface="Arial" charset="0"/>
              </a:rPr>
              <a:t>Población y Muestra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s-PE" dirty="0">
                <a:solidFill>
                  <a:srgbClr val="C00000"/>
                </a:solidFill>
              </a:rPr>
              <a:t>Población</a:t>
            </a:r>
          </a:p>
          <a:p>
            <a:pPr marL="0" indent="0">
              <a:buNone/>
              <a:defRPr/>
            </a:pPr>
            <a:r>
              <a:rPr lang="es-ES" dirty="0"/>
              <a:t>Conjunto de todas las instancias objeto de estudio.</a:t>
            </a:r>
          </a:p>
          <a:p>
            <a:pPr marL="0" indent="0">
              <a:buNone/>
              <a:defRPr/>
            </a:pPr>
            <a:endParaRPr lang="es-PE" dirty="0"/>
          </a:p>
          <a:p>
            <a:pPr marL="0" indent="0">
              <a:buNone/>
              <a:defRPr/>
            </a:pPr>
            <a:r>
              <a:rPr lang="es-PE" dirty="0"/>
              <a:t>No siempre se conoce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s-PE" dirty="0">
                <a:solidFill>
                  <a:srgbClr val="C00000"/>
                </a:solidFill>
              </a:rPr>
              <a:t>Muestra</a:t>
            </a:r>
          </a:p>
          <a:p>
            <a:pPr marL="0" indent="0">
              <a:buNone/>
              <a:defRPr/>
            </a:pPr>
            <a:r>
              <a:rPr lang="es-ES" dirty="0"/>
              <a:t>Subconjunto, extraído de la población, sus propiedades sirven para inferir </a:t>
            </a:r>
            <a:r>
              <a:rPr lang="es-ES" dirty="0" err="1"/>
              <a:t>caracterís</a:t>
            </a:r>
            <a:r>
              <a:rPr lang="es-ES" dirty="0"/>
              <a:t>-ticas de la población.</a:t>
            </a:r>
          </a:p>
          <a:p>
            <a:pPr>
              <a:defRPr/>
            </a:pP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087F63B-DF0D-4824-B29C-3D94CAC4273F}"/>
              </a:ext>
            </a:extLst>
          </p:cNvPr>
          <p:cNvGrpSpPr/>
          <p:nvPr/>
        </p:nvGrpSpPr>
        <p:grpSpPr>
          <a:xfrm>
            <a:off x="695400" y="3429000"/>
            <a:ext cx="6456362" cy="2643187"/>
            <a:chOff x="2667001" y="3643313"/>
            <a:chExt cx="6456362" cy="2643187"/>
          </a:xfrm>
        </p:grpSpPr>
        <p:sp>
          <p:nvSpPr>
            <p:cNvPr id="5" name="4 CuadroTexto"/>
            <p:cNvSpPr txBox="1"/>
            <p:nvPr/>
          </p:nvSpPr>
          <p:spPr>
            <a:xfrm>
              <a:off x="2667001" y="5097464"/>
              <a:ext cx="684213" cy="2571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36000" tIns="36000" rIns="36000" bIns="36000">
              <a:spAutoFit/>
            </a:bodyPr>
            <a:lstStyle/>
            <a:p>
              <a:pPr>
                <a:defRPr/>
              </a:pPr>
              <a:r>
                <a:rPr lang="es-PE" sz="1200" dirty="0"/>
                <a:t>muestreo</a:t>
              </a:r>
              <a:endParaRPr lang="es-ES" sz="12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238750" y="3838576"/>
              <a:ext cx="632472" cy="2573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36000" tIns="36000" rIns="36000" bIns="36000">
              <a:spAutoFit/>
            </a:bodyPr>
            <a:lstStyle/>
            <a:p>
              <a:pPr>
                <a:defRPr/>
              </a:pPr>
              <a:r>
                <a:rPr lang="es-PE" sz="1200" dirty="0"/>
                <a:t>aleatorio</a:t>
              </a:r>
              <a:endParaRPr lang="es-ES" sz="120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238750" y="4905376"/>
              <a:ext cx="850608" cy="2573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36000" tIns="36000" rIns="36000" bIns="36000">
              <a:spAutoFit/>
            </a:bodyPr>
            <a:lstStyle/>
            <a:p>
              <a:pPr>
                <a:defRPr/>
              </a:pPr>
              <a:r>
                <a:rPr lang="es-PE" sz="1200" dirty="0"/>
                <a:t>estratificado</a:t>
              </a:r>
              <a:endParaRPr lang="es-ES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881439" y="4294189"/>
              <a:ext cx="936625" cy="44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36000" rIns="36000" bIns="36000">
              <a:spAutoFit/>
            </a:bodyPr>
            <a:lstStyle/>
            <a:p>
              <a:pPr>
                <a:defRPr/>
              </a:pPr>
              <a:r>
                <a:rPr lang="es-ES" sz="1200" dirty="0"/>
                <a:t>Muestreo probabilístico</a:t>
              </a:r>
            </a:p>
          </p:txBody>
        </p:sp>
        <p:sp>
          <p:nvSpPr>
            <p:cNvPr id="88073" name="10 CuadroTexto"/>
            <p:cNvSpPr txBox="1">
              <a:spLocks noChangeArrowheads="1"/>
            </p:cNvSpPr>
            <p:nvPr/>
          </p:nvSpPr>
          <p:spPr bwMode="auto">
            <a:xfrm>
              <a:off x="6524625" y="3643313"/>
              <a:ext cx="2598738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sz="1200"/>
                <a:t>Sin reposición de los elementos</a:t>
              </a:r>
            </a:p>
            <a:p>
              <a:pPr eaLnBrk="1" hangingPunct="1"/>
              <a:r>
                <a:rPr lang="es-ES" sz="1200" b="1">
                  <a:solidFill>
                    <a:srgbClr val="FF0000"/>
                  </a:solidFill>
                </a:rPr>
                <a:t>Con reposición de los elementos</a:t>
              </a:r>
            </a:p>
            <a:p>
              <a:pPr eaLnBrk="1" hangingPunct="1"/>
              <a:r>
                <a:rPr lang="es-ES" sz="1200"/>
                <a:t>Con reposición múltiple</a:t>
              </a:r>
            </a:p>
          </p:txBody>
        </p:sp>
        <p:sp>
          <p:nvSpPr>
            <p:cNvPr id="88074" name="11 Rectángulo"/>
            <p:cNvSpPr>
              <a:spLocks noChangeArrowheads="1"/>
            </p:cNvSpPr>
            <p:nvPr/>
          </p:nvSpPr>
          <p:spPr bwMode="auto">
            <a:xfrm>
              <a:off x="6524625" y="4711701"/>
              <a:ext cx="228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S" sz="1200"/>
                <a:t>Asignación proporcional</a:t>
              </a:r>
            </a:p>
            <a:p>
              <a:endParaRPr lang="es-ES" sz="1200"/>
            </a:p>
            <a:p>
              <a:r>
                <a:rPr lang="es-ES" sz="1200"/>
                <a:t>Asignación óptima</a:t>
              </a:r>
            </a:p>
          </p:txBody>
        </p:sp>
        <p:cxnSp>
          <p:nvCxnSpPr>
            <p:cNvPr id="15" name="14 Conector recto"/>
            <p:cNvCxnSpPr>
              <a:stCxn id="5" idx="3"/>
              <a:endCxn id="10" idx="1"/>
            </p:cNvCxnSpPr>
            <p:nvPr/>
          </p:nvCxnSpPr>
          <p:spPr>
            <a:xfrm>
              <a:off x="3351214" y="5226050"/>
              <a:ext cx="530225" cy="7366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16 Conector recto"/>
            <p:cNvCxnSpPr>
              <a:stCxn id="5" idx="3"/>
              <a:endCxn id="9" idx="1"/>
            </p:cNvCxnSpPr>
            <p:nvPr/>
          </p:nvCxnSpPr>
          <p:spPr>
            <a:xfrm flipV="1">
              <a:off x="3351214" y="4514850"/>
              <a:ext cx="530225" cy="711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18 Conector recto"/>
            <p:cNvCxnSpPr>
              <a:stCxn id="9" idx="3"/>
              <a:endCxn id="7" idx="1"/>
            </p:cNvCxnSpPr>
            <p:nvPr/>
          </p:nvCxnSpPr>
          <p:spPr>
            <a:xfrm>
              <a:off x="4818064" y="4514852"/>
              <a:ext cx="420687" cy="5192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20 Conector recto"/>
            <p:cNvCxnSpPr>
              <a:stCxn id="9" idx="3"/>
              <a:endCxn id="6" idx="1"/>
            </p:cNvCxnSpPr>
            <p:nvPr/>
          </p:nvCxnSpPr>
          <p:spPr>
            <a:xfrm flipV="1">
              <a:off x="4818064" y="3967261"/>
              <a:ext cx="420687" cy="547591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6" name="25 Abrir llave"/>
            <p:cNvSpPr/>
            <p:nvPr/>
          </p:nvSpPr>
          <p:spPr>
            <a:xfrm>
              <a:off x="6381751" y="3644900"/>
              <a:ext cx="142875" cy="642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27" name="26 Abrir llave"/>
            <p:cNvSpPr/>
            <p:nvPr/>
          </p:nvSpPr>
          <p:spPr>
            <a:xfrm>
              <a:off x="6381751" y="4713289"/>
              <a:ext cx="142875" cy="6429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881439" y="5741988"/>
              <a:ext cx="936625" cy="4429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36000" rIns="36000" bIns="36000">
              <a:spAutoFit/>
            </a:bodyPr>
            <a:lstStyle/>
            <a:p>
              <a:pPr>
                <a:defRPr/>
              </a:pPr>
              <a:r>
                <a:rPr lang="es-ES" sz="1200" dirty="0"/>
                <a:t>Muestreo no probabilístico</a:t>
              </a:r>
            </a:p>
          </p:txBody>
        </p:sp>
        <p:sp>
          <p:nvSpPr>
            <p:cNvPr id="88082" name="12 Rectángulo"/>
            <p:cNvSpPr>
              <a:spLocks noChangeArrowheads="1"/>
            </p:cNvSpPr>
            <p:nvPr/>
          </p:nvSpPr>
          <p:spPr bwMode="auto">
            <a:xfrm>
              <a:off x="5453064" y="5640388"/>
              <a:ext cx="328612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S" sz="1200"/>
                <a:t>Muestreo por cuotas</a:t>
              </a:r>
            </a:p>
            <a:p>
              <a:r>
                <a:rPr lang="es-ES" sz="1200"/>
                <a:t>Muestreo de bola de nieve</a:t>
              </a:r>
            </a:p>
            <a:p>
              <a:r>
                <a:rPr lang="es-ES" sz="1200"/>
                <a:t>Muestreo subjetivo por decisión razonada</a:t>
              </a:r>
            </a:p>
          </p:txBody>
        </p:sp>
        <p:sp>
          <p:nvSpPr>
            <p:cNvPr id="28" name="27 Abrir llave"/>
            <p:cNvSpPr/>
            <p:nvPr/>
          </p:nvSpPr>
          <p:spPr>
            <a:xfrm>
              <a:off x="5310189" y="5641975"/>
              <a:ext cx="142875" cy="642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Balanceo de los Datos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207568" y="1412776"/>
            <a:ext cx="648000" cy="47525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99,500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999728" y="5949280"/>
            <a:ext cx="648000" cy="216024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500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085422" y="220486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085422" y="400506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085422" y="1916833"/>
            <a:ext cx="20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Muestra de tamaño 2,000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085422" y="3671157"/>
            <a:ext cx="20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Muestra de tamaño 1,000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5085422" y="573325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085423" y="5425480"/>
            <a:ext cx="194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Muestra de tamaño 500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7968208" y="2276872"/>
            <a:ext cx="648000" cy="216024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500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7968208" y="2060800"/>
            <a:ext cx="648000" cy="216024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500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7968208" y="1628800"/>
            <a:ext cx="648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1,000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7968208" y="3680451"/>
            <a:ext cx="648000" cy="216024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500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7968208" y="3464379"/>
            <a:ext cx="648000" cy="2160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500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990876" y="5553236"/>
            <a:ext cx="648000" cy="1440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250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7990876" y="5373232"/>
            <a:ext cx="648000" cy="144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PE" sz="16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402596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11</a:t>
            </a:r>
          </a:p>
        </p:txBody>
      </p:sp>
      <p:sp>
        <p:nvSpPr>
          <p:cNvPr id="89091" name="2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Usando la data del ejercicio 4, asuma que «devuelto línea» corresponde a la clase:</a:t>
            </a:r>
          </a:p>
          <a:p>
            <a:pPr>
              <a:spcBef>
                <a:spcPct val="0"/>
              </a:spcBef>
            </a:pPr>
            <a:endParaRPr lang="es-ES" dirty="0">
              <a:latin typeface="Arial" charset="0"/>
              <a:cs typeface="Arial" charset="0"/>
            </a:endParaRPr>
          </a:p>
          <a:p>
            <a:pPr marL="355600" indent="-355600">
              <a:spcBef>
                <a:spcPct val="0"/>
              </a:spcBef>
              <a:buFont typeface="+mj-lt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Diga la proporción de casos (+) y (-).  </a:t>
            </a:r>
          </a:p>
          <a:p>
            <a:pPr marL="355600" indent="-355600">
              <a:spcBef>
                <a:spcPct val="0"/>
              </a:spcBef>
              <a:buFont typeface="+mj-lt"/>
              <a:buAutoNum type="arabicPeriod"/>
            </a:pPr>
            <a:endParaRPr lang="es-ES" dirty="0">
              <a:latin typeface="Arial" charset="0"/>
              <a:cs typeface="Arial" charset="0"/>
            </a:endParaRPr>
          </a:p>
          <a:p>
            <a:pPr marL="355600" indent="-355600">
              <a:spcBef>
                <a:spcPct val="0"/>
              </a:spcBef>
              <a:buFont typeface="+mj-lt"/>
              <a:buAutoNum type="arabicPeriod"/>
            </a:pPr>
            <a:r>
              <a:rPr lang="es-ES" dirty="0">
                <a:latin typeface="Arial" charset="0"/>
                <a:cs typeface="Arial" charset="0"/>
              </a:rPr>
              <a:t>Extraiga muestra balanceadas de tamaños: 400 y 2000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PREGUNTAS</a:t>
            </a:r>
            <a:br>
              <a:rPr lang="es-PE" dirty="0"/>
            </a:br>
            <a:r>
              <a:rPr lang="es-PE" sz="2800" dirty="0"/>
              <a:t>soportod@uni.edu.pe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99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ES" b="1" dirty="0">
                <a:latin typeface="Arial" charset="0"/>
                <a:cs typeface="Arial" charset="0"/>
              </a:rPr>
              <a:t>LIMPIEZA DE DATOS. </a:t>
            </a:r>
            <a:r>
              <a:rPr lang="es-PE" b="1" dirty="0">
                <a:latin typeface="Arial" charset="0"/>
                <a:cs typeface="Arial" charset="0"/>
              </a:rPr>
              <a:t>DATOS PERDIDOS</a:t>
            </a:r>
          </a:p>
        </p:txBody>
      </p:sp>
      <p:pic>
        <p:nvPicPr>
          <p:cNvPr id="52227" name="Picture 4" descr="http://www.swiftchart.com/line_ex6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3500438"/>
            <a:ext cx="370205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1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Sean los siguientes datos: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Calcular el promedio de edades.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43193"/>
              </p:ext>
            </p:extLst>
          </p:nvPr>
        </p:nvGraphicFramePr>
        <p:xfrm>
          <a:off x="911424" y="119675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Sueldo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Analista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Empresario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Rosaura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Artista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3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Identificar las celdas con valores perdidos.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184"/>
              </p:ext>
            </p:extLst>
          </p:nvPr>
        </p:nvGraphicFramePr>
        <p:xfrm>
          <a:off x="911424" y="1268760"/>
          <a:ext cx="5400600" cy="36899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13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>
                          <a:effectLst/>
                        </a:rPr>
                        <a:t>RowID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>
                          <a:effectLst/>
                        </a:rPr>
                        <a:t>Variable_1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>
                          <a:effectLst/>
                        </a:rPr>
                        <a:t>Variable_2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effectLst/>
                        </a:rPr>
                        <a:t>Variable_3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12.34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aa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34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aa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44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cc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-433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 err="1">
                          <a:effectLst/>
                        </a:rPr>
                        <a:t>ff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#¡DIV/0!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66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 err="1">
                          <a:effectLst/>
                        </a:rPr>
                        <a:t>dd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#¿NOMBRE?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66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8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6743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df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22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9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fg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10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dd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88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>
                          <a:effectLst/>
                        </a:rPr>
                        <a:t>55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12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#N/A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dd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 dirty="0" err="1">
                          <a:effectLst/>
                        </a:rPr>
                        <a:t>aa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5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Procedimiento de Solución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0"/>
              </a:spcBef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Rellenar manualmente los datos</a:t>
            </a:r>
            <a:r>
              <a:rPr lang="es-PE">
                <a:latin typeface="Arial" charset="0"/>
                <a:cs typeface="Arial" charset="0"/>
              </a:rPr>
              <a:t>. </a:t>
            </a:r>
          </a:p>
          <a:p>
            <a:pPr lvl="1" algn="just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En general es impracticable.</a:t>
            </a:r>
          </a:p>
          <a:p>
            <a:pPr algn="just"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Reemplazar el valor</a:t>
            </a:r>
            <a:r>
              <a:rPr lang="es-PE">
                <a:latin typeface="Arial" charset="0"/>
                <a:cs typeface="Arial" charset="0"/>
              </a:rPr>
              <a:t>: 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Por una constante global para la sustitución. P.e. “desconocido”,”?”, “nulo” si el algoritmo lo trata bien 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Por la media/desviación del resto de las tuplas.</a:t>
            </a:r>
          </a:p>
          <a:p>
            <a:pPr lvl="1" algn="just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Por la media/desviación del resto de las tuplas pertenecientes a la misma clase.</a:t>
            </a:r>
          </a:p>
          <a:p>
            <a:pPr lvl="1" algn="just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Por el valor más probable. Para ello utilizar alguna técnica de inferencia, p.e. bayesiana o un árbol de decisión.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Por los máximos o mínimos, dependiendo por donde esta el outlier.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>
                <a:latin typeface="Arial" charset="0"/>
                <a:cs typeface="Arial" charset="0"/>
              </a:rPr>
              <a:t>Procedimiento de Solución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Ignorar: 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  <a:sym typeface="Symbol" pitchFamily="18" charset="2"/>
              </a:rPr>
              <a:t></a:t>
            </a:r>
            <a:r>
              <a:rPr lang="es-PE">
                <a:latin typeface="Arial" charset="0"/>
                <a:cs typeface="Arial" charset="0"/>
              </a:rPr>
              <a:t> algoritmos robustos a datos anómalos (p.ej. árboles)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Filtrar la columna  (eliminar o reemplazar) :  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Solución extrema, pero puede ser una columna significativa. </a:t>
            </a:r>
          </a:p>
          <a:p>
            <a:pPr>
              <a:spcBef>
                <a:spcPct val="0"/>
              </a:spcBef>
            </a:pPr>
            <a:endParaRPr lang="es-PE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PE">
                <a:solidFill>
                  <a:srgbClr val="C00000"/>
                </a:solidFill>
                <a:latin typeface="Arial" charset="0"/>
                <a:cs typeface="Arial" charset="0"/>
              </a:rPr>
              <a:t>Filtrar la fila</a:t>
            </a:r>
          </a:p>
          <a:p>
            <a:pPr lvl="1">
              <a:spcBef>
                <a:spcPct val="0"/>
              </a:spcBef>
            </a:pPr>
            <a:r>
              <a:rPr lang="es-PE">
                <a:latin typeface="Arial" charset="0"/>
                <a:cs typeface="Arial" charset="0"/>
              </a:rPr>
              <a:t>Claramente sesga los datos, porque muchas veces las causas de un dato erróneo están relacionadas con casos o tipos especiales.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Título"/>
          <p:cNvSpPr>
            <a:spLocks noGrp="1"/>
          </p:cNvSpPr>
          <p:nvPr>
            <p:ph type="title"/>
          </p:nvPr>
        </p:nvSpPr>
        <p:spPr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>
                <a:latin typeface="Arial" charset="0"/>
                <a:cs typeface="Arial" charset="0"/>
              </a:rPr>
              <a:t>Ejercicio 3</a:t>
            </a:r>
          </a:p>
        </p:txBody>
      </p:sp>
      <p:sp>
        <p:nvSpPr>
          <p:cNvPr id="55299" name="2 Marcador de contenido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Para los datos proporcionados:</a:t>
            </a:r>
          </a:p>
          <a:p>
            <a:pPr lvl="1"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Identifique los registros con algún valor perdido.</a:t>
            </a:r>
          </a:p>
          <a:p>
            <a:pPr lvl="1">
              <a:spcBef>
                <a:spcPct val="0"/>
              </a:spcBef>
            </a:pPr>
            <a:endParaRPr lang="es-ES" dirty="0">
              <a:latin typeface="Arial" charset="0"/>
              <a:cs typeface="Arial" charset="0"/>
            </a:endParaRPr>
          </a:p>
          <a:p>
            <a:pPr lvl="1"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Aplique los procedimientos para el tratamiento de datos perdidos.</a:t>
            </a:r>
          </a:p>
          <a:p>
            <a:pPr lvl="1">
              <a:spcBef>
                <a:spcPct val="0"/>
              </a:spcBef>
            </a:pPr>
            <a:endParaRPr lang="es-ES" dirty="0">
              <a:latin typeface="Arial" charset="0"/>
              <a:cs typeface="Arial" charset="0"/>
            </a:endParaRPr>
          </a:p>
          <a:p>
            <a:pPr lvl="1">
              <a:spcBef>
                <a:spcPct val="0"/>
              </a:spcBef>
            </a:pPr>
            <a:r>
              <a:rPr lang="es-ES" dirty="0">
                <a:latin typeface="Arial" charset="0"/>
                <a:cs typeface="Arial" charset="0"/>
              </a:rPr>
              <a:t>¿Es preferible eliminar filas o columnas?</a:t>
            </a:r>
          </a:p>
          <a:p>
            <a:pPr lvl="1">
              <a:spcBef>
                <a:spcPct val="0"/>
              </a:spcBef>
            </a:pPr>
            <a:endParaRPr lang="es-E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7228</TotalTime>
  <Words>1418</Words>
  <Application>Microsoft Office PowerPoint</Application>
  <PresentationFormat>Panorámica</PresentationFormat>
  <Paragraphs>401</Paragraphs>
  <Slides>34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Arial Narrow</vt:lpstr>
      <vt:lpstr>Calibri</vt:lpstr>
      <vt:lpstr>Wingdings</vt:lpstr>
      <vt:lpstr>Tema de Office</vt:lpstr>
      <vt:lpstr>Presentación de PowerPoint</vt:lpstr>
      <vt:lpstr>Tabla de Contenido</vt:lpstr>
      <vt:lpstr>Mapa Conceptual - Preparación</vt:lpstr>
      <vt:lpstr>LIMPIEZA DE DATOS. DATOS PERDIDOS</vt:lpstr>
      <vt:lpstr>Ejercicio 1</vt:lpstr>
      <vt:lpstr>Ejercicio 2</vt:lpstr>
      <vt:lpstr>Procedimiento de Solución</vt:lpstr>
      <vt:lpstr>Procedimiento de Solución</vt:lpstr>
      <vt:lpstr>Ejercicio 3</vt:lpstr>
      <vt:lpstr>Ejercicio 3</vt:lpstr>
      <vt:lpstr>LIMPIEZA DE DATOS. VALORES EXTREMOS</vt:lpstr>
      <vt:lpstr>Valores Extremos (Outliers)</vt:lpstr>
      <vt:lpstr>¿Cómo se identifican los extremos?</vt:lpstr>
      <vt:lpstr>¿Cómo se identifican los extremos?</vt:lpstr>
      <vt:lpstr>¿Cómo se identifican los extremos?</vt:lpstr>
      <vt:lpstr>¿Cómo se identifican los extremos?</vt:lpstr>
      <vt:lpstr>Procedimiento de Solución</vt:lpstr>
      <vt:lpstr>Ejercicio 4</vt:lpstr>
      <vt:lpstr>Ejercicio 4</vt:lpstr>
      <vt:lpstr>LIMPIEZA DE DATOS. DATOS INCONSISTENTES</vt:lpstr>
      <vt:lpstr>Datos inconsistentes</vt:lpstr>
      <vt:lpstr>Ejercicio 5</vt:lpstr>
      <vt:lpstr>Datos inconsistentes</vt:lpstr>
      <vt:lpstr>Ejercicio 6</vt:lpstr>
      <vt:lpstr>Ejercicio 7</vt:lpstr>
      <vt:lpstr>REDUCCION  DE ATRIBUTOS – Selección de Características</vt:lpstr>
      <vt:lpstr>Selección de Características</vt:lpstr>
      <vt:lpstr>Ejercicio 10</vt:lpstr>
      <vt:lpstr>REDUCCION  DE INSTANCIAS - Muestreo</vt:lpstr>
      <vt:lpstr>Selección de Instancias</vt:lpstr>
      <vt:lpstr>Población y Muestra</vt:lpstr>
      <vt:lpstr>Balanceo de los Datos</vt:lpstr>
      <vt:lpstr>Ejercicio 11</vt:lpstr>
      <vt:lpstr>PREGUNTAS soportod@uni.edu.pe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soportod@uni.edu.pe</dc:creator>
  <cp:lastModifiedBy>samuel oporto diaz</cp:lastModifiedBy>
  <cp:revision>1730</cp:revision>
  <dcterms:created xsi:type="dcterms:W3CDTF">2020-10-10T02:44:56Z</dcterms:created>
  <dcterms:modified xsi:type="dcterms:W3CDTF">2021-02-02T23:29:44Z</dcterms:modified>
</cp:coreProperties>
</file>