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521D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9331" r="1097" t="10200"/>
          <a:stretch/>
        </p:blipFill>
        <p:spPr>
          <a:xfrm>
            <a:off x="0" y="-10160"/>
            <a:ext cx="12181840" cy="686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9510449" y="5296719"/>
            <a:ext cx="2667000" cy="1359726"/>
          </a:xfrm>
          <a:prstGeom prst="rect">
            <a:avLst/>
          </a:prstGeom>
          <a:solidFill>
            <a:srgbClr val="521D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21672" y="6522859"/>
            <a:ext cx="1194865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E9CADF"/>
                </a:solidFill>
                <a:latin typeface="Calibri"/>
                <a:ea typeface="Calibri"/>
                <a:cs typeface="Calibri"/>
                <a:sym typeface="Calibri"/>
              </a:rPr>
              <a:t>©2024 The information in this document is the property of Quest Global Services Private Limited and may not be disclosed in any manner to a third party nor used for any purpose other than that for which it is supplied without prior written consent.</a:t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972151" y="2561375"/>
            <a:ext cx="10167917" cy="786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400"/>
              <a:buFont typeface="Calibri"/>
              <a:buNone/>
              <a:defRPr b="1"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72151" y="3379080"/>
            <a:ext cx="8314351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1" sz="3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972151" y="3916145"/>
            <a:ext cx="1567849" cy="50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b="0" sz="1400"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2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0449" y="460524"/>
            <a:ext cx="2059474" cy="115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Slide">
  <p:cSld name="Two Content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1679"/>
            <a:ext cx="12192000" cy="68563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637871" y="1066590"/>
            <a:ext cx="5240962" cy="4927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  <a:defRPr sz="2600">
                <a:solidFill>
                  <a:schemeClr val="accent6"/>
                </a:solidFill>
              </a:defRPr>
            </a:lvl1pPr>
            <a:lvl2pPr indent="-36131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90"/>
              <a:buChar char="•"/>
              <a:defRPr sz="2200">
                <a:solidFill>
                  <a:schemeClr val="accent6"/>
                </a:solidFill>
              </a:defRPr>
            </a:lvl2pPr>
            <a:lvl3pPr indent="-35433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80"/>
              <a:buChar char="•"/>
              <a:defRPr sz="2200">
                <a:solidFill>
                  <a:schemeClr val="accent6"/>
                </a:solidFill>
              </a:defRPr>
            </a:lvl3pPr>
            <a:lvl4pPr indent="-34734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Char char="•"/>
              <a:defRPr sz="2200">
                <a:solidFill>
                  <a:schemeClr val="accent6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Char char="•"/>
              <a:defRPr sz="22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6294546" y="1066590"/>
            <a:ext cx="5240962" cy="4927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  <a:defRPr sz="2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31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90"/>
              <a:buChar char="•"/>
              <a:defRPr sz="2200">
                <a:solidFill>
                  <a:schemeClr val="accent6"/>
                </a:solidFill>
              </a:defRPr>
            </a:lvl2pPr>
            <a:lvl3pPr indent="-35433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80"/>
              <a:buChar char="•"/>
              <a:defRPr sz="2200">
                <a:solidFill>
                  <a:schemeClr val="accent6"/>
                </a:solidFill>
              </a:defRPr>
            </a:lvl3pPr>
            <a:lvl4pPr indent="-34734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Char char="•"/>
              <a:defRPr sz="2200">
                <a:solidFill>
                  <a:schemeClr val="accent6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Char char="•"/>
              <a:defRPr sz="22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1679"/>
            <a:ext cx="12192000" cy="685632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637871" y="1796232"/>
            <a:ext cx="5240962" cy="4188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  <a:defRPr sz="2600">
                <a:solidFill>
                  <a:schemeClr val="accent6"/>
                </a:solidFill>
              </a:defRPr>
            </a:lvl1pPr>
            <a:lvl2pPr indent="-36131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90"/>
              <a:buChar char="•"/>
              <a:defRPr sz="2200">
                <a:solidFill>
                  <a:schemeClr val="accent6"/>
                </a:solidFill>
              </a:defRPr>
            </a:lvl2pPr>
            <a:lvl3pPr indent="-35433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80"/>
              <a:buChar char="•"/>
              <a:defRPr sz="2200">
                <a:solidFill>
                  <a:schemeClr val="accent6"/>
                </a:solidFill>
              </a:defRPr>
            </a:lvl3pPr>
            <a:lvl4pPr indent="-34734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Char char="•"/>
              <a:defRPr sz="2200">
                <a:solidFill>
                  <a:schemeClr val="accent6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Char char="•"/>
              <a:defRPr sz="22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637871" y="1112800"/>
            <a:ext cx="5240962" cy="608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3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2"/>
          <p:cNvSpPr txBox="1"/>
          <p:nvPr>
            <p:ph idx="3" type="body"/>
          </p:nvPr>
        </p:nvSpPr>
        <p:spPr>
          <a:xfrm>
            <a:off x="6294546" y="1796232"/>
            <a:ext cx="5240962" cy="4188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  <a:defRPr sz="2600">
                <a:solidFill>
                  <a:schemeClr val="accent6"/>
                </a:solidFill>
              </a:defRPr>
            </a:lvl1pPr>
            <a:lvl2pPr indent="-36131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90"/>
              <a:buChar char="•"/>
              <a:defRPr sz="2200">
                <a:solidFill>
                  <a:schemeClr val="accent6"/>
                </a:solidFill>
              </a:defRPr>
            </a:lvl2pPr>
            <a:lvl3pPr indent="-35433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80"/>
              <a:buChar char="•"/>
              <a:defRPr sz="2200">
                <a:solidFill>
                  <a:schemeClr val="accent6"/>
                </a:solidFill>
              </a:defRPr>
            </a:lvl3pPr>
            <a:lvl4pPr indent="-34734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Char char="•"/>
              <a:defRPr sz="2200">
                <a:solidFill>
                  <a:schemeClr val="accent6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Char char="•"/>
              <a:defRPr sz="22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4" type="body"/>
          </p:nvPr>
        </p:nvSpPr>
        <p:spPr>
          <a:xfrm>
            <a:off x="6294546" y="1112800"/>
            <a:ext cx="5240962" cy="608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3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2"/>
          <p:cNvSpPr/>
          <p:nvPr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8727440" y="0"/>
            <a:ext cx="346456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44594" y="0"/>
            <a:ext cx="323621" cy="1016487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344594" y="0"/>
            <a:ext cx="323621" cy="10164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8348" y="60083"/>
            <a:ext cx="1310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CASE STUDY</a:t>
            </a:r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9440928" y="1256610"/>
            <a:ext cx="2484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925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950"/>
              <a:buFont typeface="Arial"/>
              <a:buChar char="•"/>
              <a:defRPr sz="1000">
                <a:solidFill>
                  <a:srgbClr val="FFD1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Char char="•"/>
              <a:def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257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50"/>
              <a:buFont typeface="Arial"/>
              <a:buChar char="•"/>
              <a:def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622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750"/>
              <a:buFont typeface="Arial"/>
              <a:buChar char="•"/>
              <a:def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/>
          <p:nvPr>
            <p:ph idx="2" type="pic"/>
          </p:nvPr>
        </p:nvSpPr>
        <p:spPr>
          <a:xfrm>
            <a:off x="331502" y="1248876"/>
            <a:ext cx="4140000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13"/>
          <p:cNvSpPr txBox="1"/>
          <p:nvPr>
            <p:ph idx="3" type="body"/>
          </p:nvPr>
        </p:nvSpPr>
        <p:spPr>
          <a:xfrm>
            <a:off x="755301" y="4212138"/>
            <a:ext cx="3708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91425" spcFirstLastPara="1" rIns="91425" wrap="square" tIns="36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950"/>
              <a:buFont typeface="Arial"/>
              <a:buNone/>
              <a:def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Char char="•"/>
              <a:def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257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50"/>
              <a:buFont typeface="Arial"/>
              <a:buChar char="•"/>
              <a:def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622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750"/>
              <a:buFont typeface="Arial"/>
              <a:buChar char="•"/>
              <a:defRPr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body"/>
          </p:nvPr>
        </p:nvSpPr>
        <p:spPr>
          <a:xfrm>
            <a:off x="5169831" y="1256610"/>
            <a:ext cx="3384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91425" spcFirstLastPara="1" rIns="91425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718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1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20"/>
              <a:buChar char="•"/>
              <a:defRPr/>
            </a:lvl3pPr>
            <a:lvl4pPr indent="-32575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53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5" type="body"/>
          </p:nvPr>
        </p:nvSpPr>
        <p:spPr>
          <a:xfrm>
            <a:off x="5156740" y="3947713"/>
            <a:ext cx="3384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91425" spcFirstLastPara="1" rIns="91425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718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1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20"/>
              <a:buChar char="•"/>
              <a:defRPr/>
            </a:lvl3pPr>
            <a:lvl4pPr indent="-32575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53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6" type="body"/>
          </p:nvPr>
        </p:nvSpPr>
        <p:spPr>
          <a:xfrm>
            <a:off x="331502" y="4578129"/>
            <a:ext cx="4140000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 sz="1600">
                <a:solidFill>
                  <a:schemeClr val="accent6"/>
                </a:solidFill>
              </a:defRPr>
            </a:lvl1pPr>
            <a:lvl2pPr indent="-33718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1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20"/>
              <a:buChar char="•"/>
              <a:defRPr/>
            </a:lvl3pPr>
            <a:lvl4pPr indent="-32575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53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7" type="body"/>
          </p:nvPr>
        </p:nvSpPr>
        <p:spPr>
          <a:xfrm>
            <a:off x="331502" y="3493337"/>
            <a:ext cx="4140000" cy="548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718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1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20"/>
              <a:buChar char="•"/>
              <a:defRPr/>
            </a:lvl3pPr>
            <a:lvl4pPr indent="-32575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53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4" name="Google Shape;84;p13"/>
          <p:cNvPicPr preferRelativeResize="0"/>
          <p:nvPr>
            <p:ph idx="8" type="pic"/>
          </p:nvPr>
        </p:nvPicPr>
        <p:blipFill/>
        <p:spPr>
          <a:xfrm>
            <a:off x="389377" y="4214138"/>
            <a:ext cx="301752" cy="3017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id="85" name="Google Shape;85;p13"/>
          <p:cNvPicPr preferRelativeResize="0"/>
          <p:nvPr>
            <p:ph idx="9" type="pic"/>
          </p:nvPr>
        </p:nvPicPr>
        <p:blipFill/>
        <p:spPr>
          <a:xfrm>
            <a:off x="4760753" y="1235730"/>
            <a:ext cx="365760" cy="3657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id="86" name="Google Shape;86;p13"/>
          <p:cNvPicPr preferRelativeResize="0"/>
          <p:nvPr>
            <p:ph idx="13" type="pic"/>
          </p:nvPr>
        </p:nvPicPr>
        <p:blipFill/>
        <p:spPr>
          <a:xfrm>
            <a:off x="4760753" y="3917709"/>
            <a:ext cx="365760" cy="3657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id="87" name="Google Shape;87;p13"/>
          <p:cNvPicPr preferRelativeResize="0"/>
          <p:nvPr>
            <p:ph idx="14" type="pic"/>
          </p:nvPr>
        </p:nvPicPr>
        <p:blipFill/>
        <p:spPr>
          <a:xfrm>
            <a:off x="8837938" y="1212870"/>
            <a:ext cx="411480" cy="4114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8" name="Google Shape;88;p13"/>
          <p:cNvSpPr txBox="1"/>
          <p:nvPr>
            <p:ph type="title"/>
          </p:nvPr>
        </p:nvSpPr>
        <p:spPr>
          <a:xfrm>
            <a:off x="788349" y="347540"/>
            <a:ext cx="7939092" cy="662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alibri"/>
              <a:buNone/>
              <a:defRPr b="1" sz="3200" u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5" type="body"/>
          </p:nvPr>
        </p:nvSpPr>
        <p:spPr>
          <a:xfrm>
            <a:off x="331502" y="4985828"/>
            <a:ext cx="41400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∙"/>
              <a:defRPr sz="1200"/>
            </a:lvl1pPr>
            <a:lvl2pPr indent="-294957" lvl="1" marL="9144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1045"/>
              <a:buFont typeface="Noto Sans Symbols"/>
              <a:buChar char="∙"/>
              <a:defRPr sz="1100"/>
            </a:lvl2pPr>
            <a:lvl3pPr indent="-291464" lvl="2" marL="13716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990"/>
              <a:buChar char="•"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935"/>
              <a:buNone/>
              <a:defRPr sz="1100"/>
            </a:lvl4pPr>
            <a:lvl5pPr indent="-280987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25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6" type="body"/>
          </p:nvPr>
        </p:nvSpPr>
        <p:spPr>
          <a:xfrm>
            <a:off x="4760753" y="4342695"/>
            <a:ext cx="3780000" cy="189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∙"/>
              <a:defRPr sz="1200"/>
            </a:lvl1pPr>
            <a:lvl2pPr indent="-294957" lvl="1" marL="9144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1045"/>
              <a:buFont typeface="Noto Sans Symbols"/>
              <a:buChar char="∙"/>
              <a:defRPr sz="1100"/>
            </a:lvl2pPr>
            <a:lvl3pPr indent="-291464" lvl="2" marL="13716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990"/>
              <a:buChar char="•"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935"/>
              <a:buNone/>
              <a:defRPr sz="1100"/>
            </a:lvl4pPr>
            <a:lvl5pPr indent="-280987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25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7" type="body"/>
          </p:nvPr>
        </p:nvSpPr>
        <p:spPr>
          <a:xfrm>
            <a:off x="4760753" y="1661329"/>
            <a:ext cx="3780000" cy="21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∙"/>
              <a:defRPr sz="1200"/>
            </a:lvl1pPr>
            <a:lvl2pPr indent="-294957" lvl="1" marL="9144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1045"/>
              <a:buFont typeface="Noto Sans Symbols"/>
              <a:buChar char="∙"/>
              <a:defRPr sz="1100"/>
            </a:lvl2pPr>
            <a:lvl3pPr indent="-291464" lvl="2" marL="13716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990"/>
              <a:buChar char="•"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6"/>
              </a:buClr>
              <a:buSzPts val="935"/>
              <a:buNone/>
              <a:defRPr sz="1100"/>
            </a:lvl4pPr>
            <a:lvl5pPr indent="-280987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25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8" type="body"/>
          </p:nvPr>
        </p:nvSpPr>
        <p:spPr>
          <a:xfrm>
            <a:off x="8839276" y="1823378"/>
            <a:ext cx="3096000" cy="410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∙"/>
              <a:defRPr sz="1600">
                <a:solidFill>
                  <a:schemeClr val="lt1"/>
                </a:solidFill>
              </a:defRPr>
            </a:lvl1pPr>
            <a:lvl2pPr indent="-31305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330"/>
              <a:buFont typeface="Noto Sans Symbols"/>
              <a:buChar char="∙"/>
              <a:defRPr sz="1400">
                <a:solidFill>
                  <a:schemeClr val="lt1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60"/>
              <a:buFont typeface="Noto Sans Symbols"/>
              <a:buChar char="∙"/>
              <a:defRPr sz="1400">
                <a:solidFill>
                  <a:schemeClr val="lt1"/>
                </a:solidFill>
              </a:defRPr>
            </a:lvl3pPr>
            <a:lvl4pPr indent="-30416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190"/>
              <a:buChar char="•"/>
              <a:defRPr sz="1400"/>
            </a:lvl4pPr>
            <a:lvl5pPr indent="-2952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52402" y="179014"/>
            <a:ext cx="1280311" cy="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" showMasterSp="0">
  <p:cSld name="Blank with log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192810" y="6309458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2401" y="179014"/>
            <a:ext cx="1280313" cy="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showMasterSp="0">
  <p:cSld name="Blank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A">
  <p:cSld name="Transition Slide A">
    <p:bg>
      <p:bgPr>
        <a:solidFill>
          <a:srgbClr val="FFD1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39"/>
            <a:ext cx="12192000" cy="68563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972151" y="3222625"/>
            <a:ext cx="8314351" cy="50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b="1" sz="24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2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972151" y="2400300"/>
            <a:ext cx="831435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  <a:defRPr b="1" sz="4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01" y="179014"/>
            <a:ext cx="1280313" cy="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B">
  <p:cSld name="Transition Slide B">
    <p:bg>
      <p:bgPr>
        <a:solidFill>
          <a:srgbClr val="FFD1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39"/>
            <a:ext cx="12192000" cy="6856321"/>
          </a:xfrm>
          <a:prstGeom prst="rect">
            <a:avLst/>
          </a:prstGeom>
          <a:solidFill>
            <a:srgbClr val="FFD100"/>
          </a:solidFill>
          <a:ln>
            <a:noFill/>
          </a:ln>
        </p:spPr>
      </p:pic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972151" y="3222625"/>
            <a:ext cx="8314351" cy="50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b="1" sz="24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2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972151" y="2400300"/>
            <a:ext cx="831435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  <a:defRPr b="1" sz="4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01" y="179014"/>
            <a:ext cx="1280313" cy="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Standard A">
  <p:cSld name="Title and Content Standard 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1679"/>
            <a:ext cx="12192000" cy="68563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37870" y="1066589"/>
            <a:ext cx="10897638" cy="5107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>
                <a:solidFill>
                  <a:schemeClr val="accent6"/>
                </a:solidFill>
              </a:defRPr>
            </a:lvl1pPr>
            <a:lvl2pPr indent="-3733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280"/>
              <a:buChar char="•"/>
              <a:defRPr>
                <a:solidFill>
                  <a:schemeClr val="accent6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160"/>
              <a:buChar char="•"/>
              <a:defRPr>
                <a:solidFill>
                  <a:schemeClr val="accent6"/>
                </a:solidFill>
              </a:defRPr>
            </a:lvl3pPr>
            <a:lvl4pPr indent="-34734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Char char="•"/>
              <a:defRPr>
                <a:solidFill>
                  <a:schemeClr val="accent6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Char char="•"/>
              <a:defRPr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nt message">
  <p:cSld name="Main pont mess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37870" y="1112800"/>
            <a:ext cx="11310289" cy="608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3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37870" y="1813941"/>
            <a:ext cx="10897638" cy="430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>
                <a:solidFill>
                  <a:schemeClr val="accent6"/>
                </a:solidFill>
              </a:defRPr>
            </a:lvl1pPr>
            <a:lvl2pPr indent="-3733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280"/>
              <a:buChar char="•"/>
              <a:defRPr>
                <a:solidFill>
                  <a:schemeClr val="accent6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160"/>
              <a:buChar char="•"/>
              <a:defRPr>
                <a:solidFill>
                  <a:schemeClr val="accent6"/>
                </a:solidFill>
              </a:defRPr>
            </a:lvl3pPr>
            <a:lvl4pPr indent="-34734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Char char="•"/>
              <a:defRPr>
                <a:solidFill>
                  <a:schemeClr val="accent6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Char char="•"/>
              <a:defRPr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Standard C">
  <p:cSld name="Title and Content Standard C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1679"/>
            <a:ext cx="12192000" cy="685632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38100" y="1066589"/>
            <a:ext cx="10897638" cy="5107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>
                <a:solidFill>
                  <a:schemeClr val="accent6"/>
                </a:solidFill>
              </a:defRPr>
            </a:lvl1pPr>
            <a:lvl2pPr indent="-3733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280"/>
              <a:buChar char="•"/>
              <a:defRPr>
                <a:solidFill>
                  <a:schemeClr val="accent6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160"/>
              <a:buChar char="•"/>
              <a:defRPr>
                <a:solidFill>
                  <a:schemeClr val="accent6"/>
                </a:solidFill>
              </a:defRPr>
            </a:lvl3pPr>
            <a:lvl4pPr indent="-34734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Char char="•"/>
              <a:defRPr>
                <a:solidFill>
                  <a:schemeClr val="accent6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Char char="•"/>
              <a:defRPr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bg>
      <p:bgPr>
        <a:solidFill>
          <a:srgbClr val="521D3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39"/>
            <a:ext cx="12192000" cy="685632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ctrTitle"/>
          </p:nvPr>
        </p:nvSpPr>
        <p:spPr>
          <a:xfrm>
            <a:off x="972152" y="2398815"/>
            <a:ext cx="8314352" cy="786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400"/>
              <a:buFont typeface="Calibri"/>
              <a:buNone/>
              <a:defRPr b="1"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402" y="179014"/>
            <a:ext cx="1280311" cy="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Standard B">
  <p:cSld name="Title and Content Standard B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1679"/>
            <a:ext cx="12192000" cy="685632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38100" y="1066589"/>
            <a:ext cx="10897638" cy="5107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>
                <a:solidFill>
                  <a:schemeClr val="accent6"/>
                </a:solidFill>
              </a:defRPr>
            </a:lvl1pPr>
            <a:lvl2pPr indent="-3733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280"/>
              <a:buChar char="•"/>
              <a:defRPr>
                <a:solidFill>
                  <a:schemeClr val="accent6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160"/>
              <a:buChar char="•"/>
              <a:defRPr>
                <a:solidFill>
                  <a:schemeClr val="accent6"/>
                </a:solidFill>
              </a:defRPr>
            </a:lvl3pPr>
            <a:lvl4pPr indent="-34734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Char char="•"/>
              <a:defRPr>
                <a:solidFill>
                  <a:schemeClr val="accent6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Char char="•"/>
              <a:defRPr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No Background">
  <p:cSld name="Title and Content No Background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38100" y="1066589"/>
            <a:ext cx="10897638" cy="5107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>
                <a:solidFill>
                  <a:schemeClr val="accent6"/>
                </a:solidFill>
              </a:defRPr>
            </a:lvl1pPr>
            <a:lvl2pPr indent="-3733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280"/>
              <a:buChar char="•"/>
              <a:defRPr>
                <a:solidFill>
                  <a:schemeClr val="accent6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160"/>
              <a:buChar char="•"/>
              <a:defRPr>
                <a:solidFill>
                  <a:schemeClr val="accent6"/>
                </a:solidFill>
              </a:defRPr>
            </a:lvl3pPr>
            <a:lvl4pPr indent="-34734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Char char="•"/>
              <a:defRPr>
                <a:solidFill>
                  <a:schemeClr val="accent6"/>
                </a:solidFill>
              </a:defRPr>
            </a:lvl4pPr>
            <a:lvl5pPr indent="-3333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Char char="•"/>
              <a:defRPr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-9196" y="1679"/>
            <a:ext cx="12192000" cy="685632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No Background">
  <p:cSld name="Title Only  No Background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016000" y="1386037"/>
            <a:ext cx="10337799" cy="455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33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576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7344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70"/>
              <a:buFont typeface="Arial"/>
              <a:buChar char="•"/>
              <a:defRPr b="0" i="0" sz="2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3375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50"/>
              <a:buFont typeface="Arial"/>
              <a:buChar char="•"/>
              <a:defRPr b="0" i="0" sz="2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2A5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62A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192810" y="6301709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23659" y="6383054"/>
            <a:ext cx="22977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52401" y="179014"/>
            <a:ext cx="1280313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1016000" y="158675"/>
            <a:ext cx="9027160" cy="75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517585" y="2642877"/>
            <a:ext cx="119115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400"/>
              <a:buFont typeface="Calibri"/>
              <a:buNone/>
            </a:pPr>
            <a:r>
              <a:rPr lang="en-US"/>
              <a:t>Meeting virtual and Face to Face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400"/>
              <a:buFont typeface="Calibri"/>
              <a:buNone/>
            </a:pPr>
            <a:r>
              <a:rPr lang="en-US" sz="2500"/>
              <a:t>Team Benzene </a:t>
            </a:r>
            <a:endParaRPr sz="2500"/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972151" y="3916145"/>
            <a:ext cx="1567849" cy="50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27/11/2024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1010537" y="6024384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Virtual meeting etiquette</a:t>
            </a:r>
            <a:endParaRPr/>
          </a:p>
        </p:txBody>
      </p:sp>
      <p:sp>
        <p:nvSpPr>
          <p:cNvPr descr="Acknowledgement - Free business and finance icons" id="187" name="Google Shape;187;p27"/>
          <p:cNvSpPr txBox="1"/>
          <p:nvPr>
            <p:ph idx="1" type="body"/>
          </p:nvPr>
        </p:nvSpPr>
        <p:spPr>
          <a:xfrm>
            <a:off x="688850" y="1325843"/>
            <a:ext cx="102840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Planning</a:t>
            </a:r>
            <a:endParaRPr b="1" sz="3000" u="sng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As a team, or majority of the team, </a:t>
            </a:r>
            <a:r>
              <a:rPr b="1" lang="en-US" sz="2000"/>
              <a:t>agree</a:t>
            </a:r>
            <a:r>
              <a:rPr lang="en-US" sz="2000"/>
              <a:t> 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upon a consistent virtual </a:t>
            </a:r>
            <a:r>
              <a:rPr b="1" lang="en-US" sz="2000"/>
              <a:t>meeting day and time</a:t>
            </a:r>
            <a:r>
              <a:rPr lang="en-US" sz="2000"/>
              <a:t>.</a:t>
            </a:r>
            <a:endParaRPr/>
          </a:p>
        </p:txBody>
      </p:sp>
      <p:sp>
        <p:nvSpPr>
          <p:cNvPr descr="Acknowledgement - Free business and finance icons" id="188" name="Google Shape;188;p27"/>
          <p:cNvSpPr txBox="1"/>
          <p:nvPr/>
        </p:nvSpPr>
        <p:spPr>
          <a:xfrm>
            <a:off x="6020174" y="3741300"/>
            <a:ext cx="57903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lang="en-US" sz="2000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Pre meeting</a:t>
            </a:r>
            <a:endParaRPr sz="2000" u="sng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</a:rPr>
              <a:t>Project manager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should decide</a:t>
            </a:r>
            <a:r>
              <a:rPr b="1" lang="en-US" sz="1800">
                <a:solidFill>
                  <a:schemeClr val="accent6"/>
                </a:solidFill>
              </a:rPr>
              <a:t> how to virtually host </a:t>
            </a:r>
            <a:r>
              <a:rPr lang="en-US" sz="1800">
                <a:solidFill>
                  <a:schemeClr val="accent6"/>
                </a:solidFill>
              </a:rPr>
              <a:t>the meeting.</a:t>
            </a:r>
            <a:endParaRPr sz="18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</a:rPr>
              <a:t>Determine what the </a:t>
            </a:r>
            <a:r>
              <a:rPr b="1" lang="en-US" sz="1800">
                <a:solidFill>
                  <a:schemeClr val="accent6"/>
                </a:solidFill>
              </a:rPr>
              <a:t>meeting goals and agenda</a:t>
            </a:r>
            <a:r>
              <a:rPr lang="en-US" sz="1800">
                <a:solidFill>
                  <a:schemeClr val="accent6"/>
                </a:solidFill>
              </a:rPr>
              <a:t> will be and verify with other important team members.</a:t>
            </a:r>
            <a:endParaRPr sz="18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225" y="768163"/>
            <a:ext cx="2673575" cy="26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275" y="3657522"/>
            <a:ext cx="3394524" cy="2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Virtual meeting etiquette</a:t>
            </a:r>
            <a:endParaRPr/>
          </a:p>
        </p:txBody>
      </p:sp>
      <p:sp>
        <p:nvSpPr>
          <p:cNvPr descr="Acknowledgement - Free business and finance icons" id="196" name="Google Shape;196;p28"/>
          <p:cNvSpPr txBox="1"/>
          <p:nvPr>
            <p:ph idx="1" type="body"/>
          </p:nvPr>
        </p:nvSpPr>
        <p:spPr>
          <a:xfrm>
            <a:off x="688850" y="955300"/>
            <a:ext cx="85869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Pre meeting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Project manager should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send out a email invite/reminder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about the meeting.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Give RSVP deadline.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Send the agenda.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Double check spelling and grammar.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Send invites to correct team members.</a:t>
            </a:r>
            <a:endParaRPr i="1" sz="27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218300" y="3829925"/>
            <a:ext cx="67623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lang="en-US" sz="2000" u="sng">
                <a:solidFill>
                  <a:schemeClr val="accent6"/>
                </a:solidFill>
              </a:rPr>
              <a:t>Pre meeting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</a:rPr>
              <a:t>Invited meeting </a:t>
            </a:r>
            <a:r>
              <a:rPr b="1" lang="en-US" sz="1600">
                <a:solidFill>
                  <a:schemeClr val="accent6"/>
                </a:solidFill>
              </a:rPr>
              <a:t>attendees should RSVP</a:t>
            </a:r>
            <a:r>
              <a:rPr lang="en-US" sz="1600">
                <a:solidFill>
                  <a:schemeClr val="accent6"/>
                </a:solidFill>
              </a:rPr>
              <a:t> in a timely manner.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i="1" lang="en-US" sz="1500">
                <a:solidFill>
                  <a:schemeClr val="accent6"/>
                </a:solidFill>
              </a:rPr>
              <a:t>Inform the project manager or meeting facilitator of extra notes or content for meeting agenda( if needed)</a:t>
            </a:r>
            <a:endParaRPr i="1" sz="27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i="1" lang="en-US" sz="1500">
                <a:solidFill>
                  <a:schemeClr val="accent6"/>
                </a:solidFill>
              </a:rPr>
              <a:t>Notify if you will be late.</a:t>
            </a:r>
            <a:endParaRPr i="1" sz="27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i="1" lang="en-US" sz="1500">
                <a:solidFill>
                  <a:schemeClr val="accent6"/>
                </a:solidFill>
              </a:rPr>
              <a:t>Notify if you cannot attend.</a:t>
            </a:r>
            <a:endParaRPr i="1" sz="27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275" y="1242832"/>
            <a:ext cx="2587081" cy="258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975" y="4089913"/>
            <a:ext cx="2196824" cy="21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Virtual meeting etiquette</a:t>
            </a:r>
            <a:endParaRPr/>
          </a:p>
        </p:txBody>
      </p:sp>
      <p:sp>
        <p:nvSpPr>
          <p:cNvPr descr="Acknowledgement - Free business and finance icons" id="205" name="Google Shape;205;p29"/>
          <p:cNvSpPr txBox="1"/>
          <p:nvPr>
            <p:ph idx="1" type="body"/>
          </p:nvPr>
        </p:nvSpPr>
        <p:spPr>
          <a:xfrm>
            <a:off x="688850" y="955300"/>
            <a:ext cx="10284000" cy="57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Pre meeting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manager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should be online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at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meeting location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5-10 minutes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before start time.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Pre meeting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943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Meeting attendees should make sure that all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equipment is working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ahead of time.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25479" l="30469" r="47203" t="30191"/>
          <a:stretch/>
        </p:blipFill>
        <p:spPr>
          <a:xfrm>
            <a:off x="3231575" y="3363200"/>
            <a:ext cx="2357775" cy="303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Virtual meeting etiquette</a:t>
            </a:r>
            <a:endParaRPr/>
          </a:p>
        </p:txBody>
      </p:sp>
      <p:sp>
        <p:nvSpPr>
          <p:cNvPr descr="Acknowledgement - Free business and finance icons" id="212" name="Google Shape;212;p30"/>
          <p:cNvSpPr txBox="1"/>
          <p:nvPr>
            <p:ph idx="1" type="body"/>
          </p:nvPr>
        </p:nvSpPr>
        <p:spPr>
          <a:xfrm>
            <a:off x="688850" y="955300"/>
            <a:ext cx="10284000" cy="5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eeting time</a:t>
            </a: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 </a:t>
            </a:r>
            <a:endParaRPr sz="3000" u="sng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Attendees should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arrive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few minutes before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or exactly at the start time.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445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Dont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Show up late without telling anyone.</a:t>
            </a:r>
            <a:endParaRPr i="1" sz="2600"/>
          </a:p>
          <a:p>
            <a:pPr indent="4572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Be unprepared with what the meeting is about.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 i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Manager must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make sure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everyone's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speakers and microphone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work properly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445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Do’s</a:t>
            </a:r>
            <a:endParaRPr i="1" sz="2600"/>
          </a:p>
          <a:p>
            <a:pPr indent="4572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Briefly go over meeting agenda.</a:t>
            </a:r>
            <a:endParaRPr i="1" sz="2600"/>
          </a:p>
          <a:p>
            <a:pPr indent="4572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Remind attendees about virtual meeting etiquette.</a:t>
            </a:r>
            <a:endParaRPr i="1" sz="2600"/>
          </a:p>
          <a:p>
            <a:pPr indent="4572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Give an estimated end time for the meeting.</a:t>
            </a:r>
            <a:endParaRPr i="1"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17800" l="0" r="0" t="18146"/>
          <a:stretch/>
        </p:blipFill>
        <p:spPr>
          <a:xfrm>
            <a:off x="9070200" y="4966975"/>
            <a:ext cx="2659026" cy="17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Virtual meeting etiquette</a:t>
            </a:r>
            <a:endParaRPr/>
          </a:p>
        </p:txBody>
      </p:sp>
      <p:sp>
        <p:nvSpPr>
          <p:cNvPr descr="Acknowledgement - Free business and finance icons" id="219" name="Google Shape;219;p31"/>
          <p:cNvSpPr txBox="1"/>
          <p:nvPr>
            <p:ph idx="1" type="body"/>
          </p:nvPr>
        </p:nvSpPr>
        <p:spPr>
          <a:xfrm>
            <a:off x="2110844" y="1024308"/>
            <a:ext cx="6764371" cy="52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Attendee Do’s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Focus on the meeting, eliminate distractions.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Mute your cell phone 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Mute your microphone when you are not speaking.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chat box</a:t>
            </a: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 to write questions or comments .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Be prepared to present your work.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Know how to operate virtual meeting tools.</a:t>
            </a:r>
            <a:endParaRPr i="1" sz="17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i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Attendee Dont’s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Get off topic.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Shout into microphone.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Be unprepared as to what is going on. </a:t>
            </a:r>
            <a:endParaRPr i="1" sz="2700"/>
          </a:p>
          <a:p>
            <a:pPr indent="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i="1" lang="en-US" sz="1700">
                <a:latin typeface="Arial"/>
                <a:ea typeface="Arial"/>
                <a:cs typeface="Arial"/>
                <a:sym typeface="Arial"/>
              </a:rPr>
              <a:t>Be unprepared to operate virtual meeting tools.</a:t>
            </a:r>
            <a:endParaRPr i="1" sz="27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376" y="3268751"/>
            <a:ext cx="3284198" cy="218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Virtual meeting etiquette</a:t>
            </a:r>
            <a:endParaRPr/>
          </a:p>
        </p:txBody>
      </p:sp>
      <p:sp>
        <p:nvSpPr>
          <p:cNvPr descr="Acknowledgement - Free business and finance icons" id="226" name="Google Shape;226;p32"/>
          <p:cNvSpPr txBox="1"/>
          <p:nvPr>
            <p:ph idx="1" type="body"/>
          </p:nvPr>
        </p:nvSpPr>
        <p:spPr>
          <a:xfrm>
            <a:off x="688852" y="955296"/>
            <a:ext cx="10283948" cy="538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Post Meeting</a:t>
            </a: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Project Manager should wrap up the meeting and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give a reminder for the next meeting.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hould follow up by sending out 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meeting summary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to team members no later than a day after the meeting. This will also keep members who were absent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on track and in the loop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Team members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do’s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Work that was assigned.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Contact team members or the project manager for help.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Prepare work or progress to report at the next meeting.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400" y="2951325"/>
            <a:ext cx="3760125" cy="37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Virtual meeting etiquette</a:t>
            </a:r>
            <a:endParaRPr/>
          </a:p>
        </p:txBody>
      </p:sp>
      <p:sp>
        <p:nvSpPr>
          <p:cNvPr descr="Acknowledgement - Free business and finance icons" id="233" name="Google Shape;233;p33"/>
          <p:cNvSpPr txBox="1"/>
          <p:nvPr>
            <p:ph idx="1" type="body"/>
          </p:nvPr>
        </p:nvSpPr>
        <p:spPr>
          <a:xfrm>
            <a:off x="688850" y="955300"/>
            <a:ext cx="10284000" cy="57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Post Meeting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Project Manager Dont’s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Push your work or duties off onto others.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Take too long to follow up and send out meeting notes.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Prepare for next meeting.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66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Project Manager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Do’s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Prepare for the next meeting.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Update files, calendars.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Be available to help and answer questions.</a:t>
            </a:r>
            <a:endParaRPr b="1"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651" y="2538651"/>
            <a:ext cx="3284198" cy="218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ctrTitle"/>
          </p:nvPr>
        </p:nvSpPr>
        <p:spPr>
          <a:xfrm>
            <a:off x="972152" y="2398815"/>
            <a:ext cx="8314352" cy="786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400"/>
              <a:buFont typeface="Calibri"/>
              <a:buNone/>
            </a:pPr>
            <a:r>
              <a:rPr lang="en-US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Content Slide – Title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37870" y="1066589"/>
            <a:ext cx="10897638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lang="en-US"/>
              <a:t>Meeting Etiquette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lang="en-US"/>
              <a:t>Face to Face Meeting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</a:pPr>
            <a:r>
              <a:rPr lang="en-US"/>
              <a:t>Meeting Virtual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Meeting Etiquette-Face to Face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637870" y="1112800"/>
            <a:ext cx="11310289" cy="608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What is meeting Etiquette?</a:t>
            </a:r>
            <a:endParaRPr/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685975" y="2542574"/>
            <a:ext cx="61443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/>
              <a:t>The </a:t>
            </a:r>
            <a:r>
              <a:rPr b="1" lang="en-US" sz="2400"/>
              <a:t>standard of behavior</a:t>
            </a:r>
            <a:r>
              <a:rPr lang="en-US" sz="2400"/>
              <a:t> expected in the workplace during meetings.</a:t>
            </a:r>
            <a:endParaRPr sz="2400"/>
          </a:p>
          <a:p>
            <a:pPr indent="-203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/>
              <a:t>Meeting etiquette is important to </a:t>
            </a:r>
            <a:r>
              <a:rPr b="1" lang="en-US" sz="2400"/>
              <a:t>respect </a:t>
            </a:r>
            <a:r>
              <a:rPr b="1" lang="en-US" sz="2400"/>
              <a:t>others</a:t>
            </a:r>
            <a:r>
              <a:rPr b="1" lang="en-US" sz="2400"/>
              <a:t> time</a:t>
            </a:r>
            <a:r>
              <a:rPr lang="en-US" sz="2400"/>
              <a:t> and project a </a:t>
            </a:r>
            <a:r>
              <a:rPr b="1" lang="en-US" sz="2400"/>
              <a:t>professional</a:t>
            </a:r>
            <a:r>
              <a:rPr lang="en-US" sz="2400"/>
              <a:t> image.</a:t>
            </a:r>
            <a:endParaRPr sz="2400"/>
          </a:p>
          <a:p>
            <a:pPr indent="-203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/>
              <a:t>Good meeting etiquette </a:t>
            </a:r>
            <a:r>
              <a:rPr b="1" lang="en-US" sz="2400"/>
              <a:t>shows dependability </a:t>
            </a:r>
            <a:r>
              <a:rPr lang="en-US" sz="2400"/>
              <a:t>and that the subject matter is valued by all attendees.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5879" y="1895691"/>
            <a:ext cx="4061812" cy="339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Rules for face-to-face meeting etiquette</a:t>
            </a:r>
            <a:endParaRPr/>
          </a:p>
        </p:txBody>
      </p:sp>
      <p:sp>
        <p:nvSpPr>
          <p:cNvPr descr="Acknowledgement - Free business and finance icons" id="134" name="Google Shape;134;p21"/>
          <p:cNvSpPr txBox="1"/>
          <p:nvPr>
            <p:ph idx="1" type="body"/>
          </p:nvPr>
        </p:nvSpPr>
        <p:spPr>
          <a:xfrm>
            <a:off x="638100" y="1066589"/>
            <a:ext cx="3278292" cy="202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/>
              <a:t>Rule 1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1900"/>
              <a:t>Confirm or </a:t>
            </a:r>
            <a:r>
              <a:rPr b="1" lang="en-US" sz="1900"/>
              <a:t>acknowledge</a:t>
            </a:r>
            <a:r>
              <a:rPr lang="en-US" sz="1900"/>
              <a:t> your participation to join when you have been sent an invitation to attend the meeting.</a:t>
            </a:r>
            <a:endParaRPr sz="2700"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402" y="3216802"/>
            <a:ext cx="2216990" cy="2216990"/>
          </a:xfrm>
          <a:prstGeom prst="rect">
            <a:avLst/>
          </a:prstGeom>
          <a:noFill/>
          <a:ln>
            <a:noFill/>
          </a:ln>
        </p:spPr>
      </p:pic>
      <p:sp>
        <p:nvSpPr>
          <p:cNvPr descr="Acknowledgement - Free business and finance icons" id="136" name="Google Shape;136;p21"/>
          <p:cNvSpPr txBox="1"/>
          <p:nvPr/>
        </p:nvSpPr>
        <p:spPr>
          <a:xfrm>
            <a:off x="5343505" y="1252162"/>
            <a:ext cx="3929891" cy="418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Rule 2: Be punctual</a:t>
            </a:r>
            <a:endParaRPr b="1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That's right, show up </a:t>
            </a: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on time.</a:t>
            </a:r>
            <a:r>
              <a:rPr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Rather, show up early enough to get settled at the location.</a:t>
            </a:r>
            <a:endParaRPr sz="13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If you are late, proceed quietly and with the least amount of interruption of taking your seat.</a:t>
            </a:r>
            <a:endParaRPr sz="13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The objective is to </a:t>
            </a: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 BE LATE!</a:t>
            </a:r>
            <a:endParaRPr b="1" sz="13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 not expect others to fill you in during or after the meeting.</a:t>
            </a:r>
            <a:endParaRPr sz="13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3396" y="1628955"/>
            <a:ext cx="2596551" cy="259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Rules for face-to-face meeting etiquette</a:t>
            </a:r>
            <a:endParaRPr/>
          </a:p>
        </p:txBody>
      </p:sp>
      <p:sp>
        <p:nvSpPr>
          <p:cNvPr descr="Acknowledgement - Free business and finance icons" id="143" name="Google Shape;143;p22"/>
          <p:cNvSpPr txBox="1"/>
          <p:nvPr>
            <p:ph idx="1" type="body"/>
          </p:nvPr>
        </p:nvSpPr>
        <p:spPr>
          <a:xfrm>
            <a:off x="638099" y="1066589"/>
            <a:ext cx="4123681" cy="202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/>
              <a:t>Rule 3: Meeting Leader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Keep your work status/presentation equipment </a:t>
            </a:r>
            <a:r>
              <a:rPr b="1" lang="en-US" sz="2000"/>
              <a:t>ready to go</a:t>
            </a:r>
            <a:r>
              <a:rPr lang="en-US" sz="2000"/>
              <a:t> by start of meeting.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402" y="3216802"/>
            <a:ext cx="2216990" cy="2216990"/>
          </a:xfrm>
          <a:prstGeom prst="rect">
            <a:avLst/>
          </a:prstGeom>
          <a:noFill/>
          <a:ln>
            <a:noFill/>
          </a:ln>
        </p:spPr>
      </p:pic>
      <p:sp>
        <p:nvSpPr>
          <p:cNvPr descr="Acknowledgement - Free business and finance icons" id="145" name="Google Shape;145;p22"/>
          <p:cNvSpPr txBox="1"/>
          <p:nvPr/>
        </p:nvSpPr>
        <p:spPr>
          <a:xfrm>
            <a:off x="6049129" y="3564041"/>
            <a:ext cx="6112374" cy="272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Rule 4: Don't interrupt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Don't interrupt </a:t>
            </a: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the presenter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while he is speaking. Only speak once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has completed his part.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Don't interrupt </a:t>
            </a: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other attendee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s. Wait your turn for the full conclusion of that individual's input and the response from the speaker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7781" y="1087914"/>
            <a:ext cx="3711082" cy="21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Rules for face-to-face meeting etiquette</a:t>
            </a:r>
            <a:endParaRPr/>
          </a:p>
        </p:txBody>
      </p:sp>
      <p:sp>
        <p:nvSpPr>
          <p:cNvPr descr="Acknowledgement - Free business and finance icons" id="152" name="Google Shape;152;p23"/>
          <p:cNvSpPr txBox="1"/>
          <p:nvPr>
            <p:ph idx="1" type="body"/>
          </p:nvPr>
        </p:nvSpPr>
        <p:spPr>
          <a:xfrm>
            <a:off x="638100" y="1087925"/>
            <a:ext cx="5106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/>
              <a:t>Rule 5: Mute electronics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b="1" lang="en-US" sz="2000"/>
              <a:t>Turn on vibrate</a:t>
            </a:r>
            <a:r>
              <a:rPr lang="en-US" sz="2000"/>
              <a:t> or </a:t>
            </a:r>
            <a:r>
              <a:rPr b="1" lang="en-US" sz="2000"/>
              <a:t>turn off </a:t>
            </a:r>
            <a:r>
              <a:rPr lang="en-US" sz="2000"/>
              <a:t>completely.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If you forgot to turn off your phone, don't answer your phone while in the meeting.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Do not text.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Do not check emails.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444" y="3881884"/>
            <a:ext cx="2216990" cy="2216990"/>
          </a:xfrm>
          <a:prstGeom prst="rect">
            <a:avLst/>
          </a:prstGeom>
          <a:noFill/>
          <a:ln>
            <a:noFill/>
          </a:ln>
        </p:spPr>
      </p:pic>
      <p:sp>
        <p:nvSpPr>
          <p:cNvPr descr="Acknowledgement - Free business and finance icons" id="154" name="Google Shape;154;p23"/>
          <p:cNvSpPr txBox="1"/>
          <p:nvPr/>
        </p:nvSpPr>
        <p:spPr>
          <a:xfrm>
            <a:off x="6049129" y="3564041"/>
            <a:ext cx="6112374" cy="272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Rule 6: Questions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 blurt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your question out in the middle of the presentation.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Keep your questions </a:t>
            </a: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simple, direct, and brief.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Ask one question at a time and wait for the answer.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8878" y="1087914"/>
            <a:ext cx="2128887" cy="21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Rules for face-to-face meeting etiquette</a:t>
            </a:r>
            <a:endParaRPr/>
          </a:p>
        </p:txBody>
      </p:sp>
      <p:sp>
        <p:nvSpPr>
          <p:cNvPr descr="Acknowledgement - Free business and finance icons" id="161" name="Google Shape;161;p24"/>
          <p:cNvSpPr txBox="1"/>
          <p:nvPr>
            <p:ph idx="1" type="body"/>
          </p:nvPr>
        </p:nvSpPr>
        <p:spPr>
          <a:xfrm>
            <a:off x="1184441" y="3587601"/>
            <a:ext cx="4123681" cy="265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/>
              <a:t>Rule 7: Actively listen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Pay attention to the information the speaker is addressing,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The questions of the other participants so that your question does not repeat what was already covered.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258" y="1154327"/>
            <a:ext cx="2216990" cy="2216990"/>
          </a:xfrm>
          <a:prstGeom prst="rect">
            <a:avLst/>
          </a:prstGeom>
          <a:noFill/>
          <a:ln>
            <a:noFill/>
          </a:ln>
        </p:spPr>
      </p:pic>
      <p:sp>
        <p:nvSpPr>
          <p:cNvPr descr="Acknowledgement - Free business and finance icons" id="163" name="Google Shape;163;p24"/>
          <p:cNvSpPr txBox="1"/>
          <p:nvPr/>
        </p:nvSpPr>
        <p:spPr>
          <a:xfrm>
            <a:off x="5963730" y="1415236"/>
            <a:ext cx="6112374" cy="272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Rule 8: Remain composed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 not tap your pen, flip through material, tap your foot, fuss, fidget, or conduct yourself in a way that is distracting to others.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8031" y="3313877"/>
            <a:ext cx="2128887" cy="21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Rules for face-to-face meeting etiquette</a:t>
            </a:r>
            <a:endParaRPr/>
          </a:p>
        </p:txBody>
      </p:sp>
      <p:sp>
        <p:nvSpPr>
          <p:cNvPr descr="Acknowledgement - Free business and finance icons" id="170" name="Google Shape;170;p25"/>
          <p:cNvSpPr txBox="1"/>
          <p:nvPr>
            <p:ph idx="1" type="body"/>
          </p:nvPr>
        </p:nvSpPr>
        <p:spPr>
          <a:xfrm>
            <a:off x="594970" y="3135459"/>
            <a:ext cx="5501030" cy="314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/>
              <a:t>Rule 9: Attend the entire meeting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If you must leave early, send notification prior to the meeting and receive confirmation.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Stick with meeting timeline.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b="1" lang="en-US" sz="2000"/>
              <a:t>Start on time!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If the meeting is scheduled for 30 minutes or an hour, stay true to your meeting timeline.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b="1" lang="en-US" sz="2000"/>
              <a:t>End on time</a:t>
            </a:r>
            <a:endParaRPr b="1"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040" y="1026454"/>
            <a:ext cx="2020594" cy="2020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Acknowledgement - Free business and finance icons" id="172" name="Google Shape;172;p25"/>
          <p:cNvSpPr txBox="1"/>
          <p:nvPr/>
        </p:nvSpPr>
        <p:spPr>
          <a:xfrm>
            <a:off x="6625087" y="1325819"/>
            <a:ext cx="5011070" cy="1600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Rule 10: Create an agenda</a:t>
            </a:r>
            <a:endParaRPr b="1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Distribute agenda to participants prior to the meeting.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Stay on topic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to the agenda.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8031" y="3313877"/>
            <a:ext cx="2128887" cy="21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638100" y="130225"/>
            <a:ext cx="9709860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/>
              <a:t>Rules for face-to-face meeting etiquette</a:t>
            </a:r>
            <a:endParaRPr/>
          </a:p>
        </p:txBody>
      </p:sp>
      <p:sp>
        <p:nvSpPr>
          <p:cNvPr descr="Acknowledgement - Free business and finance icons" id="179" name="Google Shape;179;p26"/>
          <p:cNvSpPr txBox="1"/>
          <p:nvPr>
            <p:ph idx="1" type="body"/>
          </p:nvPr>
        </p:nvSpPr>
        <p:spPr>
          <a:xfrm>
            <a:off x="688852" y="1325819"/>
            <a:ext cx="5038079" cy="1600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/>
              <a:t>Rule 11: Conduct yourself professionally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Do not use profanity or slang.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/>
              <a:t>Be polite.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594" y="2597761"/>
            <a:ext cx="2020594" cy="2020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Acknowledgement - Free business and finance icons" id="181" name="Google Shape;181;p26"/>
          <p:cNvSpPr txBox="1"/>
          <p:nvPr/>
        </p:nvSpPr>
        <p:spPr>
          <a:xfrm>
            <a:off x="6625087" y="1325819"/>
            <a:ext cx="5011070" cy="1600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Rule 12: Meeting conclusion</a:t>
            </a:r>
            <a:endParaRPr b="1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 a participant, thank the speaker, coordinator, meeting leader (this could be just one person).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 the meeting leader, follow-up with participants, circulate list of action items, resolutions, and issues that remain open.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 the participant, complete tasks assigned to you and without delay.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 the meeting leader, thank people for attending.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 the meeting leader, request feedback.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 the participant, provide your feedback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Quest_Global_2022">
      <a:dk1>
        <a:srgbClr val="000000"/>
      </a:dk1>
      <a:lt1>
        <a:srgbClr val="FFFFFF"/>
      </a:lt1>
      <a:dk2>
        <a:srgbClr val="E6174F"/>
      </a:dk2>
      <a:lt2>
        <a:srgbClr val="808080"/>
      </a:lt2>
      <a:accent1>
        <a:srgbClr val="009A8D"/>
      </a:accent1>
      <a:accent2>
        <a:srgbClr val="10A0CB"/>
      </a:accent2>
      <a:accent3>
        <a:srgbClr val="4E55A2"/>
      </a:accent3>
      <a:accent4>
        <a:srgbClr val="BF4C96"/>
      </a:accent4>
      <a:accent5>
        <a:srgbClr val="FFD100"/>
      </a:accent5>
      <a:accent6>
        <a:srgbClr val="662A53"/>
      </a:accent6>
      <a:hlink>
        <a:srgbClr val="BE4C95"/>
      </a:hlink>
      <a:folHlink>
        <a:srgbClr val="8162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