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95"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6" r:id="rId39"/>
    <p:sldId id="290" r:id="rId40"/>
    <p:sldId id="291" r:id="rId41"/>
    <p:sldId id="292" r:id="rId42"/>
    <p:sldId id="293" r:id="rId43"/>
    <p:sldId id="294"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Lst>
  <p:sldSz cx="9144000" cy="5143500" type="screen16x9"/>
  <p:notesSz cx="6858000" cy="9144000"/>
  <p:embeddedFontLst>
    <p:embeddedFont>
      <p:font typeface="Varela Round" panose="00000500000000000000"/>
      <p:regular r:id="rId1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6744" autoAdjust="0"/>
  </p:normalViewPr>
  <p:slideViewPr>
    <p:cSldViewPr>
      <p:cViewPr varScale="1">
        <p:scale>
          <a:sx n="98" d="100"/>
          <a:sy n="98" d="100"/>
        </p:scale>
        <p:origin x="1018" y="254"/>
      </p:cViewPr>
      <p:guideLst>
        <p:guide orient="horz" pos="1620"/>
        <p:guide pos="290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5" Type="http://schemas.openxmlformats.org/officeDocument/2006/relationships/font" Target="fonts/font1.fntdata"/><Relationship Id="rId194" Type="http://schemas.openxmlformats.org/officeDocument/2006/relationships/tableStyles" Target="tableStyles.xml"/><Relationship Id="rId193" Type="http://schemas.openxmlformats.org/officeDocument/2006/relationships/viewProps" Target="viewProps.xml"/><Relationship Id="rId192" Type="http://schemas.openxmlformats.org/officeDocument/2006/relationships/presProps" Target="presProps.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8"/>
        <p:cNvGrpSpPr/>
        <p:nvPr/>
      </p:nvGrpSpPr>
      <p:grpSpPr>
        <a:xfrm>
          <a:off x="0" y="0"/>
          <a:ext cx="0" cy="0"/>
          <a:chOff x="0" y="0"/>
          <a:chExt cx="0" cy="0"/>
        </a:xfrm>
      </p:grpSpPr>
      <p:sp>
        <p:nvSpPr>
          <p:cNvPr id="299" name="Google Shape;29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0"/>
        <p:cNvGrpSpPr/>
        <p:nvPr/>
      </p:nvGrpSpPr>
      <p:grpSpPr>
        <a:xfrm>
          <a:off x="0" y="0"/>
          <a:ext cx="0" cy="0"/>
          <a:chOff x="0" y="0"/>
          <a:chExt cx="0" cy="0"/>
        </a:xfrm>
      </p:grpSpPr>
      <p:sp>
        <p:nvSpPr>
          <p:cNvPr id="331" name="Google Shape;33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2"/>
        <p:cNvGrpSpPr/>
        <p:nvPr/>
      </p:nvGrpSpPr>
      <p:grpSpPr>
        <a:xfrm>
          <a:off x="0" y="0"/>
          <a:ext cx="0" cy="0"/>
          <a:chOff x="0" y="0"/>
          <a:chExt cx="0" cy="0"/>
        </a:xfrm>
      </p:grpSpPr>
      <p:sp>
        <p:nvSpPr>
          <p:cNvPr id="383" name="Google Shape;38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4"/>
        <p:cNvGrpSpPr/>
        <p:nvPr/>
      </p:nvGrpSpPr>
      <p:grpSpPr>
        <a:xfrm>
          <a:off x="0" y="0"/>
          <a:ext cx="0" cy="0"/>
          <a:chOff x="0" y="0"/>
          <a:chExt cx="0" cy="0"/>
        </a:xfrm>
      </p:grpSpPr>
      <p:sp>
        <p:nvSpPr>
          <p:cNvPr id="395" name="Google Shape;39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7"/>
        <p:cNvGrpSpPr/>
        <p:nvPr/>
      </p:nvGrpSpPr>
      <p:grpSpPr>
        <a:xfrm>
          <a:off x="0" y="0"/>
          <a:ext cx="0" cy="0"/>
          <a:chOff x="0" y="0"/>
          <a:chExt cx="0" cy="0"/>
        </a:xfrm>
      </p:grpSpPr>
      <p:sp>
        <p:nvSpPr>
          <p:cNvPr id="428" name="Google Shape;4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2"/>
        <p:cNvGrpSpPr/>
        <p:nvPr/>
      </p:nvGrpSpPr>
      <p:grpSpPr>
        <a:xfrm>
          <a:off x="0" y="0"/>
          <a:ext cx="0" cy="0"/>
          <a:chOff x="0" y="0"/>
          <a:chExt cx="0" cy="0"/>
        </a:xfrm>
      </p:grpSpPr>
      <p:sp>
        <p:nvSpPr>
          <p:cNvPr id="443" name="Google Shape;443;gdc5cf338a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c5cf338a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9"/>
        <p:cNvGrpSpPr/>
        <p:nvPr/>
      </p:nvGrpSpPr>
      <p:grpSpPr>
        <a:xfrm>
          <a:off x="0" y="0"/>
          <a:ext cx="0" cy="0"/>
          <a:chOff x="0" y="0"/>
          <a:chExt cx="0" cy="0"/>
        </a:xfrm>
      </p:grpSpPr>
      <p:sp>
        <p:nvSpPr>
          <p:cNvPr id="450" name="Google Shape;450;gdc5cf338a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c5cf338a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gdc5cf338a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c5cf338a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4"/>
        <p:cNvGrpSpPr/>
        <p:nvPr/>
      </p:nvGrpSpPr>
      <p:grpSpPr>
        <a:xfrm>
          <a:off x="0" y="0"/>
          <a:ext cx="0" cy="0"/>
          <a:chOff x="0" y="0"/>
          <a:chExt cx="0" cy="0"/>
        </a:xfrm>
      </p:grpSpPr>
      <p:sp>
        <p:nvSpPr>
          <p:cNvPr id="525" name="Google Shape;525;gdc5cf338a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c5cf338a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1"/>
        <p:cNvGrpSpPr/>
        <p:nvPr/>
      </p:nvGrpSpPr>
      <p:grpSpPr>
        <a:xfrm>
          <a:off x="0" y="0"/>
          <a:ext cx="0" cy="0"/>
          <a:chOff x="0" y="0"/>
          <a:chExt cx="0" cy="0"/>
        </a:xfrm>
      </p:grpSpPr>
      <p:sp>
        <p:nvSpPr>
          <p:cNvPr id="532" name="Google Shape;532;gdc5cf338a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c5cf338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9"/>
        <p:cNvGrpSpPr/>
        <p:nvPr/>
      </p:nvGrpSpPr>
      <p:grpSpPr>
        <a:xfrm>
          <a:off x="0" y="0"/>
          <a:ext cx="0" cy="0"/>
          <a:chOff x="0" y="0"/>
          <a:chExt cx="0" cy="0"/>
        </a:xfrm>
      </p:grpSpPr>
      <p:sp>
        <p:nvSpPr>
          <p:cNvPr id="550" name="Google Shape;550;gdc5cf338a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c5cf338a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gdc5cf338a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c5cf338a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5"/>
        <p:cNvGrpSpPr/>
        <p:nvPr/>
      </p:nvGrpSpPr>
      <p:grpSpPr>
        <a:xfrm>
          <a:off x="0" y="0"/>
          <a:ext cx="0" cy="0"/>
          <a:chOff x="0" y="0"/>
          <a:chExt cx="0" cy="0"/>
        </a:xfrm>
      </p:grpSpPr>
      <p:sp>
        <p:nvSpPr>
          <p:cNvPr id="616" name="Google Shape;616;gdc5cf338a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c5cf338a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9"/>
        <p:cNvGrpSpPr/>
        <p:nvPr/>
      </p:nvGrpSpPr>
      <p:grpSpPr>
        <a:xfrm>
          <a:off x="0" y="0"/>
          <a:ext cx="0" cy="0"/>
          <a:chOff x="0" y="0"/>
          <a:chExt cx="0" cy="0"/>
        </a:xfrm>
      </p:grpSpPr>
      <p:sp>
        <p:nvSpPr>
          <p:cNvPr id="630" name="Google Shape;630;gdc5cf338a0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c5cf338a0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9"/>
        <p:cNvGrpSpPr/>
        <p:nvPr/>
      </p:nvGrpSpPr>
      <p:grpSpPr>
        <a:xfrm>
          <a:off x="0" y="0"/>
          <a:ext cx="0" cy="0"/>
          <a:chOff x="0" y="0"/>
          <a:chExt cx="0" cy="0"/>
        </a:xfrm>
      </p:grpSpPr>
      <p:sp>
        <p:nvSpPr>
          <p:cNvPr id="720" name="Google Shape;720;gdc5cf338a0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dc5cf338a0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
        <p:cNvGrpSpPr/>
        <p:nvPr/>
      </p:nvGrpSpPr>
      <p:grpSpPr>
        <a:xfrm>
          <a:off x="0" y="0"/>
          <a:ext cx="0" cy="0"/>
          <a:chOff x="0" y="0"/>
          <a:chExt cx="0" cy="0"/>
        </a:xfrm>
      </p:grpSpPr>
      <p:sp>
        <p:nvSpPr>
          <p:cNvPr id="727" name="Google Shape;727;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5"/>
        <p:cNvGrpSpPr/>
        <p:nvPr/>
      </p:nvGrpSpPr>
      <p:grpSpPr>
        <a:xfrm>
          <a:off x="0" y="0"/>
          <a:ext cx="0" cy="0"/>
          <a:chOff x="0" y="0"/>
          <a:chExt cx="0" cy="0"/>
        </a:xfrm>
      </p:grpSpPr>
      <p:sp>
        <p:nvSpPr>
          <p:cNvPr id="1016" name="Google Shape;1016;g77c9bb8524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77c9bb8524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5"/>
        <p:cNvGrpSpPr/>
        <p:nvPr/>
      </p:nvGrpSpPr>
      <p:grpSpPr>
        <a:xfrm>
          <a:off x="0" y="0"/>
          <a:ext cx="0" cy="0"/>
          <a:chOff x="0" y="0"/>
          <a:chExt cx="0" cy="0"/>
        </a:xfrm>
      </p:grpSpPr>
      <p:sp>
        <p:nvSpPr>
          <p:cNvPr id="1466" name="Google Shape;1466;g146c432066_61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146c432066_6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3"/>
        <p:cNvGrpSpPr/>
        <p:nvPr/>
      </p:nvGrpSpPr>
      <p:grpSpPr>
        <a:xfrm>
          <a:off x="0" y="0"/>
          <a:ext cx="0" cy="0"/>
          <a:chOff x="0" y="0"/>
          <a:chExt cx="0" cy="0"/>
        </a:xfrm>
      </p:grpSpPr>
      <p:sp>
        <p:nvSpPr>
          <p:cNvPr id="154" name="Google Shape;154;p10"/>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0"/>
          <p:cNvSpPr txBox="1">
            <a:spLocks noGrp="1"/>
          </p:cNvSpPr>
          <p:nvPr>
            <p:ph type="body" idx="1"/>
          </p:nvPr>
        </p:nvSpPr>
        <p:spPr>
          <a:xfrm>
            <a:off x="1246225" y="4177700"/>
            <a:ext cx="6651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600"/>
              <a:buNone/>
              <a:defRPr sz="1600"/>
            </a:lvl1pPr>
          </a:lstStyle>
          <a:p/>
        </p:txBody>
      </p:sp>
      <p:sp>
        <p:nvSpPr>
          <p:cNvPr id="156" name="Google Shape;156;p10"/>
          <p:cNvSpPr/>
          <p:nvPr/>
        </p:nvSpPr>
        <p:spPr>
          <a:xfrm rot="10800000">
            <a:off x="8705950" y="3777263"/>
            <a:ext cx="617400" cy="6174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0"/>
          <p:cNvSpPr/>
          <p:nvPr/>
        </p:nvSpPr>
        <p:spPr>
          <a:xfrm rot="10800000">
            <a:off x="608750" y="841361"/>
            <a:ext cx="515400" cy="5154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0"/>
          <p:cNvSpPr/>
          <p:nvPr/>
        </p:nvSpPr>
        <p:spPr>
          <a:xfrm rot="10800000">
            <a:off x="8195021" y="4553300"/>
            <a:ext cx="831600" cy="83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0"/>
          <p:cNvSpPr/>
          <p:nvPr/>
        </p:nvSpPr>
        <p:spPr>
          <a:xfrm rot="10800000">
            <a:off x="8458384" y="4183763"/>
            <a:ext cx="210900" cy="2109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0"/>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0"/>
          <p:cNvSpPr/>
          <p:nvPr/>
        </p:nvSpPr>
        <p:spPr>
          <a:xfrm rot="10800000">
            <a:off x="8012016" y="133391"/>
            <a:ext cx="434700" cy="4347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0"/>
          <p:cNvSpPr/>
          <p:nvPr/>
        </p:nvSpPr>
        <p:spPr>
          <a:xfrm rot="10800000">
            <a:off x="-73577" y="841500"/>
            <a:ext cx="330900" cy="3309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0"/>
          <p:cNvSpPr/>
          <p:nvPr/>
        </p:nvSpPr>
        <p:spPr>
          <a:xfrm rot="10800000">
            <a:off x="8512150" y="133404"/>
            <a:ext cx="811200" cy="8112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0"/>
          <p:cNvSpPr/>
          <p:nvPr/>
        </p:nvSpPr>
        <p:spPr>
          <a:xfrm rot="10800000">
            <a:off x="117998" y="-173402"/>
            <a:ext cx="586200" cy="586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0"/>
          <p:cNvSpPr/>
          <p:nvPr/>
        </p:nvSpPr>
        <p:spPr>
          <a:xfrm rot="10800000">
            <a:off x="748825" y="4695050"/>
            <a:ext cx="345000" cy="3450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0"/>
          <p:cNvSpPr/>
          <p:nvPr/>
        </p:nvSpPr>
        <p:spPr>
          <a:xfrm rot="10800000">
            <a:off x="-107786" y="4259033"/>
            <a:ext cx="663000" cy="6630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rot="10800000">
            <a:off x="-316662" y="3443534"/>
            <a:ext cx="506100" cy="506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0"/>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0"/>
          <p:cNvSpPr/>
          <p:nvPr/>
        </p:nvSpPr>
        <p:spPr>
          <a:xfrm rot="10800000">
            <a:off x="8700641" y="1100250"/>
            <a:ext cx="333300" cy="3333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1pPr>
            <a:lvl2pPr marL="914400" lvl="1"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2pPr>
            <a:lvl3pPr marL="1371600" lvl="2"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3pPr>
            <a:lvl4pPr marL="1828800" lvl="3"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4pPr>
            <a:lvl5pPr marL="2286000" lvl="4"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5pPr>
            <a:lvl6pPr marL="2743200" lvl="5"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6pPr>
            <a:lvl7pPr marL="3200400" lvl="6"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7pPr>
            <a:lvl8pPr marL="3657600" lvl="7"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8pPr>
            <a:lvl9pPr marL="4114800" lvl="8" indent="-381000">
              <a:spcBef>
                <a:spcPts val="0"/>
              </a:spcBef>
              <a:spcAft>
                <a:spcPts val="0"/>
              </a:spcAft>
              <a:buClr>
                <a:srgbClr val="A1BECC"/>
              </a:buClr>
              <a:buSzPts val="2400"/>
              <a:buFont typeface="Varela Round" panose="00000500000000000000"/>
              <a:buChar char="■"/>
              <a:defRPr sz="2400">
                <a:solidFill>
                  <a:srgbClr val="617A86"/>
                </a:solidFill>
                <a:latin typeface="Varela Round" panose="00000500000000000000"/>
                <a:ea typeface="Varela Round" panose="00000500000000000000"/>
                <a:cs typeface="Varela Round" panose="00000500000000000000"/>
                <a:sym typeface="Varela Round" panose="00000500000000000000"/>
              </a:defRPr>
            </a:lvl9pPr>
          </a:lstStyle>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lvl="0"/>
            <a:r>
              <a:rPr lang="en-US" sz="6000" b="1" dirty="0">
                <a:solidFill>
                  <a:srgbClr val="00B050"/>
                </a:solidFill>
              </a:rPr>
              <a:t>Collection API </a:t>
            </a:r>
            <a:endParaRPr sz="6000" b="1" dirty="0">
              <a:solidFill>
                <a:srgbClr val="00B050"/>
              </a:solidFill>
            </a:endParaRPr>
          </a:p>
        </p:txBody>
      </p:sp>
      <p:sp>
        <p:nvSpPr>
          <p:cNvPr id="3" name="Rectangle 2"/>
          <p:cNvSpPr/>
          <p:nvPr/>
        </p:nvSpPr>
        <p:spPr>
          <a:xfrm>
            <a:off x="6477000" y="4476750"/>
            <a:ext cx="327334" cy="400110"/>
          </a:xfrm>
          <a:prstGeom prst="rect">
            <a:avLst/>
          </a:prstGeom>
        </p:spPr>
        <p:txBody>
          <a:bodyPr wrap="none">
            <a:spAutoFit/>
          </a:bodyPr>
          <a:lstStyle/>
          <a:p>
            <a:r>
              <a:rPr lang="en-US" sz="2000" dirty="0"/>
              <a:t>2</a:t>
            </a:r>
            <a:endParaRPr lang="en-US" sz="20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1" name="Rectangle 10"/>
          <p:cNvSpPr/>
          <p:nvPr/>
        </p:nvSpPr>
        <p:spPr>
          <a:xfrm>
            <a:off x="1219200" y="361950"/>
            <a:ext cx="7010400" cy="523220"/>
          </a:xfrm>
          <a:prstGeom prst="rect">
            <a:avLst/>
          </a:prstGeom>
        </p:spPr>
        <p:txBody>
          <a:bodyPr wrap="square">
            <a:spAutoFit/>
          </a:bodyPr>
          <a:lstStyle/>
          <a:p>
            <a:r>
              <a:rPr lang="en-US" dirty="0"/>
              <a:t>If we want to represent a group of objects as single entity entity then we should go for</a:t>
            </a:r>
            <a:endParaRPr lang="en-US" dirty="0"/>
          </a:p>
          <a:p>
            <a:r>
              <a:rPr lang="en-US" dirty="0"/>
              <a:t>collections.</a:t>
            </a:r>
            <a:endParaRPr lang="en-US" dirty="0"/>
          </a:p>
        </p:txBody>
      </p:sp>
      <p:sp>
        <p:nvSpPr>
          <p:cNvPr id="12" name="Rectangle 11"/>
          <p:cNvSpPr/>
          <p:nvPr/>
        </p:nvSpPr>
        <p:spPr>
          <a:xfrm>
            <a:off x="1295400" y="1123950"/>
            <a:ext cx="1906291" cy="307777"/>
          </a:xfrm>
          <a:prstGeom prst="rect">
            <a:avLst/>
          </a:prstGeom>
        </p:spPr>
        <p:txBody>
          <a:bodyPr wrap="none">
            <a:spAutoFit/>
          </a:bodyPr>
          <a:lstStyle/>
          <a:p>
            <a:r>
              <a:rPr lang="en-US" u="sng" dirty="0"/>
              <a:t>Collection framework:</a:t>
            </a:r>
            <a:endParaRPr lang="en-US" u="sng" dirty="0"/>
          </a:p>
        </p:txBody>
      </p:sp>
      <p:sp>
        <p:nvSpPr>
          <p:cNvPr id="13" name="Rectangle 12"/>
          <p:cNvSpPr/>
          <p:nvPr/>
        </p:nvSpPr>
        <p:spPr>
          <a:xfrm>
            <a:off x="1295400" y="1428750"/>
            <a:ext cx="7239000" cy="307777"/>
          </a:xfrm>
          <a:prstGeom prst="rect">
            <a:avLst/>
          </a:prstGeom>
        </p:spPr>
        <p:txBody>
          <a:bodyPr wrap="square">
            <a:spAutoFit/>
          </a:bodyPr>
          <a:lstStyle/>
          <a:p>
            <a:r>
              <a:rPr lang="en-US" dirty="0"/>
              <a:t>It defines several classes and interfaces to represent a group of objects as a single entity.</a:t>
            </a:r>
            <a:endParaRPr lang="en-US" dirty="0"/>
          </a:p>
        </p:txBody>
      </p:sp>
      <p:pic>
        <p:nvPicPr>
          <p:cNvPr id="2051" name="Picture 3" descr="C:\Users\HOME\Desktop\Capture 1.PNG"/>
          <p:cNvPicPr>
            <a:picLocks noChangeAspect="1" noChangeArrowheads="1"/>
          </p:cNvPicPr>
          <p:nvPr/>
        </p:nvPicPr>
        <p:blipFill>
          <a:blip r:embed="rId1"/>
          <a:srcRect/>
          <a:stretch>
            <a:fillRect/>
          </a:stretch>
        </p:blipFill>
        <p:spPr bwMode="auto">
          <a:xfrm>
            <a:off x="1371600" y="1885950"/>
            <a:ext cx="3505200" cy="1600200"/>
          </a:xfrm>
          <a:prstGeom prst="rect">
            <a:avLst/>
          </a:prstGeom>
          <a:noFill/>
        </p:spPr>
      </p:pic>
      <p:sp>
        <p:nvSpPr>
          <p:cNvPr id="6" name="Rectangle 5"/>
          <p:cNvSpPr/>
          <p:nvPr/>
        </p:nvSpPr>
        <p:spPr>
          <a:xfrm>
            <a:off x="7086600" y="4095750"/>
            <a:ext cx="327334" cy="400110"/>
          </a:xfrm>
          <a:prstGeom prst="rect">
            <a:avLst/>
          </a:prstGeom>
        </p:spPr>
        <p:txBody>
          <a:bodyPr wrap="none">
            <a:spAutoFit/>
          </a:bodyPr>
          <a:lstStyle/>
          <a:p>
            <a:r>
              <a:rPr lang="en-US" sz="2000" dirty="0"/>
              <a:t>5</a:t>
            </a:r>
            <a:endParaRPr lang="en-US" sz="2000" dirty="0"/>
          </a:p>
        </p:txBody>
      </p:sp>
    </p:spTree>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4572000" cy="1384995"/>
          </a:xfrm>
          <a:prstGeom prst="rect">
            <a:avLst/>
          </a:prstGeom>
        </p:spPr>
        <p:txBody>
          <a:bodyPr>
            <a:spAutoFit/>
          </a:bodyPr>
          <a:lstStyle/>
          <a:p>
            <a:r>
              <a:rPr lang="en-US" dirty="0"/>
              <a:t>public </a:t>
            </a:r>
            <a:r>
              <a:rPr lang="en-US" dirty="0" err="1"/>
              <a:t>int</a:t>
            </a:r>
            <a:r>
              <a:rPr lang="en-US" dirty="0"/>
              <a:t> compare(Object obj1,Object obj2)</a:t>
            </a:r>
            <a:endParaRPr lang="en-US" dirty="0"/>
          </a:p>
          <a:p>
            <a:r>
              <a:rPr lang="en-US" dirty="0"/>
              <a:t>           {</a:t>
            </a:r>
            <a:endParaRPr lang="en-US" dirty="0"/>
          </a:p>
          <a:p>
            <a:r>
              <a:rPr lang="en-US" dirty="0"/>
              <a:t>           String s1=obj1.toString();</a:t>
            </a:r>
            <a:endParaRPr lang="en-US" dirty="0"/>
          </a:p>
          <a:p>
            <a:r>
              <a:rPr lang="en-US" dirty="0"/>
              <a:t>           String s2=obj2.toString();</a:t>
            </a:r>
            <a:endParaRPr lang="en-US" dirty="0"/>
          </a:p>
          <a:p>
            <a:r>
              <a:rPr lang="en-US" dirty="0"/>
              <a:t>           return s1.compareTo(s2);</a:t>
            </a:r>
            <a:endParaRPr lang="en-US" dirty="0"/>
          </a:p>
          <a:p>
            <a:r>
              <a:rPr lang="en-US" dirty="0"/>
              <a:t>           }</a:t>
            </a:r>
            <a:endParaRPr lang="en-US" dirty="0"/>
          </a:p>
        </p:txBody>
      </p:sp>
      <p:sp>
        <p:nvSpPr>
          <p:cNvPr id="6" name="Rectangle 5"/>
          <p:cNvSpPr/>
          <p:nvPr/>
        </p:nvSpPr>
        <p:spPr>
          <a:xfrm>
            <a:off x="2667000" y="1809750"/>
            <a:ext cx="243978" cy="307777"/>
          </a:xfrm>
          <a:prstGeom prst="rect">
            <a:avLst/>
          </a:prstGeom>
        </p:spPr>
        <p:txBody>
          <a:bodyPr wrap="none">
            <a:spAutoFit/>
          </a:bodyPr>
          <a:lstStyle/>
          <a:p>
            <a:r>
              <a:rPr lang="en-US" dirty="0"/>
              <a:t>}</a:t>
            </a:r>
            <a:endParaRPr lang="en-US" dirty="0"/>
          </a:p>
        </p:txBody>
      </p:sp>
      <p:sp>
        <p:nvSpPr>
          <p:cNvPr id="7" name="Rectangle 6"/>
          <p:cNvSpPr/>
          <p:nvPr/>
        </p:nvSpPr>
        <p:spPr>
          <a:xfrm>
            <a:off x="2514600" y="133350"/>
            <a:ext cx="243978" cy="307777"/>
          </a:xfrm>
          <a:prstGeom prst="rect">
            <a:avLst/>
          </a:prstGeom>
        </p:spPr>
        <p:txBody>
          <a:bodyPr wrap="none">
            <a:spAutoFit/>
          </a:bodyPr>
          <a:lstStyle/>
          <a:p>
            <a:r>
              <a:rPr lang="en-US" dirty="0"/>
              <a:t>{</a:t>
            </a:r>
            <a:endParaRPr lang="en-US" dirty="0"/>
          </a:p>
        </p:txBody>
      </p:sp>
      <p:sp>
        <p:nvSpPr>
          <p:cNvPr id="8" name="Rectangle 7"/>
          <p:cNvSpPr/>
          <p:nvPr/>
        </p:nvSpPr>
        <p:spPr>
          <a:xfrm>
            <a:off x="1905000" y="2190750"/>
            <a:ext cx="6781800" cy="2676525"/>
          </a:xfrm>
          <a:prstGeom prst="rect">
            <a:avLst/>
          </a:prstGeom>
        </p:spPr>
        <p:txBody>
          <a:bodyPr wrap="square">
            <a:spAutoFit/>
          </a:bodyPr>
          <a:lstStyle/>
          <a:p>
            <a:r>
              <a:rPr lang="en-US" u="sng" dirty="0"/>
              <a:t>Note:</a:t>
            </a:r>
            <a:endParaRPr lang="en-US" u="sng" dirty="0"/>
          </a:p>
          <a:p>
            <a:endParaRPr lang="en-US" dirty="0"/>
          </a:p>
          <a:p>
            <a:r>
              <a:rPr lang="en-US" dirty="0"/>
              <a:t> Whenever we are defining our own customized sorting by Comparator then the</a:t>
            </a:r>
            <a:endParaRPr lang="en-US" dirty="0"/>
          </a:p>
          <a:p>
            <a:r>
              <a:rPr lang="en-US" dirty="0"/>
              <a:t>objects need not be Comparable.</a:t>
            </a:r>
            <a:endParaRPr lang="en-US" dirty="0"/>
          </a:p>
          <a:p>
            <a:r>
              <a:rPr lang="en-US" u="sng" dirty="0" err="1"/>
              <a:t>Example:</a:t>
            </a:r>
            <a:r>
              <a:rPr lang="en-US" dirty="0" err="1"/>
              <a:t>StringBuffer</a:t>
            </a:r>
            <a:endParaRPr lang="en-US" dirty="0"/>
          </a:p>
          <a:p>
            <a:endParaRPr lang="en-US" dirty="0"/>
          </a:p>
          <a:p>
            <a:r>
              <a:rPr lang="en-US" u="sng" dirty="0"/>
              <a:t>Requirement:</a:t>
            </a:r>
            <a:endParaRPr lang="en-US" u="sng" dirty="0"/>
          </a:p>
          <a:p>
            <a:endParaRPr lang="en-US" u="sng" dirty="0"/>
          </a:p>
          <a:p>
            <a:r>
              <a:rPr lang="en-US" dirty="0"/>
              <a:t>Write a program to insert String and </a:t>
            </a:r>
            <a:r>
              <a:rPr lang="en-US" dirty="0" err="1"/>
              <a:t>StringBuffer</a:t>
            </a:r>
            <a:r>
              <a:rPr lang="en-US" dirty="0"/>
              <a:t> objects into the </a:t>
            </a:r>
            <a:r>
              <a:rPr lang="en-US" dirty="0" err="1"/>
              <a:t>TreeSet</a:t>
            </a:r>
            <a:endParaRPr lang="en-US" dirty="0"/>
          </a:p>
          <a:p>
            <a:r>
              <a:rPr lang="en-US" dirty="0"/>
              <a:t>where the sorting order is increasing length order. If 2 objects having the same length then consider they alphabetical order.</a:t>
            </a:r>
            <a:endParaRPr lang="en-US" dirty="0"/>
          </a:p>
          <a:p>
            <a:endParaRPr lang="en-US" dirty="0"/>
          </a:p>
        </p:txBody>
      </p:sp>
      <p:sp>
        <p:nvSpPr>
          <p:cNvPr id="9" name="Rectangle 8"/>
          <p:cNvSpPr/>
          <p:nvPr/>
        </p:nvSpPr>
        <p:spPr>
          <a:xfrm>
            <a:off x="7315200" y="4476750"/>
            <a:ext cx="470000" cy="400110"/>
          </a:xfrm>
          <a:prstGeom prst="rect">
            <a:avLst/>
          </a:prstGeom>
        </p:spPr>
        <p:txBody>
          <a:bodyPr wrap="none">
            <a:spAutoFit/>
          </a:bodyPr>
          <a:lstStyle/>
          <a:p>
            <a:r>
              <a:rPr lang="en-US" sz="2000" dirty="0"/>
              <a:t>32</a:t>
            </a:r>
            <a:endParaRPr lang="en-US" sz="2000" dirty="0"/>
          </a:p>
        </p:txBody>
      </p:sp>
    </p:spTree>
  </p:cSld>
  <p:clrMapOvr>
    <a:masterClrMapping/>
  </p:clrMapOvr>
  <p:transition>
    <p:fade thruBlk="1"/>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0"/>
            <a:ext cx="6248400" cy="3754874"/>
          </a:xfrm>
          <a:prstGeom prst="rect">
            <a:avLst/>
          </a:prstGeom>
        </p:spPr>
        <p:txBody>
          <a:bodyPr wrap="square">
            <a:spAutoFit/>
          </a:bodyPr>
          <a:lstStyle/>
          <a:p>
            <a:r>
              <a:rPr lang="en-US" u="sng" dirty="0"/>
              <a:t>Program:</a:t>
            </a:r>
            <a:endParaRPr lang="en-US" u="sng" dirty="0"/>
          </a:p>
          <a:p>
            <a:endParaRPr lang="en-US" u="sng" dirty="0"/>
          </a:p>
          <a:p>
            <a:r>
              <a:rPr lang="en-US" dirty="0"/>
              <a:t>import </a:t>
            </a:r>
            <a:r>
              <a:rPr lang="en-US" dirty="0" err="1"/>
              <a:t>java.util</a:t>
            </a:r>
            <a:r>
              <a:rPr lang="en-US" dirty="0"/>
              <a:t>.*;</a:t>
            </a:r>
            <a:endParaRPr lang="en-US" dirty="0"/>
          </a:p>
          <a:p>
            <a:r>
              <a:rPr lang="en-US" dirty="0"/>
              <a:t>class </a:t>
            </a:r>
            <a:r>
              <a:rPr lang="en-US" dirty="0" err="1"/>
              <a:t>TreeSetDemo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TreeSet</a:t>
            </a:r>
            <a:r>
              <a:rPr lang="en-US" dirty="0"/>
              <a:t> t=new </a:t>
            </a:r>
            <a:r>
              <a:rPr lang="en-US" dirty="0" err="1"/>
              <a:t>TreeSet</a:t>
            </a:r>
            <a:r>
              <a:rPr lang="en-US" dirty="0"/>
              <a:t>(new </a:t>
            </a:r>
            <a:r>
              <a:rPr lang="en-US" dirty="0" err="1"/>
              <a:t>MyComparator</a:t>
            </a:r>
            <a:r>
              <a:rPr lang="en-US" dirty="0"/>
              <a:t>());</a:t>
            </a:r>
            <a:endParaRPr lang="en-US" dirty="0"/>
          </a:p>
          <a:p>
            <a:r>
              <a:rPr lang="en-US" dirty="0"/>
              <a:t>                      </a:t>
            </a:r>
            <a:r>
              <a:rPr lang="en-US" dirty="0" err="1"/>
              <a:t>t.add</a:t>
            </a:r>
            <a:r>
              <a:rPr lang="en-US" dirty="0"/>
              <a:t>("A");</a:t>
            </a:r>
            <a:endParaRPr lang="en-US" dirty="0"/>
          </a:p>
          <a:p>
            <a:r>
              <a:rPr lang="en-US" dirty="0"/>
              <a:t>                      </a:t>
            </a:r>
            <a:r>
              <a:rPr lang="en-US" dirty="0" err="1"/>
              <a:t>t.add</a:t>
            </a:r>
            <a:r>
              <a:rPr lang="en-US" dirty="0"/>
              <a:t>(new </a:t>
            </a:r>
            <a:r>
              <a:rPr lang="en-US" dirty="0" err="1"/>
              <a:t>StringBuffer</a:t>
            </a:r>
            <a:r>
              <a:rPr lang="en-US" dirty="0"/>
              <a:t>("ABC"));</a:t>
            </a:r>
            <a:endParaRPr lang="en-US" dirty="0"/>
          </a:p>
          <a:p>
            <a:r>
              <a:rPr lang="en-US" dirty="0"/>
              <a:t>                      </a:t>
            </a:r>
            <a:r>
              <a:rPr lang="en-US" dirty="0" err="1"/>
              <a:t>t.add</a:t>
            </a:r>
            <a:r>
              <a:rPr lang="en-US" dirty="0"/>
              <a:t>(new </a:t>
            </a:r>
            <a:r>
              <a:rPr lang="en-US" dirty="0" err="1"/>
              <a:t>StringBuffer</a:t>
            </a:r>
            <a:r>
              <a:rPr lang="en-US" dirty="0"/>
              <a:t>("AA"));</a:t>
            </a:r>
            <a:endParaRPr lang="en-US" dirty="0"/>
          </a:p>
          <a:p>
            <a:r>
              <a:rPr lang="en-US" dirty="0"/>
              <a:t>                      </a:t>
            </a:r>
            <a:r>
              <a:rPr lang="en-US" dirty="0" err="1"/>
              <a:t>t.add</a:t>
            </a:r>
            <a:r>
              <a:rPr lang="en-US" dirty="0"/>
              <a:t>("xx");</a:t>
            </a:r>
            <a:endParaRPr lang="en-US" dirty="0"/>
          </a:p>
          <a:p>
            <a:r>
              <a:rPr lang="en-US" dirty="0"/>
              <a:t>                      </a:t>
            </a:r>
            <a:r>
              <a:rPr lang="en-US" dirty="0" err="1"/>
              <a:t>t.add</a:t>
            </a:r>
            <a:r>
              <a:rPr lang="en-US" dirty="0"/>
              <a:t>("ABCD");</a:t>
            </a:r>
            <a:endParaRPr lang="en-US" dirty="0"/>
          </a:p>
          <a:p>
            <a:r>
              <a:rPr lang="en-US" dirty="0"/>
              <a:t>                      </a:t>
            </a:r>
            <a:r>
              <a:rPr lang="en-US" dirty="0" err="1"/>
              <a:t>t.add</a:t>
            </a:r>
            <a:r>
              <a:rPr lang="en-US" dirty="0"/>
              <a:t>("A");</a:t>
            </a:r>
            <a:endParaRPr lang="en-US" dirty="0"/>
          </a:p>
          <a:p>
            <a:r>
              <a:rPr lang="en-US" dirty="0"/>
              <a:t>                      </a:t>
            </a:r>
            <a:r>
              <a:rPr lang="en-US" dirty="0" err="1"/>
              <a:t>System.out.println</a:t>
            </a:r>
            <a:r>
              <a:rPr lang="en-US" dirty="0"/>
              <a:t>(t);//[A, AA, xx, ABC, ABCD]</a:t>
            </a:r>
            <a:endParaRPr lang="en-US" dirty="0"/>
          </a:p>
          <a:p>
            <a:r>
              <a:rPr lang="en-US" dirty="0"/>
              <a:t>            }</a:t>
            </a:r>
            <a:endParaRPr lang="en-US" dirty="0"/>
          </a:p>
          <a:p>
            <a:r>
              <a:rPr lang="en-US" dirty="0"/>
              <a:t>}</a:t>
            </a:r>
            <a:endParaRPr lang="en-US" dirty="0"/>
          </a:p>
        </p:txBody>
      </p:sp>
      <p:sp>
        <p:nvSpPr>
          <p:cNvPr id="6" name="Rectangle 5"/>
          <p:cNvSpPr/>
          <p:nvPr/>
        </p:nvSpPr>
        <p:spPr>
          <a:xfrm>
            <a:off x="2438400" y="3943350"/>
            <a:ext cx="4876800" cy="307777"/>
          </a:xfrm>
          <a:prstGeom prst="rect">
            <a:avLst/>
          </a:prstGeom>
        </p:spPr>
        <p:txBody>
          <a:bodyPr wrap="square">
            <a:spAutoFit/>
          </a:bodyPr>
          <a:lstStyle/>
          <a:p>
            <a:r>
              <a:rPr lang="en-US" dirty="0"/>
              <a:t>class </a:t>
            </a:r>
            <a:r>
              <a:rPr lang="en-US" dirty="0" err="1"/>
              <a:t>MyComparator</a:t>
            </a:r>
            <a:r>
              <a:rPr lang="en-US" dirty="0"/>
              <a:t> implements Comparator</a:t>
            </a:r>
            <a:endParaRPr lang="en-US" dirty="0"/>
          </a:p>
        </p:txBody>
      </p:sp>
      <p:sp>
        <p:nvSpPr>
          <p:cNvPr id="7" name="Rectangle 6"/>
          <p:cNvSpPr/>
          <p:nvPr/>
        </p:nvSpPr>
        <p:spPr>
          <a:xfrm>
            <a:off x="7391400" y="4324350"/>
            <a:ext cx="470000" cy="400110"/>
          </a:xfrm>
          <a:prstGeom prst="rect">
            <a:avLst/>
          </a:prstGeom>
        </p:spPr>
        <p:txBody>
          <a:bodyPr wrap="none">
            <a:spAutoFit/>
          </a:bodyPr>
          <a:lstStyle/>
          <a:p>
            <a:r>
              <a:rPr lang="en-US" sz="2000" dirty="0"/>
              <a:t>32</a:t>
            </a:r>
            <a:endParaRPr lang="en-US" sz="2000" dirty="0"/>
          </a:p>
        </p:txBody>
      </p:sp>
    </p:spTree>
  </p:cSld>
  <p:clrMapOvr>
    <a:masterClrMapping/>
  </p:clrMapOvr>
  <p:transition>
    <p:fade thruBlk="1"/>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638800" cy="2246769"/>
          </a:xfrm>
          <a:prstGeom prst="rect">
            <a:avLst/>
          </a:prstGeom>
        </p:spPr>
        <p:txBody>
          <a:bodyPr wrap="square">
            <a:spAutoFit/>
          </a:bodyPr>
          <a:lstStyle/>
          <a:p>
            <a:r>
              <a:rPr lang="en-US" dirty="0"/>
              <a:t>{</a:t>
            </a:r>
            <a:endParaRPr lang="en-US" dirty="0"/>
          </a:p>
          <a:p>
            <a:r>
              <a:rPr lang="en-US" dirty="0"/>
              <a:t>                    public </a:t>
            </a:r>
            <a:r>
              <a:rPr lang="en-US" dirty="0" err="1"/>
              <a:t>int</a:t>
            </a:r>
            <a:r>
              <a:rPr lang="en-US" dirty="0"/>
              <a:t> compare(Object obj1,Object obj2)</a:t>
            </a:r>
            <a:endParaRPr lang="en-US" dirty="0"/>
          </a:p>
          <a:p>
            <a:r>
              <a:rPr lang="en-US" dirty="0"/>
              <a:t>                              {</a:t>
            </a:r>
            <a:endParaRPr lang="en-US" dirty="0"/>
          </a:p>
          <a:p>
            <a:r>
              <a:rPr lang="en-US" dirty="0"/>
              <a:t>                              String s1=obj1.toString();</a:t>
            </a:r>
            <a:endParaRPr lang="en-US" dirty="0"/>
          </a:p>
          <a:p>
            <a:r>
              <a:rPr lang="en-US" dirty="0"/>
              <a:t>                              String s2=obj2.toString();</a:t>
            </a:r>
            <a:endParaRPr lang="en-US" dirty="0"/>
          </a:p>
          <a:p>
            <a:r>
              <a:rPr lang="en-US" dirty="0"/>
              <a:t>                              </a:t>
            </a:r>
            <a:r>
              <a:rPr lang="en-US" dirty="0" err="1"/>
              <a:t>int</a:t>
            </a:r>
            <a:r>
              <a:rPr lang="en-US" dirty="0"/>
              <a:t> l1=s1.length();</a:t>
            </a:r>
            <a:endParaRPr lang="en-US" dirty="0"/>
          </a:p>
          <a:p>
            <a:r>
              <a:rPr lang="en-US" dirty="0"/>
              <a:t>                              </a:t>
            </a:r>
            <a:r>
              <a:rPr lang="en-US" dirty="0" err="1"/>
              <a:t>int</a:t>
            </a:r>
            <a:r>
              <a:rPr lang="en-US" dirty="0"/>
              <a:t> l2=s2.length();</a:t>
            </a:r>
            <a:endParaRPr lang="en-US" dirty="0"/>
          </a:p>
          <a:p>
            <a:r>
              <a:rPr lang="en-US" dirty="0"/>
              <a:t>                              if(l1 &lt; l2)</a:t>
            </a:r>
            <a:endParaRPr lang="en-US" dirty="0"/>
          </a:p>
          <a:p>
            <a:r>
              <a:rPr lang="en-US" dirty="0"/>
              <a:t>                                     return -1;</a:t>
            </a:r>
            <a:endParaRPr lang="en-US" dirty="0"/>
          </a:p>
          <a:p>
            <a:r>
              <a:rPr lang="en-US" dirty="0"/>
              <a:t>                              else if(l1 &gt; l2)</a:t>
            </a:r>
            <a:endParaRPr lang="en-US" dirty="0"/>
          </a:p>
        </p:txBody>
      </p:sp>
      <p:sp>
        <p:nvSpPr>
          <p:cNvPr id="6" name="Rectangle 5"/>
          <p:cNvSpPr/>
          <p:nvPr/>
        </p:nvSpPr>
        <p:spPr>
          <a:xfrm>
            <a:off x="2438400" y="2190750"/>
            <a:ext cx="4572000" cy="1169551"/>
          </a:xfrm>
          <a:prstGeom prst="rect">
            <a:avLst/>
          </a:prstGeom>
        </p:spPr>
        <p:txBody>
          <a:bodyPr>
            <a:spAutoFit/>
          </a:bodyPr>
          <a:lstStyle/>
          <a:p>
            <a:r>
              <a:rPr lang="en-US" dirty="0"/>
              <a:t>                                        return 1;</a:t>
            </a:r>
            <a:endParaRPr lang="en-US" dirty="0"/>
          </a:p>
          <a:p>
            <a:r>
              <a:rPr lang="en-US" dirty="0"/>
              <a:t>                                 else</a:t>
            </a:r>
            <a:endParaRPr lang="en-US" dirty="0"/>
          </a:p>
          <a:p>
            <a:r>
              <a:rPr lang="en-US" dirty="0"/>
              <a:t>                                        return s1.compareTo(s2);</a:t>
            </a:r>
            <a:endParaRPr lang="en-US" dirty="0"/>
          </a:p>
          <a:p>
            <a:r>
              <a:rPr lang="en-US" dirty="0"/>
              <a:t>                                  }</a:t>
            </a:r>
            <a:endParaRPr lang="en-US" dirty="0"/>
          </a:p>
          <a:p>
            <a:r>
              <a:rPr lang="en-US" dirty="0"/>
              <a:t>}</a:t>
            </a:r>
            <a:endParaRPr lang="en-US" dirty="0"/>
          </a:p>
        </p:txBody>
      </p:sp>
      <p:sp>
        <p:nvSpPr>
          <p:cNvPr id="7" name="Rectangle 6"/>
          <p:cNvSpPr/>
          <p:nvPr/>
        </p:nvSpPr>
        <p:spPr>
          <a:xfrm>
            <a:off x="1447800" y="3333750"/>
            <a:ext cx="6248400" cy="1384995"/>
          </a:xfrm>
          <a:prstGeom prst="rect">
            <a:avLst/>
          </a:prstGeom>
        </p:spPr>
        <p:txBody>
          <a:bodyPr wrap="square">
            <a:spAutoFit/>
          </a:bodyPr>
          <a:lstStyle/>
          <a:p>
            <a:r>
              <a:rPr lang="en-US" u="sng" dirty="0"/>
              <a:t>Note: </a:t>
            </a:r>
            <a:endParaRPr lang="en-US" u="sng" dirty="0"/>
          </a:p>
          <a:p>
            <a:r>
              <a:rPr lang="en-US" dirty="0"/>
              <a:t>If we are depending on default natural sorting order then the objects should be “homogeneous and comparable” otherwise we will get</a:t>
            </a:r>
            <a:endParaRPr lang="en-US" dirty="0"/>
          </a:p>
          <a:p>
            <a:r>
              <a:rPr lang="en-US" dirty="0" err="1"/>
              <a:t>ClassCastException</a:t>
            </a:r>
            <a:r>
              <a:rPr lang="en-US" dirty="0"/>
              <a:t>. If we are defining our own sorting by Comparator then objects "need not be homogeneous and comparable".</a:t>
            </a:r>
            <a:endParaRPr lang="en-US" dirty="0"/>
          </a:p>
          <a:p>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33</a:t>
            </a:r>
            <a:endParaRPr lang="en-US" sz="2000" dirty="0"/>
          </a:p>
        </p:txBody>
      </p:sp>
    </p:spTree>
  </p:cSld>
  <p:clrMapOvr>
    <a:masterClrMapping/>
  </p:clrMapOvr>
  <p:transition>
    <p:fade thruBlk="1"/>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2432076" cy="307777"/>
          </a:xfrm>
          <a:prstGeom prst="rect">
            <a:avLst/>
          </a:prstGeom>
        </p:spPr>
        <p:txBody>
          <a:bodyPr wrap="none">
            <a:spAutoFit/>
          </a:bodyPr>
          <a:lstStyle/>
          <a:p>
            <a:r>
              <a:rPr lang="en-US" u="sng" dirty="0"/>
              <a:t>Comparable </a:t>
            </a:r>
            <a:r>
              <a:rPr lang="en-US" u="sng" dirty="0" err="1"/>
              <a:t>vs</a:t>
            </a:r>
            <a:r>
              <a:rPr lang="en-US" u="sng" dirty="0"/>
              <a:t> Comparator:</a:t>
            </a:r>
            <a:endParaRPr lang="en-US" u="sng" dirty="0"/>
          </a:p>
        </p:txBody>
      </p:sp>
      <p:sp>
        <p:nvSpPr>
          <p:cNvPr id="6" name="Rectangle 5"/>
          <p:cNvSpPr/>
          <p:nvPr/>
        </p:nvSpPr>
        <p:spPr>
          <a:xfrm>
            <a:off x="2286000" y="586591"/>
            <a:ext cx="6172200" cy="3108543"/>
          </a:xfrm>
          <a:prstGeom prst="rect">
            <a:avLst/>
          </a:prstGeom>
        </p:spPr>
        <p:txBody>
          <a:bodyPr wrap="square">
            <a:spAutoFit/>
          </a:bodyPr>
          <a:lstStyle/>
          <a:p>
            <a:r>
              <a:rPr lang="en-US" dirty="0"/>
              <a:t>   For predefined Comparable classes default natural sorting order is      already available if we are not satisfied with default natural sorting   order then we can define our own customized sorting order by Comparator.</a:t>
            </a:r>
            <a:endParaRPr lang="en-US" dirty="0"/>
          </a:p>
          <a:p>
            <a:endParaRPr lang="en-US" dirty="0"/>
          </a:p>
          <a:p>
            <a:endParaRPr lang="en-US" dirty="0"/>
          </a:p>
          <a:p>
            <a:r>
              <a:rPr lang="en-US" dirty="0"/>
              <a:t> For predefined non Comparable classes [like </a:t>
            </a:r>
            <a:r>
              <a:rPr lang="en-US" dirty="0" err="1"/>
              <a:t>StringBuffer</a:t>
            </a:r>
            <a:r>
              <a:rPr lang="en-US" dirty="0"/>
              <a:t>] default natural sorting order is not available we can define our own sorting order by using </a:t>
            </a:r>
            <a:r>
              <a:rPr lang="en-US" dirty="0" err="1"/>
              <a:t>Comparatorobject</a:t>
            </a:r>
            <a:r>
              <a:rPr lang="en-US" dirty="0"/>
              <a:t>.</a:t>
            </a:r>
            <a:endParaRPr lang="en-US" dirty="0"/>
          </a:p>
          <a:p>
            <a:endParaRPr lang="en-US" dirty="0"/>
          </a:p>
          <a:p>
            <a:r>
              <a:rPr lang="en-US" dirty="0"/>
              <a:t> For our own classes [like Customer, Student, and Employee] we can define default natural sorting order by using Comparable interface.</a:t>
            </a:r>
            <a:endParaRPr lang="en-US" dirty="0"/>
          </a:p>
          <a:p>
            <a:r>
              <a:rPr lang="en-US" dirty="0"/>
              <a:t> The person who is using our class, if he is not satisfied with default natural sorting order then he can define his own sorting order by using Comparator object.</a:t>
            </a:r>
            <a:endParaRPr lang="en-US" dirty="0"/>
          </a:p>
        </p:txBody>
      </p:sp>
      <p:sp>
        <p:nvSpPr>
          <p:cNvPr id="7" name="Rectangle 6"/>
          <p:cNvSpPr/>
          <p:nvPr/>
        </p:nvSpPr>
        <p:spPr>
          <a:xfrm>
            <a:off x="7315200" y="4171950"/>
            <a:ext cx="470000" cy="400110"/>
          </a:xfrm>
          <a:prstGeom prst="rect">
            <a:avLst/>
          </a:prstGeom>
        </p:spPr>
        <p:txBody>
          <a:bodyPr wrap="none">
            <a:spAutoFit/>
          </a:bodyPr>
          <a:lstStyle/>
          <a:p>
            <a:r>
              <a:rPr lang="en-US" sz="2000" dirty="0"/>
              <a:t>33</a:t>
            </a:r>
            <a:endParaRPr lang="en-US" sz="2000" dirty="0"/>
          </a:p>
        </p:txBody>
      </p:sp>
    </p:spTree>
  </p:cSld>
  <p:clrMapOvr>
    <a:masterClrMapping/>
  </p:clrMapOvr>
  <p:transition>
    <p:fade thruBlk="1"/>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0"/>
            <a:ext cx="4572000" cy="5047536"/>
          </a:xfrm>
          <a:prstGeom prst="rect">
            <a:avLst/>
          </a:prstGeom>
        </p:spPr>
        <p:txBody>
          <a:bodyPr>
            <a:spAutoFit/>
          </a:bodyPr>
          <a:lstStyle/>
          <a:p>
            <a:r>
              <a:rPr lang="en-US" u="sng" dirty="0"/>
              <a:t>Example:</a:t>
            </a:r>
            <a:endParaRPr lang="en-US" u="sng" dirty="0"/>
          </a:p>
          <a:p>
            <a:endParaRPr lang="en-US" u="sng" dirty="0"/>
          </a:p>
          <a:p>
            <a:r>
              <a:rPr lang="en-US" dirty="0"/>
              <a:t>import </a:t>
            </a:r>
            <a:r>
              <a:rPr lang="en-US" dirty="0" err="1"/>
              <a:t>java.util</a:t>
            </a:r>
            <a:r>
              <a:rPr lang="en-US" dirty="0"/>
              <a:t>.*;</a:t>
            </a:r>
            <a:endParaRPr lang="en-US" dirty="0"/>
          </a:p>
          <a:p>
            <a:r>
              <a:rPr lang="en-US" dirty="0"/>
              <a:t>class Employee implements Comparable</a:t>
            </a:r>
            <a:endParaRPr lang="en-US" dirty="0"/>
          </a:p>
          <a:p>
            <a:r>
              <a:rPr lang="en-US" dirty="0"/>
              <a:t>{</a:t>
            </a:r>
            <a:endParaRPr lang="en-US" dirty="0"/>
          </a:p>
          <a:p>
            <a:r>
              <a:rPr lang="en-US" dirty="0"/>
              <a:t>String name;</a:t>
            </a:r>
            <a:endParaRPr lang="en-US" dirty="0"/>
          </a:p>
          <a:p>
            <a:r>
              <a:rPr lang="en-US" dirty="0" err="1"/>
              <a:t>int</a:t>
            </a:r>
            <a:r>
              <a:rPr lang="en-US" dirty="0"/>
              <a:t> </a:t>
            </a:r>
            <a:r>
              <a:rPr lang="en-US" dirty="0" err="1"/>
              <a:t>eid</a:t>
            </a:r>
            <a:r>
              <a:rPr lang="en-US" dirty="0"/>
              <a:t>;</a:t>
            </a:r>
            <a:endParaRPr lang="en-US" dirty="0"/>
          </a:p>
          <a:p>
            <a:r>
              <a:rPr lang="en-US" dirty="0"/>
              <a:t>Employee(String </a:t>
            </a:r>
            <a:r>
              <a:rPr lang="en-US" dirty="0" err="1"/>
              <a:t>name,int</a:t>
            </a:r>
            <a:r>
              <a:rPr lang="en-US" dirty="0"/>
              <a:t> </a:t>
            </a:r>
            <a:r>
              <a:rPr lang="en-US" dirty="0" err="1"/>
              <a:t>eid</a:t>
            </a:r>
            <a:r>
              <a:rPr lang="en-US" dirty="0"/>
              <a:t>)</a:t>
            </a:r>
            <a:endParaRPr lang="en-US" dirty="0"/>
          </a:p>
          <a:p>
            <a:r>
              <a:rPr lang="en-US" dirty="0"/>
              <a:t>{</a:t>
            </a:r>
            <a:endParaRPr lang="en-US" dirty="0"/>
          </a:p>
          <a:p>
            <a:r>
              <a:rPr lang="en-US" dirty="0"/>
              <a:t>             this.name=name;</a:t>
            </a:r>
            <a:endParaRPr lang="en-US" dirty="0"/>
          </a:p>
          <a:p>
            <a:r>
              <a:rPr lang="en-US" dirty="0"/>
              <a:t>             this.eid=</a:t>
            </a:r>
            <a:r>
              <a:rPr lang="en-US" dirty="0" err="1"/>
              <a:t>eid</a:t>
            </a:r>
            <a:r>
              <a:rPr lang="en-US" dirty="0"/>
              <a:t>;</a:t>
            </a:r>
            <a:endParaRPr lang="en-US" dirty="0"/>
          </a:p>
          <a:p>
            <a:r>
              <a:rPr lang="en-US" dirty="0"/>
              <a:t>}</a:t>
            </a:r>
            <a:endParaRPr lang="en-US" dirty="0"/>
          </a:p>
          <a:p>
            <a:r>
              <a:rPr lang="en-US" dirty="0"/>
              <a:t>public String </a:t>
            </a:r>
            <a:r>
              <a:rPr lang="en-US" dirty="0" err="1"/>
              <a:t>toString</a:t>
            </a:r>
            <a:r>
              <a:rPr lang="en-US" dirty="0"/>
              <a:t>()</a:t>
            </a:r>
            <a:endParaRPr lang="en-US" dirty="0"/>
          </a:p>
          <a:p>
            <a:r>
              <a:rPr lang="en-US" dirty="0"/>
              <a:t>{</a:t>
            </a:r>
            <a:endParaRPr lang="en-US" dirty="0"/>
          </a:p>
          <a:p>
            <a:r>
              <a:rPr lang="en-US" dirty="0"/>
              <a:t>           return name+"----"+</a:t>
            </a:r>
            <a:r>
              <a:rPr lang="en-US" dirty="0" err="1"/>
              <a:t>eid</a:t>
            </a:r>
            <a:r>
              <a:rPr lang="en-US" dirty="0"/>
              <a:t>;</a:t>
            </a:r>
            <a:endParaRPr lang="en-US" dirty="0"/>
          </a:p>
          <a:p>
            <a:r>
              <a:rPr lang="en-US" dirty="0"/>
              <a:t>}</a:t>
            </a:r>
            <a:endParaRPr lang="en-US" dirty="0"/>
          </a:p>
          <a:p>
            <a:r>
              <a:rPr lang="en-US" dirty="0"/>
              <a:t>public </a:t>
            </a:r>
            <a:r>
              <a:rPr lang="en-US" dirty="0" err="1"/>
              <a:t>int</a:t>
            </a:r>
            <a:r>
              <a:rPr lang="en-US" dirty="0"/>
              <a:t> </a:t>
            </a:r>
            <a:r>
              <a:rPr lang="en-US" dirty="0" err="1"/>
              <a:t>compareTo</a:t>
            </a:r>
            <a:r>
              <a:rPr lang="en-US" dirty="0"/>
              <a:t>(Object o)</a:t>
            </a:r>
            <a:endParaRPr lang="en-US" dirty="0"/>
          </a:p>
          <a:p>
            <a:r>
              <a:rPr lang="en-US" dirty="0"/>
              <a:t>{</a:t>
            </a:r>
            <a:endParaRPr lang="en-US" dirty="0"/>
          </a:p>
          <a:p>
            <a:r>
              <a:rPr lang="en-US" dirty="0"/>
              <a:t>          </a:t>
            </a:r>
            <a:r>
              <a:rPr lang="en-US" dirty="0" err="1"/>
              <a:t>int</a:t>
            </a:r>
            <a:r>
              <a:rPr lang="en-US" dirty="0"/>
              <a:t> eid1=this.eid;</a:t>
            </a:r>
            <a:endParaRPr lang="en-US" dirty="0"/>
          </a:p>
          <a:p>
            <a:r>
              <a:rPr lang="en-US" dirty="0"/>
              <a:t>          </a:t>
            </a:r>
            <a:r>
              <a:rPr lang="en-US" dirty="0" err="1"/>
              <a:t>int</a:t>
            </a:r>
            <a:r>
              <a:rPr lang="en-US" dirty="0"/>
              <a:t> eid2=((Employee)o).</a:t>
            </a:r>
            <a:r>
              <a:rPr lang="en-US" dirty="0" err="1"/>
              <a:t>eid</a:t>
            </a:r>
            <a:r>
              <a:rPr lang="en-US" dirty="0"/>
              <a:t>;</a:t>
            </a:r>
            <a:endParaRPr lang="en-US" dirty="0"/>
          </a:p>
          <a:p>
            <a:r>
              <a:rPr lang="en-US" dirty="0"/>
              <a:t>          if(eid1 &lt; eid2)</a:t>
            </a:r>
            <a:endParaRPr lang="en-US" dirty="0"/>
          </a:p>
          <a:p>
            <a:r>
              <a:rPr lang="en-US" dirty="0"/>
              <a:t>          {</a:t>
            </a:r>
            <a:endParaRPr lang="en-US" dirty="0"/>
          </a:p>
          <a:p>
            <a:r>
              <a:rPr lang="en-US" dirty="0"/>
              <a:t>                   return -1;</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33</a:t>
            </a:r>
            <a:endParaRPr lang="en-US" sz="2000" dirty="0"/>
          </a:p>
        </p:txBody>
      </p:sp>
    </p:spTree>
  </p:cSld>
  <p:clrMapOvr>
    <a:masterClrMapping/>
  </p:clrMapOvr>
  <p:transition>
    <p:fade thruBlk="1"/>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486400" cy="3754874"/>
          </a:xfrm>
          <a:prstGeom prst="rect">
            <a:avLst/>
          </a:prstGeom>
        </p:spPr>
        <p:txBody>
          <a:bodyPr wrap="square">
            <a:spAutoFit/>
          </a:bodyPr>
          <a:lstStyle/>
          <a:p>
            <a:r>
              <a:rPr lang="en-US" dirty="0"/>
              <a:t>           }</a:t>
            </a:r>
            <a:endParaRPr lang="en-US" dirty="0"/>
          </a:p>
          <a:p>
            <a:r>
              <a:rPr lang="en-US" dirty="0"/>
              <a:t>           else if(eid1 &gt; eid2)</a:t>
            </a:r>
            <a:endParaRPr lang="en-US" dirty="0"/>
          </a:p>
          <a:p>
            <a:r>
              <a:rPr lang="en-US" dirty="0"/>
              <a:t>           {</a:t>
            </a:r>
            <a:endParaRPr lang="en-US" dirty="0"/>
          </a:p>
          <a:p>
            <a:r>
              <a:rPr lang="en-US" dirty="0"/>
              <a:t>                    return 1;</a:t>
            </a:r>
            <a:endParaRPr lang="en-US" dirty="0"/>
          </a:p>
          <a:p>
            <a:r>
              <a:rPr lang="en-US" dirty="0"/>
              <a:t>           }</a:t>
            </a:r>
            <a:endParaRPr lang="en-US" dirty="0"/>
          </a:p>
          <a:p>
            <a:r>
              <a:rPr lang="en-US" dirty="0"/>
              <a:t>           else return 0;</a:t>
            </a:r>
            <a:endParaRPr lang="en-US" dirty="0"/>
          </a:p>
          <a:p>
            <a:r>
              <a:rPr lang="en-US" dirty="0"/>
              <a:t>}</a:t>
            </a:r>
            <a:endParaRPr lang="en-US" dirty="0"/>
          </a:p>
          <a:p>
            <a:r>
              <a:rPr lang="en-US" dirty="0"/>
              <a:t>}</a:t>
            </a:r>
            <a:endParaRPr lang="en-US" dirty="0"/>
          </a:p>
          <a:p>
            <a:r>
              <a:rPr lang="en-US" dirty="0"/>
              <a:t>class </a:t>
            </a:r>
            <a:r>
              <a:rPr lang="en-US" dirty="0" err="1"/>
              <a:t>CompComp</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Employee e1=new Employee("nag",100);</a:t>
            </a:r>
            <a:endParaRPr lang="en-US" dirty="0"/>
          </a:p>
          <a:p>
            <a:r>
              <a:rPr lang="en-US" dirty="0"/>
              <a:t>                    Employee e2=new Employee("balaiah",200);</a:t>
            </a:r>
            <a:endParaRPr lang="en-US" dirty="0"/>
          </a:p>
          <a:p>
            <a:r>
              <a:rPr lang="en-US" dirty="0"/>
              <a:t>                    Employee e3=new Employee("chiru",50);</a:t>
            </a:r>
            <a:endParaRPr lang="en-US" dirty="0"/>
          </a:p>
          <a:p>
            <a:r>
              <a:rPr lang="en-US" dirty="0"/>
              <a:t>                    Employee e4=new Employee("venki",150);</a:t>
            </a:r>
            <a:endParaRPr lang="en-US" dirty="0"/>
          </a:p>
          <a:p>
            <a:r>
              <a:rPr lang="en-US" dirty="0"/>
              <a:t>                    Employee e5=new Employee("nag",100);</a:t>
            </a:r>
            <a:endParaRPr lang="en-US" dirty="0"/>
          </a:p>
        </p:txBody>
      </p:sp>
      <p:sp>
        <p:nvSpPr>
          <p:cNvPr id="6" name="Rectangle 5"/>
          <p:cNvSpPr/>
          <p:nvPr/>
        </p:nvSpPr>
        <p:spPr>
          <a:xfrm>
            <a:off x="3505200" y="3638550"/>
            <a:ext cx="4572000" cy="1384995"/>
          </a:xfrm>
          <a:prstGeom prst="rect">
            <a:avLst/>
          </a:prstGeom>
        </p:spPr>
        <p:txBody>
          <a:bodyPr>
            <a:spAutoFit/>
          </a:bodyPr>
          <a:lstStyle/>
          <a:p>
            <a:r>
              <a:rPr lang="de-DE" dirty="0"/>
              <a:t>TreeSet t1=new TreeSet();</a:t>
            </a:r>
            <a:endParaRPr lang="de-DE" dirty="0"/>
          </a:p>
          <a:p>
            <a:r>
              <a:rPr lang="de-DE" dirty="0"/>
              <a:t>t1.add(e1);</a:t>
            </a:r>
            <a:endParaRPr lang="de-DE" dirty="0"/>
          </a:p>
          <a:p>
            <a:r>
              <a:rPr lang="de-DE" dirty="0"/>
              <a:t>t1.add(e2);</a:t>
            </a:r>
            <a:endParaRPr lang="de-DE" dirty="0"/>
          </a:p>
          <a:p>
            <a:r>
              <a:rPr lang="de-DE" dirty="0"/>
              <a:t>t1.add(e3);</a:t>
            </a:r>
            <a:endParaRPr lang="de-DE" dirty="0"/>
          </a:p>
          <a:p>
            <a:r>
              <a:rPr lang="de-DE" dirty="0"/>
              <a:t>t1.add(e4);</a:t>
            </a:r>
            <a:endParaRPr lang="de-DE" dirty="0"/>
          </a:p>
          <a:p>
            <a:r>
              <a:rPr lang="de-DE" dirty="0"/>
              <a:t>t1.add(e5);</a:t>
            </a:r>
            <a:endParaRPr lang="en-US" dirty="0"/>
          </a:p>
        </p:txBody>
      </p:sp>
      <p:sp>
        <p:nvSpPr>
          <p:cNvPr id="7" name="Rectangle 6"/>
          <p:cNvSpPr/>
          <p:nvPr/>
        </p:nvSpPr>
        <p:spPr>
          <a:xfrm>
            <a:off x="7391400" y="4400550"/>
            <a:ext cx="470000" cy="400110"/>
          </a:xfrm>
          <a:prstGeom prst="rect">
            <a:avLst/>
          </a:prstGeom>
        </p:spPr>
        <p:txBody>
          <a:bodyPr wrap="none">
            <a:spAutoFit/>
          </a:bodyPr>
          <a:lstStyle/>
          <a:p>
            <a:r>
              <a:rPr lang="en-US" sz="2000" dirty="0"/>
              <a:t>34</a:t>
            </a:r>
            <a:endParaRPr lang="en-US" sz="2000" dirty="0"/>
          </a:p>
        </p:txBody>
      </p:sp>
    </p:spTree>
  </p:cSld>
  <p:clrMapOvr>
    <a:masterClrMapping/>
  </p:clrMapOvr>
  <p:transition>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867400" cy="2246769"/>
          </a:xfrm>
          <a:prstGeom prst="rect">
            <a:avLst/>
          </a:prstGeom>
        </p:spPr>
        <p:txBody>
          <a:bodyPr wrap="square">
            <a:spAutoFit/>
          </a:bodyPr>
          <a:lstStyle/>
          <a:p>
            <a:r>
              <a:rPr lang="en-US" dirty="0"/>
              <a:t>                </a:t>
            </a:r>
            <a:r>
              <a:rPr lang="en-US" dirty="0" err="1"/>
              <a:t>System.out.println</a:t>
            </a:r>
            <a:r>
              <a:rPr lang="en-US" dirty="0"/>
              <a:t>(t1);//[</a:t>
            </a:r>
            <a:r>
              <a:rPr lang="en-US" dirty="0" err="1"/>
              <a:t>chiru</a:t>
            </a:r>
            <a:r>
              <a:rPr lang="en-US" dirty="0"/>
              <a:t>----50, nag----</a:t>
            </a:r>
            <a:endParaRPr lang="en-US" dirty="0"/>
          </a:p>
          <a:p>
            <a:r>
              <a:rPr lang="en-US" dirty="0"/>
              <a:t>100, </a:t>
            </a:r>
            <a:r>
              <a:rPr lang="en-US" dirty="0" err="1"/>
              <a:t>venki</a:t>
            </a:r>
            <a:r>
              <a:rPr lang="en-US" dirty="0"/>
              <a:t>----150, </a:t>
            </a:r>
            <a:r>
              <a:rPr lang="en-US" dirty="0" err="1"/>
              <a:t>balaiah</a:t>
            </a:r>
            <a:r>
              <a:rPr lang="en-US" dirty="0"/>
              <a:t>----200]</a:t>
            </a:r>
            <a:endParaRPr lang="en-US" dirty="0"/>
          </a:p>
          <a:p>
            <a:r>
              <a:rPr lang="en-US" dirty="0"/>
              <a:t>                </a:t>
            </a:r>
            <a:r>
              <a:rPr lang="en-US" dirty="0" err="1"/>
              <a:t>TreeSet</a:t>
            </a:r>
            <a:r>
              <a:rPr lang="en-US" dirty="0"/>
              <a:t> t2=new </a:t>
            </a:r>
            <a:r>
              <a:rPr lang="en-US" dirty="0" err="1"/>
              <a:t>TreeSet</a:t>
            </a:r>
            <a:r>
              <a:rPr lang="en-US" dirty="0"/>
              <a:t>(new </a:t>
            </a:r>
            <a:r>
              <a:rPr lang="en-US" dirty="0" err="1"/>
              <a:t>MyComparator</a:t>
            </a:r>
            <a:r>
              <a:rPr lang="en-US" dirty="0"/>
              <a:t>());</a:t>
            </a:r>
            <a:endParaRPr lang="en-US" dirty="0"/>
          </a:p>
          <a:p>
            <a:r>
              <a:rPr lang="en-US" dirty="0"/>
              <a:t>                 t2.add(e1);</a:t>
            </a:r>
            <a:endParaRPr lang="en-US" dirty="0"/>
          </a:p>
          <a:p>
            <a:r>
              <a:rPr lang="en-US" dirty="0"/>
              <a:t>                 t2.add(e2);</a:t>
            </a:r>
            <a:endParaRPr lang="en-US" dirty="0"/>
          </a:p>
          <a:p>
            <a:r>
              <a:rPr lang="en-US" dirty="0"/>
              <a:t>                 t2.add(e3);</a:t>
            </a:r>
            <a:endParaRPr lang="en-US" dirty="0"/>
          </a:p>
          <a:p>
            <a:r>
              <a:rPr lang="en-US" dirty="0"/>
              <a:t>                 t2.add(e4);</a:t>
            </a:r>
            <a:endParaRPr lang="en-US" dirty="0"/>
          </a:p>
          <a:p>
            <a:r>
              <a:rPr lang="en-US" dirty="0"/>
              <a:t>                 t2.add(e5);</a:t>
            </a:r>
            <a:endParaRPr lang="en-US" dirty="0"/>
          </a:p>
          <a:p>
            <a:r>
              <a:rPr lang="en-US" dirty="0"/>
              <a:t>                 </a:t>
            </a:r>
            <a:r>
              <a:rPr lang="en-US" dirty="0" err="1"/>
              <a:t>System.out.println</a:t>
            </a:r>
            <a:r>
              <a:rPr lang="en-US" dirty="0"/>
              <a:t>(t2);//[</a:t>
            </a:r>
            <a:r>
              <a:rPr lang="en-US" dirty="0" err="1"/>
              <a:t>balaiah</a:t>
            </a:r>
            <a:r>
              <a:rPr lang="en-US" dirty="0"/>
              <a:t>----200, </a:t>
            </a:r>
            <a:r>
              <a:rPr lang="en-US" dirty="0" err="1"/>
              <a:t>chiru</a:t>
            </a:r>
            <a:r>
              <a:rPr lang="en-US" dirty="0"/>
              <a:t>--</a:t>
            </a:r>
            <a:endParaRPr lang="en-US" dirty="0"/>
          </a:p>
          <a:p>
            <a:r>
              <a:rPr lang="en-US" dirty="0"/>
              <a:t>--50, nag----100, </a:t>
            </a:r>
            <a:r>
              <a:rPr lang="en-US" dirty="0" err="1"/>
              <a:t>venki</a:t>
            </a:r>
            <a:r>
              <a:rPr lang="en-US" dirty="0"/>
              <a:t>----150]</a:t>
            </a:r>
            <a:endParaRPr lang="en-US" dirty="0"/>
          </a:p>
        </p:txBody>
      </p:sp>
      <p:sp>
        <p:nvSpPr>
          <p:cNvPr id="6" name="Rectangle 5"/>
          <p:cNvSpPr/>
          <p:nvPr/>
        </p:nvSpPr>
        <p:spPr>
          <a:xfrm>
            <a:off x="2971800" y="2190750"/>
            <a:ext cx="243978" cy="307777"/>
          </a:xfrm>
          <a:prstGeom prst="rect">
            <a:avLst/>
          </a:prstGeom>
        </p:spPr>
        <p:txBody>
          <a:bodyPr wrap="none">
            <a:spAutoFit/>
          </a:bodyPr>
          <a:lstStyle/>
          <a:p>
            <a:r>
              <a:rPr lang="en-US" dirty="0"/>
              <a:t>}</a:t>
            </a:r>
            <a:endParaRPr lang="en-US" dirty="0"/>
          </a:p>
        </p:txBody>
      </p:sp>
      <p:sp>
        <p:nvSpPr>
          <p:cNvPr id="7" name="Rectangle 6"/>
          <p:cNvSpPr/>
          <p:nvPr/>
        </p:nvSpPr>
        <p:spPr>
          <a:xfrm>
            <a:off x="2362200" y="2419350"/>
            <a:ext cx="4572000" cy="2677656"/>
          </a:xfrm>
          <a:prstGeom prst="rect">
            <a:avLst/>
          </a:prstGeom>
        </p:spPr>
        <p:txBody>
          <a:bodyPr>
            <a:spAutoFit/>
          </a:bodyPr>
          <a:lstStyle/>
          <a:p>
            <a:r>
              <a:rPr lang="en-US" dirty="0"/>
              <a:t>    }</a:t>
            </a:r>
            <a:endParaRPr lang="en-US" dirty="0"/>
          </a:p>
          <a:p>
            <a:r>
              <a:rPr lang="en-US" dirty="0"/>
              <a:t>    class </a:t>
            </a:r>
            <a:r>
              <a:rPr lang="en-US" dirty="0" err="1"/>
              <a:t>MyComparator</a:t>
            </a:r>
            <a:r>
              <a:rPr lang="en-US" dirty="0"/>
              <a:t> implements Comparator</a:t>
            </a:r>
            <a:endParaRPr lang="en-US" dirty="0"/>
          </a:p>
          <a:p>
            <a:r>
              <a:rPr lang="en-US" dirty="0"/>
              <a:t>    {</a:t>
            </a:r>
            <a:endParaRPr lang="en-US" dirty="0"/>
          </a:p>
          <a:p>
            <a:r>
              <a:rPr lang="en-US" dirty="0"/>
              <a:t>              public </a:t>
            </a:r>
            <a:r>
              <a:rPr lang="en-US" dirty="0" err="1"/>
              <a:t>int</a:t>
            </a:r>
            <a:r>
              <a:rPr lang="en-US" dirty="0"/>
              <a:t> compare(Object obj1,Object obj2)</a:t>
            </a:r>
            <a:endParaRPr lang="en-US" dirty="0"/>
          </a:p>
          <a:p>
            <a:r>
              <a:rPr lang="en-US" dirty="0"/>
              <a:t>              {</a:t>
            </a:r>
            <a:endParaRPr lang="en-US" dirty="0"/>
          </a:p>
          <a:p>
            <a:r>
              <a:rPr lang="en-US" dirty="0"/>
              <a:t>                        Employee e1=(Employee)obj1;</a:t>
            </a:r>
            <a:endParaRPr lang="en-US" dirty="0"/>
          </a:p>
          <a:p>
            <a:r>
              <a:rPr lang="en-US" dirty="0"/>
              <a:t>                        Employee e2=(Employee)obj2;</a:t>
            </a:r>
            <a:endParaRPr lang="en-US" dirty="0"/>
          </a:p>
          <a:p>
            <a:r>
              <a:rPr lang="en-US" dirty="0"/>
              <a:t>                        String s1=e1.name;</a:t>
            </a:r>
            <a:endParaRPr lang="en-US" dirty="0"/>
          </a:p>
          <a:p>
            <a:r>
              <a:rPr lang="en-US" dirty="0"/>
              <a:t>                        String s2=e2.name;</a:t>
            </a:r>
            <a:endParaRPr lang="en-US" dirty="0"/>
          </a:p>
          <a:p>
            <a:r>
              <a:rPr lang="en-US" dirty="0"/>
              <a:t>                         return s1.compareTo(s2);</a:t>
            </a:r>
            <a:endParaRPr lang="en-US" dirty="0"/>
          </a:p>
          <a:p>
            <a:r>
              <a:rPr lang="en-US" dirty="0"/>
              <a:t>                         }</a:t>
            </a:r>
            <a:endParaRPr lang="en-US" dirty="0"/>
          </a:p>
          <a:p>
            <a:r>
              <a:rPr lang="en-US" dirty="0"/>
              <a:t>      }</a:t>
            </a:r>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34</a:t>
            </a:r>
            <a:endParaRPr lang="en-US" sz="2000" dirty="0"/>
          </a:p>
        </p:txBody>
      </p:sp>
    </p:spTree>
  </p:cSld>
  <p:clrMapOvr>
    <a:masterClrMapping/>
  </p:clrMapOvr>
  <p:transition>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895350"/>
            <a:ext cx="3953326" cy="307777"/>
          </a:xfrm>
          <a:prstGeom prst="rect">
            <a:avLst/>
          </a:prstGeom>
        </p:spPr>
        <p:txBody>
          <a:bodyPr wrap="none">
            <a:spAutoFit/>
          </a:bodyPr>
          <a:lstStyle/>
          <a:p>
            <a:r>
              <a:rPr lang="en-US" u="sng" dirty="0"/>
              <a:t>Compression of Comparable and Comparator ?</a:t>
            </a:r>
            <a:endParaRPr lang="en-US" u="sng" dirty="0"/>
          </a:p>
        </p:txBody>
      </p:sp>
      <p:pic>
        <p:nvPicPr>
          <p:cNvPr id="1026" name="Picture 2" descr="C:\Users\HOME\Desktop\Capture 1.PNG"/>
          <p:cNvPicPr>
            <a:picLocks noChangeAspect="1" noChangeArrowheads="1"/>
          </p:cNvPicPr>
          <p:nvPr/>
        </p:nvPicPr>
        <p:blipFill>
          <a:blip r:embed="rId1"/>
          <a:srcRect/>
          <a:stretch>
            <a:fillRect/>
          </a:stretch>
        </p:blipFill>
        <p:spPr bwMode="auto">
          <a:xfrm>
            <a:off x="2362200" y="1428750"/>
            <a:ext cx="4953000" cy="2819400"/>
          </a:xfrm>
          <a:prstGeom prst="rect">
            <a:avLst/>
          </a:prstGeom>
          <a:noFill/>
        </p:spPr>
      </p:pic>
      <p:sp>
        <p:nvSpPr>
          <p:cNvPr id="8" name="Rectangle 7"/>
          <p:cNvSpPr/>
          <p:nvPr/>
        </p:nvSpPr>
        <p:spPr>
          <a:xfrm>
            <a:off x="7315200" y="4400550"/>
            <a:ext cx="470000" cy="400110"/>
          </a:xfrm>
          <a:prstGeom prst="rect">
            <a:avLst/>
          </a:prstGeom>
        </p:spPr>
        <p:txBody>
          <a:bodyPr wrap="none">
            <a:spAutoFit/>
          </a:bodyPr>
          <a:lstStyle/>
          <a:p>
            <a:r>
              <a:rPr lang="en-US" sz="2000" dirty="0"/>
              <a:t>35</a:t>
            </a:r>
            <a:endParaRPr lang="en-US" sz="2000" dirty="0"/>
          </a:p>
        </p:txBody>
      </p:sp>
    </p:spTree>
  </p:cSld>
  <p:clrMapOvr>
    <a:masterClrMapping/>
  </p:clrMapOvr>
  <p:transition>
    <p:fade thruBlk="1"/>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3956532" cy="307777"/>
          </a:xfrm>
          <a:prstGeom prst="rect">
            <a:avLst/>
          </a:prstGeom>
        </p:spPr>
        <p:txBody>
          <a:bodyPr wrap="none">
            <a:spAutoFit/>
          </a:bodyPr>
          <a:lstStyle/>
          <a:p>
            <a:r>
              <a:rPr lang="en-US" u="sng" dirty="0"/>
              <a:t>Compression of Set implemented class objects:</a:t>
            </a:r>
            <a:endParaRPr lang="en-US" u="sng" dirty="0"/>
          </a:p>
        </p:txBody>
      </p:sp>
      <p:pic>
        <p:nvPicPr>
          <p:cNvPr id="2050" name="Picture 2" descr="C:\Users\HOME\Desktop\Capture 2.PNG"/>
          <p:cNvPicPr>
            <a:picLocks noChangeAspect="1" noChangeArrowheads="1"/>
          </p:cNvPicPr>
          <p:nvPr/>
        </p:nvPicPr>
        <p:blipFill>
          <a:blip r:embed="rId1"/>
          <a:srcRect/>
          <a:stretch>
            <a:fillRect/>
          </a:stretch>
        </p:blipFill>
        <p:spPr bwMode="auto">
          <a:xfrm>
            <a:off x="1828800" y="666750"/>
            <a:ext cx="5467350" cy="405130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35</a:t>
            </a:r>
            <a:endParaRPr lang="en-US" sz="2000" dirty="0"/>
          </a:p>
        </p:txBody>
      </p:sp>
    </p:spTree>
  </p:cSld>
  <p:clrMapOvr>
    <a:masterClrMapping/>
  </p:clrMapOvr>
  <p:transition>
    <p:fade thruBlk="1"/>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600" y="1809750"/>
            <a:ext cx="2694969" cy="1446550"/>
          </a:xfrm>
          <a:prstGeom prst="rect">
            <a:avLst/>
          </a:prstGeom>
        </p:spPr>
        <p:txBody>
          <a:bodyPr wrap="none">
            <a:spAutoFit/>
          </a:bodyPr>
          <a:lstStyle/>
          <a:p>
            <a:r>
              <a:rPr lang="en-US" sz="8800" dirty="0">
                <a:solidFill>
                  <a:schemeClr val="accent6"/>
                </a:solidFill>
              </a:rPr>
              <a:t>Map:</a:t>
            </a:r>
            <a:endParaRPr lang="en-US" sz="8800" dirty="0">
              <a:solidFill>
                <a:schemeClr val="accent6"/>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8" name="Rectangle 7"/>
          <p:cNvSpPr/>
          <p:nvPr/>
        </p:nvSpPr>
        <p:spPr>
          <a:xfrm>
            <a:off x="2057400" y="2190750"/>
            <a:ext cx="6500497" cy="461665"/>
          </a:xfrm>
          <a:prstGeom prst="rect">
            <a:avLst/>
          </a:prstGeom>
        </p:spPr>
        <p:txBody>
          <a:bodyPr wrap="square">
            <a:spAutoFit/>
          </a:bodyPr>
          <a:lstStyle/>
          <a:p>
            <a:r>
              <a:rPr lang="en-US" sz="2400" dirty="0">
                <a:solidFill>
                  <a:srgbClr val="7030A0"/>
                </a:solidFill>
              </a:rPr>
              <a:t>9(Nine) key interfaces of collection framework:</a:t>
            </a:r>
            <a:endParaRPr lang="en-US" sz="2400" dirty="0">
              <a:solidFill>
                <a:srgbClr val="7030A0"/>
              </a:solidFill>
            </a:endParaRPr>
          </a:p>
        </p:txBody>
      </p:sp>
      <p:sp>
        <p:nvSpPr>
          <p:cNvPr id="3" name="Rectangle 2"/>
          <p:cNvSpPr/>
          <p:nvPr/>
        </p:nvSpPr>
        <p:spPr>
          <a:xfrm>
            <a:off x="6858000" y="4019550"/>
            <a:ext cx="397866" cy="400110"/>
          </a:xfrm>
          <a:prstGeom prst="rect">
            <a:avLst/>
          </a:prstGeom>
        </p:spPr>
        <p:txBody>
          <a:bodyPr wrap="none">
            <a:spAutoFit/>
          </a:bodyPr>
          <a:lstStyle/>
          <a:p>
            <a:r>
              <a:rPr lang="en-US" sz="2000" dirty="0"/>
              <a:t>5 </a:t>
            </a:r>
            <a:endParaRPr lang="en-US" sz="2000" dirty="0"/>
          </a:p>
        </p:txBody>
      </p:sp>
    </p:spTree>
  </p:cSld>
  <p:clrMapOvr>
    <a:masterClrMapping/>
  </p:clrMapOvr>
  <p:transition>
    <p:fade thruBlk="1"/>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10827" cy="307777"/>
          </a:xfrm>
          <a:prstGeom prst="rect">
            <a:avLst/>
          </a:prstGeom>
        </p:spPr>
        <p:txBody>
          <a:bodyPr wrap="none">
            <a:spAutoFit/>
          </a:bodyPr>
          <a:lstStyle/>
          <a:p>
            <a:r>
              <a:rPr lang="en-US" u="sng" dirty="0"/>
              <a:t>Diagram:</a:t>
            </a:r>
            <a:endParaRPr lang="en-US" u="sng" dirty="0"/>
          </a:p>
        </p:txBody>
      </p:sp>
      <p:pic>
        <p:nvPicPr>
          <p:cNvPr id="3074" name="Picture 2" descr="C:\Users\HOME\Desktop\Capture 3.PNG"/>
          <p:cNvPicPr>
            <a:picLocks noChangeAspect="1" noChangeArrowheads="1"/>
          </p:cNvPicPr>
          <p:nvPr/>
        </p:nvPicPr>
        <p:blipFill>
          <a:blip r:embed="rId1"/>
          <a:srcRect/>
          <a:stretch>
            <a:fillRect/>
          </a:stretch>
        </p:blipFill>
        <p:spPr bwMode="auto">
          <a:xfrm>
            <a:off x="1981200" y="514350"/>
            <a:ext cx="5353050" cy="2400300"/>
          </a:xfrm>
          <a:prstGeom prst="rect">
            <a:avLst/>
          </a:prstGeom>
          <a:noFill/>
        </p:spPr>
      </p:pic>
      <p:sp>
        <p:nvSpPr>
          <p:cNvPr id="7" name="Rectangle 6"/>
          <p:cNvSpPr/>
          <p:nvPr/>
        </p:nvSpPr>
        <p:spPr>
          <a:xfrm>
            <a:off x="1676400" y="2952750"/>
            <a:ext cx="6248400" cy="1169551"/>
          </a:xfrm>
          <a:prstGeom prst="rect">
            <a:avLst/>
          </a:prstGeom>
        </p:spPr>
        <p:txBody>
          <a:bodyPr wrap="square">
            <a:spAutoFit/>
          </a:bodyPr>
          <a:lstStyle/>
          <a:p>
            <a:pPr marL="342900" indent="-342900">
              <a:buAutoNum type="arabicPeriod"/>
            </a:pPr>
            <a:r>
              <a:rPr lang="en-US" dirty="0"/>
              <a:t>If we want to represent a group of objects as "key-value" pair then we</a:t>
            </a:r>
            <a:endParaRPr lang="en-US" dirty="0"/>
          </a:p>
          <a:p>
            <a:pPr marL="342900" indent="-342900"/>
            <a:r>
              <a:rPr lang="en-US" dirty="0"/>
              <a:t>       should go for Map interface</a:t>
            </a:r>
            <a:endParaRPr lang="en-US" dirty="0"/>
          </a:p>
          <a:p>
            <a:pPr marL="342900" indent="-342900">
              <a:buAutoNum type="arabicPeriod" startAt="2"/>
            </a:pPr>
            <a:r>
              <a:rPr lang="en-US" dirty="0"/>
              <a:t>Both key and value are objects only.</a:t>
            </a:r>
            <a:endParaRPr lang="en-US" dirty="0"/>
          </a:p>
          <a:p>
            <a:r>
              <a:rPr lang="en-US" dirty="0"/>
              <a:t>3.    Duplicate keys are not allowed but values can be duplicated</a:t>
            </a:r>
            <a:endParaRPr lang="en-US" dirty="0"/>
          </a:p>
          <a:p>
            <a:r>
              <a:rPr lang="en-US" dirty="0"/>
              <a:t>4.    Each key-value pair is called "one entry".</a:t>
            </a:r>
            <a:endParaRPr lang="en-US" dirty="0"/>
          </a:p>
        </p:txBody>
      </p:sp>
      <p:sp>
        <p:nvSpPr>
          <p:cNvPr id="8" name="Rectangle 7"/>
          <p:cNvSpPr/>
          <p:nvPr/>
        </p:nvSpPr>
        <p:spPr>
          <a:xfrm>
            <a:off x="7315200" y="4324350"/>
            <a:ext cx="470000" cy="400110"/>
          </a:xfrm>
          <a:prstGeom prst="rect">
            <a:avLst/>
          </a:prstGeom>
        </p:spPr>
        <p:txBody>
          <a:bodyPr wrap="none">
            <a:spAutoFit/>
          </a:bodyPr>
          <a:lstStyle/>
          <a:p>
            <a:r>
              <a:rPr lang="en-US" sz="2000" dirty="0"/>
              <a:t>36</a:t>
            </a:r>
            <a:endParaRPr lang="en-US" sz="2000" dirty="0"/>
          </a:p>
        </p:txBody>
      </p:sp>
    </p:spTree>
  </p:cSld>
  <p:clrMapOvr>
    <a:masterClrMapping/>
  </p:clrMapOvr>
  <p:transition>
    <p:fade thruBlk="1"/>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514350"/>
            <a:ext cx="910827" cy="307777"/>
          </a:xfrm>
          <a:prstGeom prst="rect">
            <a:avLst/>
          </a:prstGeom>
        </p:spPr>
        <p:txBody>
          <a:bodyPr wrap="none">
            <a:spAutoFit/>
          </a:bodyPr>
          <a:lstStyle/>
          <a:p>
            <a:r>
              <a:rPr lang="en-US" u="sng" dirty="0"/>
              <a:t>Diagram:</a:t>
            </a:r>
            <a:endParaRPr lang="en-US" u="sng" dirty="0"/>
          </a:p>
        </p:txBody>
      </p:sp>
      <p:pic>
        <p:nvPicPr>
          <p:cNvPr id="4098" name="Picture 2" descr="C:\Users\HOME\Desktop\Capture 4.PNG"/>
          <p:cNvPicPr>
            <a:picLocks noChangeAspect="1" noChangeArrowheads="1"/>
          </p:cNvPicPr>
          <p:nvPr/>
        </p:nvPicPr>
        <p:blipFill>
          <a:blip r:embed="rId1"/>
          <a:srcRect/>
          <a:stretch>
            <a:fillRect/>
          </a:stretch>
        </p:blipFill>
        <p:spPr bwMode="auto">
          <a:xfrm>
            <a:off x="2590800" y="1276350"/>
            <a:ext cx="4191000" cy="251460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36</a:t>
            </a:r>
            <a:endParaRPr lang="en-US" sz="2000" dirty="0"/>
          </a:p>
        </p:txBody>
      </p:sp>
    </p:spTree>
  </p:cSld>
  <p:clrMapOvr>
    <a:masterClrMapping/>
  </p:clrMapOvr>
  <p:transition>
    <p:fade thruBlk="1"/>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867400" cy="2031325"/>
          </a:xfrm>
          <a:prstGeom prst="rect">
            <a:avLst/>
          </a:prstGeom>
        </p:spPr>
        <p:txBody>
          <a:bodyPr wrap="square">
            <a:spAutoFit/>
          </a:bodyPr>
          <a:lstStyle/>
          <a:p>
            <a:r>
              <a:rPr lang="en-US" dirty="0"/>
              <a:t>  Map interface is not child interface of Collection and hence we can't    </a:t>
            </a:r>
            <a:endParaRPr lang="en-US" dirty="0"/>
          </a:p>
          <a:p>
            <a:r>
              <a:rPr lang="en-US" dirty="0"/>
              <a:t>     apply Collection interface methods here.</a:t>
            </a:r>
            <a:endParaRPr lang="en-US" dirty="0"/>
          </a:p>
          <a:p>
            <a:endParaRPr lang="en-US" dirty="0"/>
          </a:p>
          <a:p>
            <a:r>
              <a:rPr lang="en-US" dirty="0"/>
              <a:t>  Map interface defines the following specific methods.</a:t>
            </a:r>
            <a:endParaRPr lang="en-US" dirty="0"/>
          </a:p>
          <a:p>
            <a:endParaRPr lang="en-US" dirty="0"/>
          </a:p>
          <a:p>
            <a:r>
              <a:rPr lang="en-US" dirty="0"/>
              <a:t>1. Object put(Object </a:t>
            </a:r>
            <a:r>
              <a:rPr lang="en-US" dirty="0" err="1"/>
              <a:t>key,Object</a:t>
            </a:r>
            <a:r>
              <a:rPr lang="en-US" dirty="0"/>
              <a:t> value);</a:t>
            </a:r>
            <a:endParaRPr lang="en-US" dirty="0"/>
          </a:p>
          <a:p>
            <a:r>
              <a:rPr lang="en-US" dirty="0"/>
              <a:t>To add an entry to the Map, if key is already available then the old value replaced with new value and old value will be returned.</a:t>
            </a:r>
            <a:endParaRPr lang="en-US" dirty="0"/>
          </a:p>
          <a:p>
            <a:endParaRPr lang="en-US" dirty="0"/>
          </a:p>
        </p:txBody>
      </p:sp>
      <p:sp>
        <p:nvSpPr>
          <p:cNvPr id="6" name="Rectangle 5"/>
          <p:cNvSpPr/>
          <p:nvPr/>
        </p:nvSpPr>
        <p:spPr>
          <a:xfrm>
            <a:off x="2895600" y="1885950"/>
            <a:ext cx="931665" cy="307777"/>
          </a:xfrm>
          <a:prstGeom prst="rect">
            <a:avLst/>
          </a:prstGeom>
        </p:spPr>
        <p:txBody>
          <a:bodyPr wrap="none">
            <a:spAutoFit/>
          </a:bodyPr>
          <a:lstStyle/>
          <a:p>
            <a:r>
              <a:rPr lang="en-US" u="sng" dirty="0"/>
              <a:t>Example:</a:t>
            </a:r>
            <a:endParaRPr lang="en-US" u="sng" dirty="0"/>
          </a:p>
        </p:txBody>
      </p:sp>
      <p:sp>
        <p:nvSpPr>
          <p:cNvPr id="7" name="Rectangle 6"/>
          <p:cNvSpPr/>
          <p:nvPr/>
        </p:nvSpPr>
        <p:spPr>
          <a:xfrm>
            <a:off x="2514600" y="2190750"/>
            <a:ext cx="4572000" cy="2676525"/>
          </a:xfrm>
          <a:prstGeom prst="rect">
            <a:avLst/>
          </a:prstGeom>
        </p:spPr>
        <p:txBody>
          <a:bodyPr>
            <a:spAutoFit/>
          </a:bodyPr>
          <a:lstStyle/>
          <a:p>
            <a:r>
              <a:rPr lang="en-US" dirty="0"/>
              <a:t>2. import </a:t>
            </a:r>
            <a:r>
              <a:rPr lang="en-US" dirty="0" err="1"/>
              <a:t>java.util</a:t>
            </a:r>
            <a:r>
              <a:rPr lang="en-US" dirty="0"/>
              <a:t>.*;</a:t>
            </a:r>
            <a:endParaRPr lang="en-US" dirty="0"/>
          </a:p>
          <a:p>
            <a:r>
              <a:rPr lang="en-US" dirty="0"/>
              <a:t>3. class Map</a:t>
            </a:r>
            <a:endParaRPr lang="en-US" dirty="0"/>
          </a:p>
          <a:p>
            <a:r>
              <a:rPr lang="en-US" dirty="0"/>
              <a:t>4. {</a:t>
            </a:r>
            <a:endParaRPr lang="en-US" dirty="0"/>
          </a:p>
          <a:p>
            <a:r>
              <a:rPr lang="en-US" dirty="0"/>
              <a:t>5. public static void main(String[] </a:t>
            </a:r>
            <a:r>
              <a:rPr lang="en-US" dirty="0" err="1"/>
              <a:t>args</a:t>
            </a:r>
            <a:r>
              <a:rPr lang="en-US" dirty="0"/>
              <a:t>)</a:t>
            </a:r>
            <a:endParaRPr lang="en-US" dirty="0"/>
          </a:p>
          <a:p>
            <a:r>
              <a:rPr lang="en-US" dirty="0"/>
              <a:t>6. {</a:t>
            </a:r>
            <a:endParaRPr lang="en-US" dirty="0"/>
          </a:p>
          <a:p>
            <a:r>
              <a:rPr lang="en-US" dirty="0"/>
              <a:t>7. </a:t>
            </a:r>
            <a:r>
              <a:rPr lang="en-US" dirty="0" err="1"/>
              <a:t>HashMap</a:t>
            </a:r>
            <a:r>
              <a:rPr lang="en-US" dirty="0"/>
              <a:t> m=n”ew </a:t>
            </a:r>
            <a:r>
              <a:rPr lang="en-US" dirty="0" err="1"/>
              <a:t>HashMap</a:t>
            </a:r>
            <a:r>
              <a:rPr lang="en-US" dirty="0"/>
              <a:t>();</a:t>
            </a:r>
            <a:endParaRPr lang="en-US" dirty="0"/>
          </a:p>
          <a:p>
            <a:r>
              <a:rPr lang="en-US" dirty="0"/>
              <a:t>8. </a:t>
            </a:r>
            <a:r>
              <a:rPr lang="en-US" dirty="0" err="1"/>
              <a:t>m.put</a:t>
            </a:r>
            <a:r>
              <a:rPr lang="en-US" dirty="0"/>
              <a:t>("100","vijay");</a:t>
            </a:r>
            <a:endParaRPr lang="en-US" dirty="0"/>
          </a:p>
          <a:p>
            <a:r>
              <a:rPr lang="en-US" dirty="0"/>
              <a:t>9. </a:t>
            </a:r>
            <a:r>
              <a:rPr lang="en-US" dirty="0" err="1"/>
              <a:t>System.out.println</a:t>
            </a:r>
            <a:r>
              <a:rPr lang="en-US" dirty="0"/>
              <a:t>(m);//{100=</a:t>
            </a:r>
            <a:r>
              <a:rPr lang="en-US" dirty="0" err="1"/>
              <a:t>vijay</a:t>
            </a:r>
            <a:r>
              <a:rPr lang="en-US" dirty="0"/>
              <a:t>}</a:t>
            </a:r>
            <a:endParaRPr lang="en-US" dirty="0"/>
          </a:p>
          <a:p>
            <a:r>
              <a:rPr lang="en-US" dirty="0"/>
              <a:t>10. </a:t>
            </a:r>
            <a:r>
              <a:rPr lang="en-US" dirty="0" err="1"/>
              <a:t>m.put</a:t>
            </a:r>
            <a:r>
              <a:rPr lang="en-US" dirty="0"/>
              <a:t>("100","ashok");</a:t>
            </a:r>
            <a:endParaRPr lang="en-US" dirty="0"/>
          </a:p>
          <a:p>
            <a:r>
              <a:rPr lang="en-US" dirty="0"/>
              <a:t>11. </a:t>
            </a:r>
            <a:r>
              <a:rPr lang="en-US" dirty="0" err="1"/>
              <a:t>System.out.println</a:t>
            </a:r>
            <a:r>
              <a:rPr lang="en-US" dirty="0"/>
              <a:t>(m);//{100=</a:t>
            </a:r>
            <a:r>
              <a:rPr lang="en-US" dirty="0" err="1"/>
              <a:t>ashok</a:t>
            </a:r>
            <a:r>
              <a:rPr lang="en-US" dirty="0"/>
              <a:t>}</a:t>
            </a:r>
            <a:endParaRPr lang="en-US" dirty="0"/>
          </a:p>
          <a:p>
            <a:r>
              <a:rPr lang="en-US" dirty="0"/>
              <a:t>12. }</a:t>
            </a:r>
            <a:endParaRPr lang="en-US" dirty="0"/>
          </a:p>
          <a:p>
            <a:r>
              <a:rPr lang="en-US" dirty="0"/>
              <a:t>13. }</a:t>
            </a:r>
            <a:endParaRPr lang="en-US" dirty="0"/>
          </a:p>
        </p:txBody>
      </p:sp>
      <p:sp>
        <p:nvSpPr>
          <p:cNvPr id="8" name="Rectangle 7"/>
          <p:cNvSpPr/>
          <p:nvPr/>
        </p:nvSpPr>
        <p:spPr>
          <a:xfrm>
            <a:off x="7315200" y="4400550"/>
            <a:ext cx="470000" cy="400110"/>
          </a:xfrm>
          <a:prstGeom prst="rect">
            <a:avLst/>
          </a:prstGeom>
        </p:spPr>
        <p:txBody>
          <a:bodyPr wrap="none">
            <a:spAutoFit/>
          </a:bodyPr>
          <a:lstStyle/>
          <a:p>
            <a:r>
              <a:rPr lang="en-US" sz="2000" dirty="0"/>
              <a:t>37</a:t>
            </a:r>
            <a:endParaRPr lang="en-US" sz="2000" dirty="0"/>
          </a:p>
        </p:txBody>
      </p:sp>
    </p:spTree>
  </p:cSld>
  <p:clrMapOvr>
    <a:masterClrMapping/>
  </p:clrMapOvr>
  <p:transition>
    <p:fade thruBlk="1"/>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666750"/>
            <a:ext cx="4572000" cy="3754874"/>
          </a:xfrm>
          <a:prstGeom prst="rect">
            <a:avLst/>
          </a:prstGeom>
        </p:spPr>
        <p:txBody>
          <a:bodyPr>
            <a:spAutoFit/>
          </a:bodyPr>
          <a:lstStyle/>
          <a:p>
            <a:r>
              <a:rPr lang="en-US" dirty="0"/>
              <a:t>14. void </a:t>
            </a:r>
            <a:r>
              <a:rPr lang="en-US" dirty="0" err="1"/>
              <a:t>putAll</a:t>
            </a:r>
            <a:r>
              <a:rPr lang="en-US" dirty="0"/>
              <a:t>(Map m);</a:t>
            </a:r>
            <a:endParaRPr lang="en-US" dirty="0"/>
          </a:p>
          <a:p>
            <a:r>
              <a:rPr lang="en-US" dirty="0"/>
              <a:t>15. Object get(Object key);</a:t>
            </a:r>
            <a:endParaRPr lang="en-US" dirty="0"/>
          </a:p>
          <a:p>
            <a:r>
              <a:rPr lang="en-US" dirty="0"/>
              <a:t>16. Object remove(Object key);</a:t>
            </a:r>
            <a:endParaRPr lang="en-US" dirty="0"/>
          </a:p>
          <a:p>
            <a:r>
              <a:rPr lang="en-US" dirty="0"/>
              <a:t>It removes the entry associated with specified key and returns the corresponding</a:t>
            </a:r>
            <a:endParaRPr lang="en-US" dirty="0"/>
          </a:p>
          <a:p>
            <a:r>
              <a:rPr lang="en-US" dirty="0"/>
              <a:t>value.</a:t>
            </a:r>
            <a:endParaRPr lang="en-US" dirty="0"/>
          </a:p>
          <a:p>
            <a:r>
              <a:rPr lang="en-US" dirty="0"/>
              <a:t>17. </a:t>
            </a:r>
            <a:r>
              <a:rPr lang="en-US" dirty="0" err="1"/>
              <a:t>boolean</a:t>
            </a:r>
            <a:r>
              <a:rPr lang="en-US" dirty="0"/>
              <a:t> </a:t>
            </a:r>
            <a:r>
              <a:rPr lang="en-US" dirty="0" err="1"/>
              <a:t>containsKey</a:t>
            </a:r>
            <a:r>
              <a:rPr lang="en-US" dirty="0"/>
              <a:t>(Object key);</a:t>
            </a:r>
            <a:endParaRPr lang="en-US" dirty="0"/>
          </a:p>
          <a:p>
            <a:r>
              <a:rPr lang="en-US" dirty="0"/>
              <a:t>18. </a:t>
            </a:r>
            <a:r>
              <a:rPr lang="en-US" dirty="0" err="1"/>
              <a:t>boolean</a:t>
            </a:r>
            <a:r>
              <a:rPr lang="en-US" dirty="0"/>
              <a:t> </a:t>
            </a:r>
            <a:r>
              <a:rPr lang="en-US" dirty="0" err="1"/>
              <a:t>containsValue</a:t>
            </a:r>
            <a:r>
              <a:rPr lang="en-US" dirty="0"/>
              <a:t>(Object value);</a:t>
            </a:r>
            <a:endParaRPr lang="en-US" dirty="0"/>
          </a:p>
          <a:p>
            <a:r>
              <a:rPr lang="en-US" dirty="0"/>
              <a:t>19. </a:t>
            </a:r>
            <a:r>
              <a:rPr lang="en-US" dirty="0" err="1"/>
              <a:t>boolean</a:t>
            </a:r>
            <a:r>
              <a:rPr lang="en-US" dirty="0"/>
              <a:t> </a:t>
            </a:r>
            <a:r>
              <a:rPr lang="en-US" dirty="0" err="1"/>
              <a:t>isEmpty</a:t>
            </a:r>
            <a:r>
              <a:rPr lang="en-US" dirty="0"/>
              <a:t>();</a:t>
            </a:r>
            <a:endParaRPr lang="en-US" dirty="0"/>
          </a:p>
          <a:p>
            <a:r>
              <a:rPr lang="en-US" dirty="0"/>
              <a:t>20. </a:t>
            </a:r>
            <a:r>
              <a:rPr lang="en-US" dirty="0" err="1"/>
              <a:t>Int</a:t>
            </a:r>
            <a:r>
              <a:rPr lang="en-US" dirty="0"/>
              <a:t> size();</a:t>
            </a:r>
            <a:endParaRPr lang="en-US" dirty="0"/>
          </a:p>
          <a:p>
            <a:r>
              <a:rPr lang="en-US" dirty="0"/>
              <a:t>21. void clear();</a:t>
            </a:r>
            <a:endParaRPr lang="en-US" dirty="0"/>
          </a:p>
          <a:p>
            <a:r>
              <a:rPr lang="en-US" dirty="0"/>
              <a:t>22. Set </a:t>
            </a:r>
            <a:r>
              <a:rPr lang="en-US" dirty="0" err="1"/>
              <a:t>keySet</a:t>
            </a:r>
            <a:r>
              <a:rPr lang="en-US" dirty="0"/>
              <a:t>();</a:t>
            </a:r>
            <a:endParaRPr lang="en-US" dirty="0"/>
          </a:p>
          <a:p>
            <a:r>
              <a:rPr lang="en-US" dirty="0"/>
              <a:t>The set of keys we are getting.</a:t>
            </a:r>
            <a:endParaRPr lang="en-US" dirty="0"/>
          </a:p>
          <a:p>
            <a:r>
              <a:rPr lang="en-US" dirty="0"/>
              <a:t>23. Collection values();</a:t>
            </a:r>
            <a:endParaRPr lang="en-US" dirty="0"/>
          </a:p>
          <a:p>
            <a:r>
              <a:rPr lang="en-US" dirty="0"/>
              <a:t>The set of values we are getting.</a:t>
            </a:r>
            <a:endParaRPr lang="en-US" dirty="0"/>
          </a:p>
          <a:p>
            <a:r>
              <a:rPr lang="en-US" dirty="0"/>
              <a:t>24. Set </a:t>
            </a:r>
            <a:r>
              <a:rPr lang="en-US" dirty="0" err="1"/>
              <a:t>entrySet</a:t>
            </a:r>
            <a:r>
              <a:rPr lang="en-US" dirty="0"/>
              <a:t>();</a:t>
            </a:r>
            <a:endParaRPr lang="en-US" dirty="0"/>
          </a:p>
          <a:p>
            <a:r>
              <a:rPr lang="en-US" dirty="0"/>
              <a:t>The set of </a:t>
            </a:r>
            <a:r>
              <a:rPr lang="en-US" dirty="0" err="1"/>
              <a:t>entryset</a:t>
            </a:r>
            <a:r>
              <a:rPr lang="en-US" dirty="0"/>
              <a:t> we are getting.</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37</a:t>
            </a:r>
            <a:endParaRPr lang="en-US" sz="2000" dirty="0"/>
          </a:p>
        </p:txBody>
      </p:sp>
    </p:spTree>
  </p:cSld>
  <p:clrMapOvr>
    <a:masterClrMapping/>
  </p:clrMapOvr>
  <p:transition>
    <p:fade thruBlk="1"/>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038350"/>
            <a:ext cx="5357557" cy="1015663"/>
          </a:xfrm>
          <a:prstGeom prst="rect">
            <a:avLst/>
          </a:prstGeom>
        </p:spPr>
        <p:txBody>
          <a:bodyPr wrap="none">
            <a:spAutoFit/>
          </a:bodyPr>
          <a:lstStyle/>
          <a:p>
            <a:r>
              <a:rPr lang="en-US" sz="6000" dirty="0">
                <a:solidFill>
                  <a:schemeClr val="accent4">
                    <a:lumMod val="75000"/>
                  </a:schemeClr>
                </a:solidFill>
              </a:rPr>
              <a:t>Entry interface:</a:t>
            </a:r>
            <a:endParaRPr lang="en-US" sz="6000" dirty="0">
              <a:solidFill>
                <a:schemeClr val="accent4">
                  <a:lumMod val="75000"/>
                </a:schemeClr>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37</a:t>
            </a:r>
            <a:endParaRPr lang="en-US" sz="2000" dirty="0"/>
          </a:p>
        </p:txBody>
      </p:sp>
    </p:spTree>
  </p:cSld>
  <p:clrMapOvr>
    <a:masterClrMapping/>
  </p:clrMapOvr>
  <p:transition>
    <p:fade thruBlk="1"/>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334000" cy="954107"/>
          </a:xfrm>
          <a:prstGeom prst="rect">
            <a:avLst/>
          </a:prstGeom>
        </p:spPr>
        <p:txBody>
          <a:bodyPr wrap="square">
            <a:spAutoFit/>
          </a:bodyPr>
          <a:lstStyle/>
          <a:p>
            <a:r>
              <a:rPr lang="en-US" dirty="0"/>
              <a:t>Each key-value pair is called one entry. Hence Map is considered as a group of entry Objects, without existing Map object </a:t>
            </a:r>
            <a:endParaRPr lang="en-US" dirty="0"/>
          </a:p>
          <a:p>
            <a:r>
              <a:rPr lang="en-US" dirty="0"/>
              <a:t> there is no chance of existing entry object hence interface entry is define inside Map interface(inner interface).</a:t>
            </a:r>
            <a:endParaRPr lang="en-US" dirty="0"/>
          </a:p>
        </p:txBody>
      </p:sp>
      <p:sp>
        <p:nvSpPr>
          <p:cNvPr id="6" name="Rectangle 5"/>
          <p:cNvSpPr/>
          <p:nvPr/>
        </p:nvSpPr>
        <p:spPr>
          <a:xfrm>
            <a:off x="2514600" y="1123950"/>
            <a:ext cx="931665" cy="307777"/>
          </a:xfrm>
          <a:prstGeom prst="rect">
            <a:avLst/>
          </a:prstGeom>
        </p:spPr>
        <p:txBody>
          <a:bodyPr wrap="none">
            <a:spAutoFit/>
          </a:bodyPr>
          <a:lstStyle/>
          <a:p>
            <a:r>
              <a:rPr lang="en-US" u="sng" dirty="0"/>
              <a:t>Example:</a:t>
            </a:r>
            <a:endParaRPr lang="en-US" u="sng" dirty="0"/>
          </a:p>
        </p:txBody>
      </p:sp>
      <p:sp>
        <p:nvSpPr>
          <p:cNvPr id="7" name="Rectangle 6"/>
          <p:cNvSpPr/>
          <p:nvPr/>
        </p:nvSpPr>
        <p:spPr>
          <a:xfrm>
            <a:off x="2514600" y="1428750"/>
            <a:ext cx="1268296" cy="307777"/>
          </a:xfrm>
          <a:prstGeom prst="rect">
            <a:avLst/>
          </a:prstGeom>
        </p:spPr>
        <p:txBody>
          <a:bodyPr wrap="none">
            <a:spAutoFit/>
          </a:bodyPr>
          <a:lstStyle/>
          <a:p>
            <a:r>
              <a:rPr lang="en-US" dirty="0"/>
              <a:t>interface Map</a:t>
            </a:r>
            <a:endParaRPr lang="en-US" dirty="0"/>
          </a:p>
        </p:txBody>
      </p:sp>
      <p:sp>
        <p:nvSpPr>
          <p:cNvPr id="8" name="Rectangle 7"/>
          <p:cNvSpPr/>
          <p:nvPr/>
        </p:nvSpPr>
        <p:spPr>
          <a:xfrm>
            <a:off x="2514600" y="1733550"/>
            <a:ext cx="4038600" cy="2893100"/>
          </a:xfrm>
          <a:prstGeom prst="rect">
            <a:avLst/>
          </a:prstGeom>
        </p:spPr>
        <p:txBody>
          <a:bodyPr wrap="square">
            <a:spAutoFit/>
          </a:bodyPr>
          <a:lstStyle/>
          <a:p>
            <a:r>
              <a:rPr lang="en-US" dirty="0"/>
              <a:t>{</a:t>
            </a:r>
            <a:endParaRPr lang="en-US" dirty="0"/>
          </a:p>
          <a:p>
            <a:r>
              <a:rPr lang="en-US" dirty="0"/>
              <a:t>      .................;</a:t>
            </a:r>
            <a:endParaRPr lang="en-US" dirty="0"/>
          </a:p>
          <a:p>
            <a:r>
              <a:rPr lang="en-US" dirty="0"/>
              <a:t>      .................;</a:t>
            </a:r>
            <a:endParaRPr lang="en-US" dirty="0"/>
          </a:p>
          <a:p>
            <a:r>
              <a:rPr lang="en-US" dirty="0"/>
              <a:t>      .................;</a:t>
            </a:r>
            <a:endParaRPr lang="en-US" dirty="0"/>
          </a:p>
          <a:p>
            <a:r>
              <a:rPr lang="en-US" dirty="0"/>
              <a:t>      interface Entry</a:t>
            </a:r>
            <a:endParaRPr lang="en-US" dirty="0"/>
          </a:p>
          <a:p>
            <a:r>
              <a:rPr lang="en-US" dirty="0"/>
              <a:t>     {</a:t>
            </a:r>
            <a:endParaRPr lang="en-US" dirty="0"/>
          </a:p>
          <a:p>
            <a:r>
              <a:rPr lang="en-US" dirty="0"/>
              <a:t>              Object </a:t>
            </a:r>
            <a:r>
              <a:rPr lang="en-US" dirty="0" err="1"/>
              <a:t>getKey</a:t>
            </a:r>
            <a:r>
              <a:rPr lang="en-US" dirty="0"/>
              <a:t>();</a:t>
            </a:r>
            <a:endParaRPr lang="en-US" dirty="0"/>
          </a:p>
          <a:p>
            <a:r>
              <a:rPr lang="en-US" dirty="0"/>
              <a:t>              Object </a:t>
            </a:r>
            <a:r>
              <a:rPr lang="en-US" dirty="0" err="1"/>
              <a:t>getValue</a:t>
            </a:r>
            <a:r>
              <a:rPr lang="en-US" dirty="0"/>
              <a:t>();       on Entry we can</a:t>
            </a:r>
            <a:endParaRPr lang="en-US" dirty="0"/>
          </a:p>
          <a:p>
            <a:r>
              <a:rPr lang="en-US" dirty="0"/>
              <a:t>apply these 3 methods.</a:t>
            </a:r>
            <a:endParaRPr lang="en-US" dirty="0"/>
          </a:p>
          <a:p>
            <a:endParaRPr lang="en-US" dirty="0"/>
          </a:p>
          <a:p>
            <a:r>
              <a:rPr lang="en-US" dirty="0"/>
              <a:t>                      Object </a:t>
            </a:r>
            <a:r>
              <a:rPr lang="en-US" dirty="0" err="1"/>
              <a:t>setValue</a:t>
            </a:r>
            <a:r>
              <a:rPr lang="en-US" dirty="0"/>
              <a:t>(Object new);</a:t>
            </a:r>
            <a:endParaRPr lang="en-US" dirty="0"/>
          </a:p>
          <a:p>
            <a:r>
              <a:rPr lang="en-US" dirty="0"/>
              <a:t>          }</a:t>
            </a:r>
            <a:endParaRPr lang="en-US" dirty="0"/>
          </a:p>
          <a:p>
            <a:r>
              <a:rPr lang="en-US" dirty="0"/>
              <a:t>}</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38</a:t>
            </a:r>
            <a:endParaRPr lang="en-US" sz="2000" dirty="0"/>
          </a:p>
        </p:txBody>
      </p:sp>
    </p:spTree>
  </p:cSld>
  <p:clrMapOvr>
    <a:masterClrMapping/>
  </p:clrMapOvr>
  <p:transition>
    <p:fade thruBlk="1"/>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266950"/>
            <a:ext cx="3692036" cy="1015663"/>
          </a:xfrm>
          <a:prstGeom prst="rect">
            <a:avLst/>
          </a:prstGeom>
        </p:spPr>
        <p:txBody>
          <a:bodyPr wrap="none">
            <a:spAutoFit/>
          </a:bodyPr>
          <a:lstStyle/>
          <a:p>
            <a:r>
              <a:rPr lang="en-US" sz="6000" dirty="0" err="1">
                <a:solidFill>
                  <a:srgbClr val="0070C0"/>
                </a:solidFill>
              </a:rPr>
              <a:t>HashMap</a:t>
            </a:r>
            <a:r>
              <a:rPr lang="en-US" sz="6000" dirty="0">
                <a:solidFill>
                  <a:srgbClr val="0070C0"/>
                </a:solidFill>
              </a:rPr>
              <a:t>:</a:t>
            </a:r>
            <a:endParaRPr lang="en-US" sz="6000" dirty="0">
              <a:solidFill>
                <a:srgbClr val="0070C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38</a:t>
            </a:r>
            <a:endParaRPr lang="en-US" sz="2000" dirty="0"/>
          </a:p>
        </p:txBody>
      </p:sp>
    </p:spTree>
  </p:cSld>
  <p:clrMapOvr>
    <a:masterClrMapping/>
  </p:clrMapOvr>
  <p:transition>
    <p:fade thruBlk="1"/>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105400" cy="2031325"/>
          </a:xfrm>
          <a:prstGeom prst="rect">
            <a:avLst/>
          </a:prstGeom>
        </p:spPr>
        <p:txBody>
          <a:bodyPr wrap="square">
            <a:spAutoFit/>
          </a:bodyPr>
          <a:lstStyle/>
          <a:p>
            <a:r>
              <a:rPr lang="en-US" dirty="0"/>
              <a:t>1. The underlying data structure is </a:t>
            </a:r>
            <a:r>
              <a:rPr lang="en-US" dirty="0" err="1"/>
              <a:t>Hashtable</a:t>
            </a:r>
            <a:r>
              <a:rPr lang="en-US" dirty="0"/>
              <a:t>.</a:t>
            </a:r>
            <a:endParaRPr lang="en-US" dirty="0"/>
          </a:p>
          <a:p>
            <a:r>
              <a:rPr lang="en-US" dirty="0"/>
              <a:t>2. Duplicate keys are not allowed but values can be duplicated.</a:t>
            </a:r>
            <a:endParaRPr lang="en-US" dirty="0"/>
          </a:p>
          <a:p>
            <a:r>
              <a:rPr lang="en-US" dirty="0"/>
              <a:t>3. Insertion order is not preserved and it is based on hash code of the keys.</a:t>
            </a:r>
            <a:endParaRPr lang="en-US" dirty="0"/>
          </a:p>
          <a:p>
            <a:r>
              <a:rPr lang="en-US" dirty="0"/>
              <a:t>4. Heterogeneous objects are allowed for both key and value.</a:t>
            </a:r>
            <a:endParaRPr lang="en-US" dirty="0"/>
          </a:p>
          <a:p>
            <a:r>
              <a:rPr lang="en-US" dirty="0"/>
              <a:t>5. Null is allowed for keys(only once) and for values(any number of times).</a:t>
            </a:r>
            <a:endParaRPr lang="en-US" dirty="0"/>
          </a:p>
          <a:p>
            <a:r>
              <a:rPr lang="en-US" dirty="0"/>
              <a:t>6. It is best suitable for Search operations.</a:t>
            </a:r>
            <a:endParaRPr lang="en-US" dirty="0"/>
          </a:p>
        </p:txBody>
      </p:sp>
      <p:sp>
        <p:nvSpPr>
          <p:cNvPr id="6" name="Rectangle 5"/>
          <p:cNvSpPr/>
          <p:nvPr/>
        </p:nvSpPr>
        <p:spPr>
          <a:xfrm>
            <a:off x="1752600" y="2038350"/>
            <a:ext cx="3985386" cy="307777"/>
          </a:xfrm>
          <a:prstGeom prst="rect">
            <a:avLst/>
          </a:prstGeom>
        </p:spPr>
        <p:txBody>
          <a:bodyPr wrap="none">
            <a:spAutoFit/>
          </a:bodyPr>
          <a:lstStyle/>
          <a:p>
            <a:r>
              <a:rPr lang="en-US" u="sng" dirty="0"/>
              <a:t>Differences between </a:t>
            </a:r>
            <a:r>
              <a:rPr lang="en-US" u="sng" dirty="0" err="1"/>
              <a:t>HashMap</a:t>
            </a:r>
            <a:r>
              <a:rPr lang="en-US" u="sng" dirty="0"/>
              <a:t> and </a:t>
            </a:r>
            <a:r>
              <a:rPr lang="en-US" u="sng" dirty="0" err="1"/>
              <a:t>Hashtable</a:t>
            </a:r>
            <a:r>
              <a:rPr lang="en-US" u="sng" dirty="0"/>
              <a:t> ?</a:t>
            </a:r>
            <a:endParaRPr lang="en-US" u="sng" dirty="0"/>
          </a:p>
        </p:txBody>
      </p:sp>
      <p:pic>
        <p:nvPicPr>
          <p:cNvPr id="5122" name="Picture 2" descr="C:\Users\HOME\Desktop\Capture 5.PNG"/>
          <p:cNvPicPr>
            <a:picLocks noChangeAspect="1" noChangeArrowheads="1"/>
          </p:cNvPicPr>
          <p:nvPr/>
        </p:nvPicPr>
        <p:blipFill>
          <a:blip r:embed="rId1"/>
          <a:srcRect/>
          <a:stretch>
            <a:fillRect/>
          </a:stretch>
        </p:blipFill>
        <p:spPr bwMode="auto">
          <a:xfrm>
            <a:off x="1676400" y="2400300"/>
            <a:ext cx="5486400" cy="2743200"/>
          </a:xfrm>
          <a:prstGeom prst="rect">
            <a:avLst/>
          </a:prstGeom>
          <a:noFill/>
        </p:spPr>
      </p:pic>
      <p:sp>
        <p:nvSpPr>
          <p:cNvPr id="8" name="Rectangle 7"/>
          <p:cNvSpPr/>
          <p:nvPr/>
        </p:nvSpPr>
        <p:spPr>
          <a:xfrm>
            <a:off x="7315200" y="4400550"/>
            <a:ext cx="470000" cy="400110"/>
          </a:xfrm>
          <a:prstGeom prst="rect">
            <a:avLst/>
          </a:prstGeom>
        </p:spPr>
        <p:txBody>
          <a:bodyPr wrap="none">
            <a:spAutoFit/>
          </a:bodyPr>
          <a:lstStyle/>
          <a:p>
            <a:r>
              <a:rPr lang="en-US" sz="2000" dirty="0"/>
              <a:t>38</a:t>
            </a:r>
            <a:endParaRPr lang="en-US" sz="2000" dirty="0"/>
          </a:p>
        </p:txBody>
      </p:sp>
    </p:spTree>
  </p:cSld>
  <p:clrMapOvr>
    <a:masterClrMapping/>
  </p:clrMapOvr>
  <p:transition>
    <p:fade thruBlk="1"/>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514350"/>
            <a:ext cx="3836307" cy="307777"/>
          </a:xfrm>
          <a:prstGeom prst="rect">
            <a:avLst/>
          </a:prstGeom>
        </p:spPr>
        <p:txBody>
          <a:bodyPr wrap="none">
            <a:spAutoFit/>
          </a:bodyPr>
          <a:lstStyle/>
          <a:p>
            <a:r>
              <a:rPr lang="en-US" u="sng" dirty="0"/>
              <a:t>How to get synchronized version of </a:t>
            </a:r>
            <a:r>
              <a:rPr lang="en-US" u="sng" dirty="0" err="1"/>
              <a:t>HashMap</a:t>
            </a:r>
            <a:r>
              <a:rPr lang="en-US" u="sng" dirty="0"/>
              <a:t>:</a:t>
            </a:r>
            <a:endParaRPr lang="en-US" u="sng" dirty="0"/>
          </a:p>
        </p:txBody>
      </p:sp>
      <p:sp>
        <p:nvSpPr>
          <p:cNvPr id="6" name="Rectangle 5"/>
          <p:cNvSpPr/>
          <p:nvPr/>
        </p:nvSpPr>
        <p:spPr>
          <a:xfrm>
            <a:off x="2438400" y="971550"/>
            <a:ext cx="5791200" cy="954107"/>
          </a:xfrm>
          <a:prstGeom prst="rect">
            <a:avLst/>
          </a:prstGeom>
        </p:spPr>
        <p:txBody>
          <a:bodyPr wrap="square">
            <a:spAutoFit/>
          </a:bodyPr>
          <a:lstStyle/>
          <a:p>
            <a:r>
              <a:rPr lang="en-US" dirty="0"/>
              <a:t>By default </a:t>
            </a:r>
            <a:r>
              <a:rPr lang="en-US" dirty="0" err="1"/>
              <a:t>HashMap</a:t>
            </a:r>
            <a:r>
              <a:rPr lang="en-US" dirty="0"/>
              <a:t> object is not synchronized. But we can get synchronized version by using the following method of Collections class.</a:t>
            </a:r>
            <a:endParaRPr lang="en-US" dirty="0"/>
          </a:p>
          <a:p>
            <a:r>
              <a:rPr lang="en-US" dirty="0"/>
              <a:t>public static Map </a:t>
            </a:r>
            <a:r>
              <a:rPr lang="en-US" dirty="0" err="1"/>
              <a:t>synchronizedMap</a:t>
            </a:r>
            <a:r>
              <a:rPr lang="en-US" dirty="0"/>
              <a:t>(Map m1)</a:t>
            </a:r>
            <a:endParaRPr lang="en-US" dirty="0"/>
          </a:p>
        </p:txBody>
      </p:sp>
      <p:sp>
        <p:nvSpPr>
          <p:cNvPr id="7" name="Rectangle 6"/>
          <p:cNvSpPr/>
          <p:nvPr/>
        </p:nvSpPr>
        <p:spPr>
          <a:xfrm>
            <a:off x="2286000" y="1962150"/>
            <a:ext cx="1249060" cy="307777"/>
          </a:xfrm>
          <a:prstGeom prst="rect">
            <a:avLst/>
          </a:prstGeom>
        </p:spPr>
        <p:txBody>
          <a:bodyPr wrap="none">
            <a:spAutoFit/>
          </a:bodyPr>
          <a:lstStyle/>
          <a:p>
            <a:r>
              <a:rPr lang="en-US" u="sng" dirty="0"/>
              <a:t>Constructors:</a:t>
            </a:r>
            <a:endParaRPr lang="en-US" u="sng" dirty="0"/>
          </a:p>
        </p:txBody>
      </p:sp>
      <p:sp>
        <p:nvSpPr>
          <p:cNvPr id="8" name="Rectangle 7"/>
          <p:cNvSpPr/>
          <p:nvPr/>
        </p:nvSpPr>
        <p:spPr>
          <a:xfrm>
            <a:off x="1981200" y="2343150"/>
            <a:ext cx="6019800" cy="1384995"/>
          </a:xfrm>
          <a:prstGeom prst="rect">
            <a:avLst/>
          </a:prstGeom>
        </p:spPr>
        <p:txBody>
          <a:bodyPr wrap="square">
            <a:spAutoFit/>
          </a:bodyPr>
          <a:lstStyle/>
          <a:p>
            <a:r>
              <a:rPr lang="en-US" dirty="0"/>
              <a:t>1.   </a:t>
            </a:r>
            <a:r>
              <a:rPr lang="en-US" dirty="0" err="1"/>
              <a:t>HashMap</a:t>
            </a:r>
            <a:r>
              <a:rPr lang="en-US" dirty="0"/>
              <a:t> m=new </a:t>
            </a:r>
            <a:r>
              <a:rPr lang="en-US" dirty="0" err="1"/>
              <a:t>HashMap</a:t>
            </a:r>
            <a:r>
              <a:rPr lang="en-US" dirty="0"/>
              <a:t>();</a:t>
            </a:r>
            <a:endParaRPr lang="en-US" dirty="0"/>
          </a:p>
          <a:p>
            <a:r>
              <a:rPr lang="en-US" dirty="0"/>
              <a:t>      Creates an empty </a:t>
            </a:r>
            <a:r>
              <a:rPr lang="en-US" dirty="0" err="1"/>
              <a:t>HashMap</a:t>
            </a:r>
            <a:r>
              <a:rPr lang="en-US" dirty="0"/>
              <a:t> object with default initial capacity 16 and    default fill ratio "0.75".</a:t>
            </a:r>
            <a:endParaRPr lang="en-US" dirty="0"/>
          </a:p>
          <a:p>
            <a:r>
              <a:rPr lang="en-US" dirty="0"/>
              <a:t>2.   </a:t>
            </a:r>
            <a:r>
              <a:rPr lang="en-US" dirty="0" err="1"/>
              <a:t>HashMap</a:t>
            </a:r>
            <a:r>
              <a:rPr lang="en-US" dirty="0"/>
              <a:t> m=new </a:t>
            </a:r>
            <a:r>
              <a:rPr lang="en-US" dirty="0" err="1"/>
              <a:t>HashMap</a:t>
            </a:r>
            <a:r>
              <a:rPr lang="en-US" dirty="0"/>
              <a:t>(</a:t>
            </a:r>
            <a:r>
              <a:rPr lang="en-US" dirty="0" err="1"/>
              <a:t>int</a:t>
            </a:r>
            <a:r>
              <a:rPr lang="en-US" dirty="0"/>
              <a:t> </a:t>
            </a:r>
            <a:r>
              <a:rPr lang="en-US" dirty="0" err="1"/>
              <a:t>initialcapacity</a:t>
            </a:r>
            <a:r>
              <a:rPr lang="en-US" dirty="0"/>
              <a:t>);</a:t>
            </a:r>
            <a:endParaRPr lang="en-US" dirty="0"/>
          </a:p>
          <a:p>
            <a:r>
              <a:rPr lang="en-US" dirty="0"/>
              <a:t>3.   </a:t>
            </a:r>
            <a:r>
              <a:rPr lang="en-US" dirty="0" err="1"/>
              <a:t>HashMap</a:t>
            </a:r>
            <a:r>
              <a:rPr lang="en-US" dirty="0"/>
              <a:t> m =new </a:t>
            </a:r>
            <a:r>
              <a:rPr lang="en-US" dirty="0" err="1"/>
              <a:t>HashMap</a:t>
            </a:r>
            <a:r>
              <a:rPr lang="en-US" dirty="0"/>
              <a:t>(</a:t>
            </a:r>
            <a:r>
              <a:rPr lang="en-US" dirty="0" err="1"/>
              <a:t>int</a:t>
            </a:r>
            <a:r>
              <a:rPr lang="en-US" dirty="0"/>
              <a:t> </a:t>
            </a:r>
            <a:r>
              <a:rPr lang="en-US" dirty="0" err="1"/>
              <a:t>initialcapacity</a:t>
            </a:r>
            <a:r>
              <a:rPr lang="en-US" dirty="0"/>
              <a:t>, float </a:t>
            </a:r>
            <a:r>
              <a:rPr lang="en-US" dirty="0" err="1"/>
              <a:t>fillratio</a:t>
            </a:r>
            <a:r>
              <a:rPr lang="en-US" dirty="0"/>
              <a:t>);</a:t>
            </a:r>
            <a:endParaRPr lang="en-US" dirty="0"/>
          </a:p>
          <a:p>
            <a:r>
              <a:rPr lang="en-US" dirty="0"/>
              <a:t>4.   </a:t>
            </a:r>
            <a:r>
              <a:rPr lang="en-US" dirty="0" err="1"/>
              <a:t>HashMap</a:t>
            </a:r>
            <a:r>
              <a:rPr lang="en-US" dirty="0"/>
              <a:t> m=new </a:t>
            </a:r>
            <a:r>
              <a:rPr lang="en-US" dirty="0" err="1"/>
              <a:t>HashMap</a:t>
            </a:r>
            <a:r>
              <a:rPr lang="en-US" dirty="0"/>
              <a:t>(Map m);</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39</a:t>
            </a:r>
            <a:endParaRPr lang="en-US" sz="2000" dirty="0"/>
          </a:p>
        </p:txBody>
      </p:sp>
    </p:spTree>
  </p:cSld>
  <p:clrMapOvr>
    <a:masterClrMapping/>
  </p:clrMapOvr>
  <p:transition>
    <p:fade thruBlk="1"/>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31665" cy="307777"/>
          </a:xfrm>
          <a:prstGeom prst="rect">
            <a:avLst/>
          </a:prstGeom>
        </p:spPr>
        <p:txBody>
          <a:bodyPr wrap="none">
            <a:spAutoFit/>
          </a:bodyPr>
          <a:lstStyle/>
          <a:p>
            <a:r>
              <a:rPr lang="en-US" u="sng" dirty="0"/>
              <a:t>Example:</a:t>
            </a:r>
            <a:endParaRPr lang="en-US" u="sng" dirty="0"/>
          </a:p>
        </p:txBody>
      </p:sp>
      <p:sp>
        <p:nvSpPr>
          <p:cNvPr id="6" name="Rectangle 5"/>
          <p:cNvSpPr/>
          <p:nvPr/>
        </p:nvSpPr>
        <p:spPr>
          <a:xfrm>
            <a:off x="2514600" y="438150"/>
            <a:ext cx="4572000" cy="2246769"/>
          </a:xfrm>
          <a:prstGeom prst="rect">
            <a:avLst/>
          </a:prstGeom>
        </p:spPr>
        <p:txBody>
          <a:bodyPr>
            <a:spAutoFit/>
          </a:bodyPr>
          <a:lstStyle/>
          <a:p>
            <a:r>
              <a:rPr lang="en-US" dirty="0"/>
              <a:t>import </a:t>
            </a:r>
            <a:r>
              <a:rPr lang="en-US" dirty="0" err="1"/>
              <a:t>java.util</a:t>
            </a:r>
            <a:r>
              <a:rPr lang="en-US" dirty="0"/>
              <a:t>.*;</a:t>
            </a:r>
            <a:endParaRPr lang="en-US" dirty="0"/>
          </a:p>
          <a:p>
            <a:r>
              <a:rPr lang="en-US" dirty="0"/>
              <a:t>class </a:t>
            </a:r>
            <a:r>
              <a:rPr lang="en-US" dirty="0" err="1"/>
              <a:t>HashMapDemo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HashMap</a:t>
            </a:r>
            <a:r>
              <a:rPr lang="en-US" dirty="0"/>
              <a:t> m=new </a:t>
            </a:r>
            <a:r>
              <a:rPr lang="en-US" dirty="0" err="1"/>
              <a:t>HashMap</a:t>
            </a:r>
            <a:r>
              <a:rPr lang="en-US" dirty="0"/>
              <a:t>();</a:t>
            </a:r>
            <a:endParaRPr lang="en-US" dirty="0"/>
          </a:p>
          <a:p>
            <a:r>
              <a:rPr lang="en-US" dirty="0"/>
              <a:t>                    </a:t>
            </a:r>
            <a:r>
              <a:rPr lang="en-US" dirty="0" err="1"/>
              <a:t>m.put</a:t>
            </a:r>
            <a:r>
              <a:rPr lang="en-US" dirty="0"/>
              <a:t>("chiranjeevi",700);</a:t>
            </a:r>
            <a:endParaRPr lang="en-US" dirty="0"/>
          </a:p>
          <a:p>
            <a:r>
              <a:rPr lang="en-US" dirty="0"/>
              <a:t>                    </a:t>
            </a:r>
            <a:r>
              <a:rPr lang="en-US" dirty="0" err="1"/>
              <a:t>m.put</a:t>
            </a:r>
            <a:r>
              <a:rPr lang="en-US" dirty="0"/>
              <a:t>("balaiah",800);</a:t>
            </a:r>
            <a:endParaRPr lang="en-US" dirty="0"/>
          </a:p>
          <a:p>
            <a:r>
              <a:rPr lang="en-US" dirty="0"/>
              <a:t>                    </a:t>
            </a:r>
            <a:r>
              <a:rPr lang="en-US" dirty="0" err="1"/>
              <a:t>m.put</a:t>
            </a:r>
            <a:r>
              <a:rPr lang="en-US" dirty="0"/>
              <a:t>("venkatesh",200);</a:t>
            </a:r>
            <a:endParaRPr lang="en-US" dirty="0"/>
          </a:p>
          <a:p>
            <a:r>
              <a:rPr lang="en-US" dirty="0"/>
              <a:t>                    </a:t>
            </a:r>
            <a:r>
              <a:rPr lang="en-US" dirty="0" err="1"/>
              <a:t>m.put</a:t>
            </a:r>
            <a:r>
              <a:rPr lang="en-US" dirty="0"/>
              <a:t>("nagarjuna",500);</a:t>
            </a:r>
            <a:endParaRPr lang="en-US" dirty="0"/>
          </a:p>
        </p:txBody>
      </p:sp>
      <p:sp>
        <p:nvSpPr>
          <p:cNvPr id="7" name="Rectangle 6"/>
          <p:cNvSpPr/>
          <p:nvPr/>
        </p:nvSpPr>
        <p:spPr>
          <a:xfrm>
            <a:off x="2286000" y="2647950"/>
            <a:ext cx="6553200" cy="2462213"/>
          </a:xfrm>
          <a:prstGeom prst="rect">
            <a:avLst/>
          </a:prstGeom>
        </p:spPr>
        <p:txBody>
          <a:bodyPr wrap="square">
            <a:spAutoFit/>
          </a:bodyPr>
          <a:lstStyle/>
          <a:p>
            <a:r>
              <a:rPr lang="en-US" dirty="0"/>
              <a:t>              </a:t>
            </a:r>
            <a:r>
              <a:rPr lang="en-US" dirty="0" err="1"/>
              <a:t>System.out.println</a:t>
            </a:r>
            <a:r>
              <a:rPr lang="en-US" dirty="0"/>
              <a:t>(m);//{</a:t>
            </a:r>
            <a:r>
              <a:rPr lang="en-US" dirty="0" err="1"/>
              <a:t>nagarjuna</a:t>
            </a:r>
            <a:r>
              <a:rPr lang="en-US" dirty="0"/>
              <a:t>=500,venkatesh=200,bal</a:t>
            </a:r>
            <a:endParaRPr lang="en-US" dirty="0"/>
          </a:p>
          <a:p>
            <a:r>
              <a:rPr lang="en-US" dirty="0" err="1"/>
              <a:t>aiah</a:t>
            </a:r>
            <a:r>
              <a:rPr lang="en-US" dirty="0"/>
              <a:t>=800,chiranjeevi=700}</a:t>
            </a:r>
            <a:endParaRPr lang="en-US" dirty="0"/>
          </a:p>
          <a:p>
            <a:endParaRPr lang="en-US" dirty="0"/>
          </a:p>
          <a:p>
            <a:r>
              <a:rPr lang="en-US" dirty="0"/>
              <a:t>               </a:t>
            </a:r>
            <a:r>
              <a:rPr lang="en-US" dirty="0" err="1"/>
              <a:t>System.out.println</a:t>
            </a:r>
            <a:r>
              <a:rPr lang="en-US" dirty="0"/>
              <a:t>(</a:t>
            </a:r>
            <a:r>
              <a:rPr lang="en-US" dirty="0" err="1"/>
              <a:t>m.put</a:t>
            </a:r>
            <a:r>
              <a:rPr lang="en-US" dirty="0"/>
              <a:t>("chiranjeevi",100));//700</a:t>
            </a:r>
            <a:endParaRPr lang="en-US" dirty="0"/>
          </a:p>
          <a:p>
            <a:r>
              <a:rPr lang="en-US" dirty="0"/>
              <a:t>                            Set s=</a:t>
            </a:r>
            <a:r>
              <a:rPr lang="en-US" dirty="0" err="1"/>
              <a:t>m.keySet</a:t>
            </a:r>
            <a:r>
              <a:rPr lang="en-US" dirty="0"/>
              <a:t>();</a:t>
            </a:r>
            <a:endParaRPr lang="en-US" dirty="0"/>
          </a:p>
          <a:p>
            <a:r>
              <a:rPr lang="en-US" dirty="0"/>
              <a:t>               </a:t>
            </a:r>
            <a:r>
              <a:rPr lang="en-US" dirty="0" err="1"/>
              <a:t>System.out.println</a:t>
            </a:r>
            <a:r>
              <a:rPr lang="en-US" dirty="0"/>
              <a:t>(s);//[</a:t>
            </a:r>
            <a:r>
              <a:rPr lang="en-US" dirty="0" err="1"/>
              <a:t>nagarjuna,venkatesh,balaiah,chi</a:t>
            </a:r>
            <a:endParaRPr lang="en-US" dirty="0"/>
          </a:p>
          <a:p>
            <a:r>
              <a:rPr lang="en-US" dirty="0" err="1"/>
              <a:t>ranjeevi</a:t>
            </a:r>
            <a:r>
              <a:rPr lang="en-US" dirty="0"/>
              <a:t>]</a:t>
            </a:r>
            <a:endParaRPr lang="en-US" dirty="0"/>
          </a:p>
          <a:p>
            <a:endParaRPr lang="en-US" dirty="0"/>
          </a:p>
          <a:p>
            <a:r>
              <a:rPr lang="en-US" dirty="0"/>
              <a:t>                            Collection c=</a:t>
            </a:r>
            <a:r>
              <a:rPr lang="en-US" dirty="0" err="1"/>
              <a:t>m.values</a:t>
            </a:r>
            <a:r>
              <a:rPr lang="en-US" dirty="0"/>
              <a:t>();</a:t>
            </a:r>
            <a:endParaRPr lang="en-US" dirty="0"/>
          </a:p>
          <a:p>
            <a:r>
              <a:rPr lang="en-US" dirty="0"/>
              <a:t>                            </a:t>
            </a:r>
            <a:r>
              <a:rPr lang="en-US" dirty="0" err="1"/>
              <a:t>System.out.println</a:t>
            </a:r>
            <a:r>
              <a:rPr lang="en-US" dirty="0"/>
              <a:t>(c);//[500, 200, 800, 100]</a:t>
            </a:r>
            <a:endParaRPr lang="en-US" dirty="0"/>
          </a:p>
          <a:p>
            <a:r>
              <a:rPr lang="en-US" dirty="0"/>
              <a:t>                            Set s1=</a:t>
            </a:r>
            <a:r>
              <a:rPr lang="en-US" dirty="0" err="1"/>
              <a:t>m.entrySet</a:t>
            </a:r>
            <a:r>
              <a:rPr lang="en-US" dirty="0"/>
              <a:t>();</a:t>
            </a:r>
            <a:endParaRPr lang="en-US" dirty="0"/>
          </a:p>
        </p:txBody>
      </p:sp>
      <p:sp>
        <p:nvSpPr>
          <p:cNvPr id="8" name="Rectangle 7"/>
          <p:cNvSpPr/>
          <p:nvPr/>
        </p:nvSpPr>
        <p:spPr>
          <a:xfrm>
            <a:off x="7315200" y="4400550"/>
            <a:ext cx="470000" cy="400110"/>
          </a:xfrm>
          <a:prstGeom prst="rect">
            <a:avLst/>
          </a:prstGeom>
        </p:spPr>
        <p:txBody>
          <a:bodyPr wrap="none">
            <a:spAutoFit/>
          </a:bodyPr>
          <a:lstStyle/>
          <a:p>
            <a:r>
              <a:rPr lang="en-US" sz="2000" dirty="0"/>
              <a:t>39</a:t>
            </a:r>
            <a:endParaRPr lang="en-US" sz="2000"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79"/>
        <p:cNvGrpSpPr/>
        <p:nvPr/>
      </p:nvGrpSpPr>
      <p:grpSpPr>
        <a:xfrm>
          <a:off x="0" y="0"/>
          <a:ext cx="0" cy="0"/>
          <a:chOff x="0" y="0"/>
          <a:chExt cx="0" cy="0"/>
        </a:xfrm>
      </p:grpSpPr>
      <p:sp>
        <p:nvSpPr>
          <p:cNvPr id="4" name="Rectangle 3"/>
          <p:cNvSpPr/>
          <p:nvPr/>
        </p:nvSpPr>
        <p:spPr>
          <a:xfrm>
            <a:off x="457200" y="1200150"/>
            <a:ext cx="4572000" cy="2031325"/>
          </a:xfrm>
          <a:prstGeom prst="rect">
            <a:avLst/>
          </a:prstGeom>
        </p:spPr>
        <p:txBody>
          <a:bodyPr>
            <a:spAutoFit/>
          </a:bodyPr>
          <a:lstStyle/>
          <a:p>
            <a:r>
              <a:rPr lang="en-US" dirty="0"/>
              <a:t>1. Collection</a:t>
            </a:r>
            <a:endParaRPr lang="en-US" dirty="0"/>
          </a:p>
          <a:p>
            <a:r>
              <a:rPr lang="en-US" dirty="0"/>
              <a:t>2. List</a:t>
            </a:r>
            <a:endParaRPr lang="en-US" dirty="0"/>
          </a:p>
          <a:p>
            <a:r>
              <a:rPr lang="en-US" dirty="0"/>
              <a:t>3. Set</a:t>
            </a:r>
            <a:endParaRPr lang="en-US" dirty="0"/>
          </a:p>
          <a:p>
            <a:r>
              <a:rPr lang="en-US" dirty="0"/>
              <a:t>4. </a:t>
            </a:r>
            <a:r>
              <a:rPr lang="en-US" dirty="0" err="1"/>
              <a:t>SortedSet</a:t>
            </a:r>
            <a:endParaRPr lang="en-US" dirty="0"/>
          </a:p>
          <a:p>
            <a:r>
              <a:rPr lang="en-US" dirty="0"/>
              <a:t>5. </a:t>
            </a:r>
            <a:r>
              <a:rPr lang="en-US" dirty="0" err="1"/>
              <a:t>NavigableSet</a:t>
            </a:r>
            <a:endParaRPr lang="en-US" dirty="0"/>
          </a:p>
          <a:p>
            <a:r>
              <a:rPr lang="en-US" dirty="0"/>
              <a:t>6. Queue</a:t>
            </a:r>
            <a:endParaRPr lang="en-US" dirty="0"/>
          </a:p>
          <a:p>
            <a:r>
              <a:rPr lang="en-US" dirty="0"/>
              <a:t>7. Map</a:t>
            </a:r>
            <a:endParaRPr lang="en-US" dirty="0"/>
          </a:p>
          <a:p>
            <a:r>
              <a:rPr lang="en-US" dirty="0"/>
              <a:t>8. </a:t>
            </a:r>
            <a:r>
              <a:rPr lang="en-US" dirty="0" err="1"/>
              <a:t>SortedMap</a:t>
            </a:r>
            <a:endParaRPr lang="en-US" dirty="0"/>
          </a:p>
          <a:p>
            <a:r>
              <a:rPr lang="en-US" dirty="0"/>
              <a:t>9. </a:t>
            </a:r>
            <a:r>
              <a:rPr lang="en-US" dirty="0" err="1"/>
              <a:t>NavigableMap</a:t>
            </a:r>
            <a:endParaRPr lang="en-US" dirty="0"/>
          </a:p>
        </p:txBody>
      </p:sp>
      <p:sp>
        <p:nvSpPr>
          <p:cNvPr id="3" name="Rectangle 2"/>
          <p:cNvSpPr/>
          <p:nvPr/>
        </p:nvSpPr>
        <p:spPr>
          <a:xfrm>
            <a:off x="7315200" y="4324350"/>
            <a:ext cx="327334" cy="400110"/>
          </a:xfrm>
          <a:prstGeom prst="rect">
            <a:avLst/>
          </a:prstGeom>
        </p:spPr>
        <p:txBody>
          <a:bodyPr wrap="none">
            <a:spAutoFit/>
          </a:bodyPr>
          <a:lstStyle/>
          <a:p>
            <a:r>
              <a:rPr lang="en-US" sz="2000" dirty="0"/>
              <a:t>5</a:t>
            </a:r>
            <a:endParaRPr lang="en-US" sz="2000" dirty="0"/>
          </a:p>
        </p:txBody>
      </p:sp>
    </p:spTree>
  </p:cSld>
  <p:clrMapOvr>
    <a:masterClrMapping/>
  </p:clrMapOvr>
  <p:transition>
    <p:fade thruBlk="1"/>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0"/>
            <a:ext cx="6477000" cy="3539430"/>
          </a:xfrm>
          <a:prstGeom prst="rect">
            <a:avLst/>
          </a:prstGeom>
        </p:spPr>
        <p:txBody>
          <a:bodyPr wrap="square">
            <a:spAutoFit/>
          </a:bodyPr>
          <a:lstStyle/>
          <a:p>
            <a:r>
              <a:rPr lang="en-US" dirty="0"/>
              <a:t>            </a:t>
            </a:r>
            <a:r>
              <a:rPr lang="en-US" dirty="0" err="1"/>
              <a:t>System.out.println</a:t>
            </a:r>
            <a:r>
              <a:rPr lang="en-US" dirty="0"/>
              <a:t>(s1);//[</a:t>
            </a:r>
            <a:r>
              <a:rPr lang="en-US" dirty="0" err="1"/>
              <a:t>nagarjuna</a:t>
            </a:r>
            <a:r>
              <a:rPr lang="en-US" dirty="0"/>
              <a:t>=500,venkatesh=200,ba</a:t>
            </a:r>
            <a:endParaRPr lang="en-US" dirty="0"/>
          </a:p>
          <a:p>
            <a:r>
              <a:rPr lang="en-US" dirty="0" err="1"/>
              <a:t>laiah</a:t>
            </a:r>
            <a:r>
              <a:rPr lang="en-US" dirty="0"/>
              <a:t>=800,chiranjeevi=100]</a:t>
            </a:r>
            <a:endParaRPr lang="en-US" dirty="0"/>
          </a:p>
          <a:p>
            <a:r>
              <a:rPr lang="en-US" dirty="0"/>
              <a:t>                      </a:t>
            </a:r>
            <a:r>
              <a:rPr lang="en-US" dirty="0" err="1"/>
              <a:t>Iterator</a:t>
            </a:r>
            <a:r>
              <a:rPr lang="en-US" dirty="0"/>
              <a:t> </a:t>
            </a:r>
            <a:r>
              <a:rPr lang="en-US" dirty="0" err="1"/>
              <a:t>itr</a:t>
            </a:r>
            <a:r>
              <a:rPr lang="en-US" dirty="0"/>
              <a:t>=s1.iterator();</a:t>
            </a:r>
            <a:endParaRPr lang="en-US" dirty="0"/>
          </a:p>
          <a:p>
            <a:r>
              <a:rPr lang="en-US" dirty="0"/>
              <a:t>                      while(</a:t>
            </a:r>
            <a:r>
              <a:rPr lang="en-US" dirty="0" err="1"/>
              <a:t>itr.hasNext</a:t>
            </a:r>
            <a:r>
              <a:rPr lang="en-US" dirty="0"/>
              <a:t>())</a:t>
            </a:r>
            <a:endParaRPr lang="en-US" dirty="0"/>
          </a:p>
          <a:p>
            <a:r>
              <a:rPr lang="en-US" dirty="0"/>
              <a:t>                      {</a:t>
            </a:r>
            <a:endParaRPr lang="en-US" dirty="0"/>
          </a:p>
          <a:p>
            <a:r>
              <a:rPr lang="en-US" dirty="0"/>
              <a:t>                               </a:t>
            </a:r>
            <a:r>
              <a:rPr lang="en-US" dirty="0" err="1"/>
              <a:t>Map.Entry</a:t>
            </a:r>
            <a:r>
              <a:rPr lang="en-US" dirty="0"/>
              <a:t> m1=(</a:t>
            </a:r>
            <a:r>
              <a:rPr lang="en-US" dirty="0" err="1"/>
              <a:t>Map.Entry</a:t>
            </a:r>
            <a:r>
              <a:rPr lang="en-US" dirty="0"/>
              <a:t>)</a:t>
            </a:r>
            <a:r>
              <a:rPr lang="en-US" dirty="0" err="1"/>
              <a:t>itr.next</a:t>
            </a:r>
            <a:r>
              <a:rPr lang="en-US" dirty="0"/>
              <a:t>();</a:t>
            </a:r>
            <a:endParaRPr lang="en-US" dirty="0"/>
          </a:p>
          <a:p>
            <a:r>
              <a:rPr lang="en-US" dirty="0" err="1"/>
              <a:t>System.out.println</a:t>
            </a:r>
            <a:r>
              <a:rPr lang="en-US" dirty="0"/>
              <a:t>(m1.getKey()+"......"+m1.getValue());</a:t>
            </a:r>
            <a:endParaRPr lang="en-US" dirty="0"/>
          </a:p>
          <a:p>
            <a:r>
              <a:rPr lang="en-US" dirty="0"/>
              <a:t>                      //</a:t>
            </a:r>
            <a:r>
              <a:rPr lang="en-US" dirty="0" err="1"/>
              <a:t>nagarjuna</a:t>
            </a:r>
            <a:r>
              <a:rPr lang="en-US" dirty="0"/>
              <a:t>......500</a:t>
            </a:r>
            <a:endParaRPr lang="en-US" dirty="0"/>
          </a:p>
          <a:p>
            <a:r>
              <a:rPr lang="en-US" dirty="0"/>
              <a:t>//</a:t>
            </a:r>
            <a:r>
              <a:rPr lang="en-US" dirty="0" err="1"/>
              <a:t>venkatesh</a:t>
            </a:r>
            <a:r>
              <a:rPr lang="en-US" dirty="0"/>
              <a:t>......200 //</a:t>
            </a:r>
            <a:endParaRPr lang="en-US" dirty="0"/>
          </a:p>
          <a:p>
            <a:r>
              <a:rPr lang="en-US" dirty="0"/>
              <a:t>                                 //</a:t>
            </a:r>
            <a:r>
              <a:rPr lang="en-US" dirty="0" err="1"/>
              <a:t>balaiah</a:t>
            </a:r>
            <a:r>
              <a:rPr lang="en-US" dirty="0"/>
              <a:t>......800</a:t>
            </a:r>
            <a:endParaRPr lang="en-US" dirty="0"/>
          </a:p>
          <a:p>
            <a:r>
              <a:rPr lang="en-US" dirty="0"/>
              <a:t>//</a:t>
            </a:r>
            <a:r>
              <a:rPr lang="en-US" dirty="0" err="1"/>
              <a:t>chiranjeevi</a:t>
            </a:r>
            <a:r>
              <a:rPr lang="en-US" dirty="0"/>
              <a:t>......100</a:t>
            </a:r>
            <a:endParaRPr lang="en-US" dirty="0"/>
          </a:p>
          <a:p>
            <a:endParaRPr lang="en-US" dirty="0"/>
          </a:p>
          <a:p>
            <a:r>
              <a:rPr lang="en-US" dirty="0"/>
              <a:t>                          if(m1.getKey().equals("</a:t>
            </a:r>
            <a:r>
              <a:rPr lang="en-US" dirty="0" err="1"/>
              <a:t>nagarjuna</a:t>
            </a:r>
            <a:r>
              <a:rPr lang="en-US" dirty="0"/>
              <a:t>"))</a:t>
            </a:r>
            <a:endParaRPr lang="en-US" dirty="0"/>
          </a:p>
          <a:p>
            <a:r>
              <a:rPr lang="en-US" dirty="0"/>
              <a:t>                          {</a:t>
            </a:r>
            <a:endParaRPr lang="en-US" dirty="0"/>
          </a:p>
          <a:p>
            <a:r>
              <a:rPr lang="en-US" dirty="0"/>
              <a:t>                                   m1.setValue(1000);</a:t>
            </a:r>
            <a:endParaRPr lang="en-US" dirty="0"/>
          </a:p>
          <a:p>
            <a:r>
              <a:rPr lang="en-US" dirty="0"/>
              <a:t>                           }</a:t>
            </a:r>
            <a:endParaRPr lang="en-US" dirty="0"/>
          </a:p>
        </p:txBody>
      </p:sp>
      <p:sp>
        <p:nvSpPr>
          <p:cNvPr id="6" name="Rectangle 5"/>
          <p:cNvSpPr/>
          <p:nvPr/>
        </p:nvSpPr>
        <p:spPr>
          <a:xfrm>
            <a:off x="7315200" y="4324350"/>
            <a:ext cx="470000" cy="400110"/>
          </a:xfrm>
          <a:prstGeom prst="rect">
            <a:avLst/>
          </a:prstGeom>
        </p:spPr>
        <p:txBody>
          <a:bodyPr wrap="none">
            <a:spAutoFit/>
          </a:bodyPr>
          <a:lstStyle/>
          <a:p>
            <a:r>
              <a:rPr lang="en-US" sz="2000" dirty="0"/>
              <a:t>39</a:t>
            </a:r>
            <a:endParaRPr lang="en-US" sz="2000" dirty="0"/>
          </a:p>
        </p:txBody>
      </p:sp>
      <p:sp>
        <p:nvSpPr>
          <p:cNvPr id="7" name="Rectangle 6"/>
          <p:cNvSpPr/>
          <p:nvPr/>
        </p:nvSpPr>
        <p:spPr>
          <a:xfrm>
            <a:off x="1676400" y="3638550"/>
            <a:ext cx="5486400" cy="1908215"/>
          </a:xfrm>
          <a:prstGeom prst="rect">
            <a:avLst/>
          </a:prstGeom>
        </p:spPr>
        <p:txBody>
          <a:bodyPr wrap="square">
            <a:spAutoFit/>
          </a:bodyPr>
          <a:lstStyle/>
          <a:p>
            <a:r>
              <a:rPr lang="en-US" dirty="0"/>
              <a:t>           } </a:t>
            </a:r>
            <a:endParaRPr lang="en-US" dirty="0"/>
          </a:p>
          <a:p>
            <a:r>
              <a:rPr lang="en-US" dirty="0"/>
              <a:t>          </a:t>
            </a:r>
            <a:r>
              <a:rPr lang="en-US" dirty="0" err="1"/>
              <a:t>System.out.println</a:t>
            </a:r>
            <a:r>
              <a:rPr lang="en-US" dirty="0"/>
              <a:t>(m);                       //{</a:t>
            </a:r>
            <a:r>
              <a:rPr lang="en-US" dirty="0" err="1"/>
              <a:t>nagarjuna</a:t>
            </a:r>
            <a:r>
              <a:rPr lang="en-US" dirty="0"/>
              <a:t>=1000,venkatesh=200,balaiah=800,chiranjeevi=100}  </a:t>
            </a:r>
            <a:endParaRPr lang="en-US" dirty="0"/>
          </a:p>
          <a:p>
            <a:r>
              <a:rPr lang="en-US" dirty="0"/>
              <a:t>          }</a:t>
            </a:r>
            <a:endParaRPr lang="en-US" dirty="0"/>
          </a:p>
          <a:p>
            <a:r>
              <a:rPr lang="en-US" dirty="0"/>
              <a:t>}</a:t>
            </a:r>
            <a:endParaRPr lang="en-US" dirty="0"/>
          </a:p>
          <a:p>
            <a:endParaRPr lang="en-US" dirty="0"/>
          </a:p>
          <a:p>
            <a:endParaRPr lang="en-US" sz="2000" dirty="0"/>
          </a:p>
          <a:p>
            <a:r>
              <a:rPr lang="en-US" dirty="0"/>
              <a:t>  </a:t>
            </a:r>
            <a:endParaRPr lang="en-US" dirty="0"/>
          </a:p>
        </p:txBody>
      </p:sp>
    </p:spTree>
  </p:cSld>
  <p:clrMapOvr>
    <a:masterClrMapping/>
  </p:clrMapOvr>
  <p:transition>
    <p:fade thruBlk="1"/>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190750"/>
            <a:ext cx="6173485" cy="1015663"/>
          </a:xfrm>
          <a:prstGeom prst="rect">
            <a:avLst/>
          </a:prstGeom>
        </p:spPr>
        <p:txBody>
          <a:bodyPr wrap="none">
            <a:spAutoFit/>
          </a:bodyPr>
          <a:lstStyle/>
          <a:p>
            <a:r>
              <a:rPr lang="en-US" sz="6000" dirty="0" err="1">
                <a:solidFill>
                  <a:schemeClr val="accent6"/>
                </a:solidFill>
              </a:rPr>
              <a:t>LinkedHashMap</a:t>
            </a:r>
            <a:r>
              <a:rPr lang="en-US" sz="6000" dirty="0">
                <a:solidFill>
                  <a:schemeClr val="accent6"/>
                </a:solidFill>
              </a:rPr>
              <a:t>:</a:t>
            </a:r>
            <a:r>
              <a:rPr lang="en-US" sz="6000" dirty="0"/>
              <a:t> </a:t>
            </a:r>
            <a:endParaRPr lang="en-US" sz="6000" dirty="0"/>
          </a:p>
        </p:txBody>
      </p:sp>
    </p:spTree>
  </p:cSld>
  <p:clrMapOvr>
    <a:masterClrMapping/>
  </p:clrMapOvr>
  <p:transition>
    <p:fade thruBlk="1"/>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105400" cy="523220"/>
          </a:xfrm>
          <a:prstGeom prst="rect">
            <a:avLst/>
          </a:prstGeom>
        </p:spPr>
        <p:txBody>
          <a:bodyPr wrap="square">
            <a:spAutoFit/>
          </a:bodyPr>
          <a:lstStyle/>
          <a:p>
            <a:r>
              <a:rPr lang="en-US" dirty="0"/>
              <a:t>It is exactly same as </a:t>
            </a:r>
            <a:r>
              <a:rPr lang="en-US" dirty="0" err="1"/>
              <a:t>HashMap</a:t>
            </a:r>
            <a:r>
              <a:rPr lang="en-US" dirty="0"/>
              <a:t> except the following differences : </a:t>
            </a:r>
            <a:endParaRPr lang="en-US" dirty="0"/>
          </a:p>
        </p:txBody>
      </p:sp>
      <p:pic>
        <p:nvPicPr>
          <p:cNvPr id="6146" name="Picture 2" descr="C:\Users\HOME\Desktop\Capture 6.PNG"/>
          <p:cNvPicPr>
            <a:picLocks noChangeAspect="1" noChangeArrowheads="1"/>
          </p:cNvPicPr>
          <p:nvPr/>
        </p:nvPicPr>
        <p:blipFill>
          <a:blip r:embed="rId1"/>
          <a:srcRect/>
          <a:stretch>
            <a:fillRect/>
          </a:stretch>
        </p:blipFill>
        <p:spPr bwMode="auto">
          <a:xfrm>
            <a:off x="2438400" y="971550"/>
            <a:ext cx="5594350" cy="1981200"/>
          </a:xfrm>
          <a:prstGeom prst="rect">
            <a:avLst/>
          </a:prstGeom>
          <a:noFill/>
        </p:spPr>
      </p:pic>
      <p:sp>
        <p:nvSpPr>
          <p:cNvPr id="7" name="Rectangle 6"/>
          <p:cNvSpPr/>
          <p:nvPr/>
        </p:nvSpPr>
        <p:spPr>
          <a:xfrm>
            <a:off x="1752600" y="3028950"/>
            <a:ext cx="5715000" cy="1600438"/>
          </a:xfrm>
          <a:prstGeom prst="rect">
            <a:avLst/>
          </a:prstGeom>
        </p:spPr>
        <p:txBody>
          <a:bodyPr wrap="square">
            <a:spAutoFit/>
          </a:bodyPr>
          <a:lstStyle/>
          <a:p>
            <a:r>
              <a:rPr lang="en-US" u="sng" dirty="0"/>
              <a:t>Note:</a:t>
            </a:r>
            <a:r>
              <a:rPr lang="en-US" dirty="0"/>
              <a:t>   in the above program if we are replacing </a:t>
            </a:r>
            <a:r>
              <a:rPr lang="en-US" dirty="0" err="1"/>
              <a:t>HashMap</a:t>
            </a:r>
            <a:r>
              <a:rPr lang="en-US" dirty="0"/>
              <a:t> with   </a:t>
            </a:r>
            <a:r>
              <a:rPr lang="en-US" dirty="0" err="1"/>
              <a:t>LinkedHashMap</a:t>
            </a:r>
            <a:r>
              <a:rPr lang="en-US" dirty="0"/>
              <a:t> then the output is {</a:t>
            </a:r>
            <a:r>
              <a:rPr lang="en-US" dirty="0" err="1"/>
              <a:t>chiranjeevi</a:t>
            </a:r>
            <a:r>
              <a:rPr lang="en-US" dirty="0"/>
              <a:t>=100, </a:t>
            </a:r>
            <a:r>
              <a:rPr lang="en-US" dirty="0" err="1"/>
              <a:t>balaiah</a:t>
            </a:r>
            <a:r>
              <a:rPr lang="en-US" dirty="0"/>
              <a:t>......800, </a:t>
            </a:r>
            <a:r>
              <a:rPr lang="en-US" dirty="0" err="1"/>
              <a:t>venkatesh</a:t>
            </a:r>
            <a:r>
              <a:rPr lang="en-US" dirty="0"/>
              <a:t>......200, </a:t>
            </a:r>
            <a:r>
              <a:rPr lang="en-US" dirty="0" err="1"/>
              <a:t>nagarjuna</a:t>
            </a:r>
            <a:r>
              <a:rPr lang="en-US" dirty="0"/>
              <a:t>......1000} that is insertion order is preserved.</a:t>
            </a:r>
            <a:endParaRPr lang="en-US" dirty="0"/>
          </a:p>
          <a:p>
            <a:endParaRPr lang="en-US" dirty="0"/>
          </a:p>
          <a:p>
            <a:r>
              <a:rPr lang="en-US" dirty="0"/>
              <a:t> </a:t>
            </a:r>
            <a:r>
              <a:rPr lang="en-US" u="sng" dirty="0"/>
              <a:t>Note</a:t>
            </a:r>
            <a:r>
              <a:rPr lang="en-US" dirty="0"/>
              <a:t>:   in general we can use </a:t>
            </a:r>
            <a:r>
              <a:rPr lang="en-US" dirty="0" err="1"/>
              <a:t>LinkedHashSet</a:t>
            </a:r>
            <a:r>
              <a:rPr lang="en-US" dirty="0"/>
              <a:t> and </a:t>
            </a:r>
            <a:r>
              <a:rPr lang="en-US" dirty="0" err="1"/>
              <a:t>LinkedHashMap</a:t>
            </a:r>
            <a:r>
              <a:rPr lang="en-US" dirty="0"/>
              <a:t> for implementing cache applications. </a:t>
            </a:r>
            <a:endParaRPr lang="en-US" dirty="0"/>
          </a:p>
        </p:txBody>
      </p:sp>
      <p:sp>
        <p:nvSpPr>
          <p:cNvPr id="8" name="Rectangle 7"/>
          <p:cNvSpPr/>
          <p:nvPr/>
        </p:nvSpPr>
        <p:spPr>
          <a:xfrm>
            <a:off x="7315200" y="4400550"/>
            <a:ext cx="540533" cy="400110"/>
          </a:xfrm>
          <a:prstGeom prst="rect">
            <a:avLst/>
          </a:prstGeom>
        </p:spPr>
        <p:txBody>
          <a:bodyPr wrap="none">
            <a:spAutoFit/>
          </a:bodyPr>
          <a:lstStyle/>
          <a:p>
            <a:r>
              <a:rPr lang="en-US" sz="2000" dirty="0"/>
              <a:t>40 </a:t>
            </a:r>
            <a:endParaRPr lang="en-US" sz="2000" dirty="0"/>
          </a:p>
        </p:txBody>
      </p:sp>
    </p:spTree>
  </p:cSld>
  <p:clrMapOvr>
    <a:masterClrMapping/>
  </p:clrMapOvr>
  <p:transition>
    <p:fade thruBlk="1"/>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66950"/>
            <a:ext cx="6385081" cy="1015663"/>
          </a:xfrm>
          <a:prstGeom prst="rect">
            <a:avLst/>
          </a:prstGeom>
        </p:spPr>
        <p:txBody>
          <a:bodyPr wrap="none">
            <a:spAutoFit/>
          </a:bodyPr>
          <a:lstStyle/>
          <a:p>
            <a:r>
              <a:rPr lang="en-US" sz="6000" dirty="0" err="1">
                <a:solidFill>
                  <a:schemeClr val="accent3">
                    <a:lumMod val="75000"/>
                  </a:schemeClr>
                </a:solidFill>
              </a:rPr>
              <a:t>IdentityHashMap</a:t>
            </a:r>
            <a:r>
              <a:rPr lang="en-US" sz="6000" dirty="0">
                <a:solidFill>
                  <a:schemeClr val="accent3">
                    <a:lumMod val="75000"/>
                  </a:schemeClr>
                </a:solidFill>
              </a:rPr>
              <a:t>:</a:t>
            </a:r>
            <a:r>
              <a:rPr lang="en-US" sz="6000" dirty="0"/>
              <a:t> </a:t>
            </a:r>
            <a:endParaRPr lang="en-US" sz="6000" dirty="0"/>
          </a:p>
        </p:txBody>
      </p:sp>
      <p:sp>
        <p:nvSpPr>
          <p:cNvPr id="6" name="Rectangle 5"/>
          <p:cNvSpPr/>
          <p:nvPr/>
        </p:nvSpPr>
        <p:spPr>
          <a:xfrm>
            <a:off x="7315200" y="4400550"/>
            <a:ext cx="540533" cy="400110"/>
          </a:xfrm>
          <a:prstGeom prst="rect">
            <a:avLst/>
          </a:prstGeom>
        </p:spPr>
        <p:txBody>
          <a:bodyPr wrap="none">
            <a:spAutoFit/>
          </a:bodyPr>
          <a:lstStyle/>
          <a:p>
            <a:r>
              <a:rPr lang="en-US" sz="2000" dirty="0"/>
              <a:t>40 </a:t>
            </a:r>
            <a:endParaRPr lang="en-US" sz="2000" dirty="0"/>
          </a:p>
        </p:txBody>
      </p:sp>
    </p:spTree>
  </p:cSld>
  <p:clrMapOvr>
    <a:masterClrMapping/>
  </p:clrMapOvr>
  <p:transition>
    <p:fade thruBlk="1"/>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943600" cy="3970318"/>
          </a:xfrm>
          <a:prstGeom prst="rect">
            <a:avLst/>
          </a:prstGeom>
        </p:spPr>
        <p:txBody>
          <a:bodyPr wrap="square">
            <a:spAutoFit/>
          </a:bodyPr>
          <a:lstStyle/>
          <a:p>
            <a:r>
              <a:rPr lang="en-US" dirty="0"/>
              <a:t>It is exactly same as </a:t>
            </a:r>
            <a:r>
              <a:rPr lang="en-US" dirty="0" err="1"/>
              <a:t>HashMap</a:t>
            </a:r>
            <a:r>
              <a:rPr lang="en-US" dirty="0"/>
              <a:t> except the following differences:  </a:t>
            </a:r>
            <a:endParaRPr lang="en-US" dirty="0"/>
          </a:p>
          <a:p>
            <a:endParaRPr lang="en-US" dirty="0"/>
          </a:p>
          <a:p>
            <a:r>
              <a:rPr lang="en-US" dirty="0"/>
              <a:t>  1.  In the case of </a:t>
            </a:r>
            <a:r>
              <a:rPr lang="en-US" dirty="0" err="1"/>
              <a:t>HashMap</a:t>
            </a:r>
            <a:r>
              <a:rPr lang="en-US" dirty="0"/>
              <a:t> JVM will always use ".equals()"method to   identify duplicate keys, which is meant for content </a:t>
            </a:r>
            <a:r>
              <a:rPr lang="en-US" dirty="0" err="1"/>
              <a:t>comparision</a:t>
            </a:r>
            <a:r>
              <a:rPr lang="en-US" dirty="0"/>
              <a:t>. </a:t>
            </a:r>
            <a:endParaRPr lang="en-US" dirty="0"/>
          </a:p>
          <a:p>
            <a:endParaRPr lang="en-US" dirty="0"/>
          </a:p>
          <a:p>
            <a:pPr marL="342900" indent="-342900">
              <a:buAutoNum type="arabicPeriod" startAt="2"/>
            </a:pPr>
            <a:r>
              <a:rPr lang="en-US" dirty="0"/>
              <a:t>But in the case of </a:t>
            </a:r>
            <a:r>
              <a:rPr lang="en-US" dirty="0" err="1"/>
              <a:t>IdentityHashMap</a:t>
            </a:r>
            <a:r>
              <a:rPr lang="en-US" dirty="0"/>
              <a:t> JVM will use== (double equal operator) to identify duplicate keys, which is meant for reference </a:t>
            </a:r>
            <a:r>
              <a:rPr lang="en-US" dirty="0" err="1"/>
              <a:t>comparision</a:t>
            </a:r>
            <a:r>
              <a:rPr lang="en-US" dirty="0"/>
              <a:t>. </a:t>
            </a:r>
            <a:endParaRPr lang="en-US" dirty="0"/>
          </a:p>
          <a:p>
            <a:pPr marL="342900" indent="-342900"/>
            <a:endParaRPr lang="en-US" dirty="0"/>
          </a:p>
          <a:p>
            <a:r>
              <a:rPr lang="en-US" u="sng" dirty="0"/>
              <a:t>Example: </a:t>
            </a:r>
            <a:endParaRPr lang="en-US" u="sng" dirty="0"/>
          </a:p>
          <a:p>
            <a:endParaRPr lang="en-US" dirty="0"/>
          </a:p>
          <a:p>
            <a:r>
              <a:rPr lang="en-US" dirty="0"/>
              <a:t> import </a:t>
            </a:r>
            <a:r>
              <a:rPr lang="en-US" dirty="0" err="1"/>
              <a:t>java.util</a:t>
            </a:r>
            <a:r>
              <a:rPr lang="en-US" dirty="0"/>
              <a:t>.*; </a:t>
            </a:r>
            <a:endParaRPr lang="en-US" dirty="0"/>
          </a:p>
          <a:p>
            <a:r>
              <a:rPr lang="en-US" dirty="0"/>
              <a:t>class </a:t>
            </a:r>
            <a:r>
              <a:rPr lang="en-US" dirty="0" err="1"/>
              <a:t>HashMapDemo</a:t>
            </a:r>
            <a:endParaRPr lang="en-US" dirty="0"/>
          </a:p>
          <a:p>
            <a:r>
              <a:rPr lang="en-US" dirty="0"/>
              <a:t>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HashMap</a:t>
            </a:r>
            <a:r>
              <a:rPr lang="en-US" dirty="0"/>
              <a:t> m=new </a:t>
            </a:r>
            <a:r>
              <a:rPr lang="en-US" dirty="0" err="1"/>
              <a:t>HashMap</a:t>
            </a:r>
            <a:r>
              <a:rPr lang="en-US" dirty="0"/>
              <a:t>(); </a:t>
            </a:r>
            <a:endParaRPr lang="en-US" dirty="0"/>
          </a:p>
          <a:p>
            <a:r>
              <a:rPr lang="en-US" dirty="0"/>
              <a:t>                    Integer i1=new Integer(10); </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40</a:t>
            </a:r>
            <a:endParaRPr lang="en-US" sz="2000" dirty="0"/>
          </a:p>
        </p:txBody>
      </p:sp>
    </p:spTree>
  </p:cSld>
  <p:clrMapOvr>
    <a:masterClrMapping/>
  </p:clrMapOvr>
  <p:transition>
    <p:fade thruBlk="1"/>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1384995"/>
          </a:xfrm>
          <a:prstGeom prst="rect">
            <a:avLst/>
          </a:prstGeom>
        </p:spPr>
        <p:txBody>
          <a:bodyPr>
            <a:spAutoFit/>
          </a:bodyPr>
          <a:lstStyle/>
          <a:p>
            <a:r>
              <a:rPr lang="en-US" dirty="0"/>
              <a:t>             Integer i2=new Integer(10);</a:t>
            </a:r>
            <a:endParaRPr lang="en-US" dirty="0"/>
          </a:p>
          <a:p>
            <a:r>
              <a:rPr lang="en-US" dirty="0"/>
              <a:t>             </a:t>
            </a:r>
            <a:r>
              <a:rPr lang="en-US" dirty="0" err="1"/>
              <a:t>m.put</a:t>
            </a:r>
            <a:r>
              <a:rPr lang="en-US" dirty="0"/>
              <a:t>(i1,"pavan"); </a:t>
            </a:r>
            <a:endParaRPr lang="en-US" dirty="0"/>
          </a:p>
          <a:p>
            <a:r>
              <a:rPr lang="en-US" dirty="0"/>
              <a:t>             </a:t>
            </a:r>
            <a:r>
              <a:rPr lang="en-US" dirty="0" err="1"/>
              <a:t>m.put</a:t>
            </a:r>
            <a:r>
              <a:rPr lang="en-US" dirty="0"/>
              <a:t>(i2,"kalyan"); </a:t>
            </a:r>
            <a:endParaRPr lang="en-US" dirty="0"/>
          </a:p>
          <a:p>
            <a:r>
              <a:rPr lang="en-US" dirty="0"/>
              <a:t>             </a:t>
            </a:r>
            <a:r>
              <a:rPr lang="en-US" dirty="0" err="1"/>
              <a:t>System.out.println</a:t>
            </a:r>
            <a:r>
              <a:rPr lang="en-US" dirty="0"/>
              <a:t>(m);</a:t>
            </a:r>
            <a:endParaRPr lang="en-US" dirty="0"/>
          </a:p>
          <a:p>
            <a:r>
              <a:rPr lang="en-US" dirty="0"/>
              <a:t>       }</a:t>
            </a:r>
            <a:endParaRPr lang="en-US" dirty="0"/>
          </a:p>
          <a:p>
            <a:r>
              <a:rPr lang="en-US" dirty="0"/>
              <a:t> } </a:t>
            </a:r>
            <a:endParaRPr lang="en-US" dirty="0"/>
          </a:p>
        </p:txBody>
      </p:sp>
      <p:sp>
        <p:nvSpPr>
          <p:cNvPr id="6" name="Rectangle 5"/>
          <p:cNvSpPr/>
          <p:nvPr/>
        </p:nvSpPr>
        <p:spPr>
          <a:xfrm>
            <a:off x="2209800" y="1733550"/>
            <a:ext cx="6324600" cy="2462213"/>
          </a:xfrm>
          <a:prstGeom prst="rect">
            <a:avLst/>
          </a:prstGeom>
        </p:spPr>
        <p:txBody>
          <a:bodyPr wrap="square">
            <a:spAutoFit/>
          </a:bodyPr>
          <a:lstStyle/>
          <a:p>
            <a:r>
              <a:rPr lang="en-US" dirty="0"/>
              <a:t>       In the above program i1 and i2 are duplicate keys because i1.equals(i2)   returns true. </a:t>
            </a:r>
            <a:endParaRPr lang="en-US" dirty="0"/>
          </a:p>
          <a:p>
            <a:endParaRPr lang="en-US" dirty="0"/>
          </a:p>
          <a:p>
            <a:r>
              <a:rPr lang="en-US" dirty="0"/>
              <a:t>     In the above program if we replace </a:t>
            </a:r>
            <a:r>
              <a:rPr lang="en-US" dirty="0" err="1"/>
              <a:t>HashMap</a:t>
            </a:r>
            <a:r>
              <a:rPr lang="en-US" dirty="0"/>
              <a:t> with </a:t>
            </a:r>
            <a:r>
              <a:rPr lang="en-US" dirty="0" err="1"/>
              <a:t>IdentityHashMap</a:t>
            </a:r>
            <a:r>
              <a:rPr lang="en-US" dirty="0"/>
              <a:t> then i1 and i2 are not duplicate keys because i1==i2 is false hence in this case the output is {10=</a:t>
            </a:r>
            <a:r>
              <a:rPr lang="en-US" dirty="0" err="1"/>
              <a:t>pavan</a:t>
            </a:r>
            <a:r>
              <a:rPr lang="en-US" dirty="0"/>
              <a:t>, 10=</a:t>
            </a:r>
            <a:r>
              <a:rPr lang="en-US" dirty="0" err="1"/>
              <a:t>kalyan</a:t>
            </a:r>
            <a:r>
              <a:rPr lang="en-US" dirty="0"/>
              <a:t>}. </a:t>
            </a:r>
            <a:endParaRPr lang="en-US" dirty="0"/>
          </a:p>
          <a:p>
            <a:endParaRPr lang="en-US" dirty="0"/>
          </a:p>
          <a:p>
            <a:endParaRPr lang="en-US" dirty="0"/>
          </a:p>
          <a:p>
            <a:r>
              <a:rPr lang="en-US" dirty="0" err="1"/>
              <a:t>System.out.println</a:t>
            </a:r>
            <a:r>
              <a:rPr lang="en-US" dirty="0"/>
              <a:t>(</a:t>
            </a:r>
            <a:r>
              <a:rPr lang="en-US" dirty="0" err="1"/>
              <a:t>m.get</a:t>
            </a:r>
            <a:r>
              <a:rPr lang="en-US" dirty="0"/>
              <a:t>(10));//null </a:t>
            </a:r>
            <a:endParaRPr lang="en-US" dirty="0"/>
          </a:p>
          <a:p>
            <a:r>
              <a:rPr lang="en-US" dirty="0"/>
              <a:t>10==i1------false</a:t>
            </a:r>
            <a:endParaRPr lang="en-US" dirty="0"/>
          </a:p>
          <a:p>
            <a:r>
              <a:rPr lang="en-US" dirty="0"/>
              <a:t>10==i2------false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41</a:t>
            </a:r>
            <a:endParaRPr lang="en-US" sz="2000" dirty="0"/>
          </a:p>
        </p:txBody>
      </p:sp>
    </p:spTree>
  </p:cSld>
  <p:clrMapOvr>
    <a:masterClrMapping/>
  </p:clrMapOvr>
  <p:transition>
    <p:fade thruBlk="1"/>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66950"/>
            <a:ext cx="5872120" cy="1015663"/>
          </a:xfrm>
          <a:prstGeom prst="rect">
            <a:avLst/>
          </a:prstGeom>
        </p:spPr>
        <p:txBody>
          <a:bodyPr wrap="none">
            <a:spAutoFit/>
          </a:bodyPr>
          <a:lstStyle/>
          <a:p>
            <a:r>
              <a:rPr lang="en-US" sz="6000" dirty="0" err="1">
                <a:solidFill>
                  <a:schemeClr val="bg2">
                    <a:lumMod val="75000"/>
                  </a:schemeClr>
                </a:solidFill>
              </a:rPr>
              <a:t>WeakHashMap</a:t>
            </a:r>
            <a:r>
              <a:rPr lang="en-US" sz="6000" dirty="0">
                <a:solidFill>
                  <a:schemeClr val="bg2">
                    <a:lumMod val="75000"/>
                  </a:schemeClr>
                </a:solidFill>
              </a:rPr>
              <a:t>:</a:t>
            </a:r>
            <a:r>
              <a:rPr lang="en-US" sz="6000" dirty="0"/>
              <a:t> </a:t>
            </a:r>
            <a:endParaRPr lang="en-US" sz="6000" dirty="0"/>
          </a:p>
        </p:txBody>
      </p:sp>
      <p:sp>
        <p:nvSpPr>
          <p:cNvPr id="6" name="Rectangle 5"/>
          <p:cNvSpPr/>
          <p:nvPr/>
        </p:nvSpPr>
        <p:spPr>
          <a:xfrm>
            <a:off x="7391400" y="4400550"/>
            <a:ext cx="470000" cy="400110"/>
          </a:xfrm>
          <a:prstGeom prst="rect">
            <a:avLst/>
          </a:prstGeom>
        </p:spPr>
        <p:txBody>
          <a:bodyPr wrap="none">
            <a:spAutoFit/>
          </a:bodyPr>
          <a:lstStyle/>
          <a:p>
            <a:r>
              <a:rPr lang="en-US" sz="2000" dirty="0"/>
              <a:t>41</a:t>
            </a:r>
            <a:endParaRPr lang="en-US" sz="2000" dirty="0"/>
          </a:p>
        </p:txBody>
      </p:sp>
    </p:spTree>
  </p:cSld>
  <p:clrMapOvr>
    <a:masterClrMapping/>
  </p:clrMapOvr>
  <p:transition>
    <p:fade thruBlk="1"/>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6248400" cy="2031325"/>
          </a:xfrm>
          <a:prstGeom prst="rect">
            <a:avLst/>
          </a:prstGeom>
        </p:spPr>
        <p:txBody>
          <a:bodyPr wrap="square">
            <a:spAutoFit/>
          </a:bodyPr>
          <a:lstStyle/>
          <a:p>
            <a:r>
              <a:rPr lang="en-US" dirty="0"/>
              <a:t>It is exactly same as </a:t>
            </a:r>
            <a:r>
              <a:rPr lang="en-US" dirty="0" err="1"/>
              <a:t>HashMap</a:t>
            </a:r>
            <a:r>
              <a:rPr lang="en-US" dirty="0"/>
              <a:t> except the following differences:  </a:t>
            </a:r>
            <a:endParaRPr lang="en-US" dirty="0"/>
          </a:p>
          <a:p>
            <a:endParaRPr lang="en-US" dirty="0"/>
          </a:p>
          <a:p>
            <a:r>
              <a:rPr lang="en-US" dirty="0"/>
              <a:t>   In the case of normal </a:t>
            </a:r>
            <a:r>
              <a:rPr lang="en-US" dirty="0" err="1"/>
              <a:t>HashMap</a:t>
            </a:r>
            <a:r>
              <a:rPr lang="en-US" dirty="0"/>
              <a:t>, an object is not eligible for GC even though it doesn't have any references if it is associated with </a:t>
            </a:r>
            <a:r>
              <a:rPr lang="en-US" dirty="0" err="1"/>
              <a:t>HashMap</a:t>
            </a:r>
            <a:r>
              <a:rPr lang="en-US" dirty="0"/>
              <a:t>. That is </a:t>
            </a:r>
            <a:r>
              <a:rPr lang="en-US" dirty="0" err="1"/>
              <a:t>HashMap</a:t>
            </a:r>
            <a:r>
              <a:rPr lang="en-US" dirty="0"/>
              <a:t> dominates garbage collector. </a:t>
            </a:r>
            <a:endParaRPr lang="en-US" dirty="0"/>
          </a:p>
          <a:p>
            <a:endParaRPr lang="en-US" dirty="0"/>
          </a:p>
          <a:p>
            <a:r>
              <a:rPr lang="en-US" dirty="0"/>
              <a:t> But in the case of </a:t>
            </a:r>
            <a:r>
              <a:rPr lang="en-US" dirty="0" err="1"/>
              <a:t>WeakHashMap</a:t>
            </a:r>
            <a:r>
              <a:rPr lang="en-US" dirty="0"/>
              <a:t> if an object does not have any references then it's always eligible for GC even though it is associated with </a:t>
            </a:r>
            <a:r>
              <a:rPr lang="en-US" dirty="0" err="1"/>
              <a:t>WeakHashMap</a:t>
            </a:r>
            <a:r>
              <a:rPr lang="en-US" dirty="0"/>
              <a:t> that is garbage collector dominates </a:t>
            </a:r>
            <a:r>
              <a:rPr lang="en-US" dirty="0" err="1"/>
              <a:t>WeakHashMap</a:t>
            </a:r>
            <a:r>
              <a:rPr lang="en-US" dirty="0"/>
              <a:t>. </a:t>
            </a:r>
            <a:endParaRPr lang="en-US" dirty="0"/>
          </a:p>
        </p:txBody>
      </p:sp>
      <p:sp>
        <p:nvSpPr>
          <p:cNvPr id="6" name="Rectangle 5"/>
          <p:cNvSpPr/>
          <p:nvPr/>
        </p:nvSpPr>
        <p:spPr>
          <a:xfrm>
            <a:off x="1524000" y="1962150"/>
            <a:ext cx="6858000" cy="3108543"/>
          </a:xfrm>
          <a:prstGeom prst="rect">
            <a:avLst/>
          </a:prstGeom>
        </p:spPr>
        <p:txBody>
          <a:bodyPr wrap="square">
            <a:spAutoFit/>
          </a:bodyPr>
          <a:lstStyle/>
          <a:p>
            <a:r>
              <a:rPr lang="en-US" u="sng" dirty="0"/>
              <a:t>Example:</a:t>
            </a:r>
            <a:endParaRPr lang="en-US" u="sng" dirty="0"/>
          </a:p>
          <a:p>
            <a:endParaRPr lang="en-US" dirty="0"/>
          </a:p>
          <a:p>
            <a:r>
              <a:rPr lang="en-US" dirty="0"/>
              <a:t>  import </a:t>
            </a:r>
            <a:r>
              <a:rPr lang="en-US" dirty="0" err="1"/>
              <a:t>java.util</a:t>
            </a:r>
            <a:r>
              <a:rPr lang="en-US" dirty="0"/>
              <a:t>.*;</a:t>
            </a:r>
            <a:endParaRPr lang="en-US" dirty="0"/>
          </a:p>
          <a:p>
            <a:r>
              <a:rPr lang="en-US" dirty="0"/>
              <a:t> class </a:t>
            </a:r>
            <a:r>
              <a:rPr lang="en-US" dirty="0" err="1"/>
              <a:t>WeakHashMapDemo</a:t>
            </a:r>
            <a:r>
              <a:rPr lang="en-US" dirty="0"/>
              <a:t> </a:t>
            </a:r>
            <a:endParaRPr lang="en-US" dirty="0"/>
          </a:p>
          <a:p>
            <a:r>
              <a:rPr lang="en-US" dirty="0"/>
              <a:t> { </a:t>
            </a:r>
            <a:endParaRPr lang="en-US" dirty="0"/>
          </a:p>
          <a:p>
            <a:r>
              <a:rPr lang="en-US" dirty="0"/>
              <a:t>            public static void main(String[] </a:t>
            </a:r>
            <a:r>
              <a:rPr lang="en-US" dirty="0" err="1"/>
              <a:t>args</a:t>
            </a:r>
            <a:r>
              <a:rPr lang="en-US" dirty="0"/>
              <a:t>)throws Exception</a:t>
            </a:r>
            <a:endParaRPr lang="en-US" dirty="0"/>
          </a:p>
          <a:p>
            <a:r>
              <a:rPr lang="en-US" dirty="0"/>
              <a:t>            {  </a:t>
            </a:r>
            <a:endParaRPr lang="en-US" dirty="0"/>
          </a:p>
          <a:p>
            <a:r>
              <a:rPr lang="en-US" dirty="0"/>
              <a:t>                       </a:t>
            </a:r>
            <a:r>
              <a:rPr lang="en-US" dirty="0" err="1"/>
              <a:t>WeakHashMap</a:t>
            </a:r>
            <a:r>
              <a:rPr lang="en-US" dirty="0"/>
              <a:t> m=new </a:t>
            </a:r>
            <a:r>
              <a:rPr lang="en-US" dirty="0" err="1"/>
              <a:t>WeakHashMap</a:t>
            </a:r>
            <a:r>
              <a:rPr lang="en-US" dirty="0"/>
              <a:t>(); </a:t>
            </a:r>
            <a:endParaRPr lang="en-US" dirty="0"/>
          </a:p>
          <a:p>
            <a:r>
              <a:rPr lang="en-US" dirty="0"/>
              <a:t>                       Temp t=new Temp();  </a:t>
            </a:r>
            <a:endParaRPr lang="en-US" dirty="0"/>
          </a:p>
          <a:p>
            <a:r>
              <a:rPr lang="en-US" dirty="0"/>
              <a:t>                       </a:t>
            </a:r>
            <a:r>
              <a:rPr lang="en-US" dirty="0" err="1"/>
              <a:t>m.put</a:t>
            </a:r>
            <a:r>
              <a:rPr lang="en-US" dirty="0"/>
              <a:t>(</a:t>
            </a:r>
            <a:r>
              <a:rPr lang="en-US" dirty="0" err="1"/>
              <a:t>t,"ashok</a:t>
            </a:r>
            <a:r>
              <a:rPr lang="en-US" dirty="0"/>
              <a:t>"); </a:t>
            </a:r>
            <a:endParaRPr lang="en-US" dirty="0"/>
          </a:p>
          <a:p>
            <a:r>
              <a:rPr lang="en-US" dirty="0"/>
              <a:t>                       </a:t>
            </a:r>
            <a:r>
              <a:rPr lang="en-US" dirty="0" err="1"/>
              <a:t>System.out.println</a:t>
            </a:r>
            <a:r>
              <a:rPr lang="en-US" dirty="0"/>
              <a:t>(m);//{Temp=</a:t>
            </a:r>
            <a:r>
              <a:rPr lang="en-US" dirty="0" err="1"/>
              <a:t>ashok</a:t>
            </a:r>
            <a:r>
              <a:rPr lang="en-US" dirty="0"/>
              <a:t>}</a:t>
            </a:r>
            <a:endParaRPr lang="en-US" dirty="0"/>
          </a:p>
          <a:p>
            <a:r>
              <a:rPr lang="en-US" dirty="0"/>
              <a:t>                       t=null;  </a:t>
            </a:r>
            <a:endParaRPr lang="en-US" dirty="0"/>
          </a:p>
          <a:p>
            <a:r>
              <a:rPr lang="en-US" dirty="0"/>
              <a:t>                       </a:t>
            </a:r>
            <a:r>
              <a:rPr lang="en-US" dirty="0" err="1"/>
              <a:t>System.gc</a:t>
            </a:r>
            <a:r>
              <a:rPr lang="en-US" dirty="0"/>
              <a:t>(); </a:t>
            </a:r>
            <a:endParaRPr lang="en-US" dirty="0"/>
          </a:p>
          <a:p>
            <a:r>
              <a:rPr lang="en-US" dirty="0"/>
              <a:t>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41</a:t>
            </a:r>
            <a:endParaRPr lang="en-US" sz="2000" dirty="0"/>
          </a:p>
        </p:txBody>
      </p:sp>
    </p:spTree>
  </p:cSld>
  <p:clrMapOvr>
    <a:masterClrMapping/>
  </p:clrMapOvr>
  <p:transition>
    <p:fade thruBlk="1"/>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4953000" cy="1384995"/>
          </a:xfrm>
          <a:prstGeom prst="rect">
            <a:avLst/>
          </a:prstGeom>
        </p:spPr>
        <p:txBody>
          <a:bodyPr wrap="square">
            <a:spAutoFit/>
          </a:bodyPr>
          <a:lstStyle/>
          <a:p>
            <a:r>
              <a:rPr lang="en-US" dirty="0"/>
              <a:t>              </a:t>
            </a:r>
            <a:r>
              <a:rPr lang="en-US" dirty="0" err="1"/>
              <a:t>Thread.sleep</a:t>
            </a:r>
            <a:r>
              <a:rPr lang="en-US" dirty="0"/>
              <a:t>(5000);</a:t>
            </a:r>
            <a:endParaRPr lang="en-US" dirty="0"/>
          </a:p>
          <a:p>
            <a:r>
              <a:rPr lang="en-US" dirty="0"/>
              <a:t>              </a:t>
            </a:r>
            <a:r>
              <a:rPr lang="en-US" dirty="0" err="1"/>
              <a:t>System.out.println</a:t>
            </a:r>
            <a:r>
              <a:rPr lang="en-US" dirty="0"/>
              <a:t>(m);//{} </a:t>
            </a:r>
            <a:endParaRPr lang="en-US" dirty="0"/>
          </a:p>
          <a:p>
            <a:r>
              <a:rPr lang="en-US" dirty="0"/>
              <a:t>        }</a:t>
            </a:r>
            <a:endParaRPr lang="en-US" dirty="0"/>
          </a:p>
          <a:p>
            <a:r>
              <a:rPr lang="en-US" dirty="0"/>
              <a:t> }</a:t>
            </a:r>
            <a:endParaRPr lang="en-US" dirty="0"/>
          </a:p>
          <a:p>
            <a:r>
              <a:rPr lang="en-US" dirty="0"/>
              <a:t> class Temp</a:t>
            </a:r>
            <a:endParaRPr lang="en-US" dirty="0"/>
          </a:p>
          <a:p>
            <a:r>
              <a:rPr lang="en-US" dirty="0"/>
              <a:t> { </a:t>
            </a:r>
            <a:endParaRPr lang="en-US" dirty="0"/>
          </a:p>
        </p:txBody>
      </p:sp>
      <p:sp>
        <p:nvSpPr>
          <p:cNvPr id="6" name="Rectangle 5"/>
          <p:cNvSpPr/>
          <p:nvPr/>
        </p:nvSpPr>
        <p:spPr>
          <a:xfrm>
            <a:off x="2743200" y="1809750"/>
            <a:ext cx="5181600" cy="2893100"/>
          </a:xfrm>
          <a:prstGeom prst="rect">
            <a:avLst/>
          </a:prstGeom>
        </p:spPr>
        <p:txBody>
          <a:bodyPr wrap="square">
            <a:spAutoFit/>
          </a:bodyPr>
          <a:lstStyle/>
          <a:p>
            <a:r>
              <a:rPr lang="en-US" dirty="0"/>
              <a:t>        public String </a:t>
            </a:r>
            <a:r>
              <a:rPr lang="en-US" dirty="0" err="1"/>
              <a:t>toString</a:t>
            </a:r>
            <a:r>
              <a:rPr lang="en-US" dirty="0"/>
              <a:t>()</a:t>
            </a:r>
            <a:endParaRPr lang="en-US" dirty="0"/>
          </a:p>
          <a:p>
            <a:r>
              <a:rPr lang="en-US" dirty="0"/>
              <a:t>        {  </a:t>
            </a:r>
            <a:endParaRPr lang="en-US" dirty="0"/>
          </a:p>
          <a:p>
            <a:r>
              <a:rPr lang="en-US" dirty="0"/>
              <a:t>                  return "Temp";</a:t>
            </a:r>
            <a:endParaRPr lang="en-US" dirty="0"/>
          </a:p>
          <a:p>
            <a:r>
              <a:rPr lang="en-US" dirty="0"/>
              <a:t>         } </a:t>
            </a:r>
            <a:endParaRPr lang="en-US" dirty="0"/>
          </a:p>
          <a:p>
            <a:r>
              <a:rPr lang="en-US" dirty="0"/>
              <a:t>        public void finalize()</a:t>
            </a:r>
            <a:endParaRPr lang="en-US" dirty="0"/>
          </a:p>
          <a:p>
            <a:r>
              <a:rPr lang="en-US" dirty="0"/>
              <a:t>       {   </a:t>
            </a:r>
            <a:endParaRPr lang="en-US" dirty="0"/>
          </a:p>
          <a:p>
            <a:r>
              <a:rPr lang="en-US" dirty="0"/>
              <a:t>                  </a:t>
            </a:r>
            <a:r>
              <a:rPr lang="en-US" dirty="0" err="1"/>
              <a:t>System.out.println</a:t>
            </a:r>
            <a:r>
              <a:rPr lang="en-US" dirty="0"/>
              <a:t>("finalize() method called");</a:t>
            </a:r>
            <a:endParaRPr lang="en-US" dirty="0"/>
          </a:p>
          <a:p>
            <a:r>
              <a:rPr lang="en-US" dirty="0"/>
              <a:t>       }</a:t>
            </a:r>
            <a:endParaRPr lang="en-US" dirty="0"/>
          </a:p>
          <a:p>
            <a:r>
              <a:rPr lang="en-US" dirty="0"/>
              <a:t> } </a:t>
            </a:r>
            <a:endParaRPr lang="en-US" dirty="0"/>
          </a:p>
          <a:p>
            <a:r>
              <a:rPr lang="en-US" dirty="0"/>
              <a:t> Output:</a:t>
            </a:r>
            <a:endParaRPr lang="en-US" dirty="0"/>
          </a:p>
          <a:p>
            <a:r>
              <a:rPr lang="en-US" dirty="0"/>
              <a:t> {Temp=</a:t>
            </a:r>
            <a:r>
              <a:rPr lang="en-US" dirty="0" err="1"/>
              <a:t>ashok</a:t>
            </a:r>
            <a:r>
              <a:rPr lang="en-US" dirty="0"/>
              <a:t>}</a:t>
            </a:r>
            <a:endParaRPr lang="en-US" dirty="0"/>
          </a:p>
          <a:p>
            <a:r>
              <a:rPr lang="en-US" dirty="0"/>
              <a:t> finalize() method called</a:t>
            </a:r>
            <a:endParaRPr lang="en-US" dirty="0"/>
          </a:p>
          <a:p>
            <a:r>
              <a:rPr lang="en-US" dirty="0"/>
              <a:t> {} </a:t>
            </a:r>
            <a:endParaRPr lang="en-US" dirty="0"/>
          </a:p>
        </p:txBody>
      </p:sp>
      <p:sp>
        <p:nvSpPr>
          <p:cNvPr id="7" name="Rectangle 6"/>
          <p:cNvSpPr/>
          <p:nvPr/>
        </p:nvSpPr>
        <p:spPr>
          <a:xfrm>
            <a:off x="7391400" y="4324350"/>
            <a:ext cx="470000" cy="400110"/>
          </a:xfrm>
          <a:prstGeom prst="rect">
            <a:avLst/>
          </a:prstGeom>
        </p:spPr>
        <p:txBody>
          <a:bodyPr wrap="none">
            <a:spAutoFit/>
          </a:bodyPr>
          <a:lstStyle/>
          <a:p>
            <a:r>
              <a:rPr lang="en-US" sz="2000" dirty="0"/>
              <a:t>42</a:t>
            </a:r>
            <a:endParaRPr lang="en-US" sz="2000" dirty="0"/>
          </a:p>
        </p:txBody>
      </p:sp>
    </p:spTree>
  </p:cSld>
  <p:clrMapOvr>
    <a:masterClrMapping/>
  </p:clrMapOvr>
  <p:transition>
    <p:fade thruBlk="1"/>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960519" cy="307777"/>
          </a:xfrm>
          <a:prstGeom prst="rect">
            <a:avLst/>
          </a:prstGeom>
        </p:spPr>
        <p:txBody>
          <a:bodyPr wrap="none">
            <a:spAutoFit/>
          </a:bodyPr>
          <a:lstStyle/>
          <a:p>
            <a:r>
              <a:rPr lang="en-US" u="sng" dirty="0"/>
              <a:t>Diagram: </a:t>
            </a:r>
            <a:endParaRPr lang="en-US" u="sng" dirty="0"/>
          </a:p>
        </p:txBody>
      </p:sp>
      <p:pic>
        <p:nvPicPr>
          <p:cNvPr id="7170" name="Picture 2" descr="C:\Users\HOME\Desktop\Capture 7.PNG"/>
          <p:cNvPicPr>
            <a:picLocks noChangeAspect="1" noChangeArrowheads="1"/>
          </p:cNvPicPr>
          <p:nvPr/>
        </p:nvPicPr>
        <p:blipFill>
          <a:blip r:embed="rId1"/>
          <a:srcRect/>
          <a:stretch>
            <a:fillRect/>
          </a:stretch>
        </p:blipFill>
        <p:spPr bwMode="auto">
          <a:xfrm>
            <a:off x="2209800" y="514350"/>
            <a:ext cx="3810000" cy="2667000"/>
          </a:xfrm>
          <a:prstGeom prst="rect">
            <a:avLst/>
          </a:prstGeom>
          <a:noFill/>
        </p:spPr>
      </p:pic>
      <p:sp>
        <p:nvSpPr>
          <p:cNvPr id="7" name="Rectangle 6"/>
          <p:cNvSpPr/>
          <p:nvPr/>
        </p:nvSpPr>
        <p:spPr>
          <a:xfrm>
            <a:off x="7315200" y="4324350"/>
            <a:ext cx="470000" cy="400110"/>
          </a:xfrm>
          <a:prstGeom prst="rect">
            <a:avLst/>
          </a:prstGeom>
        </p:spPr>
        <p:txBody>
          <a:bodyPr wrap="none">
            <a:spAutoFit/>
          </a:bodyPr>
          <a:lstStyle/>
          <a:p>
            <a:r>
              <a:rPr lang="en-US" sz="2000" dirty="0"/>
              <a:t>42</a:t>
            </a:r>
            <a:endParaRPr lang="en-US" sz="2000" dirty="0"/>
          </a:p>
        </p:txBody>
      </p:sp>
      <p:sp>
        <p:nvSpPr>
          <p:cNvPr id="8" name="Rectangle 7"/>
          <p:cNvSpPr/>
          <p:nvPr/>
        </p:nvSpPr>
        <p:spPr>
          <a:xfrm>
            <a:off x="1371600" y="3486150"/>
            <a:ext cx="7086600" cy="1169551"/>
          </a:xfrm>
          <a:prstGeom prst="rect">
            <a:avLst/>
          </a:prstGeom>
        </p:spPr>
        <p:txBody>
          <a:bodyPr wrap="square">
            <a:spAutoFit/>
          </a:bodyPr>
          <a:lstStyle/>
          <a:p>
            <a:r>
              <a:rPr lang="en-US" dirty="0"/>
              <a:t>In the above program if we replace </a:t>
            </a:r>
            <a:r>
              <a:rPr lang="en-US" dirty="0" err="1"/>
              <a:t>WeakHashMap</a:t>
            </a:r>
            <a:r>
              <a:rPr lang="en-US" dirty="0"/>
              <a:t> with normal </a:t>
            </a:r>
            <a:r>
              <a:rPr lang="en-US" dirty="0" err="1"/>
              <a:t>HashMap</a:t>
            </a:r>
            <a:r>
              <a:rPr lang="en-US" dirty="0"/>
              <a:t> then object won't be destroyed by the garbage collector in this the output is  </a:t>
            </a:r>
            <a:endParaRPr lang="en-US" dirty="0"/>
          </a:p>
          <a:p>
            <a:endParaRPr lang="en-US" dirty="0"/>
          </a:p>
          <a:p>
            <a:r>
              <a:rPr lang="en-US" dirty="0"/>
              <a:t>  {Temp=</a:t>
            </a:r>
            <a:r>
              <a:rPr lang="en-US" dirty="0" err="1"/>
              <a:t>ashok</a:t>
            </a:r>
            <a:r>
              <a:rPr lang="en-US" dirty="0"/>
              <a:t>}</a:t>
            </a:r>
            <a:endParaRPr lang="en-US" dirty="0"/>
          </a:p>
          <a:p>
            <a:r>
              <a:rPr lang="en-US" dirty="0"/>
              <a:t>  {Temp=</a:t>
            </a:r>
            <a:r>
              <a:rPr lang="en-US" dirty="0" err="1"/>
              <a:t>ashok</a:t>
            </a:r>
            <a:r>
              <a:rPr lang="en-US" dirty="0"/>
              <a:t>} </a:t>
            </a:r>
            <a:endParaRPr lang="en-US"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7" name="Rectangle 6"/>
          <p:cNvSpPr/>
          <p:nvPr/>
        </p:nvSpPr>
        <p:spPr>
          <a:xfrm>
            <a:off x="2514600" y="1962150"/>
            <a:ext cx="3778599" cy="1015663"/>
          </a:xfrm>
          <a:prstGeom prst="rect">
            <a:avLst/>
          </a:prstGeom>
        </p:spPr>
        <p:txBody>
          <a:bodyPr wrap="none">
            <a:spAutoFit/>
          </a:bodyPr>
          <a:lstStyle/>
          <a:p>
            <a:r>
              <a:rPr lang="en-US" sz="6000" dirty="0">
                <a:solidFill>
                  <a:schemeClr val="accent3">
                    <a:lumMod val="50000"/>
                  </a:schemeClr>
                </a:solidFill>
              </a:rPr>
              <a:t>Collection:</a:t>
            </a:r>
            <a:endParaRPr lang="en-US" sz="6000" dirty="0">
              <a:solidFill>
                <a:schemeClr val="accent3">
                  <a:lumMod val="50000"/>
                </a:schemeClr>
              </a:solidFill>
            </a:endParaRPr>
          </a:p>
        </p:txBody>
      </p:sp>
      <p:sp>
        <p:nvSpPr>
          <p:cNvPr id="3" name="Rectangle 2"/>
          <p:cNvSpPr/>
          <p:nvPr/>
        </p:nvSpPr>
        <p:spPr>
          <a:xfrm>
            <a:off x="7315200" y="3943350"/>
            <a:ext cx="327334" cy="400110"/>
          </a:xfrm>
          <a:prstGeom prst="rect">
            <a:avLst/>
          </a:prstGeom>
        </p:spPr>
        <p:txBody>
          <a:bodyPr wrap="none">
            <a:spAutoFit/>
          </a:bodyPr>
          <a:lstStyle/>
          <a:p>
            <a:r>
              <a:rPr lang="en-US" sz="2000" dirty="0"/>
              <a:t>5</a:t>
            </a:r>
            <a:endParaRPr lang="en-US" sz="2000" dirty="0"/>
          </a:p>
        </p:txBody>
      </p:sp>
    </p:spTree>
  </p:cSld>
  <p:clrMapOvr>
    <a:masterClrMapping/>
  </p:clrMapOvr>
  <p:transition>
    <p:fade thruBlk="1"/>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2980303" cy="707886"/>
          </a:xfrm>
          <a:prstGeom prst="rect">
            <a:avLst/>
          </a:prstGeom>
        </p:spPr>
        <p:txBody>
          <a:bodyPr wrap="none">
            <a:spAutoFit/>
          </a:bodyPr>
          <a:lstStyle/>
          <a:p>
            <a:r>
              <a:rPr lang="en-US" sz="4000" dirty="0" err="1">
                <a:solidFill>
                  <a:schemeClr val="accent6">
                    <a:lumMod val="75000"/>
                  </a:schemeClr>
                </a:solidFill>
              </a:rPr>
              <a:t>SortedMap</a:t>
            </a:r>
            <a:r>
              <a:rPr lang="en-US" sz="4000" dirty="0">
                <a:solidFill>
                  <a:schemeClr val="accent6">
                    <a:lumMod val="75000"/>
                  </a:schemeClr>
                </a:solidFill>
              </a:rPr>
              <a:t>:</a:t>
            </a:r>
            <a:r>
              <a:rPr lang="en-US" sz="4000" dirty="0"/>
              <a:t> </a:t>
            </a:r>
            <a:endParaRPr lang="en-US" sz="4000" dirty="0"/>
          </a:p>
        </p:txBody>
      </p:sp>
      <p:sp>
        <p:nvSpPr>
          <p:cNvPr id="6" name="Rectangle 5"/>
          <p:cNvSpPr/>
          <p:nvPr/>
        </p:nvSpPr>
        <p:spPr>
          <a:xfrm>
            <a:off x="2590800" y="1276350"/>
            <a:ext cx="5105400" cy="3539430"/>
          </a:xfrm>
          <a:prstGeom prst="rect">
            <a:avLst/>
          </a:prstGeom>
        </p:spPr>
        <p:txBody>
          <a:bodyPr wrap="square">
            <a:spAutoFit/>
          </a:bodyPr>
          <a:lstStyle/>
          <a:p>
            <a:r>
              <a:rPr lang="en-US" dirty="0"/>
              <a:t> It is the child interface of Map.</a:t>
            </a:r>
            <a:endParaRPr lang="en-US" dirty="0"/>
          </a:p>
          <a:p>
            <a:endParaRPr lang="en-US" dirty="0"/>
          </a:p>
          <a:p>
            <a:r>
              <a:rPr lang="en-US" dirty="0"/>
              <a:t>  If we want to represent a group of key-value pairs according to some sorting order of keys then we should go for </a:t>
            </a:r>
            <a:r>
              <a:rPr lang="en-US" dirty="0" err="1"/>
              <a:t>SortedMap</a:t>
            </a:r>
            <a:r>
              <a:rPr lang="en-US" dirty="0"/>
              <a:t>. </a:t>
            </a:r>
            <a:endParaRPr lang="en-US" dirty="0"/>
          </a:p>
          <a:p>
            <a:endParaRPr lang="en-US" dirty="0"/>
          </a:p>
          <a:p>
            <a:r>
              <a:rPr lang="en-US" dirty="0"/>
              <a:t> Sorting is possible only based on the keys but not based on values. </a:t>
            </a:r>
            <a:endParaRPr lang="en-US" dirty="0"/>
          </a:p>
          <a:p>
            <a:r>
              <a:rPr lang="en-US" dirty="0"/>
              <a:t> </a:t>
            </a:r>
            <a:r>
              <a:rPr lang="en-US" dirty="0" err="1"/>
              <a:t>SortedMap</a:t>
            </a:r>
            <a:r>
              <a:rPr lang="en-US" dirty="0"/>
              <a:t> interface defines the following 6 specific methods. </a:t>
            </a:r>
            <a:endParaRPr lang="en-US" dirty="0"/>
          </a:p>
          <a:p>
            <a:r>
              <a:rPr lang="en-US" dirty="0"/>
              <a:t>      1. Object </a:t>
            </a:r>
            <a:r>
              <a:rPr lang="en-US" dirty="0" err="1"/>
              <a:t>firsyKey</a:t>
            </a:r>
            <a:r>
              <a:rPr lang="en-US" dirty="0"/>
              <a:t>(); </a:t>
            </a:r>
            <a:endParaRPr lang="en-US" dirty="0"/>
          </a:p>
          <a:p>
            <a:r>
              <a:rPr lang="en-US" dirty="0"/>
              <a:t>      2. Object </a:t>
            </a:r>
            <a:r>
              <a:rPr lang="en-US" dirty="0" err="1"/>
              <a:t>lastKey</a:t>
            </a:r>
            <a:r>
              <a:rPr lang="en-US" dirty="0"/>
              <a:t>();</a:t>
            </a:r>
            <a:endParaRPr lang="en-US" dirty="0"/>
          </a:p>
          <a:p>
            <a:r>
              <a:rPr lang="en-US" dirty="0"/>
              <a:t>      3. </a:t>
            </a:r>
            <a:r>
              <a:rPr lang="en-US" dirty="0" err="1"/>
              <a:t>SortedMap</a:t>
            </a:r>
            <a:r>
              <a:rPr lang="en-US" dirty="0"/>
              <a:t> </a:t>
            </a:r>
            <a:r>
              <a:rPr lang="en-US" dirty="0" err="1"/>
              <a:t>headMap</a:t>
            </a:r>
            <a:r>
              <a:rPr lang="en-US" dirty="0"/>
              <a:t>(Object key); </a:t>
            </a:r>
            <a:endParaRPr lang="en-US" dirty="0"/>
          </a:p>
          <a:p>
            <a:r>
              <a:rPr lang="en-US" dirty="0"/>
              <a:t>      4. </a:t>
            </a:r>
            <a:r>
              <a:rPr lang="en-US" dirty="0" err="1"/>
              <a:t>SortedMap</a:t>
            </a:r>
            <a:r>
              <a:rPr lang="en-US" dirty="0"/>
              <a:t> </a:t>
            </a:r>
            <a:r>
              <a:rPr lang="en-US" dirty="0" err="1"/>
              <a:t>tailMap</a:t>
            </a:r>
            <a:r>
              <a:rPr lang="en-US" dirty="0"/>
              <a:t>(Object key);</a:t>
            </a:r>
            <a:endParaRPr lang="en-US" dirty="0"/>
          </a:p>
          <a:p>
            <a:r>
              <a:rPr lang="en-US" dirty="0"/>
              <a:t>      5. </a:t>
            </a:r>
            <a:r>
              <a:rPr lang="en-US" dirty="0" err="1"/>
              <a:t>SortedMap</a:t>
            </a:r>
            <a:r>
              <a:rPr lang="en-US" dirty="0"/>
              <a:t> </a:t>
            </a:r>
            <a:r>
              <a:rPr lang="en-US" dirty="0" err="1"/>
              <a:t>subMap</a:t>
            </a:r>
            <a:r>
              <a:rPr lang="en-US" dirty="0"/>
              <a:t>(Object key1,Object key2);</a:t>
            </a:r>
            <a:endParaRPr lang="en-US" dirty="0"/>
          </a:p>
          <a:p>
            <a:r>
              <a:rPr lang="en-US" dirty="0"/>
              <a:t>      6. Comparator </a:t>
            </a:r>
            <a:r>
              <a:rPr lang="en-US" dirty="0" err="1"/>
              <a:t>comparator</a:t>
            </a:r>
            <a:r>
              <a:rPr lang="en-US" dirty="0"/>
              <a:t>();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43</a:t>
            </a:r>
            <a:endParaRPr lang="en-US" sz="2000" dirty="0"/>
          </a:p>
        </p:txBody>
      </p:sp>
    </p:spTree>
  </p:cSld>
  <p:clrMapOvr>
    <a:masterClrMapping/>
  </p:clrMapOvr>
  <p:transition>
    <p:fade thruBlk="1"/>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114550"/>
            <a:ext cx="4390946" cy="1200329"/>
          </a:xfrm>
          <a:prstGeom prst="rect">
            <a:avLst/>
          </a:prstGeom>
        </p:spPr>
        <p:txBody>
          <a:bodyPr wrap="none">
            <a:spAutoFit/>
          </a:bodyPr>
          <a:lstStyle/>
          <a:p>
            <a:r>
              <a:rPr lang="en-US" sz="7200" dirty="0" err="1">
                <a:solidFill>
                  <a:srgbClr val="92D050"/>
                </a:solidFill>
              </a:rPr>
              <a:t>TreeMap</a:t>
            </a:r>
            <a:r>
              <a:rPr lang="en-US" sz="7200" dirty="0">
                <a:solidFill>
                  <a:srgbClr val="92D050"/>
                </a:solidFill>
              </a:rPr>
              <a:t>: </a:t>
            </a:r>
            <a:endParaRPr lang="en-US" sz="7200" dirty="0">
              <a:solidFill>
                <a:srgbClr val="92D05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43</a:t>
            </a:r>
            <a:endParaRPr lang="en-US" sz="2000" dirty="0"/>
          </a:p>
        </p:txBody>
      </p:sp>
    </p:spTree>
  </p:cSld>
  <p:clrMapOvr>
    <a:masterClrMapping/>
  </p:clrMapOvr>
  <p:transition>
    <p:fade thruBlk="1"/>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486400" cy="4401205"/>
          </a:xfrm>
          <a:prstGeom prst="rect">
            <a:avLst/>
          </a:prstGeom>
        </p:spPr>
        <p:txBody>
          <a:bodyPr wrap="square">
            <a:spAutoFit/>
          </a:bodyPr>
          <a:lstStyle/>
          <a:p>
            <a:pPr marL="342900" indent="-342900">
              <a:buAutoNum type="arabicPeriod"/>
            </a:pPr>
            <a:r>
              <a:rPr lang="en-US" dirty="0"/>
              <a:t>The underlying data structure is RED-BLACK Tree.</a:t>
            </a:r>
            <a:endParaRPr lang="en-US" dirty="0"/>
          </a:p>
          <a:p>
            <a:pPr marL="342900" indent="-342900"/>
            <a:r>
              <a:rPr lang="en-US" dirty="0"/>
              <a:t> </a:t>
            </a:r>
            <a:endParaRPr lang="en-US" dirty="0"/>
          </a:p>
          <a:p>
            <a:pPr marL="342900" indent="-342900"/>
            <a:r>
              <a:rPr lang="en-US" dirty="0"/>
              <a:t>2. Duplicate keys are not allowed but values can be duplicated.</a:t>
            </a:r>
            <a:endParaRPr lang="en-US" dirty="0"/>
          </a:p>
          <a:p>
            <a:pPr marL="342900" indent="-342900"/>
            <a:endParaRPr lang="en-US" dirty="0"/>
          </a:p>
          <a:p>
            <a:pPr marL="342900" indent="-342900"/>
            <a:r>
              <a:rPr lang="en-US" dirty="0"/>
              <a:t>3. Insertion order is not preserved and all entries will be inserted according to some sorting order of keys. </a:t>
            </a:r>
            <a:endParaRPr lang="en-US" dirty="0"/>
          </a:p>
          <a:p>
            <a:pPr marL="342900" indent="-342900"/>
            <a:endParaRPr lang="en-US" dirty="0"/>
          </a:p>
          <a:p>
            <a:pPr marL="342900" indent="-342900"/>
            <a:r>
              <a:rPr lang="en-US" dirty="0"/>
              <a:t>4. If we are depending on default natural sorting order keys should be homogeneous and Comparable otherwise we will get </a:t>
            </a:r>
            <a:r>
              <a:rPr lang="en-US" dirty="0" err="1"/>
              <a:t>ClassCastException</a:t>
            </a:r>
            <a:r>
              <a:rPr lang="en-US" dirty="0"/>
              <a:t>.</a:t>
            </a:r>
            <a:endParaRPr lang="en-US" dirty="0"/>
          </a:p>
          <a:p>
            <a:pPr marL="342900" indent="-342900"/>
            <a:r>
              <a:rPr lang="en-US" dirty="0"/>
              <a:t> 5. If we are defining our own sorting order by Comparator then keys can be heterogeneous and non Comparable.</a:t>
            </a:r>
            <a:endParaRPr lang="en-US" dirty="0"/>
          </a:p>
          <a:p>
            <a:pPr marL="342900" indent="-342900"/>
            <a:r>
              <a:rPr lang="en-US" dirty="0"/>
              <a:t> 6. There are no restrictions on values they can be heterogeneous and non Comparable.</a:t>
            </a:r>
            <a:endParaRPr lang="en-US" dirty="0"/>
          </a:p>
          <a:p>
            <a:pPr marL="342900" indent="-342900"/>
            <a:r>
              <a:rPr lang="en-US" dirty="0"/>
              <a:t> 7. For the empty </a:t>
            </a:r>
            <a:r>
              <a:rPr lang="en-US" dirty="0" err="1"/>
              <a:t>TreeMap</a:t>
            </a:r>
            <a:r>
              <a:rPr lang="en-US" dirty="0"/>
              <a:t> as first entry null key is allowed but after inserting that entry if we are trying to insert any other entry we will get </a:t>
            </a:r>
            <a:r>
              <a:rPr lang="en-US" dirty="0" err="1"/>
              <a:t>NullPointerException</a:t>
            </a:r>
            <a:r>
              <a:rPr lang="en-US" dirty="0"/>
              <a:t>.</a:t>
            </a:r>
            <a:endParaRPr lang="en-US" dirty="0"/>
          </a:p>
          <a:p>
            <a:pPr marL="342900" indent="-342900"/>
            <a:r>
              <a:rPr lang="en-US" dirty="0"/>
              <a:t> 8. For the non empty </a:t>
            </a:r>
            <a:r>
              <a:rPr lang="en-US" dirty="0" err="1"/>
              <a:t>TreeMap</a:t>
            </a:r>
            <a:r>
              <a:rPr lang="en-US" dirty="0"/>
              <a:t> if we are trying to insert an entry with null key we will get </a:t>
            </a:r>
            <a:r>
              <a:rPr lang="en-US" dirty="0" err="1"/>
              <a:t>NullPointerException</a:t>
            </a:r>
            <a:r>
              <a:rPr lang="en-US" dirty="0"/>
              <a:t>. </a:t>
            </a:r>
            <a:endParaRPr lang="en-US" dirty="0"/>
          </a:p>
          <a:p>
            <a:pPr marL="342900" indent="-342900"/>
            <a:r>
              <a:rPr lang="en-US" dirty="0"/>
              <a:t> 9. There are no restrictions for null values. </a:t>
            </a:r>
            <a:endParaRPr lang="en-US" dirty="0"/>
          </a:p>
        </p:txBody>
      </p:sp>
      <p:sp>
        <p:nvSpPr>
          <p:cNvPr id="6" name="Rectangle 5"/>
          <p:cNvSpPr/>
          <p:nvPr/>
        </p:nvSpPr>
        <p:spPr>
          <a:xfrm>
            <a:off x="7391400" y="4400550"/>
            <a:ext cx="470000" cy="400110"/>
          </a:xfrm>
          <a:prstGeom prst="rect">
            <a:avLst/>
          </a:prstGeom>
        </p:spPr>
        <p:txBody>
          <a:bodyPr wrap="none">
            <a:spAutoFit/>
          </a:bodyPr>
          <a:lstStyle/>
          <a:p>
            <a:r>
              <a:rPr lang="en-US" sz="2000" dirty="0"/>
              <a:t>43</a:t>
            </a:r>
            <a:endParaRPr lang="en-US" sz="2000" dirty="0"/>
          </a:p>
        </p:txBody>
      </p:sp>
    </p:spTree>
  </p:cSld>
  <p:clrMapOvr>
    <a:masterClrMapping/>
  </p:clrMapOvr>
  <p:transition>
    <p:fade thruBlk="1"/>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657350"/>
            <a:ext cx="1298753" cy="307777"/>
          </a:xfrm>
          <a:prstGeom prst="rect">
            <a:avLst/>
          </a:prstGeom>
        </p:spPr>
        <p:txBody>
          <a:bodyPr wrap="none">
            <a:spAutoFit/>
          </a:bodyPr>
          <a:lstStyle/>
          <a:p>
            <a:r>
              <a:rPr lang="en-US" u="sng" dirty="0"/>
              <a:t>Constructors: </a:t>
            </a:r>
            <a:endParaRPr lang="en-US" u="sng" dirty="0"/>
          </a:p>
        </p:txBody>
      </p:sp>
      <p:sp>
        <p:nvSpPr>
          <p:cNvPr id="6" name="Rectangle 5"/>
          <p:cNvSpPr/>
          <p:nvPr/>
        </p:nvSpPr>
        <p:spPr>
          <a:xfrm>
            <a:off x="2209800" y="2114550"/>
            <a:ext cx="5257800" cy="1384995"/>
          </a:xfrm>
          <a:prstGeom prst="rect">
            <a:avLst/>
          </a:prstGeom>
        </p:spPr>
        <p:txBody>
          <a:bodyPr wrap="square">
            <a:spAutoFit/>
          </a:bodyPr>
          <a:lstStyle/>
          <a:p>
            <a:pPr marL="342900" indent="-342900">
              <a:buAutoNum type="arabicPeriod"/>
            </a:pPr>
            <a:r>
              <a:rPr lang="en-US" dirty="0" err="1"/>
              <a:t>TreeMap</a:t>
            </a:r>
            <a:r>
              <a:rPr lang="en-US" dirty="0"/>
              <a:t> t=new </a:t>
            </a:r>
            <a:r>
              <a:rPr lang="en-US" dirty="0" err="1"/>
              <a:t>TreeMap</a:t>
            </a:r>
            <a:r>
              <a:rPr lang="en-US" dirty="0"/>
              <a:t>(); </a:t>
            </a:r>
            <a:endParaRPr lang="en-US" dirty="0"/>
          </a:p>
          <a:p>
            <a:pPr marL="342900" indent="-342900"/>
            <a:r>
              <a:rPr lang="en-US" dirty="0"/>
              <a:t>        For default natural sorting order. </a:t>
            </a:r>
            <a:endParaRPr lang="en-US" dirty="0"/>
          </a:p>
          <a:p>
            <a:pPr marL="342900" indent="-342900">
              <a:buAutoNum type="arabicPeriod" startAt="2"/>
            </a:pPr>
            <a:r>
              <a:rPr lang="en-US" dirty="0" err="1"/>
              <a:t>TreeMap</a:t>
            </a:r>
            <a:r>
              <a:rPr lang="en-US" dirty="0"/>
              <a:t> t=new </a:t>
            </a:r>
            <a:r>
              <a:rPr lang="en-US" dirty="0" err="1"/>
              <a:t>TreeMap</a:t>
            </a:r>
            <a:r>
              <a:rPr lang="en-US" dirty="0"/>
              <a:t>(Comparator c);  For customized sorting order. </a:t>
            </a:r>
            <a:endParaRPr lang="en-US" dirty="0"/>
          </a:p>
          <a:p>
            <a:pPr marL="342900" indent="-342900">
              <a:buAutoNum type="arabicPeriod" startAt="3"/>
            </a:pPr>
            <a:r>
              <a:rPr lang="en-US" dirty="0" err="1"/>
              <a:t>TreeMap</a:t>
            </a:r>
            <a:r>
              <a:rPr lang="en-US" dirty="0"/>
              <a:t> t=new </a:t>
            </a:r>
            <a:r>
              <a:rPr lang="en-US" dirty="0" err="1"/>
              <a:t>TreeMap</a:t>
            </a:r>
            <a:r>
              <a:rPr lang="en-US" dirty="0"/>
              <a:t>(</a:t>
            </a:r>
            <a:r>
              <a:rPr lang="en-US" dirty="0" err="1"/>
              <a:t>SortedMap</a:t>
            </a:r>
            <a:r>
              <a:rPr lang="en-US" dirty="0"/>
              <a:t> m);</a:t>
            </a:r>
            <a:endParaRPr lang="en-US" dirty="0"/>
          </a:p>
          <a:p>
            <a:pPr marL="342900" indent="-342900"/>
            <a:r>
              <a:rPr lang="en-US" dirty="0"/>
              <a:t>4.    </a:t>
            </a:r>
            <a:r>
              <a:rPr lang="en-US" dirty="0" err="1"/>
              <a:t>TreeMap</a:t>
            </a:r>
            <a:r>
              <a:rPr lang="en-US" dirty="0"/>
              <a:t> t=new </a:t>
            </a:r>
            <a:r>
              <a:rPr lang="en-US" dirty="0" err="1"/>
              <a:t>TreeMap</a:t>
            </a:r>
            <a:r>
              <a:rPr lang="en-US" dirty="0"/>
              <a:t>(Map m); </a:t>
            </a:r>
            <a:endParaRPr lang="en-US" dirty="0"/>
          </a:p>
        </p:txBody>
      </p:sp>
      <p:sp>
        <p:nvSpPr>
          <p:cNvPr id="10" name="Rectangle 9"/>
          <p:cNvSpPr/>
          <p:nvPr/>
        </p:nvSpPr>
        <p:spPr>
          <a:xfrm>
            <a:off x="7315200" y="4400550"/>
            <a:ext cx="470000" cy="400110"/>
          </a:xfrm>
          <a:prstGeom prst="rect">
            <a:avLst/>
          </a:prstGeom>
        </p:spPr>
        <p:txBody>
          <a:bodyPr wrap="none">
            <a:spAutoFit/>
          </a:bodyPr>
          <a:lstStyle/>
          <a:p>
            <a:r>
              <a:rPr lang="en-US" sz="2000" dirty="0"/>
              <a:t>43</a:t>
            </a:r>
            <a:endParaRPr lang="en-US" sz="2000" dirty="0"/>
          </a:p>
        </p:txBody>
      </p:sp>
    </p:spTree>
  </p:cSld>
  <p:clrMapOvr>
    <a:masterClrMapping/>
  </p:clrMapOvr>
  <p:transition>
    <p:fade thruBlk="1"/>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0"/>
            <a:ext cx="1835759" cy="1169551"/>
          </a:xfrm>
          <a:prstGeom prst="rect">
            <a:avLst/>
          </a:prstGeom>
        </p:spPr>
        <p:txBody>
          <a:bodyPr wrap="none">
            <a:spAutoFit/>
          </a:bodyPr>
          <a:lstStyle/>
          <a:p>
            <a:r>
              <a:rPr lang="en-US" u="sng" dirty="0"/>
              <a:t>Example 1: </a:t>
            </a:r>
            <a:endParaRPr lang="en-US" u="sng" dirty="0"/>
          </a:p>
          <a:p>
            <a:endParaRPr lang="en-US" dirty="0"/>
          </a:p>
          <a:p>
            <a:r>
              <a:rPr lang="en-US" dirty="0"/>
              <a:t> import </a:t>
            </a:r>
            <a:r>
              <a:rPr lang="en-US" dirty="0" err="1"/>
              <a:t>java.util</a:t>
            </a:r>
            <a:r>
              <a:rPr lang="en-US" dirty="0"/>
              <a:t>.*; </a:t>
            </a:r>
            <a:endParaRPr lang="en-US" dirty="0"/>
          </a:p>
          <a:p>
            <a:r>
              <a:rPr lang="en-US" dirty="0"/>
              <a:t>class </a:t>
            </a:r>
            <a:r>
              <a:rPr lang="en-US" dirty="0" err="1"/>
              <a:t>TreeMapDemo</a:t>
            </a:r>
            <a:endParaRPr lang="en-US" dirty="0"/>
          </a:p>
          <a:p>
            <a:r>
              <a:rPr lang="en-US" dirty="0"/>
              <a:t> { </a:t>
            </a:r>
            <a:endParaRPr lang="en-US" dirty="0"/>
          </a:p>
        </p:txBody>
      </p:sp>
      <p:sp>
        <p:nvSpPr>
          <p:cNvPr id="6" name="Rectangle 5"/>
          <p:cNvSpPr/>
          <p:nvPr/>
        </p:nvSpPr>
        <p:spPr>
          <a:xfrm>
            <a:off x="2438400" y="1200150"/>
            <a:ext cx="5867400" cy="3108543"/>
          </a:xfrm>
          <a:prstGeom prst="rect">
            <a:avLst/>
          </a:prstGeom>
        </p:spPr>
        <p:txBody>
          <a:bodyPr wrap="square">
            <a:spAutoFit/>
          </a:bodyPr>
          <a:lstStyle/>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TreeMap</a:t>
            </a:r>
            <a:r>
              <a:rPr lang="en-US" dirty="0"/>
              <a:t> t=new </a:t>
            </a:r>
            <a:r>
              <a:rPr lang="en-US" dirty="0" err="1"/>
              <a:t>TreeMap</a:t>
            </a:r>
            <a:r>
              <a:rPr lang="en-US" dirty="0"/>
              <a:t>(); </a:t>
            </a:r>
            <a:endParaRPr lang="en-US" dirty="0"/>
          </a:p>
          <a:p>
            <a:r>
              <a:rPr lang="en-US" dirty="0"/>
              <a:t>                    </a:t>
            </a:r>
            <a:r>
              <a:rPr lang="en-US" dirty="0" err="1"/>
              <a:t>t.put</a:t>
            </a:r>
            <a:r>
              <a:rPr lang="en-US" dirty="0"/>
              <a:t>(100,"ZZZ");</a:t>
            </a:r>
            <a:endParaRPr lang="en-US" dirty="0"/>
          </a:p>
          <a:p>
            <a:r>
              <a:rPr lang="en-US" dirty="0"/>
              <a:t>                    </a:t>
            </a:r>
            <a:r>
              <a:rPr lang="en-US" dirty="0" err="1"/>
              <a:t>t.put</a:t>
            </a:r>
            <a:r>
              <a:rPr lang="en-US" dirty="0"/>
              <a:t>(103,"YYY");</a:t>
            </a:r>
            <a:endParaRPr lang="en-US" dirty="0"/>
          </a:p>
          <a:p>
            <a:r>
              <a:rPr lang="en-US" dirty="0"/>
              <a:t>                    </a:t>
            </a:r>
            <a:r>
              <a:rPr lang="en-US" dirty="0" err="1"/>
              <a:t>t.put</a:t>
            </a:r>
            <a:r>
              <a:rPr lang="en-US" dirty="0"/>
              <a:t>(101,"XXX"); </a:t>
            </a:r>
            <a:endParaRPr lang="en-US" dirty="0"/>
          </a:p>
          <a:p>
            <a:r>
              <a:rPr lang="en-US" dirty="0"/>
              <a:t>                    </a:t>
            </a:r>
            <a:r>
              <a:rPr lang="en-US" dirty="0" err="1"/>
              <a:t>t.put</a:t>
            </a:r>
            <a:r>
              <a:rPr lang="en-US" dirty="0"/>
              <a:t>(104,106); </a:t>
            </a:r>
            <a:endParaRPr lang="en-US" dirty="0"/>
          </a:p>
          <a:p>
            <a:r>
              <a:rPr lang="en-US" dirty="0"/>
              <a:t>                    </a:t>
            </a:r>
            <a:r>
              <a:rPr lang="en-US" dirty="0" err="1"/>
              <a:t>t.put</a:t>
            </a:r>
            <a:r>
              <a:rPr lang="en-US" dirty="0"/>
              <a:t>(107,null);  </a:t>
            </a:r>
            <a:endParaRPr lang="en-US" dirty="0"/>
          </a:p>
          <a:p>
            <a:r>
              <a:rPr lang="en-US" dirty="0"/>
              <a:t>                    //</a:t>
            </a:r>
            <a:r>
              <a:rPr lang="en-US" dirty="0" err="1"/>
              <a:t>t.put</a:t>
            </a:r>
            <a:r>
              <a:rPr lang="en-US" dirty="0"/>
              <a:t>("FFF","XXX");//</a:t>
            </a:r>
            <a:r>
              <a:rPr lang="en-US" dirty="0" err="1"/>
              <a:t>ClassCastException</a:t>
            </a:r>
            <a:r>
              <a:rPr lang="en-US" dirty="0"/>
              <a:t>                  //</a:t>
            </a:r>
            <a:r>
              <a:rPr lang="en-US" dirty="0" err="1"/>
              <a:t>t.put</a:t>
            </a:r>
            <a:r>
              <a:rPr lang="en-US" dirty="0"/>
              <a:t>(</a:t>
            </a:r>
            <a:r>
              <a:rPr lang="en-US" dirty="0" err="1"/>
              <a:t>null,"xxx</a:t>
            </a:r>
            <a:r>
              <a:rPr lang="en-US" dirty="0"/>
              <a:t>");//</a:t>
            </a:r>
            <a:r>
              <a:rPr lang="en-US" dirty="0" err="1"/>
              <a:t>NullPointerException</a:t>
            </a:r>
            <a:r>
              <a:rPr lang="en-US" dirty="0"/>
              <a:t>     </a:t>
            </a:r>
            <a:r>
              <a:rPr lang="en-US" dirty="0" err="1"/>
              <a:t>System.out.println</a:t>
            </a:r>
            <a:r>
              <a:rPr lang="en-US" dirty="0"/>
              <a:t>(t);//{100=ZZZ, 101=XXX, 103=YYY, 104=106, 107=null} </a:t>
            </a:r>
            <a:endParaRPr lang="en-US" dirty="0"/>
          </a:p>
          <a:p>
            <a:r>
              <a:rPr lang="en-US" dirty="0"/>
              <a:t>          }</a:t>
            </a:r>
            <a:endParaRPr lang="en-US" dirty="0"/>
          </a:p>
          <a:p>
            <a:r>
              <a:rPr lang="en-US" dirty="0"/>
              <a:t> }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44</a:t>
            </a:r>
            <a:endParaRPr lang="en-US" sz="2000" dirty="0"/>
          </a:p>
        </p:txBody>
      </p:sp>
    </p:spTree>
  </p:cSld>
  <p:clrMapOvr>
    <a:masterClrMapping/>
  </p:clrMapOvr>
  <p:transition>
    <p:fade thruBlk="1"/>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1130438" cy="307777"/>
          </a:xfrm>
          <a:prstGeom prst="rect">
            <a:avLst/>
          </a:prstGeom>
        </p:spPr>
        <p:txBody>
          <a:bodyPr wrap="none">
            <a:spAutoFit/>
          </a:bodyPr>
          <a:lstStyle/>
          <a:p>
            <a:r>
              <a:rPr lang="en-US" u="sng" dirty="0"/>
              <a:t>Example 2: </a:t>
            </a:r>
            <a:endParaRPr lang="en-US" u="sng" dirty="0"/>
          </a:p>
        </p:txBody>
      </p:sp>
      <p:sp>
        <p:nvSpPr>
          <p:cNvPr id="6" name="Rectangle 5"/>
          <p:cNvSpPr/>
          <p:nvPr/>
        </p:nvSpPr>
        <p:spPr>
          <a:xfrm>
            <a:off x="2286000" y="361950"/>
            <a:ext cx="5486400" cy="4832092"/>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class </a:t>
            </a:r>
            <a:r>
              <a:rPr lang="en-US" dirty="0" err="1"/>
              <a:t>TreeMapDemo</a:t>
            </a:r>
            <a:r>
              <a:rPr lang="en-US" dirty="0"/>
              <a:t> </a:t>
            </a:r>
            <a:endParaRPr lang="en-US" dirty="0"/>
          </a:p>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TreeMap</a:t>
            </a:r>
            <a:r>
              <a:rPr lang="en-US" dirty="0"/>
              <a:t> t=new </a:t>
            </a:r>
            <a:r>
              <a:rPr lang="en-US" dirty="0" err="1"/>
              <a:t>TreeMap</a:t>
            </a:r>
            <a:r>
              <a:rPr lang="en-US" dirty="0"/>
              <a:t>(new </a:t>
            </a:r>
            <a:r>
              <a:rPr lang="en-US" dirty="0" err="1"/>
              <a:t>MyComparator</a:t>
            </a:r>
            <a:r>
              <a:rPr lang="en-US" dirty="0"/>
              <a:t>()); </a:t>
            </a:r>
            <a:endParaRPr lang="en-US" dirty="0"/>
          </a:p>
          <a:p>
            <a:r>
              <a:rPr lang="en-US" dirty="0"/>
              <a:t>                   </a:t>
            </a:r>
            <a:r>
              <a:rPr lang="en-US" dirty="0" err="1"/>
              <a:t>t.put</a:t>
            </a:r>
            <a:r>
              <a:rPr lang="en-US" dirty="0"/>
              <a:t>("XXX",10);                    </a:t>
            </a:r>
            <a:endParaRPr lang="en-US" dirty="0"/>
          </a:p>
          <a:p>
            <a:r>
              <a:rPr lang="en-US" dirty="0"/>
              <a:t>                   </a:t>
            </a:r>
            <a:r>
              <a:rPr lang="en-US" dirty="0" err="1"/>
              <a:t>t.put</a:t>
            </a:r>
            <a:r>
              <a:rPr lang="en-US" dirty="0"/>
              <a:t>("AAA",20); </a:t>
            </a:r>
            <a:endParaRPr lang="en-US" dirty="0"/>
          </a:p>
          <a:p>
            <a:r>
              <a:rPr lang="en-US" dirty="0"/>
              <a:t>                   </a:t>
            </a:r>
            <a:r>
              <a:rPr lang="en-US" dirty="0" err="1"/>
              <a:t>t.put</a:t>
            </a:r>
            <a:r>
              <a:rPr lang="en-US" dirty="0"/>
              <a:t>("ZZZ",30); </a:t>
            </a:r>
            <a:endParaRPr lang="en-US" dirty="0"/>
          </a:p>
          <a:p>
            <a:r>
              <a:rPr lang="en-US" dirty="0"/>
              <a:t>                   </a:t>
            </a:r>
            <a:r>
              <a:rPr lang="en-US" dirty="0" err="1"/>
              <a:t>t.put</a:t>
            </a:r>
            <a:r>
              <a:rPr lang="en-US" dirty="0"/>
              <a:t>("LLL",40); </a:t>
            </a:r>
            <a:endParaRPr lang="en-US" dirty="0"/>
          </a:p>
          <a:p>
            <a:r>
              <a:rPr lang="en-US" dirty="0"/>
              <a:t>  </a:t>
            </a:r>
            <a:r>
              <a:rPr lang="en-US" dirty="0" err="1"/>
              <a:t>System.out.println</a:t>
            </a:r>
            <a:r>
              <a:rPr lang="en-US" dirty="0"/>
              <a:t>(t);//{ZZZ=30, XXX=10, LLL=40, AAA=20} </a:t>
            </a:r>
            <a:endParaRPr lang="en-US" dirty="0"/>
          </a:p>
          <a:p>
            <a:r>
              <a:rPr lang="en-US" dirty="0"/>
              <a:t>         }</a:t>
            </a:r>
            <a:endParaRPr lang="en-US" dirty="0"/>
          </a:p>
          <a:p>
            <a:r>
              <a:rPr lang="en-US" dirty="0"/>
              <a:t> } </a:t>
            </a:r>
            <a:endParaRPr lang="en-US" dirty="0"/>
          </a:p>
          <a:p>
            <a:r>
              <a:rPr lang="en-US" dirty="0"/>
              <a:t>class </a:t>
            </a:r>
            <a:r>
              <a:rPr lang="en-US" dirty="0" err="1"/>
              <a:t>MyComparator</a:t>
            </a:r>
            <a:r>
              <a:rPr lang="en-US" dirty="0"/>
              <a:t> implements Comparator</a:t>
            </a:r>
            <a:endParaRPr lang="en-US" dirty="0"/>
          </a:p>
          <a:p>
            <a:r>
              <a:rPr lang="en-US" dirty="0"/>
              <a:t> { </a:t>
            </a:r>
            <a:endParaRPr lang="en-US" dirty="0"/>
          </a:p>
          <a:p>
            <a:r>
              <a:rPr lang="en-US" dirty="0"/>
              <a:t>         public </a:t>
            </a:r>
            <a:r>
              <a:rPr lang="en-US" dirty="0" err="1"/>
              <a:t>int</a:t>
            </a:r>
            <a:r>
              <a:rPr lang="en-US" dirty="0"/>
              <a:t> compare(Object obj1,Object obj2) </a:t>
            </a:r>
            <a:endParaRPr lang="en-US" dirty="0"/>
          </a:p>
          <a:p>
            <a:r>
              <a:rPr lang="en-US" dirty="0"/>
              <a:t>         {   </a:t>
            </a:r>
            <a:endParaRPr lang="en-US" dirty="0"/>
          </a:p>
          <a:p>
            <a:r>
              <a:rPr lang="en-US" dirty="0"/>
              <a:t>                   String s1=obj1.toString(); </a:t>
            </a:r>
            <a:endParaRPr lang="en-US" dirty="0"/>
          </a:p>
          <a:p>
            <a:r>
              <a:rPr lang="en-US" dirty="0"/>
              <a:t>                   String s2=obj2.toString(); </a:t>
            </a:r>
            <a:endParaRPr lang="en-US" dirty="0"/>
          </a:p>
          <a:p>
            <a:r>
              <a:rPr lang="en-US" dirty="0"/>
              <a:t>                   return s2.compareTo(s1);</a:t>
            </a:r>
            <a:endParaRPr lang="en-US" dirty="0"/>
          </a:p>
          <a:p>
            <a:r>
              <a:rPr lang="en-US" dirty="0"/>
              <a:t>          }</a:t>
            </a:r>
            <a:endParaRPr lang="en-US" dirty="0"/>
          </a:p>
          <a:p>
            <a:r>
              <a:rPr lang="en-US" dirty="0"/>
              <a:t>  } </a:t>
            </a:r>
            <a:endParaRPr lang="en-US" dirty="0"/>
          </a:p>
        </p:txBody>
      </p:sp>
      <p:sp>
        <p:nvSpPr>
          <p:cNvPr id="7" name="Rectangle 6"/>
          <p:cNvSpPr/>
          <p:nvPr/>
        </p:nvSpPr>
        <p:spPr>
          <a:xfrm>
            <a:off x="7315200" y="4400550"/>
            <a:ext cx="540533" cy="400110"/>
          </a:xfrm>
          <a:prstGeom prst="rect">
            <a:avLst/>
          </a:prstGeom>
        </p:spPr>
        <p:txBody>
          <a:bodyPr wrap="none">
            <a:spAutoFit/>
          </a:bodyPr>
          <a:lstStyle/>
          <a:p>
            <a:r>
              <a:rPr lang="en-US" sz="2000" dirty="0"/>
              <a:t>44 </a:t>
            </a:r>
            <a:endParaRPr lang="en-US" sz="2000" dirty="0"/>
          </a:p>
        </p:txBody>
      </p:sp>
    </p:spTree>
  </p:cSld>
  <p:clrMapOvr>
    <a:masterClrMapping/>
  </p:clrMapOvr>
  <p:transition>
    <p:fade thruBlk="1"/>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1962150"/>
            <a:ext cx="4076757" cy="1015663"/>
          </a:xfrm>
          <a:prstGeom prst="rect">
            <a:avLst/>
          </a:prstGeom>
        </p:spPr>
        <p:txBody>
          <a:bodyPr wrap="none">
            <a:spAutoFit/>
          </a:bodyPr>
          <a:lstStyle/>
          <a:p>
            <a:r>
              <a:rPr lang="en-US" sz="6000" dirty="0" err="1">
                <a:solidFill>
                  <a:srgbClr val="FFC000"/>
                </a:solidFill>
              </a:rPr>
              <a:t>Hashtable</a:t>
            </a:r>
            <a:r>
              <a:rPr lang="en-US" sz="6000" dirty="0">
                <a:solidFill>
                  <a:srgbClr val="FFC000"/>
                </a:solidFill>
              </a:rPr>
              <a:t>:</a:t>
            </a:r>
            <a:r>
              <a:rPr lang="en-US" sz="6000" dirty="0"/>
              <a:t> </a:t>
            </a:r>
            <a:endParaRPr lang="en-US" sz="6000"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44</a:t>
            </a:r>
            <a:endParaRPr lang="en-US" sz="2000" dirty="0"/>
          </a:p>
        </p:txBody>
      </p:sp>
    </p:spTree>
  </p:cSld>
  <p:clrMapOvr>
    <a:masterClrMapping/>
  </p:clrMapOvr>
  <p:transition>
    <p:fade thruBlk="1"/>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047750"/>
            <a:ext cx="5638800" cy="3322955"/>
          </a:xfrm>
          <a:prstGeom prst="rect">
            <a:avLst/>
          </a:prstGeom>
        </p:spPr>
        <p:txBody>
          <a:bodyPr wrap="square">
            <a:spAutoFit/>
          </a:bodyPr>
          <a:lstStyle/>
          <a:p>
            <a:pPr marL="342900" indent="-342900">
              <a:buAutoNum type="arabicPeriod"/>
            </a:pPr>
            <a:r>
              <a:rPr lang="en-US" dirty="0"/>
              <a:t>The underlying data structure is </a:t>
            </a:r>
            <a:r>
              <a:rPr lang="en-US" dirty="0" err="1"/>
              <a:t>Hashtable</a:t>
            </a:r>
            <a:r>
              <a:rPr lang="en-US" dirty="0"/>
              <a:t>.</a:t>
            </a:r>
            <a:endParaRPr lang="en-US" dirty="0"/>
          </a:p>
          <a:p>
            <a:pPr marL="342900" indent="-342900"/>
            <a:endParaRPr lang="en-US" dirty="0"/>
          </a:p>
          <a:p>
            <a:pPr marL="342900" indent="-342900"/>
            <a:r>
              <a:rPr lang="en-US" dirty="0"/>
              <a:t> 2. Insertion order is not preserved and it is based on hash code of the keys.</a:t>
            </a:r>
            <a:endParaRPr lang="en-US" dirty="0"/>
          </a:p>
          <a:p>
            <a:pPr marL="342900" indent="-342900"/>
            <a:endParaRPr lang="en-US" dirty="0"/>
          </a:p>
          <a:p>
            <a:pPr marL="342900" indent="-342900"/>
            <a:r>
              <a:rPr lang="en-US" dirty="0"/>
              <a:t> 3. Heterogeneous objects are allowed for both keys and values.</a:t>
            </a:r>
            <a:endParaRPr lang="en-US" dirty="0"/>
          </a:p>
          <a:p>
            <a:pPr marL="342900" indent="-342900"/>
            <a:r>
              <a:rPr lang="en-US" dirty="0"/>
              <a:t> </a:t>
            </a:r>
            <a:endParaRPr lang="en-US" dirty="0"/>
          </a:p>
          <a:p>
            <a:pPr marL="342900" indent="-342900"/>
            <a:r>
              <a:rPr lang="en-US" dirty="0"/>
              <a:t>4. Null key (or) null value is not allowed otherwise we will get </a:t>
            </a:r>
            <a:r>
              <a:rPr lang="en-US" dirty="0" err="1"/>
              <a:t>NullPointerException</a:t>
            </a:r>
            <a:r>
              <a:rPr lang="en-US" dirty="0"/>
              <a:t>.</a:t>
            </a:r>
            <a:endParaRPr lang="en-US" dirty="0"/>
          </a:p>
          <a:p>
            <a:pPr marL="342900" indent="-342900"/>
            <a:endParaRPr lang="en-US" dirty="0"/>
          </a:p>
          <a:p>
            <a:pPr marL="342900" indent="-342900"/>
            <a:r>
              <a:rPr lang="en-US" dirty="0"/>
              <a:t> 5. Duplicate keys(cannot be duplicated) are allowed but values can be duplicated.</a:t>
            </a:r>
            <a:endParaRPr lang="en-US" dirty="0"/>
          </a:p>
          <a:p>
            <a:pPr marL="342900" indent="-342900"/>
            <a:endParaRPr lang="en-US" dirty="0"/>
          </a:p>
          <a:p>
            <a:pPr marL="342900" indent="-342900"/>
            <a:r>
              <a:rPr lang="en-US" dirty="0"/>
              <a:t> 6. Every method present inside </a:t>
            </a:r>
            <a:r>
              <a:rPr lang="en-US" dirty="0" err="1"/>
              <a:t>Hashtable</a:t>
            </a:r>
            <a:r>
              <a:rPr lang="en-US" dirty="0"/>
              <a:t> is </a:t>
            </a:r>
            <a:r>
              <a:rPr lang="en-US" dirty="0" err="1"/>
              <a:t>syncronized</a:t>
            </a:r>
            <a:r>
              <a:rPr lang="en-US" dirty="0"/>
              <a:t> and hence </a:t>
            </a:r>
            <a:r>
              <a:rPr lang="en-US" dirty="0" err="1"/>
              <a:t>Hashtable</a:t>
            </a:r>
            <a:r>
              <a:rPr lang="en-US" dirty="0"/>
              <a:t> objet is Thread-safe. </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44</a:t>
            </a:r>
            <a:endParaRPr lang="en-US" sz="2000" dirty="0"/>
          </a:p>
        </p:txBody>
      </p:sp>
    </p:spTree>
  </p:cSld>
  <p:clrMapOvr>
    <a:masterClrMapping/>
  </p:clrMapOvr>
  <p:transition>
    <p:fade thruBlk="1"/>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298753" cy="307777"/>
          </a:xfrm>
          <a:prstGeom prst="rect">
            <a:avLst/>
          </a:prstGeom>
        </p:spPr>
        <p:txBody>
          <a:bodyPr wrap="none">
            <a:spAutoFit/>
          </a:bodyPr>
          <a:lstStyle/>
          <a:p>
            <a:r>
              <a:rPr lang="en-US" u="sng" dirty="0"/>
              <a:t>Constructors: </a:t>
            </a:r>
            <a:endParaRPr lang="en-US" u="sng" dirty="0"/>
          </a:p>
        </p:txBody>
      </p:sp>
      <p:sp>
        <p:nvSpPr>
          <p:cNvPr id="6" name="Rectangle 5"/>
          <p:cNvSpPr/>
          <p:nvPr/>
        </p:nvSpPr>
        <p:spPr>
          <a:xfrm>
            <a:off x="2438400" y="590550"/>
            <a:ext cx="5867400" cy="1384995"/>
          </a:xfrm>
          <a:prstGeom prst="rect">
            <a:avLst/>
          </a:prstGeom>
        </p:spPr>
        <p:txBody>
          <a:bodyPr wrap="square">
            <a:spAutoFit/>
          </a:bodyPr>
          <a:lstStyle/>
          <a:p>
            <a:pPr marL="342900" indent="-342900">
              <a:buAutoNum type="arabicPeriod"/>
            </a:pPr>
            <a:r>
              <a:rPr lang="en-US" dirty="0" err="1"/>
              <a:t>Hashtable</a:t>
            </a:r>
            <a:r>
              <a:rPr lang="en-US" dirty="0"/>
              <a:t> h=new </a:t>
            </a:r>
            <a:r>
              <a:rPr lang="en-US" dirty="0" err="1"/>
              <a:t>Hashtable</a:t>
            </a:r>
            <a:r>
              <a:rPr lang="en-US" dirty="0"/>
              <a:t>(); </a:t>
            </a:r>
            <a:endParaRPr lang="en-US" dirty="0"/>
          </a:p>
          <a:p>
            <a:pPr marL="342900" indent="-342900"/>
            <a:r>
              <a:rPr lang="en-US" dirty="0"/>
              <a:t>       Creates an empty </a:t>
            </a:r>
            <a:r>
              <a:rPr lang="en-US" dirty="0" err="1"/>
              <a:t>Hashtable</a:t>
            </a:r>
            <a:r>
              <a:rPr lang="en-US" dirty="0"/>
              <a:t> object with default </a:t>
            </a:r>
            <a:r>
              <a:rPr lang="en-US" dirty="0" err="1"/>
              <a:t>initialcapacity</a:t>
            </a:r>
            <a:r>
              <a:rPr lang="en-US" dirty="0"/>
              <a:t> 11 and default fill ratio 0.75. </a:t>
            </a:r>
            <a:endParaRPr lang="en-US" dirty="0"/>
          </a:p>
          <a:p>
            <a:pPr marL="342900" indent="-342900"/>
            <a:r>
              <a:rPr lang="en-US" dirty="0"/>
              <a:t>2. </a:t>
            </a:r>
            <a:r>
              <a:rPr lang="en-US" dirty="0" err="1"/>
              <a:t>Hashtable</a:t>
            </a:r>
            <a:r>
              <a:rPr lang="en-US" dirty="0"/>
              <a:t> h=new </a:t>
            </a:r>
            <a:r>
              <a:rPr lang="en-US" dirty="0" err="1"/>
              <a:t>Hashtable</a:t>
            </a:r>
            <a:r>
              <a:rPr lang="en-US" dirty="0"/>
              <a:t>(</a:t>
            </a:r>
            <a:r>
              <a:rPr lang="en-US" dirty="0" err="1"/>
              <a:t>int</a:t>
            </a:r>
            <a:r>
              <a:rPr lang="en-US" dirty="0"/>
              <a:t> </a:t>
            </a:r>
            <a:r>
              <a:rPr lang="en-US" dirty="0" err="1"/>
              <a:t>initialcapacity</a:t>
            </a:r>
            <a:r>
              <a:rPr lang="en-US" dirty="0"/>
              <a:t>); </a:t>
            </a:r>
            <a:endParaRPr lang="en-US" dirty="0"/>
          </a:p>
          <a:p>
            <a:pPr marL="342900" indent="-342900"/>
            <a:r>
              <a:rPr lang="en-US" dirty="0"/>
              <a:t>3. </a:t>
            </a:r>
            <a:r>
              <a:rPr lang="en-US" dirty="0" err="1"/>
              <a:t>Hashtable</a:t>
            </a:r>
            <a:r>
              <a:rPr lang="en-US" dirty="0"/>
              <a:t> h=new </a:t>
            </a:r>
            <a:r>
              <a:rPr lang="en-US" dirty="0" err="1"/>
              <a:t>Hashtable</a:t>
            </a:r>
            <a:r>
              <a:rPr lang="en-US" dirty="0"/>
              <a:t>(</a:t>
            </a:r>
            <a:r>
              <a:rPr lang="en-US" dirty="0" err="1"/>
              <a:t>int</a:t>
            </a:r>
            <a:r>
              <a:rPr lang="en-US" dirty="0"/>
              <a:t> </a:t>
            </a:r>
            <a:r>
              <a:rPr lang="en-US" dirty="0" err="1"/>
              <a:t>initialcapacity,float</a:t>
            </a:r>
            <a:r>
              <a:rPr lang="en-US" dirty="0"/>
              <a:t> </a:t>
            </a:r>
            <a:r>
              <a:rPr lang="en-US" dirty="0" err="1"/>
              <a:t>fillratio</a:t>
            </a:r>
            <a:r>
              <a:rPr lang="en-US" dirty="0"/>
              <a:t>);</a:t>
            </a:r>
            <a:endParaRPr lang="en-US" dirty="0"/>
          </a:p>
          <a:p>
            <a:pPr marL="342900" indent="-342900"/>
            <a:r>
              <a:rPr lang="en-US" dirty="0"/>
              <a:t>4. </a:t>
            </a:r>
            <a:r>
              <a:rPr lang="en-US" dirty="0" err="1"/>
              <a:t>Hashtable</a:t>
            </a:r>
            <a:r>
              <a:rPr lang="en-US" dirty="0"/>
              <a:t> h=new </a:t>
            </a:r>
            <a:r>
              <a:rPr lang="en-US" dirty="0" err="1"/>
              <a:t>Hashtable</a:t>
            </a:r>
            <a:r>
              <a:rPr lang="en-US" dirty="0"/>
              <a:t> (Map m); </a:t>
            </a:r>
            <a:endParaRPr lang="en-US" dirty="0"/>
          </a:p>
        </p:txBody>
      </p:sp>
      <p:sp>
        <p:nvSpPr>
          <p:cNvPr id="7" name="Rectangle 6"/>
          <p:cNvSpPr/>
          <p:nvPr/>
        </p:nvSpPr>
        <p:spPr>
          <a:xfrm>
            <a:off x="1981200" y="1962150"/>
            <a:ext cx="981359" cy="307777"/>
          </a:xfrm>
          <a:prstGeom prst="rect">
            <a:avLst/>
          </a:prstGeom>
        </p:spPr>
        <p:txBody>
          <a:bodyPr wrap="none">
            <a:spAutoFit/>
          </a:bodyPr>
          <a:lstStyle/>
          <a:p>
            <a:r>
              <a:rPr lang="en-US" u="sng" dirty="0"/>
              <a:t>Example: </a:t>
            </a:r>
            <a:endParaRPr lang="en-US" u="sng" dirty="0"/>
          </a:p>
        </p:txBody>
      </p:sp>
      <p:sp>
        <p:nvSpPr>
          <p:cNvPr id="8" name="Rectangle 7"/>
          <p:cNvSpPr/>
          <p:nvPr/>
        </p:nvSpPr>
        <p:spPr>
          <a:xfrm>
            <a:off x="1981200" y="2266950"/>
            <a:ext cx="5943600" cy="2677656"/>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 class </a:t>
            </a:r>
            <a:r>
              <a:rPr lang="en-US" dirty="0" err="1"/>
              <a:t>HashtableDemo</a:t>
            </a:r>
            <a:r>
              <a:rPr lang="en-US" dirty="0"/>
              <a:t> </a:t>
            </a:r>
            <a:endParaRPr lang="en-US" dirty="0"/>
          </a:p>
          <a:p>
            <a:r>
              <a:rPr lang="en-US" dirty="0"/>
              <a:t>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Hashtable</a:t>
            </a:r>
            <a:r>
              <a:rPr lang="en-US" dirty="0"/>
              <a:t> h=new </a:t>
            </a:r>
            <a:r>
              <a:rPr lang="en-US" dirty="0" err="1"/>
              <a:t>Hashtable</a:t>
            </a:r>
            <a:r>
              <a:rPr lang="en-US" dirty="0"/>
              <a:t>();</a:t>
            </a:r>
            <a:endParaRPr lang="en-US" dirty="0"/>
          </a:p>
          <a:p>
            <a:r>
              <a:rPr lang="en-US" dirty="0"/>
              <a:t>                     </a:t>
            </a:r>
            <a:r>
              <a:rPr lang="en-US" dirty="0" err="1"/>
              <a:t>h.put</a:t>
            </a:r>
            <a:r>
              <a:rPr lang="en-US" dirty="0"/>
              <a:t>(new Temp(5),"A");    </a:t>
            </a:r>
            <a:endParaRPr lang="en-US" dirty="0"/>
          </a:p>
          <a:p>
            <a:endParaRPr lang="en-US" dirty="0"/>
          </a:p>
          <a:p>
            <a:r>
              <a:rPr lang="en-US" dirty="0"/>
              <a:t> </a:t>
            </a:r>
            <a:endParaRPr lang="en-US" dirty="0"/>
          </a:p>
          <a:p>
            <a:endParaRPr lang="en-US" dirty="0"/>
          </a:p>
          <a:p>
            <a:endParaRPr lang="en-US" dirty="0"/>
          </a:p>
          <a:p>
            <a:r>
              <a:rPr lang="en-US" dirty="0" err="1"/>
              <a:t>h.put</a:t>
            </a:r>
            <a:r>
              <a:rPr lang="en-US" dirty="0"/>
              <a:t>(new Temp(2),"B"); </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45</a:t>
            </a:r>
            <a:endParaRPr lang="en-US" sz="2000" dirty="0"/>
          </a:p>
        </p:txBody>
      </p:sp>
    </p:spTree>
  </p:cSld>
  <p:clrMapOvr>
    <a:masterClrMapping/>
  </p:clrMapOvr>
  <p:transition>
    <p:fade thruBlk="1"/>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91200" cy="1169551"/>
          </a:xfrm>
          <a:prstGeom prst="rect">
            <a:avLst/>
          </a:prstGeom>
        </p:spPr>
        <p:txBody>
          <a:bodyPr wrap="square">
            <a:spAutoFit/>
          </a:bodyPr>
          <a:lstStyle/>
          <a:p>
            <a:r>
              <a:rPr lang="en-US" dirty="0"/>
              <a:t>    </a:t>
            </a:r>
            <a:r>
              <a:rPr lang="en-US" dirty="0" err="1"/>
              <a:t>h.put</a:t>
            </a:r>
            <a:r>
              <a:rPr lang="en-US" dirty="0"/>
              <a:t>(new Temp(6),"C"); </a:t>
            </a:r>
            <a:endParaRPr lang="en-US" dirty="0"/>
          </a:p>
          <a:p>
            <a:r>
              <a:rPr lang="en-US" dirty="0"/>
              <a:t>    </a:t>
            </a:r>
            <a:r>
              <a:rPr lang="en-US" dirty="0" err="1"/>
              <a:t>h.put</a:t>
            </a:r>
            <a:r>
              <a:rPr lang="en-US" dirty="0"/>
              <a:t>(new Temp(15),"D");</a:t>
            </a:r>
            <a:endParaRPr lang="en-US" dirty="0"/>
          </a:p>
          <a:p>
            <a:r>
              <a:rPr lang="en-US" dirty="0"/>
              <a:t>    </a:t>
            </a:r>
            <a:r>
              <a:rPr lang="en-US" dirty="0" err="1"/>
              <a:t>h.put</a:t>
            </a:r>
            <a:r>
              <a:rPr lang="en-US" dirty="0"/>
              <a:t>(new Temp(23),"E"); </a:t>
            </a:r>
            <a:endParaRPr lang="en-US" dirty="0"/>
          </a:p>
          <a:p>
            <a:r>
              <a:rPr lang="en-US" dirty="0"/>
              <a:t>    </a:t>
            </a:r>
            <a:r>
              <a:rPr lang="en-US" dirty="0" err="1"/>
              <a:t>h.put</a:t>
            </a:r>
            <a:r>
              <a:rPr lang="en-US" dirty="0"/>
              <a:t>(new Temp(16),"F");  </a:t>
            </a:r>
            <a:endParaRPr lang="en-US" dirty="0"/>
          </a:p>
          <a:p>
            <a:r>
              <a:rPr lang="en-US" dirty="0"/>
              <a:t>    </a:t>
            </a:r>
            <a:r>
              <a:rPr lang="en-US" dirty="0" err="1"/>
              <a:t>System.out.println</a:t>
            </a:r>
            <a:r>
              <a:rPr lang="en-US" dirty="0"/>
              <a:t>(h);//{6=C, 16=F, 5=A, 15=D, 2=B, 23=E} </a:t>
            </a:r>
            <a:endParaRPr lang="en-US" dirty="0"/>
          </a:p>
        </p:txBody>
      </p:sp>
      <p:sp>
        <p:nvSpPr>
          <p:cNvPr id="6" name="Rectangle 5"/>
          <p:cNvSpPr/>
          <p:nvPr/>
        </p:nvSpPr>
        <p:spPr>
          <a:xfrm>
            <a:off x="2286000" y="1276350"/>
            <a:ext cx="1828800" cy="738664"/>
          </a:xfrm>
          <a:prstGeom prst="rect">
            <a:avLst/>
          </a:prstGeom>
        </p:spPr>
        <p:txBody>
          <a:bodyPr wrap="square">
            <a:spAutoFit/>
          </a:bodyPr>
          <a:lstStyle/>
          <a:p>
            <a:r>
              <a:rPr lang="en-US" dirty="0"/>
              <a:t>        }</a:t>
            </a:r>
            <a:endParaRPr lang="en-US" dirty="0"/>
          </a:p>
          <a:p>
            <a:r>
              <a:rPr lang="en-US" dirty="0"/>
              <a:t>  }</a:t>
            </a:r>
            <a:endParaRPr lang="en-US" dirty="0"/>
          </a:p>
          <a:p>
            <a:r>
              <a:rPr lang="en-US" dirty="0"/>
              <a:t> class Temp </a:t>
            </a:r>
            <a:endParaRPr lang="en-US" dirty="0"/>
          </a:p>
        </p:txBody>
      </p:sp>
      <p:sp>
        <p:nvSpPr>
          <p:cNvPr id="7" name="Rectangle 6"/>
          <p:cNvSpPr/>
          <p:nvPr/>
        </p:nvSpPr>
        <p:spPr>
          <a:xfrm>
            <a:off x="2362200" y="1885950"/>
            <a:ext cx="4572000" cy="3323987"/>
          </a:xfrm>
          <a:prstGeom prst="rect">
            <a:avLst/>
          </a:prstGeom>
        </p:spPr>
        <p:txBody>
          <a:bodyPr>
            <a:spAutoFit/>
          </a:bodyPr>
          <a:lstStyle/>
          <a:p>
            <a:r>
              <a:rPr lang="en-US" dirty="0"/>
              <a:t>{  </a:t>
            </a:r>
            <a:endParaRPr lang="en-US" dirty="0"/>
          </a:p>
          <a:p>
            <a:r>
              <a:rPr lang="en-US" dirty="0"/>
              <a:t>          </a:t>
            </a:r>
            <a:r>
              <a:rPr lang="en-US" dirty="0" err="1"/>
              <a:t>int</a:t>
            </a:r>
            <a:r>
              <a:rPr lang="en-US" dirty="0"/>
              <a:t> </a:t>
            </a:r>
            <a:r>
              <a:rPr lang="en-US" dirty="0" err="1"/>
              <a:t>i</a:t>
            </a:r>
            <a:r>
              <a:rPr lang="en-US" dirty="0"/>
              <a:t>;  </a:t>
            </a:r>
            <a:endParaRPr lang="en-US" dirty="0"/>
          </a:p>
          <a:p>
            <a:r>
              <a:rPr lang="en-US" dirty="0"/>
              <a:t>          Temp(</a:t>
            </a:r>
            <a:r>
              <a:rPr lang="en-US" dirty="0" err="1"/>
              <a:t>int</a:t>
            </a:r>
            <a:r>
              <a:rPr lang="en-US" dirty="0"/>
              <a:t> </a:t>
            </a:r>
            <a:r>
              <a:rPr lang="en-US" dirty="0" err="1"/>
              <a:t>i</a:t>
            </a:r>
            <a:r>
              <a:rPr lang="en-US" dirty="0"/>
              <a:t>)</a:t>
            </a:r>
            <a:endParaRPr lang="en-US" dirty="0"/>
          </a:p>
          <a:p>
            <a:r>
              <a:rPr lang="en-US" dirty="0"/>
              <a:t>          {  </a:t>
            </a:r>
            <a:endParaRPr lang="en-US" dirty="0"/>
          </a:p>
          <a:p>
            <a:r>
              <a:rPr lang="en-US" dirty="0"/>
              <a:t>                      </a:t>
            </a:r>
            <a:r>
              <a:rPr lang="en-US" dirty="0" err="1"/>
              <a:t>this.i</a:t>
            </a:r>
            <a:r>
              <a:rPr lang="en-US" dirty="0"/>
              <a:t>=</a:t>
            </a:r>
            <a:r>
              <a:rPr lang="en-US" dirty="0" err="1"/>
              <a:t>i</a:t>
            </a:r>
            <a:r>
              <a:rPr lang="en-US" dirty="0"/>
              <a:t>; </a:t>
            </a:r>
            <a:endParaRPr lang="en-US" dirty="0"/>
          </a:p>
          <a:p>
            <a:r>
              <a:rPr lang="en-US" dirty="0"/>
              <a:t>          }  </a:t>
            </a:r>
            <a:endParaRPr lang="en-US" dirty="0"/>
          </a:p>
          <a:p>
            <a:r>
              <a:rPr lang="en-US" dirty="0"/>
              <a:t>          public </a:t>
            </a:r>
            <a:r>
              <a:rPr lang="en-US" dirty="0" err="1"/>
              <a:t>int</a:t>
            </a:r>
            <a:r>
              <a:rPr lang="en-US" dirty="0"/>
              <a:t> </a:t>
            </a:r>
            <a:r>
              <a:rPr lang="en-US" dirty="0" err="1"/>
              <a:t>hashCode</a:t>
            </a:r>
            <a:r>
              <a:rPr lang="en-US" dirty="0"/>
              <a:t>() </a:t>
            </a:r>
            <a:endParaRPr lang="en-US" dirty="0"/>
          </a:p>
          <a:p>
            <a:r>
              <a:rPr lang="en-US" dirty="0"/>
              <a:t>          {  </a:t>
            </a:r>
            <a:endParaRPr lang="en-US" dirty="0"/>
          </a:p>
          <a:p>
            <a:r>
              <a:rPr lang="en-US" dirty="0"/>
              <a:t>                   return </a:t>
            </a:r>
            <a:r>
              <a:rPr lang="en-US" dirty="0" err="1"/>
              <a:t>i</a:t>
            </a:r>
            <a:r>
              <a:rPr lang="en-US" dirty="0"/>
              <a:t>; </a:t>
            </a:r>
            <a:endParaRPr lang="en-US" dirty="0"/>
          </a:p>
          <a:p>
            <a:r>
              <a:rPr lang="en-US" dirty="0"/>
              <a:t>          } </a:t>
            </a:r>
            <a:endParaRPr lang="en-US" dirty="0"/>
          </a:p>
          <a:p>
            <a:r>
              <a:rPr lang="en-US" dirty="0"/>
              <a:t>          public String </a:t>
            </a:r>
            <a:r>
              <a:rPr lang="en-US" dirty="0" err="1"/>
              <a:t>toString</a:t>
            </a:r>
            <a:r>
              <a:rPr lang="en-US" dirty="0"/>
              <a:t>()</a:t>
            </a:r>
            <a:endParaRPr lang="en-US" dirty="0"/>
          </a:p>
          <a:p>
            <a:r>
              <a:rPr lang="en-US" dirty="0"/>
              <a:t>          {  </a:t>
            </a:r>
            <a:endParaRPr lang="en-US" dirty="0"/>
          </a:p>
          <a:p>
            <a:r>
              <a:rPr lang="en-US" dirty="0"/>
              <a:t>                    return </a:t>
            </a:r>
            <a:r>
              <a:rPr lang="en-US" dirty="0" err="1"/>
              <a:t>i</a:t>
            </a:r>
            <a:r>
              <a:rPr lang="en-US" dirty="0"/>
              <a:t>+"";</a:t>
            </a:r>
            <a:endParaRPr lang="en-US" dirty="0"/>
          </a:p>
          <a:p>
            <a:r>
              <a:rPr lang="en-US" dirty="0"/>
              <a:t>          }</a:t>
            </a:r>
            <a:endParaRPr lang="en-US" dirty="0"/>
          </a:p>
          <a:p>
            <a:r>
              <a:rPr lang="en-US" dirty="0"/>
              <a:t> }</a:t>
            </a:r>
            <a:endParaRPr lang="en-US" dirty="0"/>
          </a:p>
        </p:txBody>
      </p:sp>
      <p:sp>
        <p:nvSpPr>
          <p:cNvPr id="8" name="Rectangle 7"/>
          <p:cNvSpPr/>
          <p:nvPr/>
        </p:nvSpPr>
        <p:spPr>
          <a:xfrm>
            <a:off x="7391400" y="4400550"/>
            <a:ext cx="540533" cy="400110"/>
          </a:xfrm>
          <a:prstGeom prst="rect">
            <a:avLst/>
          </a:prstGeom>
        </p:spPr>
        <p:txBody>
          <a:bodyPr wrap="none">
            <a:spAutoFit/>
          </a:bodyPr>
          <a:lstStyle/>
          <a:p>
            <a:r>
              <a:rPr lang="en-US" sz="2000" dirty="0"/>
              <a:t>45 </a:t>
            </a:r>
            <a:endParaRPr lang="en-US" sz="2000"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Rectangle 5"/>
          <p:cNvSpPr/>
          <p:nvPr/>
        </p:nvSpPr>
        <p:spPr>
          <a:xfrm>
            <a:off x="1828800" y="1276350"/>
            <a:ext cx="6400800" cy="2461260"/>
          </a:xfrm>
          <a:prstGeom prst="rect">
            <a:avLst/>
          </a:prstGeom>
        </p:spPr>
        <p:txBody>
          <a:bodyPr wrap="square">
            <a:spAutoFit/>
          </a:bodyPr>
          <a:lstStyle/>
          <a:p>
            <a:r>
              <a:rPr lang="en-US" dirty="0"/>
              <a:t>1. If we want to represent a group of "individual objects" as a single entity then we should go for collection.</a:t>
            </a:r>
            <a:endParaRPr lang="en-US" dirty="0"/>
          </a:p>
          <a:p>
            <a:endParaRPr lang="en-US" dirty="0"/>
          </a:p>
          <a:p>
            <a:r>
              <a:rPr lang="en-US" dirty="0"/>
              <a:t>2. In general we can consider collection as root interface of entire collection</a:t>
            </a:r>
            <a:endParaRPr lang="en-US" dirty="0"/>
          </a:p>
          <a:p>
            <a:r>
              <a:rPr lang="en-US" dirty="0"/>
              <a:t>framework.</a:t>
            </a:r>
            <a:endParaRPr lang="en-US" dirty="0"/>
          </a:p>
          <a:p>
            <a:endParaRPr lang="en-US" dirty="0"/>
          </a:p>
          <a:p>
            <a:r>
              <a:rPr lang="en-US" dirty="0"/>
              <a:t>3. Collection interface defines the most common methods which can be applicable for any collection object.</a:t>
            </a:r>
            <a:endParaRPr lang="en-US" dirty="0"/>
          </a:p>
          <a:p>
            <a:endParaRPr lang="en-US" dirty="0"/>
          </a:p>
          <a:p>
            <a:r>
              <a:rPr lang="en-US" dirty="0"/>
              <a:t>4. </a:t>
            </a:r>
            <a:r>
              <a:rPr lang="en-US" b="1" dirty="0">
                <a:latin typeface="Arial Bold" panose="020B0604020202020204" charset="0"/>
                <a:cs typeface="Arial Bold" panose="020B0604020202020204" charset="0"/>
              </a:rPr>
              <a:t>There is no concrete class which implements Collection interface directly.</a:t>
            </a:r>
            <a:endParaRPr lang="en-US" b="1" dirty="0">
              <a:latin typeface="Arial Bold" panose="020B0604020202020204" charset="0"/>
              <a:cs typeface="Arial Bold" panose="020B0604020202020204" charset="0"/>
            </a:endParaRPr>
          </a:p>
        </p:txBody>
      </p:sp>
      <p:sp>
        <p:nvSpPr>
          <p:cNvPr id="3" name="Rectangle 2"/>
          <p:cNvSpPr/>
          <p:nvPr/>
        </p:nvSpPr>
        <p:spPr>
          <a:xfrm>
            <a:off x="7086600" y="4019550"/>
            <a:ext cx="327334" cy="400110"/>
          </a:xfrm>
          <a:prstGeom prst="rect">
            <a:avLst/>
          </a:prstGeom>
        </p:spPr>
        <p:txBody>
          <a:bodyPr wrap="none">
            <a:spAutoFit/>
          </a:bodyPr>
          <a:lstStyle/>
          <a:p>
            <a:r>
              <a:rPr lang="en-US" sz="2000" dirty="0"/>
              <a:t>5</a:t>
            </a:r>
            <a:endParaRPr lang="en-US" sz="2000" dirty="0"/>
          </a:p>
        </p:txBody>
      </p:sp>
    </p:spTree>
  </p:cSld>
  <p:clrMapOvr>
    <a:masterClrMapping/>
  </p:clrMapOvr>
  <p:transition>
    <p:fade thruBlk="1"/>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60519" cy="307777"/>
          </a:xfrm>
          <a:prstGeom prst="rect">
            <a:avLst/>
          </a:prstGeom>
        </p:spPr>
        <p:txBody>
          <a:bodyPr wrap="none">
            <a:spAutoFit/>
          </a:bodyPr>
          <a:lstStyle/>
          <a:p>
            <a:r>
              <a:rPr lang="en-US" u="sng" dirty="0"/>
              <a:t>Diagram: </a:t>
            </a:r>
            <a:endParaRPr lang="en-US" u="sng" dirty="0"/>
          </a:p>
        </p:txBody>
      </p:sp>
      <p:pic>
        <p:nvPicPr>
          <p:cNvPr id="8194" name="Picture 2" descr="C:\Users\HOME\Desktop\capture 8.PNG"/>
          <p:cNvPicPr>
            <a:picLocks noChangeAspect="1" noChangeArrowheads="1"/>
          </p:cNvPicPr>
          <p:nvPr/>
        </p:nvPicPr>
        <p:blipFill>
          <a:blip r:embed="rId1"/>
          <a:srcRect/>
          <a:stretch>
            <a:fillRect/>
          </a:stretch>
        </p:blipFill>
        <p:spPr bwMode="auto">
          <a:xfrm>
            <a:off x="2590800" y="285750"/>
            <a:ext cx="2419350" cy="3048000"/>
          </a:xfrm>
          <a:prstGeom prst="rect">
            <a:avLst/>
          </a:prstGeom>
          <a:noFill/>
        </p:spPr>
      </p:pic>
      <p:sp>
        <p:nvSpPr>
          <p:cNvPr id="7" name="Rectangle 6"/>
          <p:cNvSpPr/>
          <p:nvPr/>
        </p:nvSpPr>
        <p:spPr>
          <a:xfrm>
            <a:off x="1295400" y="3181350"/>
            <a:ext cx="7086600" cy="1815882"/>
          </a:xfrm>
          <a:prstGeom prst="rect">
            <a:avLst/>
          </a:prstGeom>
        </p:spPr>
        <p:txBody>
          <a:bodyPr wrap="square">
            <a:spAutoFit/>
          </a:bodyPr>
          <a:lstStyle/>
          <a:p>
            <a:r>
              <a:rPr lang="en-US" u="sng" dirty="0"/>
              <a:t>Note:</a:t>
            </a:r>
            <a:r>
              <a:rPr lang="en-US" dirty="0"/>
              <a:t> if we change </a:t>
            </a:r>
            <a:r>
              <a:rPr lang="en-US" dirty="0" err="1"/>
              <a:t>hasCode</a:t>
            </a:r>
            <a:r>
              <a:rPr lang="en-US" dirty="0"/>
              <a:t>() method of Temp class as follows. </a:t>
            </a:r>
            <a:endParaRPr lang="en-US" dirty="0"/>
          </a:p>
          <a:p>
            <a:r>
              <a:rPr lang="en-US" dirty="0"/>
              <a:t> </a:t>
            </a:r>
            <a:endParaRPr lang="en-US" dirty="0"/>
          </a:p>
          <a:p>
            <a:r>
              <a:rPr lang="en-US" dirty="0"/>
              <a:t>public </a:t>
            </a:r>
            <a:r>
              <a:rPr lang="en-US" dirty="0" err="1"/>
              <a:t>int</a:t>
            </a:r>
            <a:r>
              <a:rPr lang="en-US" dirty="0"/>
              <a:t> </a:t>
            </a:r>
            <a:r>
              <a:rPr lang="en-US" dirty="0" err="1"/>
              <a:t>hashCode</a:t>
            </a:r>
            <a:r>
              <a:rPr lang="en-US" dirty="0"/>
              <a:t>() </a:t>
            </a:r>
            <a:endParaRPr lang="en-US" dirty="0"/>
          </a:p>
          <a:p>
            <a:r>
              <a:rPr lang="en-US" dirty="0"/>
              <a:t>          { </a:t>
            </a:r>
            <a:endParaRPr lang="en-US" dirty="0"/>
          </a:p>
          <a:p>
            <a:r>
              <a:rPr lang="en-US" dirty="0"/>
              <a:t>                  return i%9;</a:t>
            </a:r>
            <a:endParaRPr lang="en-US" dirty="0"/>
          </a:p>
          <a:p>
            <a:r>
              <a:rPr lang="en-US" dirty="0"/>
              <a:t>           } </a:t>
            </a:r>
            <a:endParaRPr lang="en-US" dirty="0"/>
          </a:p>
          <a:p>
            <a:r>
              <a:rPr lang="en-US" dirty="0"/>
              <a:t>Then the output is {16=F, 15=D, 6=C, 23=E, 5=A, 2=B}.  </a:t>
            </a:r>
            <a:endParaRPr lang="en-US" dirty="0"/>
          </a:p>
          <a:p>
            <a:r>
              <a:rPr lang="en-US" dirty="0"/>
              <a:t> </a:t>
            </a:r>
            <a:endParaRPr lang="en-US" dirty="0"/>
          </a:p>
        </p:txBody>
      </p:sp>
      <p:sp>
        <p:nvSpPr>
          <p:cNvPr id="8" name="Rectangle 7"/>
          <p:cNvSpPr/>
          <p:nvPr/>
        </p:nvSpPr>
        <p:spPr>
          <a:xfrm>
            <a:off x="7315200" y="4400550"/>
            <a:ext cx="540533" cy="400110"/>
          </a:xfrm>
          <a:prstGeom prst="rect">
            <a:avLst/>
          </a:prstGeom>
        </p:spPr>
        <p:txBody>
          <a:bodyPr wrap="none">
            <a:spAutoFit/>
          </a:bodyPr>
          <a:lstStyle/>
          <a:p>
            <a:r>
              <a:rPr lang="en-US" sz="2000" dirty="0"/>
              <a:t>46 </a:t>
            </a:r>
            <a:endParaRPr lang="en-US" sz="2000" dirty="0"/>
          </a:p>
        </p:txBody>
      </p:sp>
    </p:spTree>
  </p:cSld>
  <p:clrMapOvr>
    <a:masterClrMapping/>
  </p:clrMapOvr>
  <p:transition>
    <p:fade thruBlk="1"/>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60519" cy="307777"/>
          </a:xfrm>
          <a:prstGeom prst="rect">
            <a:avLst/>
          </a:prstGeom>
        </p:spPr>
        <p:txBody>
          <a:bodyPr wrap="none">
            <a:spAutoFit/>
          </a:bodyPr>
          <a:lstStyle/>
          <a:p>
            <a:r>
              <a:rPr lang="en-US" u="sng" dirty="0"/>
              <a:t>Diagram: </a:t>
            </a:r>
            <a:endParaRPr lang="en-US" u="sng" dirty="0"/>
          </a:p>
        </p:txBody>
      </p:sp>
      <p:pic>
        <p:nvPicPr>
          <p:cNvPr id="9218" name="Picture 2" descr="C:\Users\HOME\Desktop\Capture 9.PNG"/>
          <p:cNvPicPr>
            <a:picLocks noChangeAspect="1" noChangeArrowheads="1"/>
          </p:cNvPicPr>
          <p:nvPr/>
        </p:nvPicPr>
        <p:blipFill>
          <a:blip r:embed="rId1"/>
          <a:srcRect/>
          <a:stretch>
            <a:fillRect/>
          </a:stretch>
        </p:blipFill>
        <p:spPr bwMode="auto">
          <a:xfrm>
            <a:off x="2590800" y="438150"/>
            <a:ext cx="1828800" cy="2819400"/>
          </a:xfrm>
          <a:prstGeom prst="rect">
            <a:avLst/>
          </a:prstGeom>
          <a:noFill/>
        </p:spPr>
      </p:pic>
      <p:sp>
        <p:nvSpPr>
          <p:cNvPr id="7" name="Rectangle 6"/>
          <p:cNvSpPr/>
          <p:nvPr/>
        </p:nvSpPr>
        <p:spPr>
          <a:xfrm>
            <a:off x="1447800" y="3562350"/>
            <a:ext cx="6096000" cy="954107"/>
          </a:xfrm>
          <a:prstGeom prst="rect">
            <a:avLst/>
          </a:prstGeom>
        </p:spPr>
        <p:txBody>
          <a:bodyPr wrap="square">
            <a:spAutoFit/>
          </a:bodyPr>
          <a:lstStyle/>
          <a:p>
            <a:r>
              <a:rPr lang="en-US" u="sng" dirty="0"/>
              <a:t>Note: </a:t>
            </a:r>
            <a:r>
              <a:rPr lang="en-US" dirty="0"/>
              <a:t>if we change initial capacity as 25.</a:t>
            </a:r>
            <a:endParaRPr lang="en-US" dirty="0"/>
          </a:p>
          <a:p>
            <a:r>
              <a:rPr lang="en-US" dirty="0"/>
              <a:t> </a:t>
            </a:r>
            <a:r>
              <a:rPr lang="en-US" dirty="0" err="1"/>
              <a:t>Hashtable</a:t>
            </a:r>
            <a:r>
              <a:rPr lang="en-US" dirty="0"/>
              <a:t> h=new </a:t>
            </a:r>
            <a:r>
              <a:rPr lang="en-US" dirty="0" err="1"/>
              <a:t>Hashtable</a:t>
            </a:r>
            <a:r>
              <a:rPr lang="en-US" dirty="0"/>
              <a:t>(25);</a:t>
            </a:r>
            <a:endParaRPr lang="en-US" dirty="0"/>
          </a:p>
          <a:p>
            <a:r>
              <a:rPr lang="en-US" dirty="0"/>
              <a:t> output is : { 23=E, 16=F, 15=D, 6=C, 5=A, 2=B }  </a:t>
            </a:r>
            <a:endParaRPr lang="en-US" dirty="0"/>
          </a:p>
          <a:p>
            <a:r>
              <a:rPr lang="en-US" dirty="0"/>
              <a:t> </a:t>
            </a:r>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47</a:t>
            </a:r>
            <a:endParaRPr lang="en-US" sz="2000" dirty="0"/>
          </a:p>
        </p:txBody>
      </p:sp>
    </p:spTree>
  </p:cSld>
  <p:clrMapOvr>
    <a:masterClrMapping/>
  </p:clrMapOvr>
  <p:transition>
    <p:fade thruBlk="1"/>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60519" cy="307777"/>
          </a:xfrm>
          <a:prstGeom prst="rect">
            <a:avLst/>
          </a:prstGeom>
        </p:spPr>
        <p:txBody>
          <a:bodyPr wrap="none">
            <a:spAutoFit/>
          </a:bodyPr>
          <a:lstStyle/>
          <a:p>
            <a:r>
              <a:rPr lang="en-US" u="sng" dirty="0"/>
              <a:t>Diagram: </a:t>
            </a:r>
            <a:endParaRPr lang="en-US" u="sng" dirty="0"/>
          </a:p>
        </p:txBody>
      </p:sp>
      <p:pic>
        <p:nvPicPr>
          <p:cNvPr id="10242" name="Picture 2" descr="C:\Users\HOME\Desktop\Capture 10.PNG"/>
          <p:cNvPicPr>
            <a:picLocks noChangeAspect="1" noChangeArrowheads="1"/>
          </p:cNvPicPr>
          <p:nvPr/>
        </p:nvPicPr>
        <p:blipFill>
          <a:blip r:embed="rId1"/>
          <a:srcRect/>
          <a:stretch>
            <a:fillRect/>
          </a:stretch>
        </p:blipFill>
        <p:spPr bwMode="auto">
          <a:xfrm>
            <a:off x="2438400" y="495300"/>
            <a:ext cx="1752600" cy="4648200"/>
          </a:xfrm>
          <a:prstGeom prst="rect">
            <a:avLst/>
          </a:prstGeom>
          <a:noFill/>
        </p:spPr>
      </p:pic>
      <p:sp>
        <p:nvSpPr>
          <p:cNvPr id="7" name="Rectangle 6"/>
          <p:cNvSpPr/>
          <p:nvPr/>
        </p:nvSpPr>
        <p:spPr>
          <a:xfrm>
            <a:off x="7239000" y="4400550"/>
            <a:ext cx="470000" cy="400110"/>
          </a:xfrm>
          <a:prstGeom prst="rect">
            <a:avLst/>
          </a:prstGeom>
        </p:spPr>
        <p:txBody>
          <a:bodyPr wrap="none">
            <a:spAutoFit/>
          </a:bodyPr>
          <a:lstStyle/>
          <a:p>
            <a:r>
              <a:rPr lang="en-US" sz="2000" dirty="0"/>
              <a:t>48</a:t>
            </a:r>
            <a:endParaRPr lang="en-US" sz="2000" dirty="0"/>
          </a:p>
        </p:txBody>
      </p:sp>
    </p:spTree>
  </p:cSld>
  <p:clrMapOvr>
    <a:masterClrMapping/>
  </p:clrMapOvr>
  <p:transition>
    <p:fade thruBlk="1"/>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343150"/>
            <a:ext cx="4118435" cy="1015663"/>
          </a:xfrm>
          <a:prstGeom prst="rect">
            <a:avLst/>
          </a:prstGeom>
        </p:spPr>
        <p:txBody>
          <a:bodyPr wrap="none">
            <a:spAutoFit/>
          </a:bodyPr>
          <a:lstStyle/>
          <a:p>
            <a:r>
              <a:rPr lang="en-US" sz="6000" dirty="0">
                <a:solidFill>
                  <a:schemeClr val="accent6">
                    <a:lumMod val="50000"/>
                  </a:schemeClr>
                </a:solidFill>
              </a:rPr>
              <a:t>Properties:</a:t>
            </a:r>
            <a:r>
              <a:rPr lang="en-US" sz="6000" dirty="0">
                <a:solidFill>
                  <a:schemeClr val="accent4">
                    <a:lumMod val="75000"/>
                  </a:schemeClr>
                </a:solidFill>
              </a:rPr>
              <a:t> </a:t>
            </a:r>
            <a:endParaRPr lang="en-US" sz="6000" dirty="0">
              <a:solidFill>
                <a:schemeClr val="accent4">
                  <a:lumMod val="75000"/>
                </a:schemeClr>
              </a:solidFill>
            </a:endParaRPr>
          </a:p>
        </p:txBody>
      </p:sp>
      <p:sp>
        <p:nvSpPr>
          <p:cNvPr id="6" name="Rectangle 5"/>
          <p:cNvSpPr/>
          <p:nvPr/>
        </p:nvSpPr>
        <p:spPr>
          <a:xfrm>
            <a:off x="7315200" y="4324350"/>
            <a:ext cx="540533" cy="400110"/>
          </a:xfrm>
          <a:prstGeom prst="rect">
            <a:avLst/>
          </a:prstGeom>
        </p:spPr>
        <p:txBody>
          <a:bodyPr wrap="none">
            <a:spAutoFit/>
          </a:bodyPr>
          <a:lstStyle/>
          <a:p>
            <a:r>
              <a:rPr lang="en-US" sz="2000" dirty="0"/>
              <a:t>49 </a:t>
            </a:r>
            <a:endParaRPr lang="en-US" sz="2000" dirty="0"/>
          </a:p>
        </p:txBody>
      </p:sp>
    </p:spTree>
  </p:cSld>
  <p:clrMapOvr>
    <a:masterClrMapping/>
  </p:clrMapOvr>
  <p:transition>
    <p:fade thruBlk="1"/>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715000" cy="4185761"/>
          </a:xfrm>
          <a:prstGeom prst="rect">
            <a:avLst/>
          </a:prstGeom>
        </p:spPr>
        <p:txBody>
          <a:bodyPr wrap="square">
            <a:spAutoFit/>
          </a:bodyPr>
          <a:lstStyle/>
          <a:p>
            <a:pPr marL="342900" indent="-342900">
              <a:buAutoNum type="arabicPeriod"/>
            </a:pPr>
            <a:r>
              <a:rPr lang="en-US" dirty="0"/>
              <a:t>Properties class is the child class of </a:t>
            </a:r>
            <a:r>
              <a:rPr lang="en-US" dirty="0" err="1"/>
              <a:t>Hashtable</a:t>
            </a:r>
            <a:r>
              <a:rPr lang="en-US" dirty="0"/>
              <a:t>.</a:t>
            </a:r>
            <a:endParaRPr lang="en-US" dirty="0"/>
          </a:p>
          <a:p>
            <a:pPr marL="342900" indent="-342900"/>
            <a:endParaRPr lang="en-US" dirty="0"/>
          </a:p>
          <a:p>
            <a:pPr marL="342900" indent="-342900"/>
            <a:r>
              <a:rPr lang="en-US" dirty="0"/>
              <a:t> 2. In our program if anything which changes frequently like </a:t>
            </a:r>
            <a:r>
              <a:rPr lang="en-US" dirty="0" err="1"/>
              <a:t>DBUserName</a:t>
            </a:r>
            <a:r>
              <a:rPr lang="en-US" dirty="0"/>
              <a:t>, Password etc., such type of values not recommended to hardcode in java application because for every change we have to recompile, rebuild and redeployed the application and even server restart also required sometimes it creates a big business impact to the client. </a:t>
            </a:r>
            <a:endParaRPr lang="en-US" dirty="0"/>
          </a:p>
          <a:p>
            <a:pPr marL="342900" indent="-342900"/>
            <a:endParaRPr lang="en-US" dirty="0"/>
          </a:p>
          <a:p>
            <a:pPr marL="342900" indent="-342900"/>
            <a:r>
              <a:rPr lang="en-US" dirty="0"/>
              <a:t>3. Such type of variable things we have to hardcode in property files and we have to read the values from the property files into java application.</a:t>
            </a:r>
            <a:endParaRPr lang="en-US" dirty="0"/>
          </a:p>
          <a:p>
            <a:pPr marL="342900" indent="-342900"/>
            <a:endParaRPr lang="en-US" dirty="0"/>
          </a:p>
          <a:p>
            <a:pPr marL="342900" indent="-342900"/>
            <a:r>
              <a:rPr lang="en-US" dirty="0"/>
              <a:t> 4. The main advantage in this approach is if there is any change in property files automatically those changes will be available to java application just redeployment is enough.</a:t>
            </a:r>
            <a:endParaRPr lang="en-US" dirty="0"/>
          </a:p>
          <a:p>
            <a:pPr marL="342900" indent="-342900"/>
            <a:endParaRPr lang="en-US" dirty="0"/>
          </a:p>
          <a:p>
            <a:pPr marL="342900" indent="-342900"/>
            <a:r>
              <a:rPr lang="en-US" dirty="0"/>
              <a:t> 5. By using Properties object we can read and hold properties from property files into java application. </a:t>
            </a:r>
            <a:endParaRPr lang="en-US" dirty="0"/>
          </a:p>
        </p:txBody>
      </p:sp>
      <p:sp>
        <p:nvSpPr>
          <p:cNvPr id="6" name="Rectangle 5"/>
          <p:cNvSpPr/>
          <p:nvPr/>
        </p:nvSpPr>
        <p:spPr>
          <a:xfrm>
            <a:off x="7315200" y="4400550"/>
            <a:ext cx="540533" cy="400110"/>
          </a:xfrm>
          <a:prstGeom prst="rect">
            <a:avLst/>
          </a:prstGeom>
        </p:spPr>
        <p:txBody>
          <a:bodyPr wrap="none">
            <a:spAutoFit/>
          </a:bodyPr>
          <a:lstStyle/>
          <a:p>
            <a:r>
              <a:rPr lang="en-US" sz="2000" dirty="0"/>
              <a:t>49 </a:t>
            </a:r>
            <a:endParaRPr lang="en-US" sz="2000" dirty="0"/>
          </a:p>
        </p:txBody>
      </p:sp>
    </p:spTree>
  </p:cSld>
  <p:clrMapOvr>
    <a:masterClrMapping/>
  </p:clrMapOvr>
  <p:transition>
    <p:fade thruBlk="1"/>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208985" cy="307777"/>
          </a:xfrm>
          <a:prstGeom prst="rect">
            <a:avLst/>
          </a:prstGeom>
        </p:spPr>
        <p:txBody>
          <a:bodyPr wrap="none">
            <a:spAutoFit/>
          </a:bodyPr>
          <a:lstStyle/>
          <a:p>
            <a:r>
              <a:rPr lang="en-US" u="sng" dirty="0"/>
              <a:t>Constructor: </a:t>
            </a:r>
            <a:endParaRPr lang="en-US" u="sng" dirty="0"/>
          </a:p>
        </p:txBody>
      </p:sp>
      <p:sp>
        <p:nvSpPr>
          <p:cNvPr id="6" name="Rectangle 5"/>
          <p:cNvSpPr/>
          <p:nvPr/>
        </p:nvSpPr>
        <p:spPr>
          <a:xfrm>
            <a:off x="2590800" y="514350"/>
            <a:ext cx="5638800" cy="523220"/>
          </a:xfrm>
          <a:prstGeom prst="rect">
            <a:avLst/>
          </a:prstGeom>
        </p:spPr>
        <p:txBody>
          <a:bodyPr wrap="square">
            <a:spAutoFit/>
          </a:bodyPr>
          <a:lstStyle/>
          <a:p>
            <a:r>
              <a:rPr lang="en-US" dirty="0"/>
              <a:t>Properties p=new Properties(); </a:t>
            </a:r>
            <a:endParaRPr lang="en-US" dirty="0"/>
          </a:p>
          <a:p>
            <a:r>
              <a:rPr lang="en-US" dirty="0"/>
              <a:t>In properties both key and value "should be String type only".</a:t>
            </a:r>
            <a:endParaRPr lang="en-US" dirty="0"/>
          </a:p>
        </p:txBody>
      </p:sp>
      <p:sp>
        <p:nvSpPr>
          <p:cNvPr id="7" name="Rectangle 6"/>
          <p:cNvSpPr/>
          <p:nvPr/>
        </p:nvSpPr>
        <p:spPr>
          <a:xfrm>
            <a:off x="2438400" y="1123950"/>
            <a:ext cx="970137" cy="307777"/>
          </a:xfrm>
          <a:prstGeom prst="rect">
            <a:avLst/>
          </a:prstGeom>
        </p:spPr>
        <p:txBody>
          <a:bodyPr wrap="none">
            <a:spAutoFit/>
          </a:bodyPr>
          <a:lstStyle/>
          <a:p>
            <a:r>
              <a:rPr lang="en-US" u="sng" dirty="0"/>
              <a:t>Methods: </a:t>
            </a:r>
            <a:endParaRPr lang="en-US" u="sng" dirty="0"/>
          </a:p>
        </p:txBody>
      </p:sp>
      <p:sp>
        <p:nvSpPr>
          <p:cNvPr id="8" name="Rectangle 7"/>
          <p:cNvSpPr/>
          <p:nvPr/>
        </p:nvSpPr>
        <p:spPr>
          <a:xfrm>
            <a:off x="1905000" y="1428750"/>
            <a:ext cx="6553200" cy="3323987"/>
          </a:xfrm>
          <a:prstGeom prst="rect">
            <a:avLst/>
          </a:prstGeom>
        </p:spPr>
        <p:txBody>
          <a:bodyPr wrap="square">
            <a:spAutoFit/>
          </a:bodyPr>
          <a:lstStyle/>
          <a:p>
            <a:pPr marL="342900" indent="-342900">
              <a:buAutoNum type="arabicPeriod"/>
            </a:pPr>
            <a:r>
              <a:rPr lang="en-US" dirty="0"/>
              <a:t>String </a:t>
            </a:r>
            <a:r>
              <a:rPr lang="en-US" dirty="0" err="1"/>
              <a:t>getPrperty</a:t>
            </a:r>
            <a:r>
              <a:rPr lang="en-US" dirty="0"/>
              <a:t>(String </a:t>
            </a:r>
            <a:r>
              <a:rPr lang="en-US" dirty="0" err="1"/>
              <a:t>propertyname</a:t>
            </a:r>
            <a:r>
              <a:rPr lang="en-US" dirty="0"/>
              <a:t>) ;  Returns the value associated with specified property.</a:t>
            </a:r>
            <a:endParaRPr lang="en-US" dirty="0"/>
          </a:p>
          <a:p>
            <a:pPr marL="342900" indent="-342900"/>
            <a:endParaRPr lang="en-US" dirty="0"/>
          </a:p>
          <a:p>
            <a:pPr marL="342900" indent="-342900"/>
            <a:r>
              <a:rPr lang="en-US" dirty="0"/>
              <a:t> 2. String </a:t>
            </a:r>
            <a:r>
              <a:rPr lang="en-US" dirty="0" err="1"/>
              <a:t>setproperty</a:t>
            </a:r>
            <a:r>
              <a:rPr lang="en-US" dirty="0"/>
              <a:t>(String </a:t>
            </a:r>
            <a:r>
              <a:rPr lang="en-US" dirty="0" err="1"/>
              <a:t>propertyname,String</a:t>
            </a:r>
            <a:r>
              <a:rPr lang="en-US" dirty="0"/>
              <a:t> </a:t>
            </a:r>
            <a:r>
              <a:rPr lang="en-US" dirty="0" err="1"/>
              <a:t>propertyvalue</a:t>
            </a:r>
            <a:r>
              <a:rPr lang="en-US" dirty="0"/>
              <a:t>);  To set a new property. </a:t>
            </a:r>
            <a:endParaRPr lang="en-US" dirty="0"/>
          </a:p>
          <a:p>
            <a:pPr marL="342900" indent="-342900"/>
            <a:endParaRPr lang="en-US" dirty="0"/>
          </a:p>
          <a:p>
            <a:pPr marL="342900" indent="-342900"/>
            <a:r>
              <a:rPr lang="en-US" dirty="0"/>
              <a:t>3. Enumeration </a:t>
            </a:r>
            <a:r>
              <a:rPr lang="en-US" dirty="0" err="1"/>
              <a:t>propertyNames</a:t>
            </a:r>
            <a:r>
              <a:rPr lang="en-US" dirty="0"/>
              <a:t>();</a:t>
            </a:r>
            <a:endParaRPr lang="en-US" dirty="0"/>
          </a:p>
          <a:p>
            <a:pPr marL="342900" indent="-342900"/>
            <a:endParaRPr lang="en-US" dirty="0"/>
          </a:p>
          <a:p>
            <a:pPr marL="342900" indent="-342900"/>
            <a:r>
              <a:rPr lang="en-US" dirty="0"/>
              <a:t>4. void load(</a:t>
            </a:r>
            <a:r>
              <a:rPr lang="en-US" dirty="0" err="1"/>
              <a:t>InputStream</a:t>
            </a:r>
            <a:r>
              <a:rPr lang="en-US" dirty="0"/>
              <a:t> is);//Any </a:t>
            </a:r>
            <a:r>
              <a:rPr lang="en-US" dirty="0" err="1"/>
              <a:t>InputStream</a:t>
            </a:r>
            <a:r>
              <a:rPr lang="en-US" dirty="0"/>
              <a:t> we can pass. To load Properties from property files into java Properties object. </a:t>
            </a:r>
            <a:endParaRPr lang="en-US" dirty="0"/>
          </a:p>
          <a:p>
            <a:pPr marL="342900" indent="-342900"/>
            <a:endParaRPr lang="en-US" dirty="0"/>
          </a:p>
          <a:p>
            <a:pPr marL="342900" indent="-342900"/>
            <a:r>
              <a:rPr lang="en-US" dirty="0"/>
              <a:t>5. void store(</a:t>
            </a:r>
            <a:r>
              <a:rPr lang="en-US" dirty="0" err="1"/>
              <a:t>OutputStream</a:t>
            </a:r>
            <a:r>
              <a:rPr lang="en-US" dirty="0"/>
              <a:t> </a:t>
            </a:r>
            <a:r>
              <a:rPr lang="en-US" dirty="0" err="1"/>
              <a:t>os,String</a:t>
            </a:r>
            <a:r>
              <a:rPr lang="en-US" dirty="0"/>
              <a:t> comment);//Any </a:t>
            </a:r>
            <a:r>
              <a:rPr lang="en-US" dirty="0" err="1"/>
              <a:t>OutputStream</a:t>
            </a:r>
            <a:r>
              <a:rPr lang="en-US" dirty="0"/>
              <a:t> we can pass.  To store the properties from Properties object into properties file. </a:t>
            </a:r>
            <a:endParaRPr lang="en-US" dirty="0"/>
          </a:p>
          <a:p>
            <a:r>
              <a:rPr lang="en-US" dirty="0"/>
              <a:t> </a:t>
            </a:r>
            <a:endParaRPr lang="en-US" dirty="0"/>
          </a:p>
          <a:p>
            <a:r>
              <a:rPr lang="en-US" dirty="0"/>
              <a:t> </a:t>
            </a:r>
            <a:endParaRPr lang="en-US" dirty="0"/>
          </a:p>
        </p:txBody>
      </p:sp>
      <p:sp>
        <p:nvSpPr>
          <p:cNvPr id="9" name="Rectangle 8"/>
          <p:cNvSpPr/>
          <p:nvPr/>
        </p:nvSpPr>
        <p:spPr>
          <a:xfrm>
            <a:off x="7315200" y="4400550"/>
            <a:ext cx="540533" cy="400110"/>
          </a:xfrm>
          <a:prstGeom prst="rect">
            <a:avLst/>
          </a:prstGeom>
        </p:spPr>
        <p:txBody>
          <a:bodyPr wrap="none">
            <a:spAutoFit/>
          </a:bodyPr>
          <a:lstStyle/>
          <a:p>
            <a:r>
              <a:rPr lang="en-US" sz="2000" dirty="0"/>
              <a:t>49 </a:t>
            </a:r>
            <a:endParaRPr lang="en-US" sz="2000" dirty="0"/>
          </a:p>
        </p:txBody>
      </p:sp>
    </p:spTree>
  </p:cSld>
  <p:clrMapOvr>
    <a:masterClrMapping/>
  </p:clrMapOvr>
  <p:transition>
    <p:fade thruBlk="1"/>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960519" cy="307777"/>
          </a:xfrm>
          <a:prstGeom prst="rect">
            <a:avLst/>
          </a:prstGeom>
        </p:spPr>
        <p:txBody>
          <a:bodyPr wrap="none">
            <a:spAutoFit/>
          </a:bodyPr>
          <a:lstStyle/>
          <a:p>
            <a:r>
              <a:rPr lang="en-US" u="sng" dirty="0"/>
              <a:t>Diagram: </a:t>
            </a:r>
            <a:endParaRPr lang="en-US" u="sng" dirty="0"/>
          </a:p>
        </p:txBody>
      </p:sp>
      <p:pic>
        <p:nvPicPr>
          <p:cNvPr id="11266" name="Picture 2" descr="C:\Users\HOME\Desktop\Capture 11.PNG"/>
          <p:cNvPicPr>
            <a:picLocks noChangeAspect="1" noChangeArrowheads="1"/>
          </p:cNvPicPr>
          <p:nvPr/>
        </p:nvPicPr>
        <p:blipFill>
          <a:blip r:embed="rId1"/>
          <a:srcRect/>
          <a:stretch>
            <a:fillRect/>
          </a:stretch>
        </p:blipFill>
        <p:spPr bwMode="auto">
          <a:xfrm>
            <a:off x="2286000" y="1200150"/>
            <a:ext cx="4787900" cy="2260600"/>
          </a:xfrm>
          <a:prstGeom prst="rect">
            <a:avLst/>
          </a:prstGeom>
          <a:noFill/>
        </p:spPr>
      </p:pic>
      <p:sp>
        <p:nvSpPr>
          <p:cNvPr id="7" name="Rectangle 6"/>
          <p:cNvSpPr/>
          <p:nvPr/>
        </p:nvSpPr>
        <p:spPr>
          <a:xfrm>
            <a:off x="7391400" y="4400550"/>
            <a:ext cx="470000" cy="400110"/>
          </a:xfrm>
          <a:prstGeom prst="rect">
            <a:avLst/>
          </a:prstGeom>
        </p:spPr>
        <p:txBody>
          <a:bodyPr wrap="none">
            <a:spAutoFit/>
          </a:bodyPr>
          <a:lstStyle/>
          <a:p>
            <a:r>
              <a:rPr lang="en-US" sz="2000" dirty="0"/>
              <a:t>50</a:t>
            </a:r>
            <a:endParaRPr lang="en-US" sz="2000" dirty="0"/>
          </a:p>
        </p:txBody>
      </p:sp>
    </p:spTree>
  </p:cSld>
  <p:clrMapOvr>
    <a:masterClrMapping/>
  </p:clrMapOvr>
  <p:transition>
    <p:fade thruBlk="1"/>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590550"/>
            <a:ext cx="981359" cy="307777"/>
          </a:xfrm>
          <a:prstGeom prst="rect">
            <a:avLst/>
          </a:prstGeom>
        </p:spPr>
        <p:txBody>
          <a:bodyPr wrap="none">
            <a:spAutoFit/>
          </a:bodyPr>
          <a:lstStyle/>
          <a:p>
            <a:r>
              <a:rPr lang="en-US" u="sng" dirty="0"/>
              <a:t>Example: </a:t>
            </a:r>
            <a:endParaRPr lang="en-US" u="sng" dirty="0"/>
          </a:p>
        </p:txBody>
      </p:sp>
      <p:sp>
        <p:nvSpPr>
          <p:cNvPr id="6" name="Rectangle 5"/>
          <p:cNvSpPr/>
          <p:nvPr/>
        </p:nvSpPr>
        <p:spPr>
          <a:xfrm>
            <a:off x="2209800" y="971550"/>
            <a:ext cx="5715000" cy="3754874"/>
          </a:xfrm>
          <a:prstGeom prst="rect">
            <a:avLst/>
          </a:prstGeom>
        </p:spPr>
        <p:txBody>
          <a:bodyPr wrap="square">
            <a:spAutoFit/>
          </a:bodyPr>
          <a:lstStyle/>
          <a:p>
            <a:r>
              <a:rPr lang="en-US" dirty="0"/>
              <a:t>import </a:t>
            </a:r>
            <a:r>
              <a:rPr lang="en-US" dirty="0" err="1"/>
              <a:t>java.util</a:t>
            </a:r>
            <a:r>
              <a:rPr lang="en-US" dirty="0"/>
              <a:t>.*; </a:t>
            </a:r>
            <a:endParaRPr lang="en-US" dirty="0"/>
          </a:p>
          <a:p>
            <a:r>
              <a:rPr lang="en-US" dirty="0"/>
              <a:t>import java.io.*;</a:t>
            </a:r>
            <a:endParaRPr lang="en-US" dirty="0"/>
          </a:p>
          <a:p>
            <a:r>
              <a:rPr lang="en-US" dirty="0"/>
              <a:t> class </a:t>
            </a:r>
            <a:r>
              <a:rPr lang="en-US" dirty="0" err="1"/>
              <a:t>PropertiesDemo</a:t>
            </a:r>
            <a:r>
              <a:rPr lang="en-US" dirty="0"/>
              <a:t>  </a:t>
            </a:r>
            <a:endParaRPr lang="en-US" dirty="0"/>
          </a:p>
          <a:p>
            <a:r>
              <a:rPr lang="en-US" dirty="0"/>
              <a:t>{ </a:t>
            </a:r>
            <a:endParaRPr lang="en-US" dirty="0"/>
          </a:p>
          <a:p>
            <a:r>
              <a:rPr lang="en-US" dirty="0"/>
              <a:t>           public static void main(String[] </a:t>
            </a:r>
            <a:r>
              <a:rPr lang="en-US" dirty="0" err="1"/>
              <a:t>args</a:t>
            </a:r>
            <a:r>
              <a:rPr lang="en-US" dirty="0"/>
              <a:t>)throws Exception </a:t>
            </a:r>
            <a:endParaRPr lang="en-US" dirty="0"/>
          </a:p>
          <a:p>
            <a:r>
              <a:rPr lang="en-US" dirty="0"/>
              <a:t>           {  </a:t>
            </a:r>
            <a:endParaRPr lang="en-US" dirty="0"/>
          </a:p>
          <a:p>
            <a:r>
              <a:rPr lang="en-US" dirty="0"/>
              <a:t>                    Properties p=new Properties();   </a:t>
            </a:r>
            <a:endParaRPr lang="en-US" dirty="0"/>
          </a:p>
          <a:p>
            <a:r>
              <a:rPr lang="en-US" dirty="0"/>
              <a:t>                    </a:t>
            </a:r>
            <a:r>
              <a:rPr lang="en-US" dirty="0" err="1"/>
              <a:t>FileInputStream</a:t>
            </a:r>
            <a:r>
              <a:rPr lang="en-US" dirty="0"/>
              <a:t> </a:t>
            </a:r>
            <a:r>
              <a:rPr lang="en-US" dirty="0" err="1"/>
              <a:t>fis</a:t>
            </a:r>
            <a:r>
              <a:rPr lang="en-US" dirty="0"/>
              <a:t>=new </a:t>
            </a:r>
            <a:endParaRPr lang="en-US" dirty="0"/>
          </a:p>
          <a:p>
            <a:r>
              <a:rPr lang="en-US" dirty="0" err="1"/>
              <a:t>FileInputStream</a:t>
            </a:r>
            <a:r>
              <a:rPr lang="en-US" dirty="0"/>
              <a:t>("</a:t>
            </a:r>
            <a:r>
              <a:rPr lang="en-US" dirty="0" err="1"/>
              <a:t>abc.properties</a:t>
            </a:r>
            <a:r>
              <a:rPr lang="en-US" dirty="0"/>
              <a:t>"); </a:t>
            </a:r>
            <a:endParaRPr lang="en-US" dirty="0"/>
          </a:p>
          <a:p>
            <a:r>
              <a:rPr lang="en-US" dirty="0"/>
              <a:t>                    </a:t>
            </a:r>
            <a:r>
              <a:rPr lang="en-US" dirty="0" err="1"/>
              <a:t>p.load</a:t>
            </a:r>
            <a:r>
              <a:rPr lang="en-US" dirty="0"/>
              <a:t>(</a:t>
            </a:r>
            <a:r>
              <a:rPr lang="en-US" dirty="0" err="1"/>
              <a:t>fis</a:t>
            </a:r>
            <a:r>
              <a:rPr lang="en-US" dirty="0"/>
              <a:t>);  </a:t>
            </a:r>
            <a:endParaRPr lang="en-US" dirty="0"/>
          </a:p>
          <a:p>
            <a:r>
              <a:rPr lang="en-US" dirty="0"/>
              <a:t>                    </a:t>
            </a:r>
            <a:r>
              <a:rPr lang="en-US" dirty="0" err="1"/>
              <a:t>System.out.println</a:t>
            </a:r>
            <a:r>
              <a:rPr lang="en-US" dirty="0"/>
              <a:t>(p);//{user=</a:t>
            </a:r>
            <a:r>
              <a:rPr lang="en-US" dirty="0" err="1"/>
              <a:t>scott</a:t>
            </a:r>
            <a:r>
              <a:rPr lang="en-US" dirty="0"/>
              <a:t>, password=tiger, </a:t>
            </a:r>
            <a:r>
              <a:rPr lang="en-US" dirty="0" err="1"/>
              <a:t>venki</a:t>
            </a:r>
            <a:r>
              <a:rPr lang="en-US" dirty="0"/>
              <a:t>=8888}  </a:t>
            </a:r>
            <a:endParaRPr lang="en-US" dirty="0"/>
          </a:p>
          <a:p>
            <a:r>
              <a:rPr lang="en-US" dirty="0"/>
              <a:t>                    String s=</a:t>
            </a:r>
            <a:r>
              <a:rPr lang="en-US" dirty="0" err="1"/>
              <a:t>p.getProperty</a:t>
            </a:r>
            <a:r>
              <a:rPr lang="en-US" dirty="0"/>
              <a:t>("</a:t>
            </a:r>
            <a:r>
              <a:rPr lang="en-US" dirty="0" err="1"/>
              <a:t>venki</a:t>
            </a:r>
            <a:r>
              <a:rPr lang="en-US" dirty="0"/>
              <a:t>");   </a:t>
            </a:r>
            <a:endParaRPr lang="en-US" dirty="0"/>
          </a:p>
          <a:p>
            <a:r>
              <a:rPr lang="en-US" dirty="0"/>
              <a:t>                    </a:t>
            </a:r>
            <a:r>
              <a:rPr lang="en-US" dirty="0" err="1"/>
              <a:t>System.out.println</a:t>
            </a:r>
            <a:r>
              <a:rPr lang="en-US" dirty="0"/>
              <a:t>(s);//8888  </a:t>
            </a:r>
            <a:endParaRPr lang="en-US" dirty="0"/>
          </a:p>
          <a:p>
            <a:r>
              <a:rPr lang="en-US" dirty="0"/>
              <a:t>                    </a:t>
            </a:r>
            <a:r>
              <a:rPr lang="en-US" dirty="0" err="1"/>
              <a:t>p.setProperty</a:t>
            </a:r>
            <a:r>
              <a:rPr lang="en-US" dirty="0"/>
              <a:t>("nag","9999999"); </a:t>
            </a:r>
            <a:endParaRPr lang="en-US" dirty="0"/>
          </a:p>
          <a:p>
            <a:r>
              <a:rPr lang="en-US" dirty="0"/>
              <a:t>                    Enumeration e=</a:t>
            </a:r>
            <a:r>
              <a:rPr lang="en-US" dirty="0" err="1"/>
              <a:t>p.propertyNames</a:t>
            </a:r>
            <a:r>
              <a:rPr lang="en-US" dirty="0"/>
              <a:t>(); </a:t>
            </a:r>
            <a:endParaRPr lang="en-US" dirty="0"/>
          </a:p>
          <a:p>
            <a:r>
              <a:rPr lang="en-US" dirty="0"/>
              <a:t>                    while(</a:t>
            </a:r>
            <a:r>
              <a:rPr lang="en-US" dirty="0" err="1"/>
              <a:t>e.hasMoreElements</a:t>
            </a:r>
            <a:r>
              <a:rPr lang="en-US" dirty="0"/>
              <a:t>())</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50</a:t>
            </a:r>
            <a:endParaRPr lang="en-US" sz="2000" dirty="0"/>
          </a:p>
        </p:txBody>
      </p:sp>
    </p:spTree>
  </p:cSld>
  <p:clrMapOvr>
    <a:masterClrMapping/>
  </p:clrMapOvr>
  <p:transition>
    <p:fade thruBlk="1"/>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971550"/>
            <a:ext cx="5638800" cy="1600438"/>
          </a:xfrm>
          <a:prstGeom prst="rect">
            <a:avLst/>
          </a:prstGeom>
        </p:spPr>
        <p:txBody>
          <a:bodyPr wrap="square">
            <a:spAutoFit/>
          </a:bodyPr>
          <a:lstStyle/>
          <a:p>
            <a:r>
              <a:rPr lang="en-US" dirty="0"/>
              <a:t>{   </a:t>
            </a:r>
            <a:endParaRPr lang="en-US" dirty="0"/>
          </a:p>
          <a:p>
            <a:r>
              <a:rPr lang="en-US" dirty="0"/>
              <a:t>           String s1=(String)</a:t>
            </a:r>
            <a:r>
              <a:rPr lang="en-US" dirty="0" err="1"/>
              <a:t>e.nextElement</a:t>
            </a:r>
            <a:r>
              <a:rPr lang="en-US" dirty="0"/>
              <a:t>();            </a:t>
            </a:r>
            <a:r>
              <a:rPr lang="en-US" dirty="0" err="1"/>
              <a:t>System.out.println</a:t>
            </a:r>
            <a:r>
              <a:rPr lang="en-US" dirty="0"/>
              <a:t>(s1);//nag        //user        //password        //</a:t>
            </a:r>
            <a:r>
              <a:rPr lang="en-US" dirty="0" err="1"/>
              <a:t>venki</a:t>
            </a:r>
            <a:r>
              <a:rPr lang="en-US" dirty="0"/>
              <a:t>  </a:t>
            </a:r>
            <a:endParaRPr lang="en-US" dirty="0"/>
          </a:p>
          <a:p>
            <a:r>
              <a:rPr lang="en-US" dirty="0"/>
              <a:t> } </a:t>
            </a:r>
            <a:endParaRPr lang="en-US" dirty="0"/>
          </a:p>
          <a:p>
            <a:r>
              <a:rPr lang="en-US" dirty="0"/>
              <a:t> </a:t>
            </a:r>
            <a:r>
              <a:rPr lang="en-US" dirty="0" err="1"/>
              <a:t>FileOutputStream</a:t>
            </a:r>
            <a:r>
              <a:rPr lang="en-US" dirty="0"/>
              <a:t> </a:t>
            </a:r>
            <a:r>
              <a:rPr lang="en-US" dirty="0" err="1"/>
              <a:t>fos</a:t>
            </a:r>
            <a:r>
              <a:rPr lang="en-US" dirty="0"/>
              <a:t>=new            </a:t>
            </a:r>
            <a:r>
              <a:rPr lang="en-US" dirty="0" err="1"/>
              <a:t>FileOutputStream</a:t>
            </a:r>
            <a:r>
              <a:rPr lang="en-US" dirty="0"/>
              <a:t>("</a:t>
            </a:r>
            <a:r>
              <a:rPr lang="en-US" dirty="0" err="1"/>
              <a:t>abc.properties</a:t>
            </a:r>
            <a:r>
              <a:rPr lang="en-US" dirty="0"/>
              <a:t>");   </a:t>
            </a:r>
            <a:endParaRPr lang="en-US" dirty="0"/>
          </a:p>
          <a:p>
            <a:r>
              <a:rPr lang="en-US" dirty="0" err="1"/>
              <a:t>p.store</a:t>
            </a:r>
            <a:r>
              <a:rPr lang="en-US" dirty="0"/>
              <a:t>(</a:t>
            </a:r>
            <a:r>
              <a:rPr lang="en-US" dirty="0" err="1"/>
              <a:t>fos,"updated</a:t>
            </a:r>
            <a:r>
              <a:rPr lang="en-US" dirty="0"/>
              <a:t> by </a:t>
            </a:r>
            <a:r>
              <a:rPr lang="en-US" dirty="0" err="1"/>
              <a:t>ashok</a:t>
            </a:r>
            <a:r>
              <a:rPr lang="en-US" dirty="0"/>
              <a:t> for </a:t>
            </a:r>
            <a:r>
              <a:rPr lang="en-US" dirty="0" err="1"/>
              <a:t>scjp</a:t>
            </a:r>
            <a:r>
              <a:rPr lang="en-US" dirty="0"/>
              <a:t> demo class"); </a:t>
            </a:r>
            <a:endParaRPr lang="en-US" dirty="0"/>
          </a:p>
        </p:txBody>
      </p:sp>
      <p:sp>
        <p:nvSpPr>
          <p:cNvPr id="6" name="Rectangle 5"/>
          <p:cNvSpPr/>
          <p:nvPr/>
        </p:nvSpPr>
        <p:spPr>
          <a:xfrm>
            <a:off x="2514600" y="2724150"/>
            <a:ext cx="343364" cy="738664"/>
          </a:xfrm>
          <a:prstGeom prst="rect">
            <a:avLst/>
          </a:prstGeom>
        </p:spPr>
        <p:txBody>
          <a:bodyPr wrap="none">
            <a:spAutoFit/>
          </a:bodyPr>
          <a:lstStyle/>
          <a:p>
            <a:r>
              <a:rPr lang="en-US" dirty="0"/>
              <a:t> }</a:t>
            </a:r>
            <a:endParaRPr lang="en-US" dirty="0"/>
          </a:p>
          <a:p>
            <a:endParaRPr lang="en-US" dirty="0"/>
          </a:p>
          <a:p>
            <a:r>
              <a:rPr lang="en-US" dirty="0"/>
              <a:t> }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50</a:t>
            </a:r>
            <a:endParaRPr lang="en-US" sz="2000" dirty="0"/>
          </a:p>
        </p:txBody>
      </p:sp>
    </p:spTree>
  </p:cSld>
  <p:clrMapOvr>
    <a:masterClrMapping/>
  </p:clrMapOvr>
  <p:transition>
    <p:fade thruBlk="1"/>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971550"/>
            <a:ext cx="1239442" cy="307777"/>
          </a:xfrm>
          <a:prstGeom prst="rect">
            <a:avLst/>
          </a:prstGeom>
        </p:spPr>
        <p:txBody>
          <a:bodyPr wrap="none">
            <a:spAutoFit/>
          </a:bodyPr>
          <a:lstStyle/>
          <a:p>
            <a:r>
              <a:rPr lang="en-US" u="sng" dirty="0"/>
              <a:t>Property file: </a:t>
            </a:r>
            <a:endParaRPr lang="en-US" u="sng" dirty="0"/>
          </a:p>
        </p:txBody>
      </p:sp>
      <p:pic>
        <p:nvPicPr>
          <p:cNvPr id="12290" name="Picture 2" descr="C:\Users\HOME\Desktop\Capture 1.PNG"/>
          <p:cNvPicPr>
            <a:picLocks noChangeAspect="1" noChangeArrowheads="1"/>
          </p:cNvPicPr>
          <p:nvPr/>
        </p:nvPicPr>
        <p:blipFill>
          <a:blip r:embed="rId1"/>
          <a:srcRect/>
          <a:stretch>
            <a:fillRect/>
          </a:stretch>
        </p:blipFill>
        <p:spPr bwMode="auto">
          <a:xfrm>
            <a:off x="2971800" y="1657350"/>
            <a:ext cx="2819400" cy="2514600"/>
          </a:xfrm>
          <a:prstGeom prst="rect">
            <a:avLst/>
          </a:prstGeom>
          <a:noFill/>
        </p:spPr>
      </p:pic>
      <p:sp>
        <p:nvSpPr>
          <p:cNvPr id="9" name="Rectangle 8"/>
          <p:cNvSpPr/>
          <p:nvPr/>
        </p:nvSpPr>
        <p:spPr>
          <a:xfrm>
            <a:off x="7315200" y="4324350"/>
            <a:ext cx="470000" cy="400110"/>
          </a:xfrm>
          <a:prstGeom prst="rect">
            <a:avLst/>
          </a:prstGeom>
        </p:spPr>
        <p:txBody>
          <a:bodyPr wrap="none">
            <a:spAutoFit/>
          </a:bodyPr>
          <a:lstStyle/>
          <a:p>
            <a:r>
              <a:rPr lang="en-US" sz="2000" dirty="0"/>
              <a:t>51</a:t>
            </a:r>
            <a:endParaRPr lang="en-US" sz="2000"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12" name="Rectangle 11"/>
          <p:cNvSpPr/>
          <p:nvPr/>
        </p:nvSpPr>
        <p:spPr>
          <a:xfrm>
            <a:off x="3429000" y="1809750"/>
            <a:ext cx="2066591" cy="1323439"/>
          </a:xfrm>
          <a:prstGeom prst="rect">
            <a:avLst/>
          </a:prstGeom>
        </p:spPr>
        <p:txBody>
          <a:bodyPr wrap="none">
            <a:spAutoFit/>
          </a:bodyPr>
          <a:lstStyle/>
          <a:p>
            <a:r>
              <a:rPr lang="en-US" sz="8000" dirty="0">
                <a:solidFill>
                  <a:schemeClr val="accent1">
                    <a:lumMod val="75000"/>
                  </a:schemeClr>
                </a:solidFill>
              </a:rPr>
              <a:t>List:</a:t>
            </a:r>
            <a:endParaRPr lang="en-US" sz="8000" dirty="0">
              <a:solidFill>
                <a:schemeClr val="accent1">
                  <a:lumMod val="75000"/>
                </a:schemeClr>
              </a:solidFill>
            </a:endParaRPr>
          </a:p>
        </p:txBody>
      </p:sp>
      <p:sp>
        <p:nvSpPr>
          <p:cNvPr id="3" name="Rectangle 2"/>
          <p:cNvSpPr/>
          <p:nvPr/>
        </p:nvSpPr>
        <p:spPr>
          <a:xfrm>
            <a:off x="7543800" y="4171950"/>
            <a:ext cx="327334" cy="400110"/>
          </a:xfrm>
          <a:prstGeom prst="rect">
            <a:avLst/>
          </a:prstGeom>
        </p:spPr>
        <p:txBody>
          <a:bodyPr wrap="none">
            <a:spAutoFit/>
          </a:bodyPr>
          <a:lstStyle/>
          <a:p>
            <a:r>
              <a:rPr lang="en-US" sz="2000" dirty="0"/>
              <a:t>6</a:t>
            </a:r>
            <a:endParaRPr lang="en-US" sz="2000" dirty="0"/>
          </a:p>
        </p:txBody>
      </p:sp>
    </p:spTree>
  </p:cSld>
  <p:clrMapOvr>
    <a:masterClrMapping/>
  </p:clrMapOvr>
  <p:transition>
    <p:fade thruBlk="1"/>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81359" cy="307777"/>
          </a:xfrm>
          <a:prstGeom prst="rect">
            <a:avLst/>
          </a:prstGeom>
        </p:spPr>
        <p:txBody>
          <a:bodyPr wrap="none">
            <a:spAutoFit/>
          </a:bodyPr>
          <a:lstStyle/>
          <a:p>
            <a:r>
              <a:rPr lang="en-US" u="sng" dirty="0"/>
              <a:t>Example: </a:t>
            </a:r>
            <a:endParaRPr lang="en-US" u="sng" dirty="0"/>
          </a:p>
        </p:txBody>
      </p:sp>
      <p:sp>
        <p:nvSpPr>
          <p:cNvPr id="6" name="Rectangle 5"/>
          <p:cNvSpPr/>
          <p:nvPr/>
        </p:nvSpPr>
        <p:spPr>
          <a:xfrm>
            <a:off x="2362200" y="285750"/>
            <a:ext cx="5791200" cy="5693866"/>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import java.io.*; </a:t>
            </a:r>
            <a:endParaRPr lang="en-US" dirty="0"/>
          </a:p>
          <a:p>
            <a:r>
              <a:rPr lang="en-US" dirty="0"/>
              <a:t>class </a:t>
            </a:r>
            <a:r>
              <a:rPr lang="en-US" dirty="0" err="1"/>
              <a:t>PropertiesDemo</a:t>
            </a:r>
            <a:endParaRPr lang="en-US" dirty="0"/>
          </a:p>
          <a:p>
            <a:r>
              <a:rPr lang="en-US" dirty="0"/>
              <a:t> { </a:t>
            </a:r>
            <a:endParaRPr lang="en-US" dirty="0"/>
          </a:p>
          <a:p>
            <a:r>
              <a:rPr lang="en-US" dirty="0"/>
              <a:t>          public static void main(String[] </a:t>
            </a:r>
            <a:r>
              <a:rPr lang="en-US" dirty="0" err="1"/>
              <a:t>args</a:t>
            </a:r>
            <a:r>
              <a:rPr lang="en-US" dirty="0"/>
              <a:t>)throws Exception </a:t>
            </a:r>
            <a:endParaRPr lang="en-US" dirty="0"/>
          </a:p>
          <a:p>
            <a:r>
              <a:rPr lang="en-US" dirty="0"/>
              <a:t>          {  </a:t>
            </a:r>
            <a:endParaRPr lang="en-US" dirty="0"/>
          </a:p>
          <a:p>
            <a:r>
              <a:rPr lang="en-US" dirty="0"/>
              <a:t>                    Properties p=new Properties();  </a:t>
            </a:r>
            <a:endParaRPr lang="en-US" dirty="0"/>
          </a:p>
          <a:p>
            <a:r>
              <a:rPr lang="en-US" dirty="0"/>
              <a:t>                    </a:t>
            </a:r>
            <a:r>
              <a:rPr lang="en-US" dirty="0" err="1"/>
              <a:t>FileInputStream</a:t>
            </a:r>
            <a:r>
              <a:rPr lang="en-US" dirty="0"/>
              <a:t> </a:t>
            </a:r>
            <a:r>
              <a:rPr lang="en-US" dirty="0" err="1"/>
              <a:t>fis</a:t>
            </a:r>
            <a:r>
              <a:rPr lang="en-US" dirty="0"/>
              <a:t>=new</a:t>
            </a:r>
            <a:endParaRPr lang="en-US" dirty="0"/>
          </a:p>
          <a:p>
            <a:r>
              <a:rPr lang="en-US" dirty="0"/>
              <a:t> </a:t>
            </a:r>
            <a:r>
              <a:rPr lang="en-US" dirty="0" err="1"/>
              <a:t>FileInputStream</a:t>
            </a:r>
            <a:r>
              <a:rPr lang="en-US" dirty="0"/>
              <a:t>("</a:t>
            </a:r>
            <a:r>
              <a:rPr lang="en-US" dirty="0" err="1"/>
              <a:t>db.properties</a:t>
            </a:r>
            <a:r>
              <a:rPr lang="en-US" dirty="0"/>
              <a:t>");   </a:t>
            </a:r>
            <a:endParaRPr lang="en-US" dirty="0"/>
          </a:p>
          <a:p>
            <a:r>
              <a:rPr lang="en-US" dirty="0"/>
              <a:t>                    </a:t>
            </a:r>
            <a:r>
              <a:rPr lang="en-US" dirty="0" err="1"/>
              <a:t>p.load</a:t>
            </a:r>
            <a:r>
              <a:rPr lang="en-US" dirty="0"/>
              <a:t>(</a:t>
            </a:r>
            <a:r>
              <a:rPr lang="en-US" dirty="0" err="1"/>
              <a:t>fis</a:t>
            </a:r>
            <a:r>
              <a:rPr lang="en-US" dirty="0"/>
              <a:t>); </a:t>
            </a:r>
            <a:endParaRPr lang="en-US" dirty="0"/>
          </a:p>
          <a:p>
            <a:r>
              <a:rPr lang="en-US" dirty="0"/>
              <a:t>                    String </a:t>
            </a:r>
            <a:r>
              <a:rPr lang="en-US" dirty="0" err="1"/>
              <a:t>url</a:t>
            </a:r>
            <a:r>
              <a:rPr lang="en-US" dirty="0"/>
              <a:t>=</a:t>
            </a:r>
            <a:r>
              <a:rPr lang="en-US" dirty="0" err="1"/>
              <a:t>p.getProperty</a:t>
            </a:r>
            <a:r>
              <a:rPr lang="en-US" dirty="0"/>
              <a:t>("</a:t>
            </a:r>
            <a:r>
              <a:rPr lang="en-US" dirty="0" err="1"/>
              <a:t>url</a:t>
            </a:r>
            <a:r>
              <a:rPr lang="en-US" dirty="0"/>
              <a:t>"); </a:t>
            </a:r>
            <a:endParaRPr lang="en-US" dirty="0"/>
          </a:p>
          <a:p>
            <a:r>
              <a:rPr lang="en-US" dirty="0"/>
              <a:t>                    String user=</a:t>
            </a:r>
            <a:r>
              <a:rPr lang="en-US" dirty="0" err="1"/>
              <a:t>p.getProperty</a:t>
            </a:r>
            <a:r>
              <a:rPr lang="en-US" dirty="0"/>
              <a:t>("user"); </a:t>
            </a:r>
            <a:endParaRPr lang="en-US" dirty="0"/>
          </a:p>
          <a:p>
            <a:r>
              <a:rPr lang="en-US" dirty="0"/>
              <a:t>                    String </a:t>
            </a:r>
            <a:r>
              <a:rPr lang="en-US" dirty="0" err="1"/>
              <a:t>pwd</a:t>
            </a:r>
            <a:r>
              <a:rPr lang="en-US" dirty="0"/>
              <a:t>=</a:t>
            </a:r>
            <a:r>
              <a:rPr lang="en-US" dirty="0" err="1"/>
              <a:t>p.getProperty</a:t>
            </a:r>
            <a:r>
              <a:rPr lang="en-US" dirty="0"/>
              <a:t>("</a:t>
            </a:r>
            <a:r>
              <a:rPr lang="en-US" dirty="0" err="1"/>
              <a:t>pwd</a:t>
            </a:r>
            <a:r>
              <a:rPr lang="en-US" dirty="0"/>
              <a:t>");   </a:t>
            </a:r>
            <a:endParaRPr lang="en-US" dirty="0"/>
          </a:p>
          <a:p>
            <a:r>
              <a:rPr lang="en-US" dirty="0"/>
              <a:t>                    Connection con=</a:t>
            </a:r>
            <a:r>
              <a:rPr lang="en-US" dirty="0" err="1"/>
              <a:t>DriverManager.getConnection</a:t>
            </a:r>
            <a:r>
              <a:rPr lang="en-US" dirty="0"/>
              <a:t>(</a:t>
            </a:r>
            <a:r>
              <a:rPr lang="en-US" dirty="0" err="1"/>
              <a:t>url</a:t>
            </a:r>
            <a:r>
              <a:rPr lang="en-US" dirty="0"/>
              <a:t>, user, </a:t>
            </a:r>
            <a:r>
              <a:rPr lang="en-US" dirty="0" err="1"/>
              <a:t>pwd</a:t>
            </a:r>
            <a:r>
              <a:rPr lang="en-US" dirty="0"/>
              <a:t>); </a:t>
            </a:r>
            <a:endParaRPr lang="en-US" dirty="0"/>
          </a:p>
          <a:p>
            <a:r>
              <a:rPr lang="en-US" dirty="0"/>
              <a:t>  --------------------------------------------------------   -------------------------------------------------------      </a:t>
            </a:r>
            <a:endParaRPr lang="en-US" dirty="0"/>
          </a:p>
          <a:p>
            <a:r>
              <a:rPr lang="en-US" dirty="0"/>
              <a:t>                    </a:t>
            </a:r>
            <a:r>
              <a:rPr lang="en-US" dirty="0" err="1"/>
              <a:t>FileOutputStream</a:t>
            </a:r>
            <a:r>
              <a:rPr lang="en-US" dirty="0"/>
              <a:t> </a:t>
            </a:r>
            <a:r>
              <a:rPr lang="en-US" dirty="0" err="1"/>
              <a:t>fos</a:t>
            </a:r>
            <a:r>
              <a:rPr lang="en-US" dirty="0"/>
              <a:t>=new</a:t>
            </a:r>
            <a:endParaRPr lang="en-US" dirty="0"/>
          </a:p>
          <a:p>
            <a:r>
              <a:rPr lang="en-US" dirty="0"/>
              <a:t> </a:t>
            </a:r>
            <a:r>
              <a:rPr lang="en-US" dirty="0" err="1"/>
              <a:t>FileOutputStream</a:t>
            </a:r>
            <a:r>
              <a:rPr lang="en-US" dirty="0"/>
              <a:t>("</a:t>
            </a:r>
            <a:r>
              <a:rPr lang="en-US" dirty="0" err="1"/>
              <a:t>db.properties</a:t>
            </a:r>
            <a:r>
              <a:rPr lang="en-US" dirty="0"/>
              <a:t>"); </a:t>
            </a:r>
            <a:endParaRPr lang="en-US" dirty="0"/>
          </a:p>
          <a:p>
            <a:r>
              <a:rPr lang="en-US" dirty="0"/>
              <a:t>                   </a:t>
            </a:r>
            <a:r>
              <a:rPr lang="en-US" dirty="0" err="1"/>
              <a:t>p.store</a:t>
            </a:r>
            <a:r>
              <a:rPr lang="en-US" dirty="0"/>
              <a:t>(</a:t>
            </a:r>
            <a:r>
              <a:rPr lang="en-US" dirty="0" err="1"/>
              <a:t>fos,"updated</a:t>
            </a:r>
            <a:r>
              <a:rPr lang="en-US" dirty="0"/>
              <a:t> by </a:t>
            </a:r>
            <a:r>
              <a:rPr lang="en-US" dirty="0" err="1"/>
              <a:t>ashok</a:t>
            </a:r>
            <a:r>
              <a:rPr lang="en-US" dirty="0"/>
              <a:t> for </a:t>
            </a:r>
            <a:r>
              <a:rPr lang="en-US" dirty="0" err="1"/>
              <a:t>scjp</a:t>
            </a:r>
            <a:r>
              <a:rPr lang="en-US" dirty="0"/>
              <a:t> demo class"); </a:t>
            </a:r>
            <a:endParaRPr lang="en-US" dirty="0"/>
          </a:p>
          <a:p>
            <a:r>
              <a:rPr lang="en-US" dirty="0"/>
              <a:t>             }</a:t>
            </a:r>
            <a:endParaRPr lang="en-US" dirty="0"/>
          </a:p>
          <a:p>
            <a:r>
              <a:rPr lang="en-US" dirty="0"/>
              <a:t> } </a:t>
            </a:r>
            <a:endParaRPr lang="en-US" dirty="0"/>
          </a:p>
          <a:p>
            <a:r>
              <a:rPr lang="en-US" dirty="0"/>
              <a:t> </a:t>
            </a:r>
            <a:endParaRPr lang="en-US" dirty="0"/>
          </a:p>
          <a:p>
            <a:r>
              <a:rPr lang="en-US" dirty="0"/>
              <a:t> </a:t>
            </a:r>
            <a:endParaRPr lang="en-US" dirty="0"/>
          </a:p>
          <a:p>
            <a:r>
              <a:rPr lang="en-US" dirty="0"/>
              <a:t> </a:t>
            </a:r>
            <a:endParaRPr lang="en-US" dirty="0"/>
          </a:p>
          <a:p>
            <a:r>
              <a:rPr lang="en-US" dirty="0"/>
              <a:t> </a:t>
            </a:r>
            <a:endParaRPr lang="en-US" dirty="0"/>
          </a:p>
        </p:txBody>
      </p:sp>
      <p:sp>
        <p:nvSpPr>
          <p:cNvPr id="7" name="Rectangle 6"/>
          <p:cNvSpPr/>
          <p:nvPr/>
        </p:nvSpPr>
        <p:spPr>
          <a:xfrm>
            <a:off x="7467600" y="4400550"/>
            <a:ext cx="470000" cy="400110"/>
          </a:xfrm>
          <a:prstGeom prst="rect">
            <a:avLst/>
          </a:prstGeom>
        </p:spPr>
        <p:txBody>
          <a:bodyPr wrap="none">
            <a:spAutoFit/>
          </a:bodyPr>
          <a:lstStyle/>
          <a:p>
            <a:r>
              <a:rPr lang="en-US" sz="2000" dirty="0"/>
              <a:t>51</a:t>
            </a:r>
            <a:endParaRPr lang="en-US" sz="2000" dirty="0"/>
          </a:p>
        </p:txBody>
      </p:sp>
    </p:spTree>
  </p:cSld>
  <p:clrMapOvr>
    <a:masterClrMapping/>
  </p:clrMapOvr>
  <p:transition>
    <p:fade thruBlk="1"/>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971550"/>
            <a:ext cx="6070893" cy="923330"/>
          </a:xfrm>
          <a:prstGeom prst="rect">
            <a:avLst/>
          </a:prstGeom>
        </p:spPr>
        <p:txBody>
          <a:bodyPr wrap="none">
            <a:spAutoFit/>
          </a:bodyPr>
          <a:lstStyle/>
          <a:p>
            <a:r>
              <a:rPr lang="en-US" sz="5400" dirty="0">
                <a:solidFill>
                  <a:srgbClr val="7030A0"/>
                </a:solidFill>
              </a:rPr>
              <a:t>1.5 enhancements </a:t>
            </a:r>
            <a:endParaRPr lang="en-US" sz="5400" dirty="0">
              <a:solidFill>
                <a:srgbClr val="7030A0"/>
              </a:solidFill>
            </a:endParaRPr>
          </a:p>
        </p:txBody>
      </p:sp>
      <p:sp>
        <p:nvSpPr>
          <p:cNvPr id="6" name="Rectangle 5"/>
          <p:cNvSpPr/>
          <p:nvPr/>
        </p:nvSpPr>
        <p:spPr>
          <a:xfrm>
            <a:off x="2438400" y="2190750"/>
            <a:ext cx="3978974" cy="707886"/>
          </a:xfrm>
          <a:prstGeom prst="rect">
            <a:avLst/>
          </a:prstGeom>
        </p:spPr>
        <p:txBody>
          <a:bodyPr wrap="none">
            <a:spAutoFit/>
          </a:bodyPr>
          <a:lstStyle/>
          <a:p>
            <a:r>
              <a:rPr lang="en-US" sz="4000" dirty="0">
                <a:solidFill>
                  <a:srgbClr val="7030A0"/>
                </a:solidFill>
              </a:rPr>
              <a:t>Queue interface </a:t>
            </a:r>
            <a:endParaRPr lang="en-US" sz="4000" dirty="0">
              <a:solidFill>
                <a:srgbClr val="7030A0"/>
              </a:solidFill>
            </a:endParaRPr>
          </a:p>
        </p:txBody>
      </p:sp>
      <p:sp>
        <p:nvSpPr>
          <p:cNvPr id="7" name="Rectangle 6"/>
          <p:cNvSpPr/>
          <p:nvPr/>
        </p:nvSpPr>
        <p:spPr>
          <a:xfrm>
            <a:off x="7391400" y="4400550"/>
            <a:ext cx="470000" cy="400110"/>
          </a:xfrm>
          <a:prstGeom prst="rect">
            <a:avLst/>
          </a:prstGeom>
        </p:spPr>
        <p:txBody>
          <a:bodyPr wrap="none">
            <a:spAutoFit/>
          </a:bodyPr>
          <a:lstStyle/>
          <a:p>
            <a:r>
              <a:rPr lang="en-US" sz="2000" dirty="0"/>
              <a:t>52</a:t>
            </a:r>
            <a:endParaRPr lang="en-US" sz="2000" dirty="0"/>
          </a:p>
        </p:txBody>
      </p:sp>
    </p:spTree>
  </p:cSld>
  <p:clrMapOvr>
    <a:masterClrMapping/>
  </p:clrMapOvr>
  <p:transition>
    <p:fade thruBlk="1"/>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HOME\Desktop\Capture 2.PNG"/>
          <p:cNvPicPr>
            <a:picLocks noChangeAspect="1" noChangeArrowheads="1"/>
          </p:cNvPicPr>
          <p:nvPr/>
        </p:nvPicPr>
        <p:blipFill>
          <a:blip r:embed="rId1"/>
          <a:srcRect/>
          <a:stretch>
            <a:fillRect/>
          </a:stretch>
        </p:blipFill>
        <p:spPr bwMode="auto">
          <a:xfrm>
            <a:off x="2362200" y="514350"/>
            <a:ext cx="4895850" cy="2133600"/>
          </a:xfrm>
          <a:prstGeom prst="rect">
            <a:avLst/>
          </a:prstGeom>
          <a:noFill/>
        </p:spPr>
      </p:pic>
      <p:sp>
        <p:nvSpPr>
          <p:cNvPr id="6" name="Rectangle 5"/>
          <p:cNvSpPr/>
          <p:nvPr/>
        </p:nvSpPr>
        <p:spPr>
          <a:xfrm>
            <a:off x="2590800" y="209550"/>
            <a:ext cx="960519" cy="307777"/>
          </a:xfrm>
          <a:prstGeom prst="rect">
            <a:avLst/>
          </a:prstGeom>
        </p:spPr>
        <p:txBody>
          <a:bodyPr wrap="none">
            <a:spAutoFit/>
          </a:bodyPr>
          <a:lstStyle/>
          <a:p>
            <a:r>
              <a:rPr lang="en-US" u="sng" dirty="0"/>
              <a:t>Diagram: </a:t>
            </a:r>
            <a:endParaRPr lang="en-US" u="sng" dirty="0"/>
          </a:p>
        </p:txBody>
      </p:sp>
      <p:sp>
        <p:nvSpPr>
          <p:cNvPr id="7" name="Rectangle 6"/>
          <p:cNvSpPr/>
          <p:nvPr/>
        </p:nvSpPr>
        <p:spPr>
          <a:xfrm>
            <a:off x="1905000" y="2724150"/>
            <a:ext cx="5943600" cy="2031325"/>
          </a:xfrm>
          <a:prstGeom prst="rect">
            <a:avLst/>
          </a:prstGeom>
        </p:spPr>
        <p:txBody>
          <a:bodyPr wrap="square">
            <a:spAutoFit/>
          </a:bodyPr>
          <a:lstStyle/>
          <a:p>
            <a:pPr marL="342900" indent="-342900">
              <a:buAutoNum type="arabicPeriod"/>
            </a:pPr>
            <a:r>
              <a:rPr lang="en-US" dirty="0"/>
              <a:t>Queue is child interface of Collections.</a:t>
            </a:r>
            <a:endParaRPr lang="en-US" dirty="0"/>
          </a:p>
          <a:p>
            <a:pPr marL="342900" indent="-342900"/>
            <a:r>
              <a:rPr lang="en-US" dirty="0"/>
              <a:t> 2.   If we want to represent a group of individual objects prior (happening before something else) to processing then we should go for Queue interface.</a:t>
            </a:r>
            <a:endParaRPr lang="en-US" dirty="0"/>
          </a:p>
          <a:p>
            <a:pPr marL="342900" indent="-342900"/>
            <a:r>
              <a:rPr lang="en-US" dirty="0"/>
              <a:t> 3.   Usually Queue follows first in first out(FIFO) order but based on our requirement we can implement our own order also. </a:t>
            </a:r>
            <a:endParaRPr lang="en-US" dirty="0"/>
          </a:p>
          <a:p>
            <a:pPr marL="342900" indent="-342900"/>
            <a:r>
              <a:rPr lang="en-US" dirty="0"/>
              <a:t>4. From 1.5v onwards </a:t>
            </a:r>
            <a:r>
              <a:rPr lang="en-US" dirty="0" err="1"/>
              <a:t>LinkedList</a:t>
            </a:r>
            <a:r>
              <a:rPr lang="en-US" dirty="0"/>
              <a:t> also implements Queue interface. </a:t>
            </a:r>
            <a:endParaRPr lang="en-US" dirty="0"/>
          </a:p>
          <a:p>
            <a:pPr marL="342900" indent="-342900"/>
            <a:r>
              <a:rPr lang="en-US" dirty="0"/>
              <a:t>5. </a:t>
            </a:r>
            <a:r>
              <a:rPr lang="en-US" dirty="0" err="1"/>
              <a:t>LinkedList</a:t>
            </a:r>
            <a:r>
              <a:rPr lang="en-US" dirty="0"/>
              <a:t> based implementation of Queue always follows first in first out order. </a:t>
            </a:r>
            <a:endParaRPr lang="en-US" dirty="0"/>
          </a:p>
        </p:txBody>
      </p:sp>
      <p:sp>
        <p:nvSpPr>
          <p:cNvPr id="8" name="Rectangle 7"/>
          <p:cNvSpPr/>
          <p:nvPr/>
        </p:nvSpPr>
        <p:spPr>
          <a:xfrm>
            <a:off x="7315200" y="4552950"/>
            <a:ext cx="470000" cy="400110"/>
          </a:xfrm>
          <a:prstGeom prst="rect">
            <a:avLst/>
          </a:prstGeom>
        </p:spPr>
        <p:txBody>
          <a:bodyPr wrap="none">
            <a:spAutoFit/>
          </a:bodyPr>
          <a:lstStyle/>
          <a:p>
            <a:r>
              <a:rPr lang="en-US" sz="2000" dirty="0"/>
              <a:t>52</a:t>
            </a:r>
            <a:endParaRPr lang="en-US" sz="2000" dirty="0"/>
          </a:p>
        </p:txBody>
      </p:sp>
    </p:spTree>
  </p:cSld>
  <p:clrMapOvr>
    <a:masterClrMapping/>
  </p:clrMapOvr>
  <p:transition>
    <p:fade thruBlk="1"/>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562600" cy="954107"/>
          </a:xfrm>
          <a:prstGeom prst="rect">
            <a:avLst/>
          </a:prstGeom>
        </p:spPr>
        <p:txBody>
          <a:bodyPr wrap="square">
            <a:spAutoFit/>
          </a:bodyPr>
          <a:lstStyle/>
          <a:p>
            <a:r>
              <a:rPr lang="en-US" dirty="0"/>
              <a:t>Assume we have to send </a:t>
            </a:r>
            <a:r>
              <a:rPr lang="en-US" dirty="0" err="1"/>
              <a:t>sms</a:t>
            </a:r>
            <a:r>
              <a:rPr lang="en-US" dirty="0"/>
              <a:t> for one </a:t>
            </a:r>
            <a:r>
              <a:rPr lang="en-US" dirty="0" err="1"/>
              <a:t>lakh</a:t>
            </a:r>
            <a:r>
              <a:rPr lang="en-US" dirty="0"/>
              <a:t> mobile numbers , before sending messages we have to store all mobile numbers into Queue so that for the first inserted number first message will be triggered(FIFO)</a:t>
            </a:r>
            <a:endParaRPr lang="en-US" dirty="0"/>
          </a:p>
        </p:txBody>
      </p:sp>
      <p:sp>
        <p:nvSpPr>
          <p:cNvPr id="6" name="Rectangle 5"/>
          <p:cNvSpPr/>
          <p:nvPr/>
        </p:nvSpPr>
        <p:spPr>
          <a:xfrm>
            <a:off x="2514600" y="1123950"/>
            <a:ext cx="2292615" cy="307777"/>
          </a:xfrm>
          <a:prstGeom prst="rect">
            <a:avLst/>
          </a:prstGeom>
        </p:spPr>
        <p:txBody>
          <a:bodyPr wrap="none">
            <a:spAutoFit/>
          </a:bodyPr>
          <a:lstStyle/>
          <a:p>
            <a:r>
              <a:rPr lang="en-US" u="sng" dirty="0"/>
              <a:t>Queue interface methods: </a:t>
            </a:r>
            <a:endParaRPr lang="en-US" u="sng" dirty="0"/>
          </a:p>
        </p:txBody>
      </p:sp>
      <p:sp>
        <p:nvSpPr>
          <p:cNvPr id="7" name="Rectangle 6"/>
          <p:cNvSpPr/>
          <p:nvPr/>
        </p:nvSpPr>
        <p:spPr>
          <a:xfrm>
            <a:off x="2438400" y="1504950"/>
            <a:ext cx="5867400" cy="1815882"/>
          </a:xfrm>
          <a:prstGeom prst="rect">
            <a:avLst/>
          </a:prstGeom>
        </p:spPr>
        <p:txBody>
          <a:bodyPr wrap="square">
            <a:spAutoFit/>
          </a:bodyPr>
          <a:lstStyle/>
          <a:p>
            <a:pPr marL="342900" indent="-342900">
              <a:buAutoNum type="arabicPeriod"/>
            </a:pPr>
            <a:r>
              <a:rPr lang="en-US" dirty="0" err="1"/>
              <a:t>boolean</a:t>
            </a:r>
            <a:r>
              <a:rPr lang="en-US" dirty="0"/>
              <a:t> </a:t>
            </a:r>
            <a:r>
              <a:rPr lang="en-US" dirty="0" err="1"/>
              <a:t>affer</a:t>
            </a:r>
            <a:r>
              <a:rPr lang="en-US" dirty="0"/>
              <a:t>(Object o);  To add an object to the Queue.</a:t>
            </a:r>
            <a:endParaRPr lang="en-US" dirty="0"/>
          </a:p>
          <a:p>
            <a:pPr marL="342900" indent="-342900"/>
            <a:endParaRPr lang="en-US" dirty="0"/>
          </a:p>
          <a:p>
            <a:pPr marL="342900" indent="-342900"/>
            <a:r>
              <a:rPr lang="en-US" dirty="0"/>
              <a:t> 2. Object poll() ;  To remove and return head element of the Queue, if Queue is empty then we will get null.</a:t>
            </a:r>
            <a:endParaRPr lang="en-US" dirty="0"/>
          </a:p>
          <a:p>
            <a:pPr marL="342900" indent="-342900"/>
            <a:endParaRPr lang="en-US" dirty="0"/>
          </a:p>
          <a:p>
            <a:pPr marL="342900" indent="-342900"/>
            <a:r>
              <a:rPr lang="en-US" dirty="0"/>
              <a:t> 3. Object remove();  To remove and return head element of the Queue. If Queue is empty then this method raises Runtime Exception saying </a:t>
            </a:r>
            <a:r>
              <a:rPr lang="en-US" dirty="0" err="1"/>
              <a:t>NoSuchElementException</a:t>
            </a:r>
            <a:r>
              <a:rPr lang="en-US" dirty="0"/>
              <a:t>. </a:t>
            </a:r>
            <a:endParaRPr lang="en-US" dirty="0"/>
          </a:p>
        </p:txBody>
      </p:sp>
      <p:sp>
        <p:nvSpPr>
          <p:cNvPr id="8" name="Rectangle 7"/>
          <p:cNvSpPr/>
          <p:nvPr/>
        </p:nvSpPr>
        <p:spPr>
          <a:xfrm>
            <a:off x="2438400" y="3486150"/>
            <a:ext cx="6096000" cy="1384995"/>
          </a:xfrm>
          <a:prstGeom prst="rect">
            <a:avLst/>
          </a:prstGeom>
        </p:spPr>
        <p:txBody>
          <a:bodyPr wrap="square">
            <a:spAutoFit/>
          </a:bodyPr>
          <a:lstStyle/>
          <a:p>
            <a:r>
              <a:rPr lang="en-US" dirty="0"/>
              <a:t>4. Object peek();  To return head element of the Queue without removal, if Queue is empty this method returns null.</a:t>
            </a:r>
            <a:endParaRPr lang="en-US" dirty="0"/>
          </a:p>
          <a:p>
            <a:endParaRPr lang="en-US" dirty="0"/>
          </a:p>
          <a:p>
            <a:r>
              <a:rPr lang="en-US" dirty="0"/>
              <a:t> 5. Object element();  It returns head element of the Queue and if Queue is empty then it will raise Runtime Exception saying </a:t>
            </a:r>
            <a:r>
              <a:rPr lang="en-US" dirty="0" err="1"/>
              <a:t>NoSuchElementException</a:t>
            </a:r>
            <a:r>
              <a:rPr lang="en-US" dirty="0"/>
              <a:t>. </a:t>
            </a:r>
            <a:endParaRPr lang="en-US" dirty="0"/>
          </a:p>
        </p:txBody>
      </p:sp>
      <p:sp>
        <p:nvSpPr>
          <p:cNvPr id="9" name="Rectangle 8"/>
          <p:cNvSpPr/>
          <p:nvPr/>
        </p:nvSpPr>
        <p:spPr>
          <a:xfrm>
            <a:off x="7315200" y="4476750"/>
            <a:ext cx="470000" cy="400110"/>
          </a:xfrm>
          <a:prstGeom prst="rect">
            <a:avLst/>
          </a:prstGeom>
        </p:spPr>
        <p:txBody>
          <a:bodyPr wrap="none">
            <a:spAutoFit/>
          </a:bodyPr>
          <a:lstStyle/>
          <a:p>
            <a:r>
              <a:rPr lang="en-US" sz="2000" dirty="0"/>
              <a:t>53</a:t>
            </a:r>
            <a:endParaRPr lang="en-US" sz="2000" dirty="0"/>
          </a:p>
        </p:txBody>
      </p:sp>
    </p:spTree>
  </p:cSld>
  <p:clrMapOvr>
    <a:masterClrMapping/>
  </p:clrMapOvr>
  <p:transition>
    <p:fade thruBlk="1"/>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33350"/>
            <a:ext cx="1378904" cy="307777"/>
          </a:xfrm>
          <a:prstGeom prst="rect">
            <a:avLst/>
          </a:prstGeom>
        </p:spPr>
        <p:txBody>
          <a:bodyPr wrap="none">
            <a:spAutoFit/>
          </a:bodyPr>
          <a:lstStyle/>
          <a:p>
            <a:r>
              <a:rPr lang="en-US" u="sng" dirty="0" err="1"/>
              <a:t>PriorityQueue</a:t>
            </a:r>
            <a:r>
              <a:rPr lang="en-US" dirty="0"/>
              <a:t>: </a:t>
            </a:r>
            <a:endParaRPr lang="en-US" dirty="0"/>
          </a:p>
        </p:txBody>
      </p:sp>
      <p:sp>
        <p:nvSpPr>
          <p:cNvPr id="6" name="Rectangle 5"/>
          <p:cNvSpPr/>
          <p:nvPr/>
        </p:nvSpPr>
        <p:spPr>
          <a:xfrm>
            <a:off x="2057400" y="590550"/>
            <a:ext cx="5715000" cy="4401205"/>
          </a:xfrm>
          <a:prstGeom prst="rect">
            <a:avLst/>
          </a:prstGeom>
        </p:spPr>
        <p:txBody>
          <a:bodyPr wrap="square">
            <a:spAutoFit/>
          </a:bodyPr>
          <a:lstStyle/>
          <a:p>
            <a:pPr marL="342900" indent="-342900">
              <a:buAutoNum type="arabicPeriod"/>
            </a:pPr>
            <a:r>
              <a:rPr lang="en-US" dirty="0" err="1"/>
              <a:t>PriorityQueue</a:t>
            </a:r>
            <a:r>
              <a:rPr lang="en-US" dirty="0"/>
              <a:t> is a data structure to represent a group of individual objects prior to processing according to some priority.</a:t>
            </a:r>
            <a:endParaRPr lang="en-US" dirty="0"/>
          </a:p>
          <a:p>
            <a:pPr marL="342900" indent="-342900"/>
            <a:endParaRPr lang="en-US" dirty="0"/>
          </a:p>
          <a:p>
            <a:pPr marL="342900" indent="-342900"/>
            <a:r>
              <a:rPr lang="en-US" dirty="0"/>
              <a:t> 2. The priority order can be either default natural sorting order (or) customized sorting order specified by Comparator object.</a:t>
            </a:r>
            <a:endParaRPr lang="en-US" dirty="0"/>
          </a:p>
          <a:p>
            <a:pPr marL="342900" indent="-342900"/>
            <a:endParaRPr lang="en-US" dirty="0"/>
          </a:p>
          <a:p>
            <a:pPr marL="342900" indent="-342900"/>
            <a:r>
              <a:rPr lang="en-US" dirty="0"/>
              <a:t> 3. If we are depending on default natural sorting order then the objects must be homogeneous and Comparable otherwise we will get </a:t>
            </a:r>
            <a:r>
              <a:rPr lang="en-US" dirty="0" err="1"/>
              <a:t>ClassCastException</a:t>
            </a:r>
            <a:r>
              <a:rPr lang="en-US" dirty="0"/>
              <a:t>. </a:t>
            </a:r>
            <a:endParaRPr lang="en-US" dirty="0"/>
          </a:p>
          <a:p>
            <a:pPr marL="342900" indent="-342900"/>
            <a:endParaRPr lang="en-US" dirty="0"/>
          </a:p>
          <a:p>
            <a:pPr marL="342900" indent="-342900"/>
            <a:r>
              <a:rPr lang="en-US" dirty="0"/>
              <a:t>4. If we are defining our own customized sorting order by Comparator then the objects need not be homogeneous and Comparable.</a:t>
            </a:r>
            <a:endParaRPr lang="en-US" dirty="0"/>
          </a:p>
          <a:p>
            <a:pPr marL="342900" indent="-342900"/>
            <a:endParaRPr lang="en-US" dirty="0"/>
          </a:p>
          <a:p>
            <a:pPr marL="342900" indent="-342900"/>
            <a:r>
              <a:rPr lang="en-US" dirty="0"/>
              <a:t> 5. Duplicate objects are not allowed.</a:t>
            </a:r>
            <a:endParaRPr lang="en-US" dirty="0"/>
          </a:p>
          <a:p>
            <a:pPr marL="342900" indent="-342900"/>
            <a:endParaRPr lang="en-US" dirty="0"/>
          </a:p>
          <a:p>
            <a:pPr marL="342900" indent="-342900"/>
            <a:r>
              <a:rPr lang="en-US" dirty="0"/>
              <a:t> 6. Insertion order is not preserved but all objects will be inserted according to some priority.</a:t>
            </a:r>
            <a:endParaRPr lang="en-US" dirty="0"/>
          </a:p>
          <a:p>
            <a:pPr marL="342900" indent="-342900"/>
            <a:endParaRPr lang="en-US" dirty="0"/>
          </a:p>
          <a:p>
            <a:pPr marL="342900" indent="-342900"/>
            <a:r>
              <a:rPr lang="en-US" dirty="0"/>
              <a:t> 7. Null is not allowed even as the 1st element for empty </a:t>
            </a:r>
            <a:r>
              <a:rPr lang="en-US" dirty="0" err="1"/>
              <a:t>PriorityQueue.Otherwise</a:t>
            </a:r>
            <a:r>
              <a:rPr lang="en-US" dirty="0"/>
              <a:t> we will get the "</a:t>
            </a:r>
            <a:r>
              <a:rPr lang="en-US" dirty="0" err="1"/>
              <a:t>NullPointerException</a:t>
            </a:r>
            <a:r>
              <a:rPr lang="en-US" dirty="0"/>
              <a:t>". </a:t>
            </a:r>
            <a:endParaRPr lang="en-US" dirty="0"/>
          </a:p>
        </p:txBody>
      </p:sp>
      <p:sp>
        <p:nvSpPr>
          <p:cNvPr id="7" name="Rectangle 6"/>
          <p:cNvSpPr/>
          <p:nvPr/>
        </p:nvSpPr>
        <p:spPr>
          <a:xfrm>
            <a:off x="7391400" y="4400550"/>
            <a:ext cx="470000" cy="400110"/>
          </a:xfrm>
          <a:prstGeom prst="rect">
            <a:avLst/>
          </a:prstGeom>
        </p:spPr>
        <p:txBody>
          <a:bodyPr wrap="none">
            <a:spAutoFit/>
          </a:bodyPr>
          <a:lstStyle/>
          <a:p>
            <a:r>
              <a:rPr lang="en-US" sz="2000" dirty="0"/>
              <a:t>53</a:t>
            </a:r>
            <a:endParaRPr lang="en-US" sz="2000" dirty="0"/>
          </a:p>
        </p:txBody>
      </p:sp>
    </p:spTree>
  </p:cSld>
  <p:clrMapOvr>
    <a:masterClrMapping/>
  </p:clrMapOvr>
  <p:transition>
    <p:fade thruBlk="1"/>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298753" cy="307777"/>
          </a:xfrm>
          <a:prstGeom prst="rect">
            <a:avLst/>
          </a:prstGeom>
        </p:spPr>
        <p:txBody>
          <a:bodyPr wrap="none">
            <a:spAutoFit/>
          </a:bodyPr>
          <a:lstStyle/>
          <a:p>
            <a:r>
              <a:rPr lang="en-US" u="sng" dirty="0"/>
              <a:t>Constructors: </a:t>
            </a:r>
            <a:endParaRPr lang="en-US" u="sng" dirty="0"/>
          </a:p>
        </p:txBody>
      </p:sp>
      <p:sp>
        <p:nvSpPr>
          <p:cNvPr id="6" name="Rectangle 5"/>
          <p:cNvSpPr/>
          <p:nvPr/>
        </p:nvSpPr>
        <p:spPr>
          <a:xfrm>
            <a:off x="2362200" y="209550"/>
            <a:ext cx="4572000" cy="2031325"/>
          </a:xfrm>
          <a:prstGeom prst="rect">
            <a:avLst/>
          </a:prstGeom>
        </p:spPr>
        <p:txBody>
          <a:bodyPr>
            <a:spAutoFit/>
          </a:bodyPr>
          <a:lstStyle/>
          <a:p>
            <a:pPr marL="342900" indent="-342900">
              <a:buAutoNum type="arabicPeriod"/>
            </a:pPr>
            <a:r>
              <a:rPr lang="en-US" dirty="0" err="1"/>
              <a:t>PriorityQueue</a:t>
            </a:r>
            <a:r>
              <a:rPr lang="en-US" dirty="0"/>
              <a:t> q=new </a:t>
            </a:r>
            <a:r>
              <a:rPr lang="en-US" dirty="0" err="1"/>
              <a:t>PriorityQueue</a:t>
            </a:r>
            <a:r>
              <a:rPr lang="en-US" dirty="0"/>
              <a:t>();  Creates an empty </a:t>
            </a:r>
            <a:r>
              <a:rPr lang="en-US" dirty="0" err="1"/>
              <a:t>PriorityQueue</a:t>
            </a:r>
            <a:r>
              <a:rPr lang="en-US" dirty="0"/>
              <a:t> with default initial capacity 11 and default natural sorting order.</a:t>
            </a:r>
            <a:endParaRPr lang="en-US" dirty="0"/>
          </a:p>
          <a:p>
            <a:pPr marL="342900" indent="-342900"/>
            <a:r>
              <a:rPr lang="en-US" dirty="0"/>
              <a:t> 2. </a:t>
            </a:r>
            <a:r>
              <a:rPr lang="en-US" dirty="0" err="1"/>
              <a:t>PriorityQueue</a:t>
            </a:r>
            <a:r>
              <a:rPr lang="en-US" dirty="0"/>
              <a:t> q=new </a:t>
            </a:r>
            <a:r>
              <a:rPr lang="en-US" dirty="0" err="1"/>
              <a:t>PriorityQueue</a:t>
            </a:r>
            <a:r>
              <a:rPr lang="en-US" dirty="0"/>
              <a:t>(</a:t>
            </a:r>
            <a:r>
              <a:rPr lang="en-US" dirty="0" err="1"/>
              <a:t>int</a:t>
            </a:r>
            <a:r>
              <a:rPr lang="en-US" dirty="0"/>
              <a:t> </a:t>
            </a:r>
            <a:r>
              <a:rPr lang="en-US" dirty="0" err="1"/>
              <a:t>initialcapacity,Comparator</a:t>
            </a:r>
            <a:r>
              <a:rPr lang="en-US" dirty="0"/>
              <a:t> c); </a:t>
            </a:r>
            <a:endParaRPr lang="en-US" dirty="0"/>
          </a:p>
          <a:p>
            <a:pPr marL="342900" indent="-342900"/>
            <a:r>
              <a:rPr lang="en-US" dirty="0"/>
              <a:t>3. </a:t>
            </a:r>
            <a:r>
              <a:rPr lang="en-US" dirty="0" err="1"/>
              <a:t>PriorityQueue</a:t>
            </a:r>
            <a:r>
              <a:rPr lang="en-US" dirty="0"/>
              <a:t> q=new </a:t>
            </a:r>
            <a:r>
              <a:rPr lang="en-US" dirty="0" err="1"/>
              <a:t>PriorityQueue</a:t>
            </a:r>
            <a:r>
              <a:rPr lang="en-US" dirty="0"/>
              <a:t>(</a:t>
            </a:r>
            <a:r>
              <a:rPr lang="en-US" dirty="0" err="1"/>
              <a:t>int</a:t>
            </a:r>
            <a:r>
              <a:rPr lang="en-US" dirty="0"/>
              <a:t> </a:t>
            </a:r>
            <a:r>
              <a:rPr lang="en-US" dirty="0" err="1"/>
              <a:t>initialcapacity</a:t>
            </a:r>
            <a:r>
              <a:rPr lang="en-US" dirty="0"/>
              <a:t>); </a:t>
            </a:r>
            <a:endParaRPr lang="en-US" dirty="0"/>
          </a:p>
          <a:p>
            <a:pPr marL="342900" indent="-342900"/>
            <a:r>
              <a:rPr lang="en-US" dirty="0"/>
              <a:t>4. </a:t>
            </a:r>
            <a:r>
              <a:rPr lang="en-US" dirty="0" err="1"/>
              <a:t>PriorityQueue</a:t>
            </a:r>
            <a:r>
              <a:rPr lang="en-US" dirty="0"/>
              <a:t> q=new </a:t>
            </a:r>
            <a:r>
              <a:rPr lang="en-US" dirty="0" err="1"/>
              <a:t>PriorityQueue</a:t>
            </a:r>
            <a:r>
              <a:rPr lang="en-US" dirty="0"/>
              <a:t>(Collection c); </a:t>
            </a:r>
            <a:endParaRPr lang="en-US" dirty="0"/>
          </a:p>
          <a:p>
            <a:pPr marL="342900" indent="-342900"/>
            <a:r>
              <a:rPr lang="en-US" dirty="0"/>
              <a:t>5. </a:t>
            </a:r>
            <a:r>
              <a:rPr lang="en-US" dirty="0" err="1"/>
              <a:t>PriorityQueue</a:t>
            </a:r>
            <a:r>
              <a:rPr lang="en-US" dirty="0"/>
              <a:t> q=new </a:t>
            </a:r>
            <a:r>
              <a:rPr lang="en-US" dirty="0" err="1"/>
              <a:t>PriorityQueue</a:t>
            </a:r>
            <a:r>
              <a:rPr lang="en-US" dirty="0"/>
              <a:t>(</a:t>
            </a:r>
            <a:r>
              <a:rPr lang="en-US" dirty="0" err="1"/>
              <a:t>SortedSet</a:t>
            </a:r>
            <a:r>
              <a:rPr lang="en-US" dirty="0"/>
              <a:t> s); </a:t>
            </a:r>
            <a:endParaRPr lang="en-US" dirty="0"/>
          </a:p>
        </p:txBody>
      </p:sp>
      <p:sp>
        <p:nvSpPr>
          <p:cNvPr id="7" name="Rectangle 6"/>
          <p:cNvSpPr/>
          <p:nvPr/>
        </p:nvSpPr>
        <p:spPr>
          <a:xfrm>
            <a:off x="2057400" y="2114550"/>
            <a:ext cx="1130438" cy="307777"/>
          </a:xfrm>
          <a:prstGeom prst="rect">
            <a:avLst/>
          </a:prstGeom>
        </p:spPr>
        <p:txBody>
          <a:bodyPr wrap="none">
            <a:spAutoFit/>
          </a:bodyPr>
          <a:lstStyle/>
          <a:p>
            <a:r>
              <a:rPr lang="en-US" u="sng" dirty="0"/>
              <a:t>Example 1: </a:t>
            </a:r>
            <a:endParaRPr lang="en-US" u="sng" dirty="0"/>
          </a:p>
        </p:txBody>
      </p:sp>
      <p:sp>
        <p:nvSpPr>
          <p:cNvPr id="8" name="Rectangle 7"/>
          <p:cNvSpPr/>
          <p:nvPr/>
        </p:nvSpPr>
        <p:spPr>
          <a:xfrm>
            <a:off x="2133600" y="2343150"/>
            <a:ext cx="4572000" cy="954107"/>
          </a:xfrm>
          <a:prstGeom prst="rect">
            <a:avLst/>
          </a:prstGeom>
        </p:spPr>
        <p:txBody>
          <a:bodyPr>
            <a:spAutoFit/>
          </a:bodyPr>
          <a:lstStyle/>
          <a:p>
            <a:r>
              <a:rPr lang="en-US" dirty="0"/>
              <a:t>import </a:t>
            </a:r>
            <a:r>
              <a:rPr lang="en-US" dirty="0" err="1"/>
              <a:t>java.util</a:t>
            </a:r>
            <a:r>
              <a:rPr lang="en-US" dirty="0"/>
              <a:t>.*;</a:t>
            </a:r>
            <a:endParaRPr lang="en-US" dirty="0"/>
          </a:p>
          <a:p>
            <a:r>
              <a:rPr lang="en-US" dirty="0"/>
              <a:t>class </a:t>
            </a:r>
            <a:r>
              <a:rPr lang="en-US" dirty="0" err="1"/>
              <a:t>PriorityQueueDemo</a:t>
            </a:r>
            <a:endParaRPr lang="en-US" dirty="0"/>
          </a:p>
          <a:p>
            <a:r>
              <a:rPr lang="en-US" dirty="0"/>
              <a:t> { </a:t>
            </a:r>
            <a:endParaRPr lang="en-US" dirty="0"/>
          </a:p>
          <a:p>
            <a:r>
              <a:rPr lang="en-US" dirty="0"/>
              <a:t>          public static void main(String[] </a:t>
            </a:r>
            <a:r>
              <a:rPr lang="en-US" dirty="0" err="1"/>
              <a:t>args</a:t>
            </a:r>
            <a:r>
              <a:rPr lang="en-US" dirty="0"/>
              <a:t>) </a:t>
            </a:r>
            <a:endParaRPr lang="en-US" dirty="0"/>
          </a:p>
        </p:txBody>
      </p:sp>
      <p:sp>
        <p:nvSpPr>
          <p:cNvPr id="9" name="Rectangle 8"/>
          <p:cNvSpPr/>
          <p:nvPr/>
        </p:nvSpPr>
        <p:spPr>
          <a:xfrm>
            <a:off x="2133600" y="3181350"/>
            <a:ext cx="5791200" cy="2031325"/>
          </a:xfrm>
          <a:prstGeom prst="rect">
            <a:avLst/>
          </a:prstGeom>
        </p:spPr>
        <p:txBody>
          <a:bodyPr wrap="square">
            <a:spAutoFit/>
          </a:bodyPr>
          <a:lstStyle/>
          <a:p>
            <a:r>
              <a:rPr lang="en-US" dirty="0"/>
              <a:t>          {  </a:t>
            </a:r>
            <a:endParaRPr lang="en-US" dirty="0"/>
          </a:p>
          <a:p>
            <a:r>
              <a:rPr lang="en-US" dirty="0"/>
              <a:t>                    </a:t>
            </a:r>
            <a:r>
              <a:rPr lang="en-US" dirty="0" err="1"/>
              <a:t>PriorityQueue</a:t>
            </a:r>
            <a:r>
              <a:rPr lang="en-US" dirty="0"/>
              <a:t> q=new </a:t>
            </a:r>
            <a:r>
              <a:rPr lang="en-US" dirty="0" err="1"/>
              <a:t>PriorityQueue</a:t>
            </a:r>
            <a:r>
              <a:rPr lang="en-US" dirty="0"/>
              <a:t>();                  //</a:t>
            </a:r>
            <a:r>
              <a:rPr lang="en-US" dirty="0" err="1"/>
              <a:t>System.out.println</a:t>
            </a:r>
            <a:r>
              <a:rPr lang="en-US" dirty="0"/>
              <a:t>(</a:t>
            </a:r>
            <a:r>
              <a:rPr lang="en-US" dirty="0" err="1"/>
              <a:t>q.peek</a:t>
            </a:r>
            <a:r>
              <a:rPr lang="en-US" dirty="0"/>
              <a:t>());//null </a:t>
            </a:r>
            <a:endParaRPr lang="en-US" dirty="0"/>
          </a:p>
          <a:p>
            <a:r>
              <a:rPr lang="en-US" dirty="0"/>
              <a:t> </a:t>
            </a:r>
            <a:endParaRPr lang="en-US" dirty="0"/>
          </a:p>
          <a:p>
            <a:r>
              <a:rPr lang="en-US" dirty="0"/>
              <a:t>          //</a:t>
            </a:r>
            <a:r>
              <a:rPr lang="en-US" dirty="0" err="1"/>
              <a:t>System.out.println</a:t>
            </a:r>
            <a:r>
              <a:rPr lang="en-US" dirty="0"/>
              <a:t>(</a:t>
            </a:r>
            <a:r>
              <a:rPr lang="en-US" dirty="0" err="1"/>
              <a:t>q.element</a:t>
            </a:r>
            <a:r>
              <a:rPr lang="en-US" dirty="0"/>
              <a:t>());//</a:t>
            </a:r>
            <a:r>
              <a:rPr lang="en-US" dirty="0" err="1"/>
              <a:t>NoSuchElementExcepti</a:t>
            </a:r>
            <a:r>
              <a:rPr lang="en-US" dirty="0"/>
              <a:t> on               for(</a:t>
            </a:r>
            <a:r>
              <a:rPr lang="en-US" dirty="0" err="1"/>
              <a:t>int</a:t>
            </a:r>
            <a:r>
              <a:rPr lang="en-US" dirty="0"/>
              <a:t> </a:t>
            </a:r>
            <a:r>
              <a:rPr lang="en-US" dirty="0" err="1"/>
              <a:t>i</a:t>
            </a:r>
            <a:r>
              <a:rPr lang="en-US" dirty="0"/>
              <a:t>=0;i&lt;=10;i++)  </a:t>
            </a:r>
            <a:endParaRPr lang="en-US" dirty="0"/>
          </a:p>
          <a:p>
            <a:r>
              <a:rPr lang="en-US" dirty="0"/>
              <a:t> {    </a:t>
            </a:r>
            <a:endParaRPr lang="en-US" dirty="0"/>
          </a:p>
          <a:p>
            <a:r>
              <a:rPr lang="en-US" dirty="0" err="1"/>
              <a:t>q.offer</a:t>
            </a:r>
            <a:r>
              <a:rPr lang="en-US" dirty="0"/>
              <a:t>(</a:t>
            </a:r>
            <a:r>
              <a:rPr lang="en-US" dirty="0" err="1"/>
              <a:t>i</a:t>
            </a:r>
            <a:r>
              <a:rPr lang="en-US" dirty="0"/>
              <a:t>); </a:t>
            </a:r>
            <a:endParaRPr lang="en-US" dirty="0"/>
          </a:p>
          <a:p>
            <a:r>
              <a:rPr lang="en-US" dirty="0"/>
              <a:t>  } </a:t>
            </a:r>
            <a:endParaRPr lang="en-US" dirty="0"/>
          </a:p>
        </p:txBody>
      </p:sp>
      <p:sp>
        <p:nvSpPr>
          <p:cNvPr id="10" name="Rectangle 9"/>
          <p:cNvSpPr/>
          <p:nvPr/>
        </p:nvSpPr>
        <p:spPr>
          <a:xfrm>
            <a:off x="7391400" y="4400550"/>
            <a:ext cx="470000" cy="400110"/>
          </a:xfrm>
          <a:prstGeom prst="rect">
            <a:avLst/>
          </a:prstGeom>
        </p:spPr>
        <p:txBody>
          <a:bodyPr wrap="none">
            <a:spAutoFit/>
          </a:bodyPr>
          <a:lstStyle/>
          <a:p>
            <a:r>
              <a:rPr lang="en-US" sz="2000" dirty="0"/>
              <a:t>53</a:t>
            </a:r>
            <a:endParaRPr lang="en-US" sz="2000" dirty="0"/>
          </a:p>
        </p:txBody>
      </p:sp>
    </p:spTree>
  </p:cSld>
  <p:clrMapOvr>
    <a:masterClrMapping/>
  </p:clrMapOvr>
  <p:transition>
    <p:fade thruBlk="1"/>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1047750"/>
            <a:ext cx="5181600" cy="1169551"/>
          </a:xfrm>
          <a:prstGeom prst="rect">
            <a:avLst/>
          </a:prstGeom>
        </p:spPr>
        <p:txBody>
          <a:bodyPr wrap="square">
            <a:spAutoFit/>
          </a:bodyPr>
          <a:lstStyle/>
          <a:p>
            <a:r>
              <a:rPr lang="en-US" dirty="0"/>
              <a:t>          </a:t>
            </a:r>
            <a:r>
              <a:rPr lang="en-US" dirty="0" err="1"/>
              <a:t>System.out.println</a:t>
            </a:r>
            <a:r>
              <a:rPr lang="en-US" dirty="0"/>
              <a:t>(q);//[0, 1, 2, 3, 4, 5, 6, 7, 8, 9, 10]        </a:t>
            </a:r>
            <a:r>
              <a:rPr lang="en-US" dirty="0" err="1"/>
              <a:t>System.out.println</a:t>
            </a:r>
            <a:r>
              <a:rPr lang="en-US" dirty="0"/>
              <a:t>(</a:t>
            </a:r>
            <a:r>
              <a:rPr lang="en-US" dirty="0" err="1"/>
              <a:t>q.poll</a:t>
            </a:r>
            <a:r>
              <a:rPr lang="en-US" dirty="0"/>
              <a:t>());//0  </a:t>
            </a:r>
            <a:endParaRPr lang="en-US" dirty="0"/>
          </a:p>
          <a:p>
            <a:r>
              <a:rPr lang="en-US" dirty="0"/>
              <a:t>          </a:t>
            </a:r>
            <a:r>
              <a:rPr lang="en-US" dirty="0" err="1"/>
              <a:t>System.out.println</a:t>
            </a:r>
            <a:r>
              <a:rPr lang="en-US" dirty="0"/>
              <a:t>(q);//[1, 3, 2, 7, 4, 5, 6, 10, 8, 9]</a:t>
            </a:r>
            <a:endParaRPr lang="en-US" dirty="0"/>
          </a:p>
          <a:p>
            <a:r>
              <a:rPr lang="en-US" dirty="0"/>
              <a:t>          } </a:t>
            </a:r>
            <a:endParaRPr lang="en-US" dirty="0"/>
          </a:p>
          <a:p>
            <a:r>
              <a:rPr lang="en-US" dirty="0"/>
              <a:t>} </a:t>
            </a:r>
            <a:endParaRPr lang="en-US" dirty="0"/>
          </a:p>
        </p:txBody>
      </p:sp>
      <p:sp>
        <p:nvSpPr>
          <p:cNvPr id="6" name="Rectangle 5"/>
          <p:cNvSpPr/>
          <p:nvPr/>
        </p:nvSpPr>
        <p:spPr>
          <a:xfrm>
            <a:off x="1143000" y="2724150"/>
            <a:ext cx="7391400" cy="523220"/>
          </a:xfrm>
          <a:prstGeom prst="rect">
            <a:avLst/>
          </a:prstGeom>
        </p:spPr>
        <p:txBody>
          <a:bodyPr wrap="square">
            <a:spAutoFit/>
          </a:bodyPr>
          <a:lstStyle/>
          <a:p>
            <a:r>
              <a:rPr lang="en-US" u="sng" dirty="0"/>
              <a:t>Note: </a:t>
            </a:r>
            <a:r>
              <a:rPr lang="en-US" dirty="0"/>
              <a:t>Some platforms may not provide proper supports for </a:t>
            </a:r>
            <a:r>
              <a:rPr lang="en-US" dirty="0" err="1"/>
              <a:t>PriorityQueue</a:t>
            </a:r>
            <a:r>
              <a:rPr lang="en-US" dirty="0"/>
              <a:t> [</a:t>
            </a:r>
            <a:r>
              <a:rPr lang="en-US" dirty="0" err="1"/>
              <a:t>windowsXP</a:t>
            </a:r>
            <a:r>
              <a:rPr lang="en-US" dirty="0"/>
              <a:t>].  </a:t>
            </a:r>
            <a:endParaRPr lang="en-US" dirty="0"/>
          </a:p>
          <a:p>
            <a:r>
              <a:rPr lang="en-US" dirty="0"/>
              <a:t>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54</a:t>
            </a:r>
            <a:endParaRPr lang="en-US" sz="2000" dirty="0"/>
          </a:p>
        </p:txBody>
      </p:sp>
    </p:spTree>
  </p:cSld>
  <p:clrMapOvr>
    <a:masterClrMapping/>
  </p:clrMapOvr>
  <p:transition>
    <p:fade thruBlk="1"/>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1130438" cy="307777"/>
          </a:xfrm>
          <a:prstGeom prst="rect">
            <a:avLst/>
          </a:prstGeom>
        </p:spPr>
        <p:txBody>
          <a:bodyPr wrap="none">
            <a:spAutoFit/>
          </a:bodyPr>
          <a:lstStyle/>
          <a:p>
            <a:r>
              <a:rPr lang="en-US" u="sng" dirty="0"/>
              <a:t>Example 2: </a:t>
            </a:r>
            <a:endParaRPr lang="en-US" u="sng" dirty="0"/>
          </a:p>
        </p:txBody>
      </p:sp>
      <p:sp>
        <p:nvSpPr>
          <p:cNvPr id="6" name="Rectangle 5"/>
          <p:cNvSpPr/>
          <p:nvPr/>
        </p:nvSpPr>
        <p:spPr>
          <a:xfrm>
            <a:off x="2514600" y="209550"/>
            <a:ext cx="6248400" cy="4832092"/>
          </a:xfrm>
          <a:prstGeom prst="rect">
            <a:avLst/>
          </a:prstGeom>
        </p:spPr>
        <p:txBody>
          <a:bodyPr wrap="square">
            <a:spAutoFit/>
          </a:bodyPr>
          <a:lstStyle/>
          <a:p>
            <a:r>
              <a:rPr lang="en-US" dirty="0"/>
              <a:t>import </a:t>
            </a:r>
            <a:r>
              <a:rPr lang="en-US" dirty="0" err="1"/>
              <a:t>java.util</a:t>
            </a:r>
            <a:r>
              <a:rPr lang="en-US" dirty="0"/>
              <a:t>.*; </a:t>
            </a:r>
            <a:endParaRPr lang="en-US" dirty="0"/>
          </a:p>
          <a:p>
            <a:r>
              <a:rPr lang="en-US" dirty="0"/>
              <a:t>class </a:t>
            </a:r>
            <a:r>
              <a:rPr lang="en-US" dirty="0" err="1"/>
              <a:t>PriorityQueueDemo</a:t>
            </a:r>
            <a:endParaRPr lang="en-US" dirty="0"/>
          </a:p>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PriorityQueue</a:t>
            </a:r>
            <a:r>
              <a:rPr lang="en-US" dirty="0"/>
              <a:t> q=new </a:t>
            </a:r>
            <a:r>
              <a:rPr lang="en-US" dirty="0" err="1"/>
              <a:t>PriorityQueue</a:t>
            </a:r>
            <a:r>
              <a:rPr lang="en-US" dirty="0"/>
              <a:t>(15,new </a:t>
            </a:r>
            <a:r>
              <a:rPr lang="en-US" dirty="0" err="1"/>
              <a:t>MyComparator</a:t>
            </a:r>
            <a:r>
              <a:rPr lang="en-US" dirty="0"/>
              <a:t>());  </a:t>
            </a:r>
            <a:endParaRPr lang="en-US" dirty="0"/>
          </a:p>
          <a:p>
            <a:r>
              <a:rPr lang="en-US" dirty="0"/>
              <a:t>                   </a:t>
            </a:r>
            <a:r>
              <a:rPr lang="en-US" dirty="0" err="1"/>
              <a:t>q.offer</a:t>
            </a:r>
            <a:r>
              <a:rPr lang="en-US" dirty="0"/>
              <a:t>("A");  </a:t>
            </a:r>
            <a:endParaRPr lang="en-US" dirty="0"/>
          </a:p>
          <a:p>
            <a:r>
              <a:rPr lang="en-US" dirty="0"/>
              <a:t>                   </a:t>
            </a:r>
            <a:r>
              <a:rPr lang="en-US" dirty="0" err="1"/>
              <a:t>q.offer</a:t>
            </a:r>
            <a:r>
              <a:rPr lang="en-US" dirty="0"/>
              <a:t>("Z");   </a:t>
            </a:r>
            <a:endParaRPr lang="en-US" dirty="0"/>
          </a:p>
          <a:p>
            <a:r>
              <a:rPr lang="en-US" dirty="0"/>
              <a:t>                   </a:t>
            </a:r>
            <a:r>
              <a:rPr lang="en-US" dirty="0" err="1"/>
              <a:t>q.offer</a:t>
            </a:r>
            <a:r>
              <a:rPr lang="en-US" dirty="0"/>
              <a:t>("L");  </a:t>
            </a:r>
            <a:endParaRPr lang="en-US" dirty="0"/>
          </a:p>
          <a:p>
            <a:r>
              <a:rPr lang="en-US" dirty="0"/>
              <a:t>                   </a:t>
            </a:r>
            <a:r>
              <a:rPr lang="en-US" dirty="0" err="1"/>
              <a:t>q.offer</a:t>
            </a:r>
            <a:r>
              <a:rPr lang="en-US" dirty="0"/>
              <a:t>("B");  </a:t>
            </a:r>
            <a:endParaRPr lang="en-US" dirty="0"/>
          </a:p>
          <a:p>
            <a:r>
              <a:rPr lang="en-US" dirty="0"/>
              <a:t>                   </a:t>
            </a:r>
            <a:r>
              <a:rPr lang="en-US" dirty="0" err="1"/>
              <a:t>System.out.println</a:t>
            </a:r>
            <a:r>
              <a:rPr lang="en-US" dirty="0"/>
              <a:t>(q);//[Z, B, L, A] </a:t>
            </a:r>
            <a:endParaRPr lang="en-US" dirty="0"/>
          </a:p>
          <a:p>
            <a:r>
              <a:rPr lang="en-US" dirty="0"/>
              <a:t>                    }</a:t>
            </a:r>
            <a:endParaRPr lang="en-US" dirty="0"/>
          </a:p>
          <a:p>
            <a:r>
              <a:rPr lang="en-US" dirty="0"/>
              <a:t> } </a:t>
            </a:r>
            <a:endParaRPr lang="en-US" dirty="0"/>
          </a:p>
          <a:p>
            <a:r>
              <a:rPr lang="en-US" dirty="0"/>
              <a:t>class </a:t>
            </a:r>
            <a:r>
              <a:rPr lang="en-US" dirty="0" err="1"/>
              <a:t>MyComparator</a:t>
            </a:r>
            <a:r>
              <a:rPr lang="en-US" dirty="0"/>
              <a:t> implements Comparator</a:t>
            </a:r>
            <a:endParaRPr lang="en-US" dirty="0"/>
          </a:p>
          <a:p>
            <a:r>
              <a:rPr lang="en-US" dirty="0"/>
              <a:t> { </a:t>
            </a:r>
            <a:endParaRPr lang="en-US" dirty="0"/>
          </a:p>
          <a:p>
            <a:r>
              <a:rPr lang="en-US" dirty="0"/>
              <a:t>          public </a:t>
            </a:r>
            <a:r>
              <a:rPr lang="en-US" dirty="0" err="1"/>
              <a:t>int</a:t>
            </a:r>
            <a:r>
              <a:rPr lang="en-US" dirty="0"/>
              <a:t> compare(Object obj1,Object obj2) </a:t>
            </a:r>
            <a:endParaRPr lang="en-US" dirty="0"/>
          </a:p>
          <a:p>
            <a:r>
              <a:rPr lang="en-US" dirty="0"/>
              <a:t>          {   </a:t>
            </a:r>
            <a:endParaRPr lang="en-US" dirty="0"/>
          </a:p>
          <a:p>
            <a:r>
              <a:rPr lang="en-US" dirty="0"/>
              <a:t>                    String s1=(String)obj1;</a:t>
            </a:r>
            <a:endParaRPr lang="en-US" dirty="0"/>
          </a:p>
          <a:p>
            <a:r>
              <a:rPr lang="en-US" dirty="0"/>
              <a:t>                    String s2=obj2.toString();</a:t>
            </a:r>
            <a:endParaRPr lang="en-US" dirty="0"/>
          </a:p>
          <a:p>
            <a:r>
              <a:rPr lang="en-US" dirty="0"/>
              <a:t>                    return s2.compareTo(s1); </a:t>
            </a:r>
            <a:endParaRPr lang="en-US" dirty="0"/>
          </a:p>
          <a:p>
            <a:r>
              <a:rPr lang="en-US" dirty="0"/>
              <a:t>          }</a:t>
            </a:r>
            <a:endParaRPr lang="en-US" dirty="0"/>
          </a:p>
          <a:p>
            <a:r>
              <a:rPr lang="en-US" dirty="0"/>
              <a:t>}</a:t>
            </a:r>
            <a:endParaRPr lang="en-US" dirty="0"/>
          </a:p>
        </p:txBody>
      </p:sp>
      <p:sp>
        <p:nvSpPr>
          <p:cNvPr id="7" name="Rectangle 6"/>
          <p:cNvSpPr/>
          <p:nvPr/>
        </p:nvSpPr>
        <p:spPr>
          <a:xfrm>
            <a:off x="7315200" y="4400550"/>
            <a:ext cx="540533" cy="400110"/>
          </a:xfrm>
          <a:prstGeom prst="rect">
            <a:avLst/>
          </a:prstGeom>
        </p:spPr>
        <p:txBody>
          <a:bodyPr wrap="none">
            <a:spAutoFit/>
          </a:bodyPr>
          <a:lstStyle/>
          <a:p>
            <a:r>
              <a:rPr lang="en-US" sz="2000" dirty="0"/>
              <a:t>54 </a:t>
            </a:r>
            <a:endParaRPr lang="en-US" sz="2000" dirty="0"/>
          </a:p>
        </p:txBody>
      </p:sp>
      <p:sp>
        <p:nvSpPr>
          <p:cNvPr id="8" name="Rectangle 7"/>
          <p:cNvSpPr/>
          <p:nvPr/>
        </p:nvSpPr>
        <p:spPr>
          <a:xfrm>
            <a:off x="2590800" y="4835723"/>
            <a:ext cx="1866217" cy="307777"/>
          </a:xfrm>
          <a:prstGeom prst="rect">
            <a:avLst/>
          </a:prstGeom>
        </p:spPr>
        <p:txBody>
          <a:bodyPr wrap="none">
            <a:spAutoFit/>
          </a:bodyPr>
          <a:lstStyle/>
          <a:p>
            <a:r>
              <a:rPr lang="en-US" dirty="0"/>
              <a:t>1.6v Enhancements :</a:t>
            </a:r>
            <a:endParaRPr lang="en-US" dirty="0"/>
          </a:p>
        </p:txBody>
      </p:sp>
    </p:spTree>
  </p:cSld>
  <p:clrMapOvr>
    <a:masterClrMapping/>
  </p:clrMapOvr>
  <p:transition>
    <p:fade thruBlk="1"/>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114550"/>
            <a:ext cx="5189241" cy="1015663"/>
          </a:xfrm>
          <a:prstGeom prst="rect">
            <a:avLst/>
          </a:prstGeom>
        </p:spPr>
        <p:txBody>
          <a:bodyPr wrap="none">
            <a:spAutoFit/>
          </a:bodyPr>
          <a:lstStyle/>
          <a:p>
            <a:r>
              <a:rPr lang="en-US" sz="6000" dirty="0" err="1">
                <a:solidFill>
                  <a:schemeClr val="bg2">
                    <a:lumMod val="75000"/>
                  </a:schemeClr>
                </a:solidFill>
              </a:rPr>
              <a:t>NavigableSet</a:t>
            </a:r>
            <a:r>
              <a:rPr lang="en-US" sz="6000" dirty="0">
                <a:solidFill>
                  <a:schemeClr val="bg2">
                    <a:lumMod val="75000"/>
                  </a:schemeClr>
                </a:solidFill>
              </a:rPr>
              <a:t>: </a:t>
            </a:r>
            <a:endParaRPr lang="en-US" sz="6000" dirty="0">
              <a:solidFill>
                <a:schemeClr val="bg2">
                  <a:lumMod val="75000"/>
                </a:schemeClr>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54</a:t>
            </a:r>
            <a:endParaRPr lang="en-US" sz="2000" dirty="0"/>
          </a:p>
        </p:txBody>
      </p:sp>
    </p:spTree>
  </p:cSld>
  <p:clrMapOvr>
    <a:masterClrMapping/>
  </p:clrMapOvr>
  <p:transition>
    <p:fade thruBlk="1"/>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85750"/>
            <a:ext cx="5410200" cy="523220"/>
          </a:xfrm>
          <a:prstGeom prst="rect">
            <a:avLst/>
          </a:prstGeom>
        </p:spPr>
        <p:txBody>
          <a:bodyPr wrap="square">
            <a:spAutoFit/>
          </a:bodyPr>
          <a:lstStyle/>
          <a:p>
            <a:pPr marL="342900" indent="-342900">
              <a:buAutoNum type="arabicPeriod"/>
            </a:pPr>
            <a:r>
              <a:rPr lang="en-US" dirty="0"/>
              <a:t>It is the child interface of </a:t>
            </a:r>
            <a:r>
              <a:rPr lang="en-US" dirty="0" err="1"/>
              <a:t>SortedSet</a:t>
            </a:r>
            <a:r>
              <a:rPr lang="en-US" dirty="0"/>
              <a:t>.</a:t>
            </a:r>
            <a:endParaRPr lang="en-US" dirty="0"/>
          </a:p>
          <a:p>
            <a:pPr marL="342900" indent="-342900"/>
            <a:r>
              <a:rPr lang="en-US" dirty="0"/>
              <a:t> 2.   It provides several methods for navigation purposes. </a:t>
            </a:r>
            <a:endParaRPr lang="en-US" dirty="0"/>
          </a:p>
        </p:txBody>
      </p:sp>
      <p:sp>
        <p:nvSpPr>
          <p:cNvPr id="6" name="Rectangle 5"/>
          <p:cNvSpPr/>
          <p:nvPr/>
        </p:nvSpPr>
        <p:spPr>
          <a:xfrm>
            <a:off x="2590800" y="971550"/>
            <a:ext cx="960519" cy="307777"/>
          </a:xfrm>
          <a:prstGeom prst="rect">
            <a:avLst/>
          </a:prstGeom>
        </p:spPr>
        <p:txBody>
          <a:bodyPr wrap="none">
            <a:spAutoFit/>
          </a:bodyPr>
          <a:lstStyle/>
          <a:p>
            <a:r>
              <a:rPr lang="en-US" u="sng" dirty="0"/>
              <a:t>Diagram: </a:t>
            </a:r>
            <a:endParaRPr lang="en-US" u="sng" dirty="0"/>
          </a:p>
        </p:txBody>
      </p:sp>
      <p:pic>
        <p:nvPicPr>
          <p:cNvPr id="14338" name="Picture 2" descr="C:\Users\HOME\Desktop\Capture 3.PNG"/>
          <p:cNvPicPr>
            <a:picLocks noChangeAspect="1" noChangeArrowheads="1"/>
          </p:cNvPicPr>
          <p:nvPr/>
        </p:nvPicPr>
        <p:blipFill>
          <a:blip r:embed="rId1"/>
          <a:srcRect/>
          <a:stretch>
            <a:fillRect/>
          </a:stretch>
        </p:blipFill>
        <p:spPr bwMode="auto">
          <a:xfrm>
            <a:off x="2362200" y="1276350"/>
            <a:ext cx="2228850" cy="3365500"/>
          </a:xfrm>
          <a:prstGeom prst="rect">
            <a:avLst/>
          </a:prstGeom>
          <a:noFill/>
        </p:spPr>
      </p:pic>
      <p:sp>
        <p:nvSpPr>
          <p:cNvPr id="8" name="Rectangle 7"/>
          <p:cNvSpPr/>
          <p:nvPr/>
        </p:nvSpPr>
        <p:spPr>
          <a:xfrm>
            <a:off x="7315200" y="4400550"/>
            <a:ext cx="540533" cy="400110"/>
          </a:xfrm>
          <a:prstGeom prst="rect">
            <a:avLst/>
          </a:prstGeom>
        </p:spPr>
        <p:txBody>
          <a:bodyPr wrap="none">
            <a:spAutoFit/>
          </a:bodyPr>
          <a:lstStyle/>
          <a:p>
            <a:r>
              <a:rPr lang="en-US" sz="2000" dirty="0"/>
              <a:t>55 </a:t>
            </a:r>
            <a:endParaRPr lang="en-US" sz="2000"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5" name="Rectangle 4"/>
          <p:cNvSpPr/>
          <p:nvPr/>
        </p:nvSpPr>
        <p:spPr>
          <a:xfrm>
            <a:off x="762000" y="514350"/>
            <a:ext cx="7391400" cy="954107"/>
          </a:xfrm>
          <a:prstGeom prst="rect">
            <a:avLst/>
          </a:prstGeom>
        </p:spPr>
        <p:txBody>
          <a:bodyPr wrap="square">
            <a:spAutoFit/>
          </a:bodyPr>
          <a:lstStyle/>
          <a:p>
            <a:r>
              <a:rPr lang="en-US" dirty="0"/>
              <a:t>1. It is the child interface of Collection.</a:t>
            </a:r>
            <a:endParaRPr lang="en-US" dirty="0"/>
          </a:p>
          <a:p>
            <a:r>
              <a:rPr lang="en-US" dirty="0"/>
              <a:t>2. If we want to represent a group of individual objects as a single entity where</a:t>
            </a:r>
            <a:endParaRPr lang="en-US" dirty="0"/>
          </a:p>
          <a:p>
            <a:r>
              <a:rPr lang="en-US" dirty="0"/>
              <a:t>"duplicates are allow and insertion order must be preserved" then we should go</a:t>
            </a:r>
            <a:endParaRPr lang="en-US" dirty="0"/>
          </a:p>
          <a:p>
            <a:r>
              <a:rPr lang="en-US" dirty="0"/>
              <a:t>for List interface.</a:t>
            </a:r>
            <a:endParaRPr lang="en-US" dirty="0"/>
          </a:p>
        </p:txBody>
      </p:sp>
      <p:sp>
        <p:nvSpPr>
          <p:cNvPr id="6" name="Rectangle 5"/>
          <p:cNvSpPr/>
          <p:nvPr/>
        </p:nvSpPr>
        <p:spPr>
          <a:xfrm>
            <a:off x="838200" y="1504950"/>
            <a:ext cx="910827" cy="307777"/>
          </a:xfrm>
          <a:prstGeom prst="rect">
            <a:avLst/>
          </a:prstGeom>
        </p:spPr>
        <p:txBody>
          <a:bodyPr wrap="none">
            <a:spAutoFit/>
          </a:bodyPr>
          <a:lstStyle/>
          <a:p>
            <a:r>
              <a:rPr lang="en-US" u="sng" dirty="0"/>
              <a:t>Diagram:</a:t>
            </a:r>
            <a:endParaRPr lang="en-US" u="sng" dirty="0"/>
          </a:p>
        </p:txBody>
      </p:sp>
      <p:pic>
        <p:nvPicPr>
          <p:cNvPr id="3074" name="Picture 2" descr="C:\Users\HOME\Desktop\Capture 2.PNG"/>
          <p:cNvPicPr>
            <a:picLocks noChangeAspect="1" noChangeArrowheads="1"/>
          </p:cNvPicPr>
          <p:nvPr/>
        </p:nvPicPr>
        <p:blipFill>
          <a:blip r:embed="rId1"/>
          <a:srcRect/>
          <a:stretch>
            <a:fillRect/>
          </a:stretch>
        </p:blipFill>
        <p:spPr bwMode="auto">
          <a:xfrm>
            <a:off x="1066800" y="1885950"/>
            <a:ext cx="5448300" cy="3124200"/>
          </a:xfrm>
          <a:prstGeom prst="rect">
            <a:avLst/>
          </a:prstGeom>
          <a:noFill/>
        </p:spPr>
      </p:pic>
      <p:sp>
        <p:nvSpPr>
          <p:cNvPr id="7" name="Rectangle 6"/>
          <p:cNvSpPr/>
          <p:nvPr/>
        </p:nvSpPr>
        <p:spPr>
          <a:xfrm>
            <a:off x="7543800" y="4324350"/>
            <a:ext cx="327334" cy="400110"/>
          </a:xfrm>
          <a:prstGeom prst="rect">
            <a:avLst/>
          </a:prstGeom>
        </p:spPr>
        <p:txBody>
          <a:bodyPr wrap="none">
            <a:spAutoFit/>
          </a:bodyPr>
          <a:lstStyle/>
          <a:p>
            <a:r>
              <a:rPr lang="en-US" sz="2000" dirty="0"/>
              <a:t>6</a:t>
            </a:r>
            <a:endParaRPr lang="en-US" sz="2000" dirty="0"/>
          </a:p>
        </p:txBody>
      </p:sp>
    </p:spTree>
  </p:cSld>
  <p:clrMapOvr>
    <a:masterClrMapping/>
  </p:clrMapOvr>
  <p:transition>
    <p:fade thruBlk="1"/>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4443845" cy="307777"/>
          </a:xfrm>
          <a:prstGeom prst="rect">
            <a:avLst/>
          </a:prstGeom>
        </p:spPr>
        <p:txBody>
          <a:bodyPr wrap="none">
            <a:spAutoFit/>
          </a:bodyPr>
          <a:lstStyle/>
          <a:p>
            <a:r>
              <a:rPr lang="en-US" dirty="0" err="1"/>
              <a:t>NavigableSet</a:t>
            </a:r>
            <a:r>
              <a:rPr lang="en-US" dirty="0"/>
              <a:t> interface defines the following methods.</a:t>
            </a:r>
            <a:endParaRPr lang="en-US" dirty="0"/>
          </a:p>
        </p:txBody>
      </p:sp>
      <p:sp>
        <p:nvSpPr>
          <p:cNvPr id="6" name="Rectangle 5"/>
          <p:cNvSpPr/>
          <p:nvPr/>
        </p:nvSpPr>
        <p:spPr>
          <a:xfrm>
            <a:off x="2438400" y="971550"/>
            <a:ext cx="4953000" cy="3323987"/>
          </a:xfrm>
          <a:prstGeom prst="rect">
            <a:avLst/>
          </a:prstGeom>
        </p:spPr>
        <p:txBody>
          <a:bodyPr wrap="square">
            <a:spAutoFit/>
          </a:bodyPr>
          <a:lstStyle/>
          <a:p>
            <a:pPr marL="342900" indent="-342900"/>
            <a:r>
              <a:rPr lang="en-US" dirty="0"/>
              <a:t>1. ceiling(e); </a:t>
            </a:r>
            <a:endParaRPr lang="en-US" dirty="0"/>
          </a:p>
          <a:p>
            <a:pPr marL="342900" indent="-342900"/>
            <a:r>
              <a:rPr lang="en-US" dirty="0"/>
              <a:t>    It returns the lowest element which is &gt;=e.</a:t>
            </a:r>
            <a:endParaRPr lang="en-US" dirty="0"/>
          </a:p>
          <a:p>
            <a:pPr marL="342900" indent="-342900"/>
            <a:r>
              <a:rPr lang="en-US" dirty="0"/>
              <a:t>2. higher(e);</a:t>
            </a:r>
            <a:endParaRPr lang="en-US" dirty="0"/>
          </a:p>
          <a:p>
            <a:pPr marL="342900" indent="-342900"/>
            <a:r>
              <a:rPr lang="en-US" dirty="0"/>
              <a:t>    It returns the lowest element which is &gt;e. </a:t>
            </a:r>
            <a:endParaRPr lang="en-US" dirty="0"/>
          </a:p>
          <a:p>
            <a:pPr marL="342900" indent="-342900"/>
            <a:r>
              <a:rPr lang="en-US" dirty="0"/>
              <a:t>3. floor(e);  </a:t>
            </a:r>
            <a:endParaRPr lang="en-US" dirty="0"/>
          </a:p>
          <a:p>
            <a:pPr marL="342900" indent="-342900"/>
            <a:r>
              <a:rPr lang="en-US" dirty="0"/>
              <a:t>    It returns highest element which is &lt;=e.</a:t>
            </a:r>
            <a:endParaRPr lang="en-US" dirty="0"/>
          </a:p>
          <a:p>
            <a:pPr marL="342900" indent="-342900"/>
            <a:r>
              <a:rPr lang="en-US" dirty="0"/>
              <a:t>4. lower(e);  </a:t>
            </a:r>
            <a:endParaRPr lang="en-US" dirty="0"/>
          </a:p>
          <a:p>
            <a:pPr marL="342900" indent="-342900"/>
            <a:r>
              <a:rPr lang="en-US" dirty="0"/>
              <a:t>    It returns height element which is &lt;e.</a:t>
            </a:r>
            <a:endParaRPr lang="en-US" dirty="0"/>
          </a:p>
          <a:p>
            <a:pPr marL="342900" indent="-342900"/>
            <a:r>
              <a:rPr lang="en-US" dirty="0"/>
              <a:t>5. </a:t>
            </a:r>
            <a:r>
              <a:rPr lang="en-US" dirty="0" err="1"/>
              <a:t>pollFirst</a:t>
            </a:r>
            <a:r>
              <a:rPr lang="en-US" dirty="0"/>
              <a:t> (); </a:t>
            </a:r>
            <a:endParaRPr lang="en-US" dirty="0"/>
          </a:p>
          <a:p>
            <a:pPr marL="342900" indent="-342900"/>
            <a:r>
              <a:rPr lang="en-US" dirty="0"/>
              <a:t>    Remove and return 1st element. </a:t>
            </a:r>
            <a:endParaRPr lang="en-US" dirty="0"/>
          </a:p>
          <a:p>
            <a:pPr marL="342900" indent="-342900"/>
            <a:r>
              <a:rPr lang="en-US" dirty="0"/>
              <a:t>6. </a:t>
            </a:r>
            <a:r>
              <a:rPr lang="en-US" dirty="0" err="1"/>
              <a:t>pollLast</a:t>
            </a:r>
            <a:r>
              <a:rPr lang="en-US" dirty="0"/>
              <a:t> (); </a:t>
            </a:r>
            <a:endParaRPr lang="en-US" dirty="0"/>
          </a:p>
          <a:p>
            <a:pPr marL="342900" indent="-342900"/>
            <a:r>
              <a:rPr lang="en-US" dirty="0"/>
              <a:t>    Remove and return last element.</a:t>
            </a:r>
            <a:endParaRPr lang="en-US" dirty="0"/>
          </a:p>
          <a:p>
            <a:pPr marL="342900" indent="-342900"/>
            <a:r>
              <a:rPr lang="en-US" dirty="0"/>
              <a:t>7. </a:t>
            </a:r>
            <a:r>
              <a:rPr lang="en-US" dirty="0" err="1"/>
              <a:t>descendingSet</a:t>
            </a:r>
            <a:r>
              <a:rPr lang="en-US" dirty="0"/>
              <a:t> ();</a:t>
            </a:r>
            <a:endParaRPr lang="en-US" dirty="0"/>
          </a:p>
          <a:p>
            <a:pPr marL="342900" indent="-342900"/>
            <a:r>
              <a:rPr lang="en-US" dirty="0"/>
              <a:t>    Returns </a:t>
            </a:r>
            <a:r>
              <a:rPr lang="en-US" dirty="0" err="1"/>
              <a:t>SortedSet</a:t>
            </a:r>
            <a:r>
              <a:rPr lang="en-US" dirty="0"/>
              <a:t> in reverse order. </a:t>
            </a:r>
            <a:endParaRPr lang="en-US" dirty="0"/>
          </a:p>
          <a:p>
            <a:pPr marL="342900" indent="-342900"/>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55</a:t>
            </a:r>
            <a:endParaRPr lang="en-US" sz="2000" dirty="0"/>
          </a:p>
        </p:txBody>
      </p:sp>
    </p:spTree>
  </p:cSld>
  <p:clrMapOvr>
    <a:masterClrMapping/>
  </p:clrMapOvr>
  <p:transition>
    <p:fade thruBlk="1"/>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960519" cy="307777"/>
          </a:xfrm>
          <a:prstGeom prst="rect">
            <a:avLst/>
          </a:prstGeom>
        </p:spPr>
        <p:txBody>
          <a:bodyPr wrap="none">
            <a:spAutoFit/>
          </a:bodyPr>
          <a:lstStyle/>
          <a:p>
            <a:r>
              <a:rPr lang="en-US" u="sng" dirty="0"/>
              <a:t>Diagram: </a:t>
            </a:r>
            <a:endParaRPr lang="en-US" u="sng" dirty="0"/>
          </a:p>
        </p:txBody>
      </p:sp>
      <p:pic>
        <p:nvPicPr>
          <p:cNvPr id="15362" name="Picture 2" descr="C:\Users\HOME\Desktop\Capture 4.PNG"/>
          <p:cNvPicPr>
            <a:picLocks noChangeAspect="1" noChangeArrowheads="1"/>
          </p:cNvPicPr>
          <p:nvPr/>
        </p:nvPicPr>
        <p:blipFill>
          <a:blip r:embed="rId1"/>
          <a:srcRect/>
          <a:stretch>
            <a:fillRect/>
          </a:stretch>
        </p:blipFill>
        <p:spPr bwMode="auto">
          <a:xfrm>
            <a:off x="2438400" y="285750"/>
            <a:ext cx="1905000" cy="2286000"/>
          </a:xfrm>
          <a:prstGeom prst="rect">
            <a:avLst/>
          </a:prstGeom>
          <a:noFill/>
        </p:spPr>
      </p:pic>
      <p:sp>
        <p:nvSpPr>
          <p:cNvPr id="7" name="Rectangle 6"/>
          <p:cNvSpPr/>
          <p:nvPr/>
        </p:nvSpPr>
        <p:spPr>
          <a:xfrm>
            <a:off x="7315200" y="4400550"/>
            <a:ext cx="519694" cy="400110"/>
          </a:xfrm>
          <a:prstGeom prst="rect">
            <a:avLst/>
          </a:prstGeom>
        </p:spPr>
        <p:txBody>
          <a:bodyPr wrap="none">
            <a:spAutoFit/>
          </a:bodyPr>
          <a:lstStyle/>
          <a:p>
            <a:r>
              <a:rPr lang="en-US" sz="2000" dirty="0"/>
              <a:t>56</a:t>
            </a:r>
            <a:r>
              <a:rPr lang="en-US" dirty="0"/>
              <a:t> </a:t>
            </a:r>
            <a:endParaRPr lang="en-US" dirty="0"/>
          </a:p>
        </p:txBody>
      </p:sp>
      <p:sp>
        <p:nvSpPr>
          <p:cNvPr id="8" name="Rectangle 7"/>
          <p:cNvSpPr/>
          <p:nvPr/>
        </p:nvSpPr>
        <p:spPr>
          <a:xfrm>
            <a:off x="2438400" y="2571750"/>
            <a:ext cx="4572000" cy="1600438"/>
          </a:xfrm>
          <a:prstGeom prst="rect">
            <a:avLst/>
          </a:prstGeom>
        </p:spPr>
        <p:txBody>
          <a:bodyPr>
            <a:spAutoFit/>
          </a:bodyPr>
          <a:lstStyle/>
          <a:p>
            <a:r>
              <a:rPr lang="en-US" u="sng" dirty="0"/>
              <a:t>Example:</a:t>
            </a:r>
            <a:r>
              <a:rPr lang="en-US" dirty="0"/>
              <a:t>  </a:t>
            </a:r>
            <a:endParaRPr lang="en-US" dirty="0"/>
          </a:p>
          <a:p>
            <a:endParaRPr lang="en-US" dirty="0"/>
          </a:p>
          <a:p>
            <a:r>
              <a:rPr lang="en-US" dirty="0"/>
              <a:t>import </a:t>
            </a:r>
            <a:r>
              <a:rPr lang="en-US" dirty="0" err="1"/>
              <a:t>java.util</a:t>
            </a:r>
            <a:r>
              <a:rPr lang="en-US" dirty="0"/>
              <a:t>.*; </a:t>
            </a:r>
            <a:endParaRPr lang="en-US" dirty="0"/>
          </a:p>
          <a:p>
            <a:r>
              <a:rPr lang="en-US" dirty="0"/>
              <a:t>class </a:t>
            </a:r>
            <a:r>
              <a:rPr lang="en-US" dirty="0" err="1"/>
              <a:t>NavigableSetDemo</a:t>
            </a:r>
            <a:r>
              <a:rPr lang="en-US" dirty="0"/>
              <a:t>  </a:t>
            </a:r>
            <a:endParaRPr lang="en-US" dirty="0"/>
          </a:p>
          <a:p>
            <a:r>
              <a:rPr lang="en-US" dirty="0"/>
              <a:t>{  </a:t>
            </a:r>
            <a:endParaRPr lang="en-US" dirty="0"/>
          </a:p>
          <a:p>
            <a:r>
              <a:rPr lang="en-US" dirty="0"/>
              <a:t>          public static void main(String[] </a:t>
            </a:r>
            <a:r>
              <a:rPr lang="en-US" dirty="0" err="1"/>
              <a:t>args</a:t>
            </a:r>
            <a:r>
              <a:rPr lang="en-US" dirty="0"/>
              <a:t>)</a:t>
            </a:r>
            <a:endParaRPr lang="en-US" dirty="0"/>
          </a:p>
          <a:p>
            <a:endParaRPr lang="en-US" dirty="0"/>
          </a:p>
        </p:txBody>
      </p:sp>
    </p:spTree>
  </p:cSld>
  <p:clrMapOvr>
    <a:masterClrMapping/>
  </p:clrMapOvr>
  <p:transition>
    <p:fade thruBlk="1"/>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8400" y="133350"/>
            <a:ext cx="5562600" cy="1600438"/>
          </a:xfrm>
          <a:prstGeom prst="rect">
            <a:avLst/>
          </a:prstGeom>
        </p:spPr>
        <p:txBody>
          <a:bodyPr wrap="square">
            <a:spAutoFit/>
          </a:bodyPr>
          <a:lstStyle/>
          <a:p>
            <a:r>
              <a:rPr lang="en-US" dirty="0"/>
              <a:t>{  </a:t>
            </a:r>
            <a:endParaRPr lang="en-US" dirty="0"/>
          </a:p>
          <a:p>
            <a:r>
              <a:rPr lang="en-US" dirty="0"/>
              <a:t>           </a:t>
            </a:r>
            <a:r>
              <a:rPr lang="en-US" dirty="0" err="1"/>
              <a:t>TreeSet</a:t>
            </a:r>
            <a:r>
              <a:rPr lang="en-US" dirty="0"/>
              <a:t>&lt;Integer&gt; t=new </a:t>
            </a:r>
            <a:r>
              <a:rPr lang="en-US" dirty="0" err="1"/>
              <a:t>TreeSet</a:t>
            </a:r>
            <a:r>
              <a:rPr lang="en-US" dirty="0"/>
              <a:t>&lt;Integer&gt;();   </a:t>
            </a:r>
            <a:r>
              <a:rPr lang="en-US" dirty="0" err="1"/>
              <a:t>t.add</a:t>
            </a:r>
            <a:r>
              <a:rPr lang="en-US" dirty="0"/>
              <a:t>(1000);  </a:t>
            </a:r>
            <a:endParaRPr lang="en-US" dirty="0"/>
          </a:p>
          <a:p>
            <a:r>
              <a:rPr lang="en-US" dirty="0"/>
              <a:t>            </a:t>
            </a:r>
            <a:r>
              <a:rPr lang="en-US" dirty="0" err="1"/>
              <a:t>t.add</a:t>
            </a:r>
            <a:r>
              <a:rPr lang="en-US" dirty="0"/>
              <a:t>(2000);</a:t>
            </a:r>
            <a:endParaRPr lang="en-US" dirty="0"/>
          </a:p>
          <a:p>
            <a:r>
              <a:rPr lang="en-US" dirty="0"/>
              <a:t>            </a:t>
            </a:r>
            <a:r>
              <a:rPr lang="en-US" dirty="0" err="1"/>
              <a:t>t.add</a:t>
            </a:r>
            <a:r>
              <a:rPr lang="en-US" dirty="0"/>
              <a:t>(3000);</a:t>
            </a:r>
            <a:endParaRPr lang="en-US" dirty="0"/>
          </a:p>
          <a:p>
            <a:r>
              <a:rPr lang="en-US" dirty="0"/>
              <a:t>            </a:t>
            </a:r>
            <a:r>
              <a:rPr lang="en-US" dirty="0" err="1"/>
              <a:t>t.add</a:t>
            </a:r>
            <a:r>
              <a:rPr lang="en-US" dirty="0"/>
              <a:t>(4000); </a:t>
            </a:r>
            <a:endParaRPr lang="en-US" dirty="0"/>
          </a:p>
          <a:p>
            <a:r>
              <a:rPr lang="en-US" dirty="0"/>
              <a:t>            </a:t>
            </a:r>
            <a:r>
              <a:rPr lang="en-US" dirty="0" err="1"/>
              <a:t>t.add</a:t>
            </a:r>
            <a:r>
              <a:rPr lang="en-US" dirty="0"/>
              <a:t>(5000);  </a:t>
            </a:r>
            <a:endParaRPr lang="en-US" dirty="0"/>
          </a:p>
          <a:p>
            <a:r>
              <a:rPr lang="en-US" dirty="0"/>
              <a:t>            </a:t>
            </a:r>
            <a:r>
              <a:rPr lang="en-US" dirty="0" err="1"/>
              <a:t>System.out.println</a:t>
            </a:r>
            <a:r>
              <a:rPr lang="en-US" dirty="0"/>
              <a:t>(t);//[1000, 2000, 3000, 4000, 5000] </a:t>
            </a:r>
            <a:endParaRPr lang="en-US" dirty="0"/>
          </a:p>
        </p:txBody>
      </p:sp>
      <p:sp>
        <p:nvSpPr>
          <p:cNvPr id="8" name="Rectangle 7"/>
          <p:cNvSpPr/>
          <p:nvPr/>
        </p:nvSpPr>
        <p:spPr>
          <a:xfrm>
            <a:off x="3048000" y="1733550"/>
            <a:ext cx="5257800" cy="1815882"/>
          </a:xfrm>
          <a:prstGeom prst="rect">
            <a:avLst/>
          </a:prstGeom>
        </p:spPr>
        <p:txBody>
          <a:bodyPr wrap="square">
            <a:spAutoFit/>
          </a:bodyPr>
          <a:lstStyle/>
          <a:p>
            <a:r>
              <a:rPr lang="en-US" dirty="0" err="1"/>
              <a:t>System.out.println</a:t>
            </a:r>
            <a:r>
              <a:rPr lang="en-US" dirty="0"/>
              <a:t>(</a:t>
            </a:r>
            <a:r>
              <a:rPr lang="en-US" dirty="0" err="1"/>
              <a:t>t.ceiling</a:t>
            </a:r>
            <a:r>
              <a:rPr lang="en-US" dirty="0"/>
              <a:t>(2000));//2000                </a:t>
            </a:r>
            <a:r>
              <a:rPr lang="en-US" dirty="0" err="1"/>
              <a:t>System.out.println</a:t>
            </a:r>
            <a:r>
              <a:rPr lang="en-US" dirty="0"/>
              <a:t>(</a:t>
            </a:r>
            <a:r>
              <a:rPr lang="en-US" dirty="0" err="1"/>
              <a:t>t.higher</a:t>
            </a:r>
            <a:r>
              <a:rPr lang="en-US" dirty="0"/>
              <a:t>(2000));//3000       </a:t>
            </a:r>
            <a:r>
              <a:rPr lang="en-US" dirty="0" err="1"/>
              <a:t>System.out.println</a:t>
            </a:r>
            <a:r>
              <a:rPr lang="en-US" dirty="0"/>
              <a:t>(</a:t>
            </a:r>
            <a:r>
              <a:rPr lang="en-US" dirty="0" err="1"/>
              <a:t>t.floor</a:t>
            </a:r>
            <a:r>
              <a:rPr lang="en-US" dirty="0"/>
              <a:t>(3000));//3000       </a:t>
            </a:r>
            <a:r>
              <a:rPr lang="en-US" dirty="0" err="1"/>
              <a:t>System.out.println</a:t>
            </a:r>
            <a:r>
              <a:rPr lang="en-US" dirty="0"/>
              <a:t>(</a:t>
            </a:r>
            <a:r>
              <a:rPr lang="en-US" dirty="0" err="1"/>
              <a:t>t.lower</a:t>
            </a:r>
            <a:r>
              <a:rPr lang="en-US" dirty="0"/>
              <a:t>(3000));//2000   </a:t>
            </a:r>
            <a:r>
              <a:rPr lang="en-US" dirty="0" err="1"/>
              <a:t>System.out.println</a:t>
            </a:r>
            <a:r>
              <a:rPr lang="en-US" dirty="0"/>
              <a:t>(</a:t>
            </a:r>
            <a:r>
              <a:rPr lang="en-US" dirty="0" err="1"/>
              <a:t>t.pollFirst</a:t>
            </a:r>
            <a:r>
              <a:rPr lang="en-US" dirty="0"/>
              <a:t>());//1000   </a:t>
            </a:r>
            <a:r>
              <a:rPr lang="en-US" dirty="0" err="1"/>
              <a:t>System.out.println</a:t>
            </a:r>
            <a:r>
              <a:rPr lang="en-US" dirty="0"/>
              <a:t>(</a:t>
            </a:r>
            <a:r>
              <a:rPr lang="en-US" dirty="0" err="1"/>
              <a:t>t.pollLast</a:t>
            </a:r>
            <a:r>
              <a:rPr lang="en-US" dirty="0"/>
              <a:t>());//5000   </a:t>
            </a:r>
            <a:r>
              <a:rPr lang="en-US" dirty="0" err="1"/>
              <a:t>System.out.println</a:t>
            </a:r>
            <a:r>
              <a:rPr lang="en-US" dirty="0"/>
              <a:t>(</a:t>
            </a:r>
            <a:r>
              <a:rPr lang="en-US" dirty="0" err="1"/>
              <a:t>t.descendingSet</a:t>
            </a:r>
            <a:r>
              <a:rPr lang="en-US" dirty="0"/>
              <a:t>());//[4000, 3000, 2000]   </a:t>
            </a:r>
            <a:r>
              <a:rPr lang="en-US" dirty="0" err="1"/>
              <a:t>System.out.println</a:t>
            </a:r>
            <a:r>
              <a:rPr lang="en-US" dirty="0"/>
              <a:t>(t);//[2000, 3000, 4000]   </a:t>
            </a:r>
            <a:endParaRPr lang="en-US" dirty="0"/>
          </a:p>
        </p:txBody>
      </p:sp>
      <p:sp>
        <p:nvSpPr>
          <p:cNvPr id="9" name="Rectangle 8"/>
          <p:cNvSpPr/>
          <p:nvPr/>
        </p:nvSpPr>
        <p:spPr>
          <a:xfrm>
            <a:off x="3124200" y="3562350"/>
            <a:ext cx="293670" cy="307777"/>
          </a:xfrm>
          <a:prstGeom prst="rect">
            <a:avLst/>
          </a:prstGeom>
        </p:spPr>
        <p:txBody>
          <a:bodyPr wrap="none">
            <a:spAutoFit/>
          </a:bodyPr>
          <a:lstStyle/>
          <a:p>
            <a:r>
              <a:rPr lang="en-US" dirty="0"/>
              <a:t>} </a:t>
            </a:r>
            <a:endParaRPr lang="en-US" dirty="0"/>
          </a:p>
        </p:txBody>
      </p:sp>
      <p:sp>
        <p:nvSpPr>
          <p:cNvPr id="10" name="Rectangle 9"/>
          <p:cNvSpPr/>
          <p:nvPr/>
        </p:nvSpPr>
        <p:spPr>
          <a:xfrm>
            <a:off x="2362200" y="4019550"/>
            <a:ext cx="293670" cy="307777"/>
          </a:xfrm>
          <a:prstGeom prst="rect">
            <a:avLst/>
          </a:prstGeom>
        </p:spPr>
        <p:txBody>
          <a:bodyPr wrap="none">
            <a:spAutoFit/>
          </a:bodyPr>
          <a:lstStyle/>
          <a:p>
            <a:r>
              <a:rPr lang="en-US" dirty="0"/>
              <a:t>} </a:t>
            </a:r>
            <a:endParaRPr lang="en-US" dirty="0"/>
          </a:p>
        </p:txBody>
      </p:sp>
      <p:sp>
        <p:nvSpPr>
          <p:cNvPr id="11" name="Rectangle 10"/>
          <p:cNvSpPr/>
          <p:nvPr/>
        </p:nvSpPr>
        <p:spPr>
          <a:xfrm>
            <a:off x="7315200" y="4324350"/>
            <a:ext cx="470000" cy="400110"/>
          </a:xfrm>
          <a:prstGeom prst="rect">
            <a:avLst/>
          </a:prstGeom>
        </p:spPr>
        <p:txBody>
          <a:bodyPr wrap="none">
            <a:spAutoFit/>
          </a:bodyPr>
          <a:lstStyle/>
          <a:p>
            <a:r>
              <a:rPr lang="en-US" sz="2000" dirty="0"/>
              <a:t>56</a:t>
            </a:r>
            <a:endParaRPr lang="en-US" sz="2000" dirty="0"/>
          </a:p>
        </p:txBody>
      </p:sp>
    </p:spTree>
  </p:cSld>
  <p:clrMapOvr>
    <a:masterClrMapping/>
  </p:clrMapOvr>
  <p:transition>
    <p:fade thruBlk="1"/>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885950"/>
            <a:ext cx="6596678" cy="1200329"/>
          </a:xfrm>
          <a:prstGeom prst="rect">
            <a:avLst/>
          </a:prstGeom>
        </p:spPr>
        <p:txBody>
          <a:bodyPr wrap="none">
            <a:spAutoFit/>
          </a:bodyPr>
          <a:lstStyle/>
          <a:p>
            <a:r>
              <a:rPr lang="en-US" sz="7200" dirty="0" err="1">
                <a:solidFill>
                  <a:schemeClr val="tx1">
                    <a:lumMod val="75000"/>
                    <a:lumOff val="25000"/>
                  </a:schemeClr>
                </a:solidFill>
              </a:rPr>
              <a:t>NavigableMap</a:t>
            </a:r>
            <a:r>
              <a:rPr lang="en-US" sz="7200" dirty="0">
                <a:solidFill>
                  <a:schemeClr val="tx1">
                    <a:lumMod val="75000"/>
                    <a:lumOff val="25000"/>
                  </a:schemeClr>
                </a:solidFill>
              </a:rPr>
              <a:t>:</a:t>
            </a:r>
            <a:r>
              <a:rPr lang="en-US" sz="7200" dirty="0"/>
              <a:t> </a:t>
            </a:r>
            <a:endParaRPr lang="en-US" sz="7200"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57</a:t>
            </a:r>
            <a:endParaRPr lang="en-US" sz="2000" dirty="0"/>
          </a:p>
        </p:txBody>
      </p:sp>
    </p:spTree>
  </p:cSld>
  <p:clrMapOvr>
    <a:masterClrMapping/>
  </p:clrMapOvr>
  <p:transition>
    <p:fade thruBlk="1"/>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5410200" cy="523220"/>
          </a:xfrm>
          <a:prstGeom prst="rect">
            <a:avLst/>
          </a:prstGeom>
        </p:spPr>
        <p:txBody>
          <a:bodyPr wrap="square">
            <a:spAutoFit/>
          </a:bodyPr>
          <a:lstStyle/>
          <a:p>
            <a:r>
              <a:rPr lang="en-US" dirty="0"/>
              <a:t>It is the child interface of </a:t>
            </a:r>
            <a:r>
              <a:rPr lang="en-US" dirty="0" err="1"/>
              <a:t>SortedMap</a:t>
            </a:r>
            <a:r>
              <a:rPr lang="en-US" dirty="0"/>
              <a:t> and it defines several methods for navigation purpose</a:t>
            </a:r>
            <a:endParaRPr lang="en-US" dirty="0"/>
          </a:p>
        </p:txBody>
      </p:sp>
      <p:sp>
        <p:nvSpPr>
          <p:cNvPr id="6" name="Rectangle 5"/>
          <p:cNvSpPr/>
          <p:nvPr/>
        </p:nvSpPr>
        <p:spPr>
          <a:xfrm>
            <a:off x="2590800" y="742950"/>
            <a:ext cx="960519" cy="307777"/>
          </a:xfrm>
          <a:prstGeom prst="rect">
            <a:avLst/>
          </a:prstGeom>
        </p:spPr>
        <p:txBody>
          <a:bodyPr wrap="none">
            <a:spAutoFit/>
          </a:bodyPr>
          <a:lstStyle/>
          <a:p>
            <a:r>
              <a:rPr lang="en-US" u="sng" dirty="0"/>
              <a:t>Diagram: </a:t>
            </a:r>
            <a:endParaRPr lang="en-US" u="sng" dirty="0"/>
          </a:p>
        </p:txBody>
      </p:sp>
      <p:pic>
        <p:nvPicPr>
          <p:cNvPr id="16386" name="Picture 2" descr="C:\Users\HOME\Desktop\Capture 5.PNG"/>
          <p:cNvPicPr>
            <a:picLocks noChangeAspect="1" noChangeArrowheads="1"/>
          </p:cNvPicPr>
          <p:nvPr/>
        </p:nvPicPr>
        <p:blipFill>
          <a:blip r:embed="rId1"/>
          <a:srcRect/>
          <a:stretch>
            <a:fillRect/>
          </a:stretch>
        </p:blipFill>
        <p:spPr bwMode="auto">
          <a:xfrm>
            <a:off x="2362200" y="1047750"/>
            <a:ext cx="2139950" cy="2209800"/>
          </a:xfrm>
          <a:prstGeom prst="rect">
            <a:avLst/>
          </a:prstGeom>
          <a:noFill/>
        </p:spPr>
      </p:pic>
      <p:sp>
        <p:nvSpPr>
          <p:cNvPr id="8" name="Rectangle 7"/>
          <p:cNvSpPr/>
          <p:nvPr/>
        </p:nvSpPr>
        <p:spPr>
          <a:xfrm>
            <a:off x="1905000" y="3181350"/>
            <a:ext cx="4572000" cy="1600438"/>
          </a:xfrm>
          <a:prstGeom prst="rect">
            <a:avLst/>
          </a:prstGeom>
        </p:spPr>
        <p:txBody>
          <a:bodyPr>
            <a:spAutoFit/>
          </a:bodyPr>
          <a:lstStyle/>
          <a:p>
            <a:r>
              <a:rPr lang="en-US" dirty="0" err="1"/>
              <a:t>NavigableMap</a:t>
            </a:r>
            <a:r>
              <a:rPr lang="en-US" dirty="0"/>
              <a:t> interface defines the following methods.</a:t>
            </a:r>
            <a:endParaRPr lang="en-US" dirty="0"/>
          </a:p>
          <a:p>
            <a:r>
              <a:rPr lang="en-US" dirty="0"/>
              <a:t>  </a:t>
            </a:r>
            <a:endParaRPr lang="en-US" dirty="0"/>
          </a:p>
          <a:p>
            <a:pPr marL="342900" indent="-342900"/>
            <a:r>
              <a:rPr lang="en-US" dirty="0"/>
              <a:t>1.  </a:t>
            </a:r>
            <a:r>
              <a:rPr lang="en-US" dirty="0" err="1"/>
              <a:t>ceilingKey</a:t>
            </a:r>
            <a:r>
              <a:rPr lang="en-US" dirty="0"/>
              <a:t>(e);</a:t>
            </a:r>
            <a:endParaRPr lang="en-US" dirty="0"/>
          </a:p>
          <a:p>
            <a:pPr marL="342900" indent="-342900"/>
            <a:r>
              <a:rPr lang="en-US" dirty="0"/>
              <a:t>2.  </a:t>
            </a:r>
            <a:r>
              <a:rPr lang="en-US" dirty="0" err="1"/>
              <a:t>higherKey</a:t>
            </a:r>
            <a:r>
              <a:rPr lang="en-US" dirty="0"/>
              <a:t>(e); </a:t>
            </a:r>
            <a:endParaRPr lang="en-US" dirty="0"/>
          </a:p>
          <a:p>
            <a:pPr marL="342900" indent="-342900"/>
            <a:r>
              <a:rPr lang="en-US" dirty="0"/>
              <a:t>3.  </a:t>
            </a:r>
            <a:r>
              <a:rPr lang="en-US" dirty="0" err="1"/>
              <a:t>floorKey</a:t>
            </a:r>
            <a:r>
              <a:rPr lang="en-US" dirty="0"/>
              <a:t>(e); </a:t>
            </a:r>
            <a:endParaRPr lang="en-US" dirty="0"/>
          </a:p>
          <a:p>
            <a:pPr marL="342900" indent="-342900"/>
            <a:r>
              <a:rPr lang="en-US" dirty="0"/>
              <a:t>4.  </a:t>
            </a:r>
            <a:r>
              <a:rPr lang="en-US" dirty="0" err="1"/>
              <a:t>lowerKey</a:t>
            </a:r>
            <a:r>
              <a:rPr lang="en-US" dirty="0"/>
              <a:t>(e); </a:t>
            </a:r>
            <a:endParaRPr lang="en-US" dirty="0"/>
          </a:p>
          <a:p>
            <a:pPr marL="342900" indent="-342900"/>
            <a:r>
              <a:rPr lang="en-US" dirty="0"/>
              <a:t> 5. </a:t>
            </a:r>
            <a:r>
              <a:rPr lang="en-US" dirty="0" err="1"/>
              <a:t>pollFirstEntry</a:t>
            </a:r>
            <a:r>
              <a:rPr lang="en-US" dirty="0"/>
              <a:t>(); </a:t>
            </a:r>
            <a:endParaRPr lang="en-US" dirty="0"/>
          </a:p>
        </p:txBody>
      </p:sp>
      <p:sp>
        <p:nvSpPr>
          <p:cNvPr id="9" name="Rectangle 8"/>
          <p:cNvSpPr/>
          <p:nvPr/>
        </p:nvSpPr>
        <p:spPr>
          <a:xfrm>
            <a:off x="3810000" y="3714750"/>
            <a:ext cx="1963999" cy="523220"/>
          </a:xfrm>
          <a:prstGeom prst="rect">
            <a:avLst/>
          </a:prstGeom>
        </p:spPr>
        <p:txBody>
          <a:bodyPr wrap="none">
            <a:spAutoFit/>
          </a:bodyPr>
          <a:lstStyle/>
          <a:p>
            <a:r>
              <a:rPr lang="en-US" dirty="0"/>
              <a:t>6.  </a:t>
            </a:r>
            <a:r>
              <a:rPr lang="en-US" dirty="0" err="1"/>
              <a:t>pollLastEntry</a:t>
            </a:r>
            <a:r>
              <a:rPr lang="en-US" dirty="0"/>
              <a:t>();</a:t>
            </a:r>
            <a:endParaRPr lang="en-US" dirty="0"/>
          </a:p>
          <a:p>
            <a:r>
              <a:rPr lang="en-US" dirty="0"/>
              <a:t> 7. </a:t>
            </a:r>
            <a:r>
              <a:rPr lang="en-US" dirty="0" err="1"/>
              <a:t>descendingMap</a:t>
            </a:r>
            <a:r>
              <a:rPr lang="en-US" dirty="0"/>
              <a:t>(); </a:t>
            </a:r>
            <a:endParaRPr lang="en-US" dirty="0"/>
          </a:p>
        </p:txBody>
      </p:sp>
      <p:sp>
        <p:nvSpPr>
          <p:cNvPr id="10" name="Rectangle 9"/>
          <p:cNvSpPr/>
          <p:nvPr/>
        </p:nvSpPr>
        <p:spPr>
          <a:xfrm>
            <a:off x="7315200" y="4400550"/>
            <a:ext cx="540533" cy="400110"/>
          </a:xfrm>
          <a:prstGeom prst="rect">
            <a:avLst/>
          </a:prstGeom>
        </p:spPr>
        <p:txBody>
          <a:bodyPr wrap="none">
            <a:spAutoFit/>
          </a:bodyPr>
          <a:lstStyle/>
          <a:p>
            <a:r>
              <a:rPr lang="en-US" sz="2000" dirty="0"/>
              <a:t>57 </a:t>
            </a:r>
            <a:endParaRPr lang="en-US" sz="2000" dirty="0"/>
          </a:p>
        </p:txBody>
      </p:sp>
    </p:spTree>
  </p:cSld>
  <p:clrMapOvr>
    <a:masterClrMapping/>
  </p:clrMapOvr>
  <p:transition>
    <p:fade thruBlk="1"/>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981359" cy="307777"/>
          </a:xfrm>
          <a:prstGeom prst="rect">
            <a:avLst/>
          </a:prstGeom>
        </p:spPr>
        <p:txBody>
          <a:bodyPr wrap="none">
            <a:spAutoFit/>
          </a:bodyPr>
          <a:lstStyle/>
          <a:p>
            <a:r>
              <a:rPr lang="en-US" u="sng" dirty="0"/>
              <a:t>Example: </a:t>
            </a:r>
            <a:endParaRPr lang="en-US" u="sng" dirty="0"/>
          </a:p>
        </p:txBody>
      </p:sp>
      <p:sp>
        <p:nvSpPr>
          <p:cNvPr id="6" name="Rectangle 5"/>
          <p:cNvSpPr/>
          <p:nvPr/>
        </p:nvSpPr>
        <p:spPr>
          <a:xfrm>
            <a:off x="2590800" y="514350"/>
            <a:ext cx="5181600" cy="2462213"/>
          </a:xfrm>
          <a:prstGeom prst="rect">
            <a:avLst/>
          </a:prstGeom>
        </p:spPr>
        <p:txBody>
          <a:bodyPr wrap="square">
            <a:spAutoFit/>
          </a:bodyPr>
          <a:lstStyle/>
          <a:p>
            <a:r>
              <a:rPr lang="en-US" dirty="0"/>
              <a:t> import </a:t>
            </a:r>
            <a:r>
              <a:rPr lang="en-US" dirty="0" err="1"/>
              <a:t>java.util</a:t>
            </a:r>
            <a:r>
              <a:rPr lang="en-US" dirty="0"/>
              <a:t>.*; </a:t>
            </a:r>
            <a:endParaRPr lang="en-US" dirty="0"/>
          </a:p>
          <a:p>
            <a:r>
              <a:rPr lang="en-US" dirty="0"/>
              <a:t> class </a:t>
            </a:r>
            <a:r>
              <a:rPr lang="en-US" dirty="0" err="1"/>
              <a:t>NavigableMapDemo</a:t>
            </a:r>
            <a:r>
              <a:rPr lang="en-US" dirty="0"/>
              <a:t> </a:t>
            </a:r>
            <a:endParaRPr lang="en-US" dirty="0"/>
          </a:p>
          <a:p>
            <a:r>
              <a:rPr lang="en-US" dirty="0"/>
              <a:t> {</a:t>
            </a:r>
            <a:endParaRPr lang="en-US" dirty="0"/>
          </a:p>
          <a:p>
            <a:r>
              <a:rPr lang="en-US" dirty="0"/>
              <a:t>           public static void main(String[] </a:t>
            </a:r>
            <a:r>
              <a:rPr lang="en-US" dirty="0" err="1"/>
              <a:t>args</a:t>
            </a:r>
            <a:r>
              <a:rPr lang="en-US" dirty="0"/>
              <a:t>)  </a:t>
            </a:r>
            <a:endParaRPr lang="en-US" dirty="0"/>
          </a:p>
          <a:p>
            <a:r>
              <a:rPr lang="en-US" dirty="0"/>
              <a:t>           {</a:t>
            </a:r>
            <a:endParaRPr lang="en-US" dirty="0"/>
          </a:p>
          <a:p>
            <a:r>
              <a:rPr lang="en-US" dirty="0"/>
              <a:t>                     </a:t>
            </a:r>
            <a:r>
              <a:rPr lang="en-US" dirty="0" err="1"/>
              <a:t>TreeMap</a:t>
            </a:r>
            <a:r>
              <a:rPr lang="en-US" dirty="0"/>
              <a:t>&lt;</a:t>
            </a:r>
            <a:r>
              <a:rPr lang="en-US" dirty="0" err="1"/>
              <a:t>String,String</a:t>
            </a:r>
            <a:r>
              <a:rPr lang="en-US" dirty="0"/>
              <a:t>&gt; t=new </a:t>
            </a:r>
            <a:endParaRPr lang="en-US" dirty="0"/>
          </a:p>
          <a:p>
            <a:r>
              <a:rPr lang="en-US" dirty="0" err="1"/>
              <a:t>TreeMap</a:t>
            </a:r>
            <a:r>
              <a:rPr lang="en-US" dirty="0"/>
              <a:t>&lt;</a:t>
            </a:r>
            <a:r>
              <a:rPr lang="en-US" dirty="0" err="1"/>
              <a:t>String,String</a:t>
            </a:r>
            <a:r>
              <a:rPr lang="en-US" dirty="0"/>
              <a:t>&gt;();</a:t>
            </a:r>
            <a:endParaRPr lang="en-US" dirty="0"/>
          </a:p>
          <a:p>
            <a:r>
              <a:rPr lang="en-US" dirty="0"/>
              <a:t>                       </a:t>
            </a:r>
            <a:r>
              <a:rPr lang="en-US" dirty="0" err="1"/>
              <a:t>t.put</a:t>
            </a:r>
            <a:r>
              <a:rPr lang="en-US" dirty="0"/>
              <a:t>("</a:t>
            </a:r>
            <a:r>
              <a:rPr lang="en-US" dirty="0" err="1"/>
              <a:t>b","banana</a:t>
            </a:r>
            <a:r>
              <a:rPr lang="en-US" dirty="0"/>
              <a:t>");  </a:t>
            </a:r>
            <a:endParaRPr lang="en-US" dirty="0"/>
          </a:p>
          <a:p>
            <a:r>
              <a:rPr lang="en-US" dirty="0"/>
              <a:t>                       </a:t>
            </a:r>
            <a:r>
              <a:rPr lang="en-US" dirty="0" err="1"/>
              <a:t>t.put</a:t>
            </a:r>
            <a:r>
              <a:rPr lang="en-US" dirty="0"/>
              <a:t>("</a:t>
            </a:r>
            <a:r>
              <a:rPr lang="en-US" dirty="0" err="1"/>
              <a:t>c","cat</a:t>
            </a:r>
            <a:r>
              <a:rPr lang="en-US" dirty="0"/>
              <a:t>");   </a:t>
            </a:r>
            <a:endParaRPr lang="en-US" dirty="0"/>
          </a:p>
          <a:p>
            <a:r>
              <a:rPr lang="en-US" dirty="0"/>
              <a:t>                       </a:t>
            </a:r>
            <a:r>
              <a:rPr lang="en-US" dirty="0" err="1"/>
              <a:t>t.put</a:t>
            </a:r>
            <a:r>
              <a:rPr lang="en-US" dirty="0"/>
              <a:t>("</a:t>
            </a:r>
            <a:r>
              <a:rPr lang="en-US" dirty="0" err="1"/>
              <a:t>a","apple</a:t>
            </a:r>
            <a:r>
              <a:rPr lang="en-US" dirty="0"/>
              <a:t>");</a:t>
            </a:r>
            <a:endParaRPr lang="en-US" dirty="0"/>
          </a:p>
          <a:p>
            <a:r>
              <a:rPr lang="en-US" dirty="0"/>
              <a:t>                       </a:t>
            </a:r>
            <a:r>
              <a:rPr lang="en-US" dirty="0" err="1"/>
              <a:t>t.put</a:t>
            </a:r>
            <a:r>
              <a:rPr lang="en-US" dirty="0"/>
              <a:t>("</a:t>
            </a:r>
            <a:r>
              <a:rPr lang="en-US" dirty="0" err="1"/>
              <a:t>d","dog</a:t>
            </a:r>
            <a:r>
              <a:rPr lang="en-US" dirty="0"/>
              <a:t>"); </a:t>
            </a:r>
            <a:endParaRPr lang="en-US" dirty="0"/>
          </a:p>
        </p:txBody>
      </p:sp>
      <p:sp>
        <p:nvSpPr>
          <p:cNvPr id="7" name="Rectangle 6"/>
          <p:cNvSpPr/>
          <p:nvPr/>
        </p:nvSpPr>
        <p:spPr>
          <a:xfrm>
            <a:off x="3733800" y="2952750"/>
            <a:ext cx="5029200" cy="738664"/>
          </a:xfrm>
          <a:prstGeom prst="rect">
            <a:avLst/>
          </a:prstGeom>
        </p:spPr>
        <p:txBody>
          <a:bodyPr wrap="square">
            <a:spAutoFit/>
          </a:bodyPr>
          <a:lstStyle/>
          <a:p>
            <a:r>
              <a:rPr lang="en-US" dirty="0" err="1"/>
              <a:t>t.put</a:t>
            </a:r>
            <a:r>
              <a:rPr lang="en-US" dirty="0"/>
              <a:t>("</a:t>
            </a:r>
            <a:r>
              <a:rPr lang="en-US" dirty="0" err="1"/>
              <a:t>g","gun</a:t>
            </a:r>
            <a:r>
              <a:rPr lang="en-US" dirty="0"/>
              <a:t>"); </a:t>
            </a:r>
            <a:endParaRPr lang="en-US" dirty="0"/>
          </a:p>
          <a:p>
            <a:r>
              <a:rPr lang="en-US" dirty="0"/>
              <a:t>  </a:t>
            </a:r>
            <a:r>
              <a:rPr lang="en-US" dirty="0" err="1"/>
              <a:t>System.out.println</a:t>
            </a:r>
            <a:r>
              <a:rPr lang="en-US" dirty="0"/>
              <a:t>(t);//{a=apple, b=banana, c=cat, d=dog, g=gun} </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57</a:t>
            </a:r>
            <a:endParaRPr lang="en-US" sz="2000" dirty="0"/>
          </a:p>
        </p:txBody>
      </p:sp>
    </p:spTree>
  </p:cSld>
  <p:clrMapOvr>
    <a:masterClrMapping/>
  </p:clrMapOvr>
  <p:transition>
    <p:fade thruBlk="1"/>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5943600" cy="2031325"/>
          </a:xfrm>
          <a:prstGeom prst="rect">
            <a:avLst/>
          </a:prstGeom>
        </p:spPr>
        <p:txBody>
          <a:bodyPr wrap="square">
            <a:spAutoFit/>
          </a:bodyPr>
          <a:lstStyle/>
          <a:p>
            <a:r>
              <a:rPr lang="en-US" dirty="0"/>
              <a:t> </a:t>
            </a:r>
            <a:r>
              <a:rPr lang="en-US" dirty="0" err="1"/>
              <a:t>System.out.println</a:t>
            </a:r>
            <a:r>
              <a:rPr lang="en-US" dirty="0"/>
              <a:t>(</a:t>
            </a:r>
            <a:r>
              <a:rPr lang="en-US" dirty="0" err="1"/>
              <a:t>t.ceilingKey</a:t>
            </a:r>
            <a:r>
              <a:rPr lang="en-US" dirty="0"/>
              <a:t>("c"));//c                 </a:t>
            </a:r>
            <a:r>
              <a:rPr lang="en-US" dirty="0" err="1"/>
              <a:t>System.out.println</a:t>
            </a:r>
            <a:r>
              <a:rPr lang="en-US" dirty="0"/>
              <a:t>(</a:t>
            </a:r>
            <a:r>
              <a:rPr lang="en-US" dirty="0" err="1"/>
              <a:t>t.higherKey</a:t>
            </a:r>
            <a:r>
              <a:rPr lang="en-US" dirty="0"/>
              <a:t>("e"));//g  </a:t>
            </a:r>
            <a:r>
              <a:rPr lang="en-US" dirty="0" err="1"/>
              <a:t>System.out.println</a:t>
            </a:r>
            <a:r>
              <a:rPr lang="en-US" dirty="0"/>
              <a:t>(</a:t>
            </a:r>
            <a:r>
              <a:rPr lang="en-US" dirty="0" err="1"/>
              <a:t>t.floorKey</a:t>
            </a:r>
            <a:r>
              <a:rPr lang="en-US" dirty="0"/>
              <a:t>("e"));//d   </a:t>
            </a:r>
            <a:r>
              <a:rPr lang="en-US" dirty="0" err="1"/>
              <a:t>System.out.println</a:t>
            </a:r>
            <a:r>
              <a:rPr lang="en-US" dirty="0"/>
              <a:t>(</a:t>
            </a:r>
            <a:r>
              <a:rPr lang="en-US" dirty="0" err="1"/>
              <a:t>t.lowerKey</a:t>
            </a:r>
            <a:r>
              <a:rPr lang="en-US" dirty="0"/>
              <a:t>("e"));//d   </a:t>
            </a:r>
            <a:r>
              <a:rPr lang="en-US" dirty="0" err="1"/>
              <a:t>System.out.println</a:t>
            </a:r>
            <a:r>
              <a:rPr lang="en-US" dirty="0"/>
              <a:t>(</a:t>
            </a:r>
            <a:r>
              <a:rPr lang="en-US" dirty="0" err="1"/>
              <a:t>t.pollFirstEntry</a:t>
            </a:r>
            <a:r>
              <a:rPr lang="en-US" dirty="0"/>
              <a:t>());//a=apple   </a:t>
            </a:r>
            <a:r>
              <a:rPr lang="en-US" dirty="0" err="1"/>
              <a:t>System.out.println</a:t>
            </a:r>
            <a:r>
              <a:rPr lang="en-US" dirty="0"/>
              <a:t>(</a:t>
            </a:r>
            <a:r>
              <a:rPr lang="en-US" dirty="0" err="1"/>
              <a:t>t.pollLastEntry</a:t>
            </a:r>
            <a:r>
              <a:rPr lang="en-US" dirty="0"/>
              <a:t>());//g=gun   </a:t>
            </a:r>
            <a:r>
              <a:rPr lang="en-US" dirty="0" err="1"/>
              <a:t>System.out.println</a:t>
            </a:r>
            <a:r>
              <a:rPr lang="en-US" dirty="0"/>
              <a:t>(</a:t>
            </a:r>
            <a:r>
              <a:rPr lang="en-US" dirty="0" err="1"/>
              <a:t>t.descendingMap</a:t>
            </a:r>
            <a:r>
              <a:rPr lang="en-US" dirty="0"/>
              <a:t>());//{d=dog, c=cat, b=banana}  </a:t>
            </a:r>
            <a:endParaRPr lang="en-US" dirty="0"/>
          </a:p>
          <a:p>
            <a:r>
              <a:rPr lang="en-US" dirty="0"/>
              <a:t> </a:t>
            </a:r>
            <a:r>
              <a:rPr lang="en-US" dirty="0" err="1"/>
              <a:t>System.out.println</a:t>
            </a:r>
            <a:r>
              <a:rPr lang="en-US" dirty="0"/>
              <a:t>(t);//{b=banana, c=cat, d=dog} </a:t>
            </a:r>
            <a:endParaRPr lang="en-US" dirty="0"/>
          </a:p>
          <a:p>
            <a:r>
              <a:rPr lang="en-US" dirty="0"/>
              <a:t>  }</a:t>
            </a:r>
            <a:endParaRPr lang="en-US" dirty="0"/>
          </a:p>
        </p:txBody>
      </p:sp>
      <p:sp>
        <p:nvSpPr>
          <p:cNvPr id="6" name="Rectangle 5"/>
          <p:cNvSpPr/>
          <p:nvPr/>
        </p:nvSpPr>
        <p:spPr>
          <a:xfrm>
            <a:off x="2438400" y="2343150"/>
            <a:ext cx="243978" cy="307777"/>
          </a:xfrm>
          <a:prstGeom prst="rect">
            <a:avLst/>
          </a:prstGeom>
        </p:spPr>
        <p:txBody>
          <a:bodyPr wrap="none">
            <a:spAutoFit/>
          </a:bodyPr>
          <a:lstStyle/>
          <a:p>
            <a:r>
              <a:rPr lang="en-US" dirty="0"/>
              <a:t>}</a:t>
            </a:r>
            <a:endParaRPr lang="en-US" dirty="0"/>
          </a:p>
        </p:txBody>
      </p:sp>
      <p:sp>
        <p:nvSpPr>
          <p:cNvPr id="7" name="Rectangle 6"/>
          <p:cNvSpPr/>
          <p:nvPr/>
        </p:nvSpPr>
        <p:spPr>
          <a:xfrm>
            <a:off x="2895600" y="2724150"/>
            <a:ext cx="960519" cy="307777"/>
          </a:xfrm>
          <a:prstGeom prst="rect">
            <a:avLst/>
          </a:prstGeom>
        </p:spPr>
        <p:txBody>
          <a:bodyPr wrap="none">
            <a:spAutoFit/>
          </a:bodyPr>
          <a:lstStyle/>
          <a:p>
            <a:r>
              <a:rPr lang="en-US" u="sng" dirty="0"/>
              <a:t>Diagram: </a:t>
            </a:r>
            <a:endParaRPr lang="en-US" u="sng" dirty="0"/>
          </a:p>
        </p:txBody>
      </p:sp>
      <p:pic>
        <p:nvPicPr>
          <p:cNvPr id="17410" name="Picture 2" descr="C:\Users\HOME\Desktop\Capture 6.PNG"/>
          <p:cNvPicPr>
            <a:picLocks noChangeAspect="1" noChangeArrowheads="1"/>
          </p:cNvPicPr>
          <p:nvPr/>
        </p:nvPicPr>
        <p:blipFill>
          <a:blip r:embed="rId1"/>
          <a:srcRect/>
          <a:stretch>
            <a:fillRect/>
          </a:stretch>
        </p:blipFill>
        <p:spPr bwMode="auto">
          <a:xfrm>
            <a:off x="2971800" y="3162300"/>
            <a:ext cx="1720850" cy="1981200"/>
          </a:xfrm>
          <a:prstGeom prst="rect">
            <a:avLst/>
          </a:prstGeom>
          <a:noFill/>
        </p:spPr>
      </p:pic>
      <p:sp>
        <p:nvSpPr>
          <p:cNvPr id="9" name="Rectangle 8"/>
          <p:cNvSpPr/>
          <p:nvPr/>
        </p:nvSpPr>
        <p:spPr>
          <a:xfrm>
            <a:off x="7315200" y="4400550"/>
            <a:ext cx="470000" cy="400110"/>
          </a:xfrm>
          <a:prstGeom prst="rect">
            <a:avLst/>
          </a:prstGeom>
        </p:spPr>
        <p:txBody>
          <a:bodyPr wrap="none">
            <a:spAutoFit/>
          </a:bodyPr>
          <a:lstStyle/>
          <a:p>
            <a:r>
              <a:rPr lang="en-US" sz="2000" dirty="0"/>
              <a:t>58</a:t>
            </a:r>
            <a:endParaRPr lang="en-US" sz="2000" dirty="0"/>
          </a:p>
        </p:txBody>
      </p:sp>
    </p:spTree>
  </p:cSld>
  <p:clrMapOvr>
    <a:masterClrMapping/>
  </p:clrMapOvr>
  <p:transition>
    <p:fade thruBlk="1"/>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66950"/>
            <a:ext cx="6343403" cy="1015663"/>
          </a:xfrm>
          <a:prstGeom prst="rect">
            <a:avLst/>
          </a:prstGeom>
        </p:spPr>
        <p:txBody>
          <a:bodyPr wrap="none">
            <a:spAutoFit/>
          </a:bodyPr>
          <a:lstStyle/>
          <a:p>
            <a:r>
              <a:rPr lang="en-US" sz="6000" dirty="0">
                <a:solidFill>
                  <a:schemeClr val="accent6"/>
                </a:solidFill>
              </a:rPr>
              <a:t>Collections class:</a:t>
            </a:r>
            <a:r>
              <a:rPr lang="en-US" sz="6000" dirty="0"/>
              <a:t> </a:t>
            </a:r>
            <a:endParaRPr lang="en-US" sz="6000"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58</a:t>
            </a:r>
            <a:endParaRPr lang="en-US" sz="2000" dirty="0"/>
          </a:p>
        </p:txBody>
      </p:sp>
    </p:spTree>
  </p:cSld>
  <p:clrMapOvr>
    <a:masterClrMapping/>
  </p:clrMapOvr>
  <p:transition>
    <p:fade thruBlk="1"/>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5334000" cy="523220"/>
          </a:xfrm>
          <a:prstGeom prst="rect">
            <a:avLst/>
          </a:prstGeom>
        </p:spPr>
        <p:txBody>
          <a:bodyPr wrap="square">
            <a:spAutoFit/>
          </a:bodyPr>
          <a:lstStyle/>
          <a:p>
            <a:r>
              <a:rPr lang="en-US" dirty="0"/>
              <a:t>Collections class defines several utility methods for collection objects.</a:t>
            </a:r>
            <a:endParaRPr lang="en-US" dirty="0"/>
          </a:p>
        </p:txBody>
      </p:sp>
      <p:sp>
        <p:nvSpPr>
          <p:cNvPr id="6" name="Rectangle 5"/>
          <p:cNvSpPr/>
          <p:nvPr/>
        </p:nvSpPr>
        <p:spPr>
          <a:xfrm>
            <a:off x="2667000" y="742950"/>
            <a:ext cx="2601994" cy="307777"/>
          </a:xfrm>
          <a:prstGeom prst="rect">
            <a:avLst/>
          </a:prstGeom>
        </p:spPr>
        <p:txBody>
          <a:bodyPr wrap="none">
            <a:spAutoFit/>
          </a:bodyPr>
          <a:lstStyle/>
          <a:p>
            <a:r>
              <a:rPr lang="en-US" u="sng" dirty="0"/>
              <a:t>Sorting the elements of a List: </a:t>
            </a:r>
            <a:endParaRPr lang="en-US" u="sng" dirty="0"/>
          </a:p>
        </p:txBody>
      </p:sp>
      <p:sp>
        <p:nvSpPr>
          <p:cNvPr id="7" name="Rectangle 6"/>
          <p:cNvSpPr/>
          <p:nvPr/>
        </p:nvSpPr>
        <p:spPr>
          <a:xfrm>
            <a:off x="2362200" y="1047750"/>
            <a:ext cx="6096000" cy="954107"/>
          </a:xfrm>
          <a:prstGeom prst="rect">
            <a:avLst/>
          </a:prstGeom>
        </p:spPr>
        <p:txBody>
          <a:bodyPr wrap="square">
            <a:spAutoFit/>
          </a:bodyPr>
          <a:lstStyle/>
          <a:p>
            <a:r>
              <a:rPr lang="en-US" dirty="0"/>
              <a:t>Collections class defines the following methods to perform sorting the elements of a List.</a:t>
            </a:r>
            <a:endParaRPr lang="en-US" dirty="0"/>
          </a:p>
          <a:p>
            <a:r>
              <a:rPr lang="en-US" dirty="0"/>
              <a:t> </a:t>
            </a:r>
            <a:endParaRPr lang="en-US" dirty="0"/>
          </a:p>
          <a:p>
            <a:r>
              <a:rPr lang="en-US" dirty="0"/>
              <a:t>public static void sort(List l); </a:t>
            </a:r>
            <a:endParaRPr lang="en-US" dirty="0"/>
          </a:p>
        </p:txBody>
      </p:sp>
      <p:sp>
        <p:nvSpPr>
          <p:cNvPr id="8" name="Rectangle 7"/>
          <p:cNvSpPr/>
          <p:nvPr/>
        </p:nvSpPr>
        <p:spPr>
          <a:xfrm>
            <a:off x="2438400" y="2114550"/>
            <a:ext cx="6248400" cy="1384995"/>
          </a:xfrm>
          <a:prstGeom prst="rect">
            <a:avLst/>
          </a:prstGeom>
        </p:spPr>
        <p:txBody>
          <a:bodyPr wrap="square">
            <a:spAutoFit/>
          </a:bodyPr>
          <a:lstStyle/>
          <a:p>
            <a:r>
              <a:rPr lang="en-US" dirty="0"/>
              <a:t>  To sort the elements of List according to default natural sorting order in this case the elements should be homogeneous and comparable otherwise we will get </a:t>
            </a:r>
            <a:r>
              <a:rPr lang="en-US" dirty="0" err="1"/>
              <a:t>ClassCastException</a:t>
            </a:r>
            <a:r>
              <a:rPr lang="en-US" dirty="0"/>
              <a:t>.</a:t>
            </a:r>
            <a:endParaRPr lang="en-US" dirty="0"/>
          </a:p>
          <a:p>
            <a:endParaRPr lang="en-US" dirty="0"/>
          </a:p>
          <a:p>
            <a:r>
              <a:rPr lang="en-US" dirty="0"/>
              <a:t>   The List should not contain null otherwise we will get </a:t>
            </a:r>
            <a:r>
              <a:rPr lang="en-US" dirty="0" err="1"/>
              <a:t>NullPointerException</a:t>
            </a:r>
            <a:r>
              <a:rPr lang="en-US" dirty="0"/>
              <a:t>. </a:t>
            </a:r>
            <a:endParaRPr lang="en-US" dirty="0"/>
          </a:p>
        </p:txBody>
      </p:sp>
      <p:sp>
        <p:nvSpPr>
          <p:cNvPr id="9" name="Rectangle 8"/>
          <p:cNvSpPr/>
          <p:nvPr/>
        </p:nvSpPr>
        <p:spPr>
          <a:xfrm>
            <a:off x="2819400" y="3562350"/>
            <a:ext cx="4953000" cy="954107"/>
          </a:xfrm>
          <a:prstGeom prst="rect">
            <a:avLst/>
          </a:prstGeom>
        </p:spPr>
        <p:txBody>
          <a:bodyPr wrap="square">
            <a:spAutoFit/>
          </a:bodyPr>
          <a:lstStyle/>
          <a:p>
            <a:r>
              <a:rPr lang="en-US" dirty="0"/>
              <a:t>public static void sort(List </a:t>
            </a:r>
            <a:r>
              <a:rPr lang="en-US" dirty="0" err="1"/>
              <a:t>l,Comparator</a:t>
            </a:r>
            <a:r>
              <a:rPr lang="en-US" dirty="0"/>
              <a:t> c);  </a:t>
            </a:r>
            <a:endParaRPr lang="en-US" dirty="0"/>
          </a:p>
          <a:p>
            <a:endParaRPr lang="en-US" dirty="0"/>
          </a:p>
          <a:p>
            <a:r>
              <a:rPr lang="en-US" dirty="0"/>
              <a:t>  To sort the elements of List according to customized sorting order. </a:t>
            </a:r>
            <a:endParaRPr lang="en-US" dirty="0"/>
          </a:p>
        </p:txBody>
      </p:sp>
      <p:sp>
        <p:nvSpPr>
          <p:cNvPr id="10" name="Rectangle 9"/>
          <p:cNvSpPr/>
          <p:nvPr/>
        </p:nvSpPr>
        <p:spPr>
          <a:xfrm>
            <a:off x="7315200" y="4400550"/>
            <a:ext cx="470000" cy="400110"/>
          </a:xfrm>
          <a:prstGeom prst="rect">
            <a:avLst/>
          </a:prstGeom>
        </p:spPr>
        <p:txBody>
          <a:bodyPr wrap="none">
            <a:spAutoFit/>
          </a:bodyPr>
          <a:lstStyle/>
          <a:p>
            <a:r>
              <a:rPr lang="en-US" sz="2000" dirty="0"/>
              <a:t>58</a:t>
            </a:r>
            <a:endParaRPr lang="en-US" sz="2000" dirty="0"/>
          </a:p>
        </p:txBody>
      </p:sp>
    </p:spTree>
  </p:cSld>
  <p:clrMapOvr>
    <a:masterClrMapping/>
  </p:clrMapOvr>
  <p:transition>
    <p:fade thruBlk="1"/>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119217" cy="307777"/>
          </a:xfrm>
          <a:prstGeom prst="rect">
            <a:avLst/>
          </a:prstGeom>
        </p:spPr>
        <p:txBody>
          <a:bodyPr wrap="none">
            <a:spAutoFit/>
          </a:bodyPr>
          <a:lstStyle/>
          <a:p>
            <a:r>
              <a:rPr lang="en-US" u="sng" dirty="0"/>
              <a:t>Program 1: </a:t>
            </a:r>
            <a:endParaRPr lang="en-US" u="sng" dirty="0"/>
          </a:p>
        </p:txBody>
      </p:sp>
      <p:sp>
        <p:nvSpPr>
          <p:cNvPr id="6" name="Rectangle 5"/>
          <p:cNvSpPr/>
          <p:nvPr/>
        </p:nvSpPr>
        <p:spPr>
          <a:xfrm>
            <a:off x="2514600" y="514350"/>
            <a:ext cx="6096000" cy="4185761"/>
          </a:xfrm>
          <a:prstGeom prst="rect">
            <a:avLst/>
          </a:prstGeom>
        </p:spPr>
        <p:txBody>
          <a:bodyPr wrap="square">
            <a:spAutoFit/>
          </a:bodyPr>
          <a:lstStyle/>
          <a:p>
            <a:r>
              <a:rPr lang="en-US" dirty="0"/>
              <a:t>To sort elements of List according to natural sorting order.</a:t>
            </a:r>
            <a:endParaRPr lang="en-US" dirty="0"/>
          </a:p>
          <a:p>
            <a:endParaRPr lang="en-US" dirty="0"/>
          </a:p>
          <a:p>
            <a:r>
              <a:rPr lang="en-US" dirty="0"/>
              <a:t>  import </a:t>
            </a:r>
            <a:r>
              <a:rPr lang="en-US" dirty="0" err="1"/>
              <a:t>java.util</a:t>
            </a:r>
            <a:r>
              <a:rPr lang="en-US" dirty="0"/>
              <a:t>.*; </a:t>
            </a:r>
            <a:endParaRPr lang="en-US" dirty="0"/>
          </a:p>
          <a:p>
            <a:r>
              <a:rPr lang="en-US" dirty="0"/>
              <a:t> class </a:t>
            </a:r>
            <a:r>
              <a:rPr lang="en-US" dirty="0" err="1"/>
              <a:t>CollectionsDemo</a:t>
            </a:r>
            <a:r>
              <a:rPr lang="en-US" dirty="0"/>
              <a:t>  </a:t>
            </a:r>
            <a:endParaRPr lang="en-US" dirty="0"/>
          </a:p>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ArrayList</a:t>
            </a:r>
            <a:r>
              <a:rPr lang="en-US" dirty="0"/>
              <a:t> l=new </a:t>
            </a:r>
            <a:r>
              <a:rPr lang="en-US" dirty="0" err="1"/>
              <a:t>ArrayList</a:t>
            </a:r>
            <a:r>
              <a:rPr lang="en-US" dirty="0"/>
              <a:t>();  </a:t>
            </a:r>
            <a:endParaRPr lang="en-US" dirty="0"/>
          </a:p>
          <a:p>
            <a:r>
              <a:rPr lang="en-US" dirty="0"/>
              <a:t>                     </a:t>
            </a:r>
            <a:r>
              <a:rPr lang="en-US" dirty="0" err="1"/>
              <a:t>l.add</a:t>
            </a:r>
            <a:r>
              <a:rPr lang="en-US" dirty="0"/>
              <a:t>("Z"); </a:t>
            </a:r>
            <a:endParaRPr lang="en-US" dirty="0"/>
          </a:p>
          <a:p>
            <a:r>
              <a:rPr lang="en-US" dirty="0"/>
              <a:t>                     </a:t>
            </a:r>
            <a:r>
              <a:rPr lang="en-US" dirty="0" err="1"/>
              <a:t>l.add</a:t>
            </a:r>
            <a:r>
              <a:rPr lang="en-US" dirty="0"/>
              <a:t>("A"); </a:t>
            </a:r>
            <a:endParaRPr lang="en-US" dirty="0"/>
          </a:p>
          <a:p>
            <a:r>
              <a:rPr lang="en-US" dirty="0"/>
              <a:t>                     </a:t>
            </a:r>
            <a:r>
              <a:rPr lang="en-US" dirty="0" err="1"/>
              <a:t>l.add</a:t>
            </a:r>
            <a:r>
              <a:rPr lang="en-US" dirty="0"/>
              <a:t>("K"); </a:t>
            </a:r>
            <a:endParaRPr lang="en-US" dirty="0"/>
          </a:p>
          <a:p>
            <a:r>
              <a:rPr lang="en-US" dirty="0"/>
              <a:t>                     </a:t>
            </a:r>
            <a:r>
              <a:rPr lang="en-US" dirty="0" err="1"/>
              <a:t>l.add</a:t>
            </a:r>
            <a:r>
              <a:rPr lang="en-US" dirty="0"/>
              <a:t>("N");  </a:t>
            </a:r>
            <a:endParaRPr lang="en-US" dirty="0"/>
          </a:p>
          <a:p>
            <a:r>
              <a:rPr lang="en-US" dirty="0"/>
              <a:t>                     //</a:t>
            </a:r>
            <a:r>
              <a:rPr lang="en-US" dirty="0" err="1"/>
              <a:t>l.add</a:t>
            </a:r>
            <a:r>
              <a:rPr lang="en-US" dirty="0"/>
              <a:t>(new Integer(10));//</a:t>
            </a:r>
            <a:r>
              <a:rPr lang="en-US" dirty="0" err="1"/>
              <a:t>ClassCastException</a:t>
            </a:r>
            <a:r>
              <a:rPr lang="en-US" dirty="0"/>
              <a:t>                 //</a:t>
            </a:r>
            <a:r>
              <a:rPr lang="en-US" dirty="0" err="1"/>
              <a:t>l.add</a:t>
            </a:r>
            <a:r>
              <a:rPr lang="en-US" dirty="0"/>
              <a:t>(null);//</a:t>
            </a:r>
            <a:r>
              <a:rPr lang="en-US" dirty="0" err="1"/>
              <a:t>NullPointerException</a:t>
            </a:r>
            <a:r>
              <a:rPr lang="en-US" dirty="0"/>
              <a:t> </a:t>
            </a:r>
            <a:endParaRPr lang="en-US" dirty="0"/>
          </a:p>
          <a:p>
            <a:r>
              <a:rPr lang="en-US" dirty="0"/>
              <a:t>                    </a:t>
            </a:r>
            <a:r>
              <a:rPr lang="en-US" dirty="0" err="1"/>
              <a:t>System.out.println</a:t>
            </a:r>
            <a:r>
              <a:rPr lang="en-US" dirty="0"/>
              <a:t>("Before sorting :"+l);//[Z, A, K, N] </a:t>
            </a:r>
            <a:endParaRPr lang="en-US" dirty="0"/>
          </a:p>
          <a:p>
            <a:r>
              <a:rPr lang="en-US" dirty="0"/>
              <a:t>                    </a:t>
            </a:r>
            <a:r>
              <a:rPr lang="en-US" dirty="0" err="1"/>
              <a:t>Collections.sort</a:t>
            </a:r>
            <a:r>
              <a:rPr lang="en-US" dirty="0"/>
              <a:t>(l);  </a:t>
            </a:r>
            <a:endParaRPr lang="en-US" dirty="0"/>
          </a:p>
          <a:p>
            <a:r>
              <a:rPr lang="en-US" dirty="0"/>
              <a:t>                    </a:t>
            </a:r>
            <a:r>
              <a:rPr lang="en-US" dirty="0" err="1"/>
              <a:t>System.out.println</a:t>
            </a:r>
            <a:r>
              <a:rPr lang="en-US" dirty="0"/>
              <a:t>("After sorting :"+l);//[A, K, N, Z] </a:t>
            </a:r>
            <a:endParaRPr lang="en-US" dirty="0"/>
          </a:p>
          <a:p>
            <a:r>
              <a:rPr lang="en-US" dirty="0"/>
              <a:t>             } </a:t>
            </a:r>
            <a:endParaRPr lang="en-US" dirty="0"/>
          </a:p>
          <a:p>
            <a:r>
              <a:rPr lang="en-US" dirty="0"/>
              <a:t>}</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59</a:t>
            </a:r>
            <a:endParaRPr lang="en-US" sz="20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9" name="Rectangle 8"/>
          <p:cNvSpPr/>
          <p:nvPr/>
        </p:nvSpPr>
        <p:spPr>
          <a:xfrm>
            <a:off x="3505200" y="1733550"/>
            <a:ext cx="2390228" cy="1569660"/>
          </a:xfrm>
          <a:prstGeom prst="rect">
            <a:avLst/>
          </a:prstGeom>
        </p:spPr>
        <p:txBody>
          <a:bodyPr wrap="square">
            <a:spAutoFit/>
          </a:bodyPr>
          <a:lstStyle/>
          <a:p>
            <a:r>
              <a:rPr lang="en-US" sz="9600" dirty="0">
                <a:solidFill>
                  <a:srgbClr val="FFC000"/>
                </a:solidFill>
              </a:rPr>
              <a:t>Set:</a:t>
            </a:r>
            <a:endParaRPr lang="en-US" sz="9600" dirty="0">
              <a:solidFill>
                <a:srgbClr val="FFC000"/>
              </a:solidFill>
            </a:endParaRPr>
          </a:p>
        </p:txBody>
      </p:sp>
      <p:sp>
        <p:nvSpPr>
          <p:cNvPr id="3" name="Rectangle 2"/>
          <p:cNvSpPr/>
          <p:nvPr/>
        </p:nvSpPr>
        <p:spPr>
          <a:xfrm>
            <a:off x="7086600" y="3790950"/>
            <a:ext cx="327334" cy="400110"/>
          </a:xfrm>
          <a:prstGeom prst="rect">
            <a:avLst/>
          </a:prstGeom>
        </p:spPr>
        <p:txBody>
          <a:bodyPr wrap="none">
            <a:spAutoFit/>
          </a:bodyPr>
          <a:lstStyle/>
          <a:p>
            <a:r>
              <a:rPr lang="en-US" sz="2000" dirty="0"/>
              <a:t>6</a:t>
            </a:r>
            <a:endParaRPr lang="en-US" sz="2000" dirty="0"/>
          </a:p>
        </p:txBody>
      </p:sp>
    </p:spTree>
  </p:cSld>
  <p:clrMapOvr>
    <a:masterClrMapping/>
  </p:clrMapOvr>
  <p:transition>
    <p:fade thruBlk="1"/>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119217" cy="307777"/>
          </a:xfrm>
          <a:prstGeom prst="rect">
            <a:avLst/>
          </a:prstGeom>
        </p:spPr>
        <p:txBody>
          <a:bodyPr wrap="none">
            <a:spAutoFit/>
          </a:bodyPr>
          <a:lstStyle/>
          <a:p>
            <a:r>
              <a:rPr lang="en-US" u="sng" dirty="0"/>
              <a:t>Program 2: </a:t>
            </a:r>
            <a:endParaRPr lang="en-US" u="sng" dirty="0"/>
          </a:p>
        </p:txBody>
      </p:sp>
      <p:sp>
        <p:nvSpPr>
          <p:cNvPr id="6" name="Rectangle 5"/>
          <p:cNvSpPr/>
          <p:nvPr/>
        </p:nvSpPr>
        <p:spPr>
          <a:xfrm>
            <a:off x="2514600" y="361950"/>
            <a:ext cx="6400800" cy="4401205"/>
          </a:xfrm>
          <a:prstGeom prst="rect">
            <a:avLst/>
          </a:prstGeom>
        </p:spPr>
        <p:txBody>
          <a:bodyPr wrap="square">
            <a:spAutoFit/>
          </a:bodyPr>
          <a:lstStyle/>
          <a:p>
            <a:r>
              <a:rPr lang="en-US" dirty="0"/>
              <a:t>To sort elements of List according to customized sorting order. </a:t>
            </a:r>
            <a:endParaRPr lang="en-US" dirty="0"/>
          </a:p>
          <a:p>
            <a:r>
              <a:rPr lang="en-US" dirty="0"/>
              <a:t> </a:t>
            </a:r>
            <a:endParaRPr lang="en-US" dirty="0"/>
          </a:p>
          <a:p>
            <a:r>
              <a:rPr lang="en-US" dirty="0"/>
              <a:t>    import </a:t>
            </a:r>
            <a:r>
              <a:rPr lang="en-US" dirty="0" err="1"/>
              <a:t>java.util</a:t>
            </a:r>
            <a:r>
              <a:rPr lang="en-US" dirty="0"/>
              <a:t>.*; </a:t>
            </a:r>
            <a:endParaRPr lang="en-US" dirty="0"/>
          </a:p>
          <a:p>
            <a:r>
              <a:rPr lang="en-US" dirty="0"/>
              <a:t>    class </a:t>
            </a:r>
            <a:r>
              <a:rPr lang="en-US" dirty="0" err="1"/>
              <a:t>CollectionsDemo</a:t>
            </a:r>
            <a:endParaRPr lang="en-US" dirty="0"/>
          </a:p>
          <a:p>
            <a:r>
              <a:rPr lang="en-US" dirty="0"/>
              <a:t>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ArrayList</a:t>
            </a:r>
            <a:r>
              <a:rPr lang="en-US" dirty="0"/>
              <a:t> l=new </a:t>
            </a:r>
            <a:r>
              <a:rPr lang="en-US" dirty="0" err="1"/>
              <a:t>ArrayList</a:t>
            </a:r>
            <a:r>
              <a:rPr lang="en-US" dirty="0"/>
              <a:t>();  </a:t>
            </a:r>
            <a:endParaRPr lang="en-US" dirty="0"/>
          </a:p>
          <a:p>
            <a:r>
              <a:rPr lang="en-US" dirty="0"/>
              <a:t>                       </a:t>
            </a:r>
            <a:r>
              <a:rPr lang="en-US" dirty="0" err="1"/>
              <a:t>l.add</a:t>
            </a:r>
            <a:r>
              <a:rPr lang="en-US" dirty="0"/>
              <a:t>("Z");  </a:t>
            </a:r>
            <a:endParaRPr lang="en-US" dirty="0"/>
          </a:p>
          <a:p>
            <a:r>
              <a:rPr lang="en-US" dirty="0"/>
              <a:t>                       </a:t>
            </a:r>
            <a:r>
              <a:rPr lang="en-US" dirty="0" err="1"/>
              <a:t>l.add</a:t>
            </a:r>
            <a:r>
              <a:rPr lang="en-US" dirty="0"/>
              <a:t>("A"); </a:t>
            </a:r>
            <a:endParaRPr lang="en-US" dirty="0"/>
          </a:p>
          <a:p>
            <a:r>
              <a:rPr lang="en-US" dirty="0"/>
              <a:t>                       </a:t>
            </a:r>
            <a:r>
              <a:rPr lang="en-US" dirty="0" err="1"/>
              <a:t>l.add</a:t>
            </a:r>
            <a:r>
              <a:rPr lang="en-US" dirty="0"/>
              <a:t>("K");  </a:t>
            </a:r>
            <a:endParaRPr lang="en-US" dirty="0"/>
          </a:p>
          <a:p>
            <a:r>
              <a:rPr lang="en-US" dirty="0"/>
              <a:t>                       </a:t>
            </a:r>
            <a:r>
              <a:rPr lang="en-US" dirty="0" err="1"/>
              <a:t>l.add</a:t>
            </a:r>
            <a:r>
              <a:rPr lang="en-US" dirty="0"/>
              <a:t>("L");  </a:t>
            </a:r>
            <a:endParaRPr lang="en-US" dirty="0"/>
          </a:p>
          <a:p>
            <a:r>
              <a:rPr lang="en-US" dirty="0"/>
              <a:t>                       </a:t>
            </a:r>
            <a:r>
              <a:rPr lang="en-US" dirty="0" err="1"/>
              <a:t>l.add</a:t>
            </a:r>
            <a:r>
              <a:rPr lang="en-US" dirty="0"/>
              <a:t>(new Integer(10)); </a:t>
            </a:r>
            <a:endParaRPr lang="en-US" dirty="0"/>
          </a:p>
          <a:p>
            <a:r>
              <a:rPr lang="en-US" dirty="0"/>
              <a:t>                       //</a:t>
            </a:r>
            <a:r>
              <a:rPr lang="en-US" dirty="0" err="1"/>
              <a:t>l.add</a:t>
            </a:r>
            <a:r>
              <a:rPr lang="en-US" dirty="0"/>
              <a:t>(null);//</a:t>
            </a:r>
            <a:r>
              <a:rPr lang="en-US" dirty="0" err="1"/>
              <a:t>NullPointerException</a:t>
            </a:r>
            <a:endParaRPr lang="en-US" dirty="0"/>
          </a:p>
          <a:p>
            <a:r>
              <a:rPr lang="en-US" dirty="0"/>
              <a:t>                       </a:t>
            </a:r>
            <a:r>
              <a:rPr lang="en-US" dirty="0" err="1"/>
              <a:t>System.out.println</a:t>
            </a:r>
            <a:r>
              <a:rPr lang="en-US" dirty="0"/>
              <a:t>("Before sorting :"+l);//[Z, A, K, L, 10]                      </a:t>
            </a:r>
            <a:r>
              <a:rPr lang="en-US" dirty="0" err="1"/>
              <a:t>Collections.sort</a:t>
            </a:r>
            <a:r>
              <a:rPr lang="en-US" dirty="0"/>
              <a:t>(</a:t>
            </a:r>
            <a:r>
              <a:rPr lang="en-US" dirty="0" err="1"/>
              <a:t>l,new</a:t>
            </a:r>
            <a:r>
              <a:rPr lang="en-US" dirty="0"/>
              <a:t> </a:t>
            </a:r>
            <a:r>
              <a:rPr lang="en-US" dirty="0" err="1"/>
              <a:t>MyComparator</a:t>
            </a:r>
            <a:r>
              <a:rPr lang="en-US" dirty="0"/>
              <a:t>()); </a:t>
            </a:r>
            <a:endParaRPr lang="en-US" dirty="0"/>
          </a:p>
          <a:p>
            <a:r>
              <a:rPr lang="en-US" dirty="0"/>
              <a:t>                       </a:t>
            </a:r>
            <a:r>
              <a:rPr lang="en-US" dirty="0" err="1"/>
              <a:t>System.out.println</a:t>
            </a:r>
            <a:r>
              <a:rPr lang="en-US" dirty="0"/>
              <a:t>("After sorting :"+l);//[Z, L, K, A, 10]  </a:t>
            </a:r>
            <a:endParaRPr lang="en-US" dirty="0"/>
          </a:p>
          <a:p>
            <a:r>
              <a:rPr lang="en-US" dirty="0"/>
              <a:t>                        }</a:t>
            </a:r>
            <a:endParaRPr lang="en-US" dirty="0"/>
          </a:p>
          <a:p>
            <a:r>
              <a:rPr lang="en-US" dirty="0"/>
              <a:t>   }</a:t>
            </a:r>
            <a:endParaRPr lang="en-US" dirty="0"/>
          </a:p>
          <a:p>
            <a:r>
              <a:rPr lang="en-US" dirty="0"/>
              <a:t> </a:t>
            </a:r>
            <a:endParaRPr lang="en-US" dirty="0"/>
          </a:p>
        </p:txBody>
      </p:sp>
      <p:sp>
        <p:nvSpPr>
          <p:cNvPr id="7" name="Rectangle 6"/>
          <p:cNvSpPr/>
          <p:nvPr/>
        </p:nvSpPr>
        <p:spPr>
          <a:xfrm>
            <a:off x="7315200" y="4400550"/>
            <a:ext cx="540533" cy="400110"/>
          </a:xfrm>
          <a:prstGeom prst="rect">
            <a:avLst/>
          </a:prstGeom>
        </p:spPr>
        <p:txBody>
          <a:bodyPr wrap="none">
            <a:spAutoFit/>
          </a:bodyPr>
          <a:lstStyle/>
          <a:p>
            <a:r>
              <a:rPr lang="en-US" sz="2000" dirty="0"/>
              <a:t>59 </a:t>
            </a:r>
            <a:endParaRPr lang="en-US" sz="2000" dirty="0"/>
          </a:p>
        </p:txBody>
      </p:sp>
    </p:spTree>
  </p:cSld>
  <p:clrMapOvr>
    <a:masterClrMapping/>
  </p:clrMapOvr>
  <p:transition>
    <p:fade thruBlk="1"/>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1169551"/>
          </a:xfrm>
          <a:prstGeom prst="rect">
            <a:avLst/>
          </a:prstGeom>
        </p:spPr>
        <p:txBody>
          <a:bodyPr>
            <a:spAutoFit/>
          </a:bodyPr>
          <a:lstStyle/>
          <a:p>
            <a:r>
              <a:rPr lang="en-US" dirty="0"/>
              <a:t>class </a:t>
            </a:r>
            <a:r>
              <a:rPr lang="en-US" dirty="0" err="1"/>
              <a:t>MyComparator</a:t>
            </a:r>
            <a:r>
              <a:rPr lang="en-US" dirty="0"/>
              <a:t> implements Comparator</a:t>
            </a:r>
            <a:endParaRPr lang="en-US" dirty="0"/>
          </a:p>
          <a:p>
            <a:r>
              <a:rPr lang="en-US" dirty="0"/>
              <a:t> { </a:t>
            </a:r>
            <a:endParaRPr lang="en-US" dirty="0"/>
          </a:p>
          <a:p>
            <a:r>
              <a:rPr lang="en-US" dirty="0"/>
              <a:t>          public </a:t>
            </a:r>
            <a:r>
              <a:rPr lang="en-US" dirty="0" err="1"/>
              <a:t>int</a:t>
            </a:r>
            <a:r>
              <a:rPr lang="en-US" dirty="0"/>
              <a:t> compare(Object obj1,Object obj2) </a:t>
            </a:r>
            <a:endParaRPr lang="en-US" dirty="0"/>
          </a:p>
          <a:p>
            <a:r>
              <a:rPr lang="en-US" dirty="0"/>
              <a:t>          {  </a:t>
            </a:r>
            <a:endParaRPr lang="en-US" dirty="0"/>
          </a:p>
          <a:p>
            <a:r>
              <a:rPr lang="en-US" dirty="0"/>
              <a:t>                   String s1=(String)obj1; </a:t>
            </a:r>
            <a:endParaRPr lang="en-US" dirty="0"/>
          </a:p>
        </p:txBody>
      </p:sp>
      <p:sp>
        <p:nvSpPr>
          <p:cNvPr id="6" name="Rectangle 5"/>
          <p:cNvSpPr/>
          <p:nvPr/>
        </p:nvSpPr>
        <p:spPr>
          <a:xfrm>
            <a:off x="3581400" y="1276350"/>
            <a:ext cx="2250937" cy="523220"/>
          </a:xfrm>
          <a:prstGeom prst="rect">
            <a:avLst/>
          </a:prstGeom>
        </p:spPr>
        <p:txBody>
          <a:bodyPr wrap="none">
            <a:spAutoFit/>
          </a:bodyPr>
          <a:lstStyle/>
          <a:p>
            <a:r>
              <a:rPr lang="en-US" dirty="0"/>
              <a:t>String s2=obj2.toString(); </a:t>
            </a:r>
            <a:endParaRPr lang="en-US" dirty="0"/>
          </a:p>
          <a:p>
            <a:r>
              <a:rPr lang="en-US" dirty="0"/>
              <a:t> return s2.compareTo(s1);</a:t>
            </a:r>
            <a:endParaRPr lang="en-US" dirty="0"/>
          </a:p>
        </p:txBody>
      </p:sp>
      <p:sp>
        <p:nvSpPr>
          <p:cNvPr id="7" name="Rectangle 6"/>
          <p:cNvSpPr/>
          <p:nvPr/>
        </p:nvSpPr>
        <p:spPr>
          <a:xfrm>
            <a:off x="3200400" y="1733550"/>
            <a:ext cx="243978" cy="307777"/>
          </a:xfrm>
          <a:prstGeom prst="rect">
            <a:avLst/>
          </a:prstGeom>
        </p:spPr>
        <p:txBody>
          <a:bodyPr wrap="none">
            <a:spAutoFit/>
          </a:bodyPr>
          <a:lstStyle/>
          <a:p>
            <a:r>
              <a:rPr lang="en-US" dirty="0"/>
              <a:t>}</a:t>
            </a:r>
            <a:endParaRPr lang="en-US" dirty="0"/>
          </a:p>
        </p:txBody>
      </p:sp>
      <p:sp>
        <p:nvSpPr>
          <p:cNvPr id="8" name="Rectangle 7"/>
          <p:cNvSpPr/>
          <p:nvPr/>
        </p:nvSpPr>
        <p:spPr>
          <a:xfrm>
            <a:off x="2667000" y="1962150"/>
            <a:ext cx="243978" cy="307777"/>
          </a:xfrm>
          <a:prstGeom prst="rect">
            <a:avLst/>
          </a:prstGeom>
        </p:spPr>
        <p:txBody>
          <a:bodyPr wrap="none">
            <a:spAutoFit/>
          </a:bodyPr>
          <a:lstStyle/>
          <a:p>
            <a:r>
              <a:rPr lang="en-US" dirty="0"/>
              <a:t>}</a:t>
            </a:r>
            <a:endParaRPr lang="en-US" dirty="0"/>
          </a:p>
        </p:txBody>
      </p:sp>
      <p:sp>
        <p:nvSpPr>
          <p:cNvPr id="9" name="Rectangle 8"/>
          <p:cNvSpPr/>
          <p:nvPr/>
        </p:nvSpPr>
        <p:spPr>
          <a:xfrm>
            <a:off x="1905000" y="2266950"/>
            <a:ext cx="2840842" cy="307777"/>
          </a:xfrm>
          <a:prstGeom prst="rect">
            <a:avLst/>
          </a:prstGeom>
        </p:spPr>
        <p:txBody>
          <a:bodyPr wrap="none">
            <a:spAutoFit/>
          </a:bodyPr>
          <a:lstStyle/>
          <a:p>
            <a:r>
              <a:rPr lang="en-US" u="sng" dirty="0"/>
              <a:t>Searching the elements of a List: </a:t>
            </a:r>
            <a:endParaRPr lang="en-US" u="sng" dirty="0"/>
          </a:p>
        </p:txBody>
      </p:sp>
      <p:sp>
        <p:nvSpPr>
          <p:cNvPr id="10" name="Rectangle 9"/>
          <p:cNvSpPr/>
          <p:nvPr/>
        </p:nvSpPr>
        <p:spPr>
          <a:xfrm>
            <a:off x="1981200" y="2571750"/>
            <a:ext cx="6248400" cy="523220"/>
          </a:xfrm>
          <a:prstGeom prst="rect">
            <a:avLst/>
          </a:prstGeom>
        </p:spPr>
        <p:txBody>
          <a:bodyPr wrap="square">
            <a:spAutoFit/>
          </a:bodyPr>
          <a:lstStyle/>
          <a:p>
            <a:r>
              <a:rPr lang="en-US" dirty="0"/>
              <a:t>Collections class defines the following methods to search the elements of a List.  public static </a:t>
            </a:r>
            <a:r>
              <a:rPr lang="en-US" dirty="0" err="1"/>
              <a:t>int</a:t>
            </a:r>
            <a:r>
              <a:rPr lang="en-US" dirty="0"/>
              <a:t> </a:t>
            </a:r>
            <a:r>
              <a:rPr lang="en-US" dirty="0" err="1"/>
              <a:t>binarySearch</a:t>
            </a:r>
            <a:r>
              <a:rPr lang="en-US" dirty="0"/>
              <a:t>(List </a:t>
            </a:r>
            <a:r>
              <a:rPr lang="en-US" dirty="0" err="1"/>
              <a:t>l,Object</a:t>
            </a:r>
            <a:r>
              <a:rPr lang="en-US" dirty="0"/>
              <a:t> </a:t>
            </a:r>
            <a:r>
              <a:rPr lang="en-US" dirty="0" err="1"/>
              <a:t>obj</a:t>
            </a:r>
            <a:r>
              <a:rPr lang="en-US" dirty="0"/>
              <a:t>);</a:t>
            </a:r>
            <a:endParaRPr lang="en-US" dirty="0"/>
          </a:p>
        </p:txBody>
      </p:sp>
      <p:sp>
        <p:nvSpPr>
          <p:cNvPr id="11" name="Rectangle 10"/>
          <p:cNvSpPr/>
          <p:nvPr/>
        </p:nvSpPr>
        <p:spPr>
          <a:xfrm>
            <a:off x="2286000" y="3105150"/>
            <a:ext cx="5638800" cy="523220"/>
          </a:xfrm>
          <a:prstGeom prst="rect">
            <a:avLst/>
          </a:prstGeom>
        </p:spPr>
        <p:txBody>
          <a:bodyPr wrap="square">
            <a:spAutoFit/>
          </a:bodyPr>
          <a:lstStyle/>
          <a:p>
            <a:r>
              <a:rPr lang="en-US" dirty="0"/>
              <a:t> If the List is sorted according to default natural sorting order then we have to use this method. </a:t>
            </a:r>
            <a:endParaRPr lang="en-US" dirty="0"/>
          </a:p>
        </p:txBody>
      </p:sp>
      <p:sp>
        <p:nvSpPr>
          <p:cNvPr id="12" name="Rectangle 11"/>
          <p:cNvSpPr/>
          <p:nvPr/>
        </p:nvSpPr>
        <p:spPr>
          <a:xfrm>
            <a:off x="1676400" y="3638550"/>
            <a:ext cx="6629400" cy="307777"/>
          </a:xfrm>
          <a:prstGeom prst="rect">
            <a:avLst/>
          </a:prstGeom>
        </p:spPr>
        <p:txBody>
          <a:bodyPr wrap="square">
            <a:spAutoFit/>
          </a:bodyPr>
          <a:lstStyle/>
          <a:p>
            <a:r>
              <a:rPr lang="en-US" dirty="0"/>
              <a:t>public static </a:t>
            </a:r>
            <a:r>
              <a:rPr lang="en-US" dirty="0" err="1"/>
              <a:t>int</a:t>
            </a:r>
            <a:r>
              <a:rPr lang="en-US" dirty="0"/>
              <a:t> </a:t>
            </a:r>
            <a:r>
              <a:rPr lang="en-US" dirty="0" err="1"/>
              <a:t>binarySearch</a:t>
            </a:r>
            <a:r>
              <a:rPr lang="en-US" dirty="0"/>
              <a:t>(List </a:t>
            </a:r>
            <a:r>
              <a:rPr lang="en-US" dirty="0" err="1"/>
              <a:t>l,Object</a:t>
            </a:r>
            <a:r>
              <a:rPr lang="en-US" dirty="0"/>
              <a:t> </a:t>
            </a:r>
            <a:r>
              <a:rPr lang="en-US" dirty="0" err="1"/>
              <a:t>obj,Comparator</a:t>
            </a:r>
            <a:r>
              <a:rPr lang="en-US" dirty="0"/>
              <a:t> c); </a:t>
            </a:r>
            <a:endParaRPr lang="en-US" dirty="0"/>
          </a:p>
        </p:txBody>
      </p:sp>
      <p:sp>
        <p:nvSpPr>
          <p:cNvPr id="13" name="Rectangle 12"/>
          <p:cNvSpPr/>
          <p:nvPr/>
        </p:nvSpPr>
        <p:spPr>
          <a:xfrm>
            <a:off x="2286000" y="4171950"/>
            <a:ext cx="6019800" cy="523220"/>
          </a:xfrm>
          <a:prstGeom prst="rect">
            <a:avLst/>
          </a:prstGeom>
        </p:spPr>
        <p:txBody>
          <a:bodyPr wrap="square">
            <a:spAutoFit/>
          </a:bodyPr>
          <a:lstStyle/>
          <a:p>
            <a:r>
              <a:rPr lang="en-US" dirty="0"/>
              <a:t> If the List is sorted according to Comparator then we have to use this method. </a:t>
            </a:r>
            <a:endParaRPr lang="en-US" dirty="0"/>
          </a:p>
        </p:txBody>
      </p:sp>
      <p:sp>
        <p:nvSpPr>
          <p:cNvPr id="14" name="Rectangle 13"/>
          <p:cNvSpPr/>
          <p:nvPr/>
        </p:nvSpPr>
        <p:spPr>
          <a:xfrm>
            <a:off x="7315200" y="4476750"/>
            <a:ext cx="540533" cy="400110"/>
          </a:xfrm>
          <a:prstGeom prst="rect">
            <a:avLst/>
          </a:prstGeom>
        </p:spPr>
        <p:txBody>
          <a:bodyPr wrap="none">
            <a:spAutoFit/>
          </a:bodyPr>
          <a:lstStyle/>
          <a:p>
            <a:r>
              <a:rPr lang="en-US" sz="2000" dirty="0"/>
              <a:t>60 </a:t>
            </a:r>
            <a:endParaRPr lang="en-US" sz="2000" dirty="0"/>
          </a:p>
        </p:txBody>
      </p:sp>
    </p:spTree>
  </p:cSld>
  <p:clrMapOvr>
    <a:masterClrMapping/>
  </p:clrMapOvr>
  <p:transition>
    <p:fade thruBlk="1"/>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119217" cy="307777"/>
          </a:xfrm>
          <a:prstGeom prst="rect">
            <a:avLst/>
          </a:prstGeom>
        </p:spPr>
        <p:txBody>
          <a:bodyPr wrap="none">
            <a:spAutoFit/>
          </a:bodyPr>
          <a:lstStyle/>
          <a:p>
            <a:r>
              <a:rPr lang="en-US" u="sng" dirty="0"/>
              <a:t>Program 1: </a:t>
            </a:r>
            <a:endParaRPr lang="en-US" u="sng" dirty="0"/>
          </a:p>
        </p:txBody>
      </p:sp>
      <p:sp>
        <p:nvSpPr>
          <p:cNvPr id="6" name="Rectangle 5"/>
          <p:cNvSpPr/>
          <p:nvPr/>
        </p:nvSpPr>
        <p:spPr>
          <a:xfrm>
            <a:off x="2590800" y="438150"/>
            <a:ext cx="4572000" cy="4616648"/>
          </a:xfrm>
          <a:prstGeom prst="rect">
            <a:avLst/>
          </a:prstGeom>
        </p:spPr>
        <p:txBody>
          <a:bodyPr>
            <a:spAutoFit/>
          </a:bodyPr>
          <a:lstStyle/>
          <a:p>
            <a:r>
              <a:rPr lang="en-US" dirty="0"/>
              <a:t>To search elements of List. </a:t>
            </a:r>
            <a:endParaRPr lang="en-US" dirty="0"/>
          </a:p>
          <a:p>
            <a:r>
              <a:rPr lang="en-US" dirty="0"/>
              <a:t>   import </a:t>
            </a:r>
            <a:r>
              <a:rPr lang="en-US" dirty="0" err="1"/>
              <a:t>java.util</a:t>
            </a:r>
            <a:r>
              <a:rPr lang="en-US" dirty="0"/>
              <a:t>.*;</a:t>
            </a:r>
            <a:endParaRPr lang="en-US" dirty="0"/>
          </a:p>
          <a:p>
            <a:r>
              <a:rPr lang="en-US" dirty="0"/>
              <a:t>  class </a:t>
            </a:r>
            <a:r>
              <a:rPr lang="en-US" dirty="0" err="1"/>
              <a:t>CollectionsSearchDemo</a:t>
            </a:r>
            <a:r>
              <a:rPr lang="en-US" dirty="0"/>
              <a:t> </a:t>
            </a:r>
            <a:endParaRPr lang="en-US" dirty="0"/>
          </a:p>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ArrayList</a:t>
            </a:r>
            <a:r>
              <a:rPr lang="en-US" dirty="0"/>
              <a:t> l=new </a:t>
            </a:r>
            <a:r>
              <a:rPr lang="en-US" dirty="0" err="1"/>
              <a:t>ArrayList</a:t>
            </a:r>
            <a:r>
              <a:rPr lang="en-US" dirty="0"/>
              <a:t>(); </a:t>
            </a:r>
            <a:endParaRPr lang="en-US" dirty="0"/>
          </a:p>
          <a:p>
            <a:r>
              <a:rPr lang="en-US" dirty="0"/>
              <a:t>                    </a:t>
            </a:r>
            <a:r>
              <a:rPr lang="en-US" dirty="0" err="1"/>
              <a:t>l.add</a:t>
            </a:r>
            <a:r>
              <a:rPr lang="en-US" dirty="0"/>
              <a:t>("Z");  </a:t>
            </a:r>
            <a:endParaRPr lang="en-US" dirty="0"/>
          </a:p>
          <a:p>
            <a:r>
              <a:rPr lang="en-US" dirty="0"/>
              <a:t>                    </a:t>
            </a:r>
            <a:r>
              <a:rPr lang="en-US" dirty="0" err="1"/>
              <a:t>l.add</a:t>
            </a:r>
            <a:r>
              <a:rPr lang="en-US" dirty="0"/>
              <a:t>("A"); </a:t>
            </a:r>
            <a:endParaRPr lang="en-US" dirty="0"/>
          </a:p>
          <a:p>
            <a:r>
              <a:rPr lang="en-US" dirty="0"/>
              <a:t>                    </a:t>
            </a:r>
            <a:r>
              <a:rPr lang="en-US" dirty="0" err="1"/>
              <a:t>l.add</a:t>
            </a:r>
            <a:r>
              <a:rPr lang="en-US" dirty="0"/>
              <a:t>("M"); </a:t>
            </a:r>
            <a:endParaRPr lang="en-US" dirty="0"/>
          </a:p>
          <a:p>
            <a:r>
              <a:rPr lang="en-US" dirty="0"/>
              <a:t>                    </a:t>
            </a:r>
            <a:r>
              <a:rPr lang="en-US" dirty="0" err="1"/>
              <a:t>l.add</a:t>
            </a:r>
            <a:r>
              <a:rPr lang="en-US" dirty="0"/>
              <a:t>("K"); </a:t>
            </a:r>
            <a:endParaRPr lang="en-US" dirty="0"/>
          </a:p>
          <a:p>
            <a:r>
              <a:rPr lang="en-US" dirty="0"/>
              <a:t>                    </a:t>
            </a:r>
            <a:r>
              <a:rPr lang="en-US" dirty="0" err="1"/>
              <a:t>l.add</a:t>
            </a:r>
            <a:r>
              <a:rPr lang="en-US" dirty="0"/>
              <a:t>("a"); </a:t>
            </a:r>
            <a:endParaRPr lang="en-US" dirty="0"/>
          </a:p>
          <a:p>
            <a:r>
              <a:rPr lang="en-US" dirty="0"/>
              <a:t>                    </a:t>
            </a:r>
            <a:r>
              <a:rPr lang="en-US" dirty="0" err="1"/>
              <a:t>System.out.println</a:t>
            </a:r>
            <a:r>
              <a:rPr lang="en-US" dirty="0"/>
              <a:t>(l);//[Z, A, M, K, a]    </a:t>
            </a:r>
            <a:r>
              <a:rPr lang="en-US" dirty="0" err="1"/>
              <a:t>Collections.sort</a:t>
            </a:r>
            <a:r>
              <a:rPr lang="en-US" dirty="0"/>
              <a:t>(l);  </a:t>
            </a:r>
            <a:endParaRPr lang="en-US" dirty="0"/>
          </a:p>
          <a:p>
            <a:r>
              <a:rPr lang="en-US" dirty="0"/>
              <a:t>                    </a:t>
            </a:r>
            <a:r>
              <a:rPr lang="en-US" dirty="0" err="1"/>
              <a:t>System.out.println</a:t>
            </a:r>
            <a:r>
              <a:rPr lang="en-US" dirty="0"/>
              <a:t>(l);//[A, K, M, Z, a] </a:t>
            </a:r>
            <a:endParaRPr lang="en-US" dirty="0"/>
          </a:p>
          <a:p>
            <a:r>
              <a:rPr lang="en-US" dirty="0"/>
              <a:t> </a:t>
            </a:r>
            <a:endParaRPr lang="en-US" dirty="0"/>
          </a:p>
          <a:p>
            <a:r>
              <a:rPr lang="en-US" dirty="0"/>
              <a:t> </a:t>
            </a:r>
            <a:r>
              <a:rPr lang="en-US" dirty="0" err="1"/>
              <a:t>System.out.println</a:t>
            </a:r>
            <a:r>
              <a:rPr lang="en-US" dirty="0"/>
              <a:t>(</a:t>
            </a:r>
            <a:r>
              <a:rPr lang="en-US" dirty="0" err="1"/>
              <a:t>Collections.binarySearch</a:t>
            </a:r>
            <a:r>
              <a:rPr lang="en-US" dirty="0"/>
              <a:t>(</a:t>
            </a:r>
            <a:r>
              <a:rPr lang="en-US" dirty="0" err="1"/>
              <a:t>l,"Z</a:t>
            </a:r>
            <a:r>
              <a:rPr lang="en-US" dirty="0"/>
              <a:t>"));//3 </a:t>
            </a:r>
            <a:endParaRPr lang="en-US" dirty="0"/>
          </a:p>
          <a:p>
            <a:r>
              <a:rPr lang="en-US" dirty="0"/>
              <a:t> </a:t>
            </a:r>
            <a:endParaRPr lang="en-US" dirty="0"/>
          </a:p>
          <a:p>
            <a:r>
              <a:rPr lang="en-US" dirty="0"/>
              <a:t> </a:t>
            </a:r>
            <a:r>
              <a:rPr lang="en-US" dirty="0" err="1"/>
              <a:t>System.out.println</a:t>
            </a:r>
            <a:r>
              <a:rPr lang="en-US" dirty="0"/>
              <a:t>(</a:t>
            </a:r>
            <a:r>
              <a:rPr lang="en-US" dirty="0" err="1"/>
              <a:t>Collections.binarySearch</a:t>
            </a:r>
            <a:r>
              <a:rPr lang="en-US" dirty="0"/>
              <a:t>(</a:t>
            </a:r>
            <a:r>
              <a:rPr lang="en-US" dirty="0" err="1"/>
              <a:t>l,"J</a:t>
            </a:r>
            <a:r>
              <a:rPr lang="en-US" dirty="0"/>
              <a:t>"));//-2                        </a:t>
            </a:r>
            <a:endParaRPr lang="en-US" dirty="0"/>
          </a:p>
          <a:p>
            <a:r>
              <a:rPr lang="en-US" dirty="0"/>
              <a:t>                 } </a:t>
            </a:r>
            <a:endParaRPr lang="en-US" dirty="0"/>
          </a:p>
          <a:p>
            <a:r>
              <a:rPr lang="en-US" dirty="0"/>
              <a:t> </a:t>
            </a:r>
            <a:endParaRPr lang="en-US" dirty="0"/>
          </a:p>
        </p:txBody>
      </p:sp>
      <p:sp>
        <p:nvSpPr>
          <p:cNvPr id="7" name="Rectangle 6"/>
          <p:cNvSpPr/>
          <p:nvPr/>
        </p:nvSpPr>
        <p:spPr>
          <a:xfrm>
            <a:off x="2667000" y="4705350"/>
            <a:ext cx="243978" cy="307777"/>
          </a:xfrm>
          <a:prstGeom prst="rect">
            <a:avLst/>
          </a:prstGeom>
        </p:spPr>
        <p:txBody>
          <a:bodyPr wrap="none">
            <a:spAutoFit/>
          </a:bodyPr>
          <a:lstStyle/>
          <a:p>
            <a:r>
              <a:rPr lang="en-US" dirty="0"/>
              <a:t>}</a:t>
            </a:r>
            <a:endParaRPr lang="en-US" dirty="0"/>
          </a:p>
        </p:txBody>
      </p:sp>
      <p:sp>
        <p:nvSpPr>
          <p:cNvPr id="8" name="Rectangle 7"/>
          <p:cNvSpPr/>
          <p:nvPr/>
        </p:nvSpPr>
        <p:spPr>
          <a:xfrm>
            <a:off x="7315200" y="4400550"/>
            <a:ext cx="470000" cy="400110"/>
          </a:xfrm>
          <a:prstGeom prst="rect">
            <a:avLst/>
          </a:prstGeom>
        </p:spPr>
        <p:txBody>
          <a:bodyPr wrap="none">
            <a:spAutoFit/>
          </a:bodyPr>
          <a:lstStyle/>
          <a:p>
            <a:r>
              <a:rPr lang="en-US" sz="2000" dirty="0"/>
              <a:t>60</a:t>
            </a:r>
            <a:endParaRPr lang="en-US" sz="2000" dirty="0"/>
          </a:p>
        </p:txBody>
      </p:sp>
    </p:spTree>
  </p:cSld>
  <p:clrMapOvr>
    <a:masterClrMapping/>
  </p:clrMapOvr>
  <p:transition>
    <p:fade thruBlk="1"/>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960519" cy="307777"/>
          </a:xfrm>
          <a:prstGeom prst="rect">
            <a:avLst/>
          </a:prstGeom>
        </p:spPr>
        <p:txBody>
          <a:bodyPr wrap="none">
            <a:spAutoFit/>
          </a:bodyPr>
          <a:lstStyle/>
          <a:p>
            <a:r>
              <a:rPr lang="en-US" u="sng" dirty="0"/>
              <a:t>Diagram: </a:t>
            </a:r>
            <a:endParaRPr lang="en-US" u="sng" dirty="0"/>
          </a:p>
        </p:txBody>
      </p:sp>
      <p:pic>
        <p:nvPicPr>
          <p:cNvPr id="18434" name="Picture 2" descr="C:\Users\HOME\Desktop\Capture 7.PNG"/>
          <p:cNvPicPr>
            <a:picLocks noChangeAspect="1" noChangeArrowheads="1"/>
          </p:cNvPicPr>
          <p:nvPr/>
        </p:nvPicPr>
        <p:blipFill>
          <a:blip r:embed="rId1"/>
          <a:srcRect/>
          <a:stretch>
            <a:fillRect/>
          </a:stretch>
        </p:blipFill>
        <p:spPr bwMode="auto">
          <a:xfrm>
            <a:off x="2133600" y="514350"/>
            <a:ext cx="5022850" cy="1162050"/>
          </a:xfrm>
          <a:prstGeom prst="rect">
            <a:avLst/>
          </a:prstGeom>
          <a:noFill/>
        </p:spPr>
      </p:pic>
      <p:sp>
        <p:nvSpPr>
          <p:cNvPr id="4" name="Rectangle 3"/>
          <p:cNvSpPr/>
          <p:nvPr/>
        </p:nvSpPr>
        <p:spPr>
          <a:xfrm>
            <a:off x="2209800" y="1657350"/>
            <a:ext cx="1119217" cy="307777"/>
          </a:xfrm>
          <a:prstGeom prst="rect">
            <a:avLst/>
          </a:prstGeom>
        </p:spPr>
        <p:txBody>
          <a:bodyPr wrap="none">
            <a:spAutoFit/>
          </a:bodyPr>
          <a:lstStyle/>
          <a:p>
            <a:r>
              <a:rPr lang="en-US" u="sng" dirty="0"/>
              <a:t>Program 2: </a:t>
            </a:r>
            <a:endParaRPr lang="en-US" u="sng" dirty="0"/>
          </a:p>
        </p:txBody>
      </p:sp>
      <p:sp>
        <p:nvSpPr>
          <p:cNvPr id="6" name="Rectangle 5"/>
          <p:cNvSpPr/>
          <p:nvPr/>
        </p:nvSpPr>
        <p:spPr>
          <a:xfrm>
            <a:off x="2133600" y="1962150"/>
            <a:ext cx="5867400" cy="3108543"/>
          </a:xfrm>
          <a:prstGeom prst="rect">
            <a:avLst/>
          </a:prstGeom>
        </p:spPr>
        <p:txBody>
          <a:bodyPr wrap="square">
            <a:spAutoFit/>
          </a:bodyPr>
          <a:lstStyle/>
          <a:p>
            <a:r>
              <a:rPr lang="en-US" dirty="0"/>
              <a:t>import </a:t>
            </a:r>
            <a:r>
              <a:rPr lang="en-US" dirty="0" err="1"/>
              <a:t>java.util</a:t>
            </a:r>
            <a:r>
              <a:rPr lang="en-US" dirty="0"/>
              <a:t>.*; </a:t>
            </a:r>
            <a:endParaRPr lang="en-US" dirty="0"/>
          </a:p>
          <a:p>
            <a:r>
              <a:rPr lang="en-US" dirty="0"/>
              <a:t>class </a:t>
            </a:r>
            <a:r>
              <a:rPr lang="en-US" dirty="0" err="1"/>
              <a:t>CollectionsSearchDemo</a:t>
            </a:r>
            <a:endParaRPr lang="en-US" dirty="0"/>
          </a:p>
          <a:p>
            <a:r>
              <a:rPr lang="en-US" dirty="0"/>
              <a:t> {</a:t>
            </a:r>
            <a:endParaRPr lang="en-US" dirty="0"/>
          </a:p>
          <a:p>
            <a:r>
              <a:rPr lang="en-US" dirty="0"/>
              <a:t>          public static void main(String[] </a:t>
            </a:r>
            <a:r>
              <a:rPr lang="en-US" dirty="0" err="1"/>
              <a:t>args</a:t>
            </a:r>
            <a:r>
              <a:rPr lang="en-US" dirty="0"/>
              <a:t>)  </a:t>
            </a:r>
            <a:endParaRPr lang="en-US" dirty="0"/>
          </a:p>
          <a:p>
            <a:r>
              <a:rPr lang="en-US" dirty="0"/>
              <a:t>          {</a:t>
            </a:r>
            <a:endParaRPr lang="en-US" dirty="0"/>
          </a:p>
          <a:p>
            <a:r>
              <a:rPr lang="en-US" dirty="0"/>
              <a:t>                   </a:t>
            </a:r>
            <a:r>
              <a:rPr lang="en-US" dirty="0" err="1"/>
              <a:t>ArrayList</a:t>
            </a:r>
            <a:r>
              <a:rPr lang="en-US" dirty="0"/>
              <a:t> l=new </a:t>
            </a:r>
            <a:r>
              <a:rPr lang="en-US" dirty="0" err="1"/>
              <a:t>ArrayList</a:t>
            </a:r>
            <a:r>
              <a:rPr lang="en-US" dirty="0"/>
              <a:t>();  </a:t>
            </a:r>
            <a:endParaRPr lang="en-US" dirty="0"/>
          </a:p>
          <a:p>
            <a:r>
              <a:rPr lang="en-US" dirty="0"/>
              <a:t>                   </a:t>
            </a:r>
            <a:r>
              <a:rPr lang="en-US" dirty="0" err="1"/>
              <a:t>l.add</a:t>
            </a:r>
            <a:r>
              <a:rPr lang="en-US" dirty="0"/>
              <a:t>(15); </a:t>
            </a:r>
            <a:endParaRPr lang="en-US" dirty="0"/>
          </a:p>
          <a:p>
            <a:r>
              <a:rPr lang="en-US" dirty="0"/>
              <a:t>                   </a:t>
            </a:r>
            <a:r>
              <a:rPr lang="en-US" dirty="0" err="1"/>
              <a:t>l.add</a:t>
            </a:r>
            <a:r>
              <a:rPr lang="en-US" dirty="0"/>
              <a:t>(0); </a:t>
            </a:r>
            <a:endParaRPr lang="en-US" dirty="0"/>
          </a:p>
          <a:p>
            <a:r>
              <a:rPr lang="en-US" dirty="0"/>
              <a:t>                   </a:t>
            </a:r>
            <a:r>
              <a:rPr lang="en-US" dirty="0" err="1"/>
              <a:t>l.add</a:t>
            </a:r>
            <a:r>
              <a:rPr lang="en-US" dirty="0"/>
              <a:t>(20); </a:t>
            </a:r>
            <a:endParaRPr lang="en-US" dirty="0"/>
          </a:p>
          <a:p>
            <a:r>
              <a:rPr lang="en-US" dirty="0"/>
              <a:t>                   </a:t>
            </a:r>
            <a:r>
              <a:rPr lang="en-US" dirty="0" err="1"/>
              <a:t>l.add</a:t>
            </a:r>
            <a:r>
              <a:rPr lang="en-US" dirty="0"/>
              <a:t>(10); </a:t>
            </a:r>
            <a:endParaRPr lang="en-US" dirty="0"/>
          </a:p>
          <a:p>
            <a:r>
              <a:rPr lang="en-US" dirty="0"/>
              <a:t>                   </a:t>
            </a:r>
            <a:r>
              <a:rPr lang="en-US" dirty="0" err="1"/>
              <a:t>l.add</a:t>
            </a:r>
            <a:r>
              <a:rPr lang="en-US" dirty="0"/>
              <a:t>(5);  </a:t>
            </a:r>
            <a:endParaRPr lang="en-US" dirty="0"/>
          </a:p>
          <a:p>
            <a:r>
              <a:rPr lang="en-US" dirty="0"/>
              <a:t>                   </a:t>
            </a:r>
            <a:r>
              <a:rPr lang="en-US" dirty="0" err="1"/>
              <a:t>System.out.println</a:t>
            </a:r>
            <a:r>
              <a:rPr lang="en-US" dirty="0"/>
              <a:t>(l);//[15, 0, 20, 10, 5]                          </a:t>
            </a:r>
            <a:r>
              <a:rPr lang="en-US" dirty="0" err="1"/>
              <a:t>Collections.sort</a:t>
            </a:r>
            <a:r>
              <a:rPr lang="en-US" dirty="0"/>
              <a:t>(</a:t>
            </a:r>
            <a:r>
              <a:rPr lang="en-US" dirty="0" err="1"/>
              <a:t>l,new</a:t>
            </a:r>
            <a:r>
              <a:rPr lang="en-US" dirty="0"/>
              <a:t> </a:t>
            </a:r>
            <a:r>
              <a:rPr lang="en-US" dirty="0" err="1"/>
              <a:t>MyComparator</a:t>
            </a:r>
            <a:r>
              <a:rPr lang="en-US" dirty="0"/>
              <a:t>());  </a:t>
            </a:r>
            <a:endParaRPr lang="en-US" dirty="0"/>
          </a:p>
          <a:p>
            <a:r>
              <a:rPr lang="en-US" dirty="0"/>
              <a:t>                    </a:t>
            </a:r>
            <a:r>
              <a:rPr lang="en-US" dirty="0" err="1"/>
              <a:t>System.out.println</a:t>
            </a:r>
            <a:r>
              <a:rPr lang="en-US" dirty="0"/>
              <a:t>(l);//[20, 15, 10, 5, 0] </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61</a:t>
            </a:r>
            <a:endParaRPr lang="en-US" sz="2000" dirty="0"/>
          </a:p>
        </p:txBody>
      </p:sp>
    </p:spTree>
  </p:cSld>
  <p:clrMapOvr>
    <a:masterClrMapping/>
  </p:clrMapOvr>
  <p:transition>
    <p:fade thruBlk="1"/>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867400" cy="3970318"/>
          </a:xfrm>
          <a:prstGeom prst="rect">
            <a:avLst/>
          </a:prstGeom>
        </p:spPr>
        <p:txBody>
          <a:bodyPr wrap="square">
            <a:spAutoFit/>
          </a:bodyPr>
          <a:lstStyle/>
          <a:p>
            <a:r>
              <a:rPr lang="en-US" dirty="0"/>
              <a:t>              </a:t>
            </a:r>
            <a:r>
              <a:rPr lang="en-US" dirty="0" err="1"/>
              <a:t>System.out.println</a:t>
            </a:r>
            <a:r>
              <a:rPr lang="en-US" dirty="0"/>
              <a:t>(</a:t>
            </a:r>
            <a:r>
              <a:rPr lang="en-US" dirty="0" err="1"/>
              <a:t>Collections.binarySearch</a:t>
            </a:r>
            <a:r>
              <a:rPr lang="en-US" dirty="0"/>
              <a:t>(l,10,new </a:t>
            </a:r>
            <a:r>
              <a:rPr lang="en-US" dirty="0" err="1"/>
              <a:t>MyComparator</a:t>
            </a:r>
            <a:r>
              <a:rPr lang="en-US" dirty="0"/>
              <a:t>()));//2 </a:t>
            </a:r>
            <a:endParaRPr lang="en-US" dirty="0"/>
          </a:p>
          <a:p>
            <a:r>
              <a:rPr lang="en-US" dirty="0"/>
              <a:t> </a:t>
            </a:r>
            <a:endParaRPr lang="en-US" dirty="0"/>
          </a:p>
          <a:p>
            <a:r>
              <a:rPr lang="en-US" dirty="0"/>
              <a:t>              </a:t>
            </a:r>
            <a:r>
              <a:rPr lang="en-US" dirty="0" err="1"/>
              <a:t>System.out.println</a:t>
            </a:r>
            <a:r>
              <a:rPr lang="en-US" dirty="0"/>
              <a:t>(</a:t>
            </a:r>
            <a:r>
              <a:rPr lang="en-US" dirty="0" err="1"/>
              <a:t>Collections.binarySearch</a:t>
            </a:r>
            <a:r>
              <a:rPr lang="en-US" dirty="0"/>
              <a:t>(l,13,new </a:t>
            </a:r>
            <a:r>
              <a:rPr lang="en-US" dirty="0" err="1"/>
              <a:t>MyComparator</a:t>
            </a:r>
            <a:r>
              <a:rPr lang="en-US" dirty="0"/>
              <a:t>()));//-3 </a:t>
            </a:r>
            <a:endParaRPr lang="en-US" dirty="0"/>
          </a:p>
          <a:p>
            <a:r>
              <a:rPr lang="en-US" dirty="0"/>
              <a:t> </a:t>
            </a:r>
            <a:endParaRPr lang="en-US" dirty="0"/>
          </a:p>
          <a:p>
            <a:r>
              <a:rPr lang="en-US" dirty="0"/>
              <a:t>              </a:t>
            </a:r>
            <a:r>
              <a:rPr lang="en-US" dirty="0" err="1"/>
              <a:t>System.out.println</a:t>
            </a:r>
            <a:r>
              <a:rPr lang="en-US" dirty="0"/>
              <a:t>(</a:t>
            </a:r>
            <a:r>
              <a:rPr lang="en-US" dirty="0" err="1"/>
              <a:t>Collections.binarySearch</a:t>
            </a:r>
            <a:r>
              <a:rPr lang="en-US" dirty="0"/>
              <a:t>(l,17));//-6  </a:t>
            </a:r>
            <a:endParaRPr lang="en-US" dirty="0"/>
          </a:p>
          <a:p>
            <a:r>
              <a:rPr lang="en-US" dirty="0"/>
              <a:t>               } </a:t>
            </a:r>
            <a:endParaRPr lang="en-US" dirty="0"/>
          </a:p>
          <a:p>
            <a:r>
              <a:rPr lang="en-US" dirty="0"/>
              <a:t>}</a:t>
            </a:r>
            <a:endParaRPr lang="en-US" dirty="0"/>
          </a:p>
          <a:p>
            <a:r>
              <a:rPr lang="en-US" dirty="0"/>
              <a:t> class </a:t>
            </a:r>
            <a:r>
              <a:rPr lang="en-US" dirty="0" err="1"/>
              <a:t>MyComparator</a:t>
            </a:r>
            <a:r>
              <a:rPr lang="en-US" dirty="0"/>
              <a:t> implements Comparator </a:t>
            </a:r>
            <a:endParaRPr lang="en-US" dirty="0"/>
          </a:p>
          <a:p>
            <a:r>
              <a:rPr lang="en-US" dirty="0"/>
              <a:t>{</a:t>
            </a:r>
            <a:endParaRPr lang="en-US" dirty="0"/>
          </a:p>
          <a:p>
            <a:r>
              <a:rPr lang="en-US" dirty="0"/>
              <a:t>           public </a:t>
            </a:r>
            <a:r>
              <a:rPr lang="en-US" dirty="0" err="1"/>
              <a:t>int</a:t>
            </a:r>
            <a:r>
              <a:rPr lang="en-US" dirty="0"/>
              <a:t> compare(Object obj1,Object obj2) </a:t>
            </a:r>
            <a:endParaRPr lang="en-US" dirty="0"/>
          </a:p>
          <a:p>
            <a:r>
              <a:rPr lang="en-US" dirty="0"/>
              <a:t>           {</a:t>
            </a:r>
            <a:endParaRPr lang="en-US" dirty="0"/>
          </a:p>
          <a:p>
            <a:r>
              <a:rPr lang="en-US" dirty="0"/>
              <a:t>                     Integer i1=(Integer)obj1; </a:t>
            </a:r>
            <a:endParaRPr lang="en-US" dirty="0"/>
          </a:p>
          <a:p>
            <a:r>
              <a:rPr lang="en-US" dirty="0"/>
              <a:t>                     Integer i2=(Integer)obj2;  </a:t>
            </a:r>
            <a:endParaRPr lang="en-US" dirty="0"/>
          </a:p>
          <a:p>
            <a:r>
              <a:rPr lang="en-US" dirty="0"/>
              <a:t>                     return i2.compareTo(i1);  </a:t>
            </a:r>
            <a:endParaRPr lang="en-US" dirty="0"/>
          </a:p>
          <a:p>
            <a:r>
              <a:rPr lang="en-US" dirty="0"/>
              <a:t>           }</a:t>
            </a:r>
            <a:endParaRPr lang="en-US" dirty="0"/>
          </a:p>
          <a:p>
            <a:r>
              <a:rPr lang="en-US" dirty="0"/>
              <a:t> } </a:t>
            </a:r>
            <a:endParaRPr lang="en-US" dirty="0"/>
          </a:p>
        </p:txBody>
      </p:sp>
      <p:sp>
        <p:nvSpPr>
          <p:cNvPr id="6" name="Rectangle 5"/>
          <p:cNvSpPr/>
          <p:nvPr/>
        </p:nvSpPr>
        <p:spPr>
          <a:xfrm>
            <a:off x="7391400" y="4400550"/>
            <a:ext cx="470000" cy="400110"/>
          </a:xfrm>
          <a:prstGeom prst="rect">
            <a:avLst/>
          </a:prstGeom>
        </p:spPr>
        <p:txBody>
          <a:bodyPr wrap="none">
            <a:spAutoFit/>
          </a:bodyPr>
          <a:lstStyle/>
          <a:p>
            <a:r>
              <a:rPr lang="en-US" sz="2000" dirty="0"/>
              <a:t>61</a:t>
            </a:r>
            <a:endParaRPr lang="en-US" sz="2000" dirty="0"/>
          </a:p>
        </p:txBody>
      </p:sp>
    </p:spTree>
  </p:cSld>
  <p:clrMapOvr>
    <a:masterClrMapping/>
  </p:clrMapOvr>
  <p:transition>
    <p:fade thruBlk="1"/>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123950"/>
            <a:ext cx="960519" cy="307777"/>
          </a:xfrm>
          <a:prstGeom prst="rect">
            <a:avLst/>
          </a:prstGeom>
        </p:spPr>
        <p:txBody>
          <a:bodyPr wrap="none">
            <a:spAutoFit/>
          </a:bodyPr>
          <a:lstStyle/>
          <a:p>
            <a:r>
              <a:rPr lang="en-US" u="sng" dirty="0"/>
              <a:t>Diagram: </a:t>
            </a:r>
            <a:endParaRPr lang="en-US" u="sng" dirty="0"/>
          </a:p>
        </p:txBody>
      </p:sp>
      <p:pic>
        <p:nvPicPr>
          <p:cNvPr id="1026" name="Picture 2" descr="C:\Users\HOME\Desktop\Capture 1.PNG"/>
          <p:cNvPicPr>
            <a:picLocks noChangeAspect="1" noChangeArrowheads="1"/>
          </p:cNvPicPr>
          <p:nvPr/>
        </p:nvPicPr>
        <p:blipFill>
          <a:blip r:embed="rId1"/>
          <a:srcRect/>
          <a:stretch>
            <a:fillRect/>
          </a:stretch>
        </p:blipFill>
        <p:spPr bwMode="auto">
          <a:xfrm>
            <a:off x="1447800" y="1809750"/>
            <a:ext cx="5949950" cy="1676400"/>
          </a:xfrm>
          <a:prstGeom prst="rect">
            <a:avLst/>
          </a:prstGeom>
          <a:noFill/>
        </p:spPr>
      </p:pic>
      <p:sp>
        <p:nvSpPr>
          <p:cNvPr id="7" name="Rectangle 6"/>
          <p:cNvSpPr/>
          <p:nvPr/>
        </p:nvSpPr>
        <p:spPr>
          <a:xfrm>
            <a:off x="7391400" y="4324350"/>
            <a:ext cx="470000" cy="400110"/>
          </a:xfrm>
          <a:prstGeom prst="rect">
            <a:avLst/>
          </a:prstGeom>
        </p:spPr>
        <p:txBody>
          <a:bodyPr wrap="none">
            <a:spAutoFit/>
          </a:bodyPr>
          <a:lstStyle/>
          <a:p>
            <a:r>
              <a:rPr lang="en-US" sz="2000" dirty="0"/>
              <a:t>61</a:t>
            </a:r>
            <a:endParaRPr lang="en-US" sz="2000" dirty="0"/>
          </a:p>
        </p:txBody>
      </p:sp>
    </p:spTree>
  </p:cSld>
  <p:clrMapOvr>
    <a:masterClrMapping/>
  </p:clrMapOvr>
  <p:transition>
    <p:fade thruBlk="1"/>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260281" cy="307777"/>
          </a:xfrm>
          <a:prstGeom prst="rect">
            <a:avLst/>
          </a:prstGeom>
        </p:spPr>
        <p:txBody>
          <a:bodyPr wrap="none">
            <a:spAutoFit/>
          </a:bodyPr>
          <a:lstStyle/>
          <a:p>
            <a:r>
              <a:rPr lang="en-US" u="sng" dirty="0"/>
              <a:t>Conclusions: </a:t>
            </a:r>
            <a:endParaRPr lang="en-US" u="sng" dirty="0"/>
          </a:p>
        </p:txBody>
      </p:sp>
      <p:sp>
        <p:nvSpPr>
          <p:cNvPr id="6" name="Rectangle 5"/>
          <p:cNvSpPr/>
          <p:nvPr/>
        </p:nvSpPr>
        <p:spPr>
          <a:xfrm>
            <a:off x="2514600" y="285750"/>
            <a:ext cx="5638800" cy="3108543"/>
          </a:xfrm>
          <a:prstGeom prst="rect">
            <a:avLst/>
          </a:prstGeom>
        </p:spPr>
        <p:txBody>
          <a:bodyPr wrap="square">
            <a:spAutoFit/>
          </a:bodyPr>
          <a:lstStyle/>
          <a:p>
            <a:pPr marL="342900" indent="-342900">
              <a:buAutoNum type="arabicPeriod"/>
            </a:pPr>
            <a:r>
              <a:rPr lang="en-US" dirty="0"/>
              <a:t>Internally these search methods will use binary search algorithm.</a:t>
            </a:r>
            <a:endParaRPr lang="en-US" dirty="0"/>
          </a:p>
          <a:p>
            <a:pPr marL="342900" indent="-342900"/>
            <a:r>
              <a:rPr lang="en-US" dirty="0"/>
              <a:t> </a:t>
            </a:r>
            <a:endParaRPr lang="en-US" dirty="0"/>
          </a:p>
          <a:p>
            <a:pPr marL="342900" indent="-342900"/>
            <a:r>
              <a:rPr lang="en-US" dirty="0"/>
              <a:t>2.    Successful search returns index unsuccessful search returns insertion point. </a:t>
            </a:r>
            <a:endParaRPr lang="en-US" dirty="0"/>
          </a:p>
          <a:p>
            <a:pPr marL="342900" indent="-342900"/>
            <a:endParaRPr lang="en-US" dirty="0"/>
          </a:p>
          <a:p>
            <a:pPr marL="342900" indent="-342900"/>
            <a:r>
              <a:rPr lang="en-US" dirty="0"/>
              <a:t>3.    Insertion point is the location where we can place the element in the sorted list. </a:t>
            </a:r>
            <a:endParaRPr lang="en-US" dirty="0"/>
          </a:p>
          <a:p>
            <a:pPr marL="342900" indent="-342900"/>
            <a:endParaRPr lang="en-US" dirty="0"/>
          </a:p>
          <a:p>
            <a:pPr marL="342900" indent="-342900"/>
            <a:r>
              <a:rPr lang="en-US" dirty="0"/>
              <a:t>4.    Before calling </a:t>
            </a:r>
            <a:r>
              <a:rPr lang="en-US" dirty="0" err="1"/>
              <a:t>binarySearch</a:t>
            </a:r>
            <a:r>
              <a:rPr lang="en-US" dirty="0"/>
              <a:t>() method compulsory the list should be sorted otherwise we will get unpredictable results. </a:t>
            </a:r>
            <a:endParaRPr lang="en-US" dirty="0"/>
          </a:p>
          <a:p>
            <a:pPr marL="342900" indent="-342900"/>
            <a:endParaRPr lang="en-US" dirty="0"/>
          </a:p>
          <a:p>
            <a:pPr marL="342900" indent="-342900"/>
            <a:r>
              <a:rPr lang="en-US" dirty="0"/>
              <a:t>5.    If the list is sorted according to Comparator then at the time of search operation also we should pass the same Comparator object otherwise we will get unpredictable results. </a:t>
            </a:r>
            <a:endParaRPr lang="en-US" dirty="0"/>
          </a:p>
        </p:txBody>
      </p:sp>
      <p:sp>
        <p:nvSpPr>
          <p:cNvPr id="7" name="Rectangle 6"/>
          <p:cNvSpPr/>
          <p:nvPr/>
        </p:nvSpPr>
        <p:spPr>
          <a:xfrm>
            <a:off x="2286000" y="3257550"/>
            <a:ext cx="662361" cy="307777"/>
          </a:xfrm>
          <a:prstGeom prst="rect">
            <a:avLst/>
          </a:prstGeom>
        </p:spPr>
        <p:txBody>
          <a:bodyPr wrap="none">
            <a:spAutoFit/>
          </a:bodyPr>
          <a:lstStyle/>
          <a:p>
            <a:r>
              <a:rPr lang="en-US" u="sng" dirty="0"/>
              <a:t>Note: </a:t>
            </a:r>
            <a:endParaRPr lang="en-US" u="sng" dirty="0"/>
          </a:p>
        </p:txBody>
      </p:sp>
      <p:sp>
        <p:nvSpPr>
          <p:cNvPr id="8" name="Rectangle 7"/>
          <p:cNvSpPr/>
          <p:nvPr/>
        </p:nvSpPr>
        <p:spPr>
          <a:xfrm>
            <a:off x="2133600" y="3638550"/>
            <a:ext cx="5943600" cy="1169551"/>
          </a:xfrm>
          <a:prstGeom prst="rect">
            <a:avLst/>
          </a:prstGeom>
        </p:spPr>
        <p:txBody>
          <a:bodyPr wrap="square">
            <a:spAutoFit/>
          </a:bodyPr>
          <a:lstStyle/>
          <a:p>
            <a:r>
              <a:rPr lang="en-US" dirty="0"/>
              <a:t>For the list of n elements with respect to binary Search() method.  </a:t>
            </a:r>
            <a:endParaRPr lang="en-US" dirty="0"/>
          </a:p>
          <a:p>
            <a:endParaRPr lang="en-US" dirty="0"/>
          </a:p>
          <a:p>
            <a:r>
              <a:rPr lang="en-US" dirty="0"/>
              <a:t>              Successful search range is: 0 to n-1. </a:t>
            </a:r>
            <a:endParaRPr lang="en-US" dirty="0"/>
          </a:p>
          <a:p>
            <a:r>
              <a:rPr lang="en-US" dirty="0"/>
              <a:t>              Unsuccessful search results range is: -(n+1)to -1. </a:t>
            </a:r>
            <a:endParaRPr lang="en-US" dirty="0"/>
          </a:p>
          <a:p>
            <a:r>
              <a:rPr lang="en-US" dirty="0"/>
              <a:t>              Total result range is: -(n+1)to n-1. </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62</a:t>
            </a:r>
            <a:endParaRPr lang="en-US" sz="2000" dirty="0"/>
          </a:p>
        </p:txBody>
      </p:sp>
    </p:spTree>
  </p:cSld>
  <p:clrMapOvr>
    <a:masterClrMapping/>
  </p:clrMapOvr>
  <p:transition>
    <p:fade thruBlk="1"/>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81359" cy="307777"/>
          </a:xfrm>
          <a:prstGeom prst="rect">
            <a:avLst/>
          </a:prstGeom>
        </p:spPr>
        <p:txBody>
          <a:bodyPr wrap="none">
            <a:spAutoFit/>
          </a:bodyPr>
          <a:lstStyle/>
          <a:p>
            <a:r>
              <a:rPr lang="en-US" u="sng" dirty="0"/>
              <a:t>Example: </a:t>
            </a:r>
            <a:endParaRPr lang="en-US" u="sng" dirty="0"/>
          </a:p>
        </p:txBody>
      </p:sp>
      <p:pic>
        <p:nvPicPr>
          <p:cNvPr id="2050" name="Picture 2" descr="C:\Users\HOME\Desktop\Capture 2.PNG"/>
          <p:cNvPicPr>
            <a:picLocks noChangeAspect="1" noChangeArrowheads="1"/>
          </p:cNvPicPr>
          <p:nvPr/>
        </p:nvPicPr>
        <p:blipFill>
          <a:blip r:embed="rId1"/>
          <a:srcRect/>
          <a:stretch>
            <a:fillRect/>
          </a:stretch>
        </p:blipFill>
        <p:spPr bwMode="auto">
          <a:xfrm>
            <a:off x="2209800" y="514350"/>
            <a:ext cx="4749800" cy="2305050"/>
          </a:xfrm>
          <a:prstGeom prst="rect">
            <a:avLst/>
          </a:prstGeom>
          <a:noFill/>
        </p:spPr>
      </p:pic>
      <p:sp>
        <p:nvSpPr>
          <p:cNvPr id="7" name="Rectangle 6"/>
          <p:cNvSpPr/>
          <p:nvPr/>
        </p:nvSpPr>
        <p:spPr>
          <a:xfrm>
            <a:off x="1905000" y="2952750"/>
            <a:ext cx="4572000" cy="738664"/>
          </a:xfrm>
          <a:prstGeom prst="rect">
            <a:avLst/>
          </a:prstGeom>
        </p:spPr>
        <p:txBody>
          <a:bodyPr>
            <a:spAutoFit/>
          </a:bodyPr>
          <a:lstStyle/>
          <a:p>
            <a:r>
              <a:rPr lang="en-US" u="sng" dirty="0"/>
              <a:t>Reversing the elements of List: </a:t>
            </a:r>
            <a:endParaRPr lang="en-US" u="sng" dirty="0"/>
          </a:p>
          <a:p>
            <a:r>
              <a:rPr lang="en-US" dirty="0"/>
              <a:t> public static void reverse(List l);  </a:t>
            </a:r>
            <a:endParaRPr lang="en-US" dirty="0"/>
          </a:p>
          <a:p>
            <a:r>
              <a:rPr lang="en-US" dirty="0"/>
              <a:t> </a:t>
            </a:r>
            <a:endParaRPr lang="en-US" dirty="0"/>
          </a:p>
        </p:txBody>
      </p:sp>
      <p:sp>
        <p:nvSpPr>
          <p:cNvPr id="8" name="Rectangle 7"/>
          <p:cNvSpPr/>
          <p:nvPr/>
        </p:nvSpPr>
        <p:spPr>
          <a:xfrm>
            <a:off x="1752600" y="3562350"/>
            <a:ext cx="5791200" cy="1169551"/>
          </a:xfrm>
          <a:prstGeom prst="rect">
            <a:avLst/>
          </a:prstGeom>
        </p:spPr>
        <p:txBody>
          <a:bodyPr wrap="square">
            <a:spAutoFit/>
          </a:bodyPr>
          <a:lstStyle/>
          <a:p>
            <a:r>
              <a:rPr lang="en-US" u="sng" dirty="0"/>
              <a:t>reverse() </a:t>
            </a:r>
            <a:r>
              <a:rPr lang="en-US" u="sng" dirty="0" err="1"/>
              <a:t>vs</a:t>
            </a:r>
            <a:r>
              <a:rPr lang="en-US" u="sng" dirty="0"/>
              <a:t> </a:t>
            </a:r>
            <a:r>
              <a:rPr lang="en-US" u="sng" dirty="0" err="1"/>
              <a:t>reverseOrder</a:t>
            </a:r>
            <a:r>
              <a:rPr lang="en-US" u="sng" dirty="0"/>
              <a:t>() method  </a:t>
            </a:r>
            <a:endParaRPr lang="en-US" u="sng" dirty="0"/>
          </a:p>
          <a:p>
            <a:endParaRPr lang="en-US" dirty="0"/>
          </a:p>
          <a:p>
            <a:r>
              <a:rPr lang="en-US" dirty="0"/>
              <a:t>          We can use reverse() method to reverse the elements of List.</a:t>
            </a:r>
            <a:endParaRPr lang="en-US" dirty="0"/>
          </a:p>
          <a:p>
            <a:r>
              <a:rPr lang="en-US" dirty="0"/>
              <a:t>          Where as we can use </a:t>
            </a:r>
            <a:r>
              <a:rPr lang="en-US" dirty="0" err="1"/>
              <a:t>reverseOrder</a:t>
            </a:r>
            <a:r>
              <a:rPr lang="en-US" dirty="0"/>
              <a:t>() method to get reversed    Comparator. </a:t>
            </a:r>
            <a:endParaRPr lang="en-US" dirty="0"/>
          </a:p>
        </p:txBody>
      </p:sp>
      <p:sp>
        <p:nvSpPr>
          <p:cNvPr id="9" name="Rectangle 8"/>
          <p:cNvSpPr/>
          <p:nvPr/>
        </p:nvSpPr>
        <p:spPr>
          <a:xfrm>
            <a:off x="7391400" y="4324350"/>
            <a:ext cx="470000" cy="400110"/>
          </a:xfrm>
          <a:prstGeom prst="rect">
            <a:avLst/>
          </a:prstGeom>
        </p:spPr>
        <p:txBody>
          <a:bodyPr wrap="none">
            <a:spAutoFit/>
          </a:bodyPr>
          <a:lstStyle/>
          <a:p>
            <a:r>
              <a:rPr lang="en-US" sz="2000" dirty="0"/>
              <a:t>62</a:t>
            </a:r>
            <a:endParaRPr lang="en-US" sz="2000" dirty="0"/>
          </a:p>
        </p:txBody>
      </p:sp>
    </p:spTree>
  </p:cSld>
  <p:clrMapOvr>
    <a:masterClrMapping/>
  </p:clrMapOvr>
  <p:transition>
    <p:fade thruBlk="1"/>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OME\Desktop\Capture 3.PNG"/>
          <p:cNvPicPr>
            <a:picLocks noChangeAspect="1" noChangeArrowheads="1"/>
          </p:cNvPicPr>
          <p:nvPr/>
        </p:nvPicPr>
        <p:blipFill>
          <a:blip r:embed="rId1"/>
          <a:srcRect/>
          <a:stretch>
            <a:fillRect/>
          </a:stretch>
        </p:blipFill>
        <p:spPr bwMode="auto">
          <a:xfrm>
            <a:off x="2362200" y="133350"/>
            <a:ext cx="5213350" cy="838200"/>
          </a:xfrm>
          <a:prstGeom prst="rect">
            <a:avLst/>
          </a:prstGeom>
          <a:noFill/>
        </p:spPr>
      </p:pic>
      <p:sp>
        <p:nvSpPr>
          <p:cNvPr id="6" name="Rectangle 5"/>
          <p:cNvSpPr/>
          <p:nvPr/>
        </p:nvSpPr>
        <p:spPr>
          <a:xfrm>
            <a:off x="2362200" y="895350"/>
            <a:ext cx="970137" cy="307777"/>
          </a:xfrm>
          <a:prstGeom prst="rect">
            <a:avLst/>
          </a:prstGeom>
        </p:spPr>
        <p:txBody>
          <a:bodyPr wrap="none">
            <a:spAutoFit/>
          </a:bodyPr>
          <a:lstStyle/>
          <a:p>
            <a:r>
              <a:rPr lang="en-US" u="sng" dirty="0"/>
              <a:t>Program: </a:t>
            </a:r>
            <a:endParaRPr lang="en-US" u="sng" dirty="0"/>
          </a:p>
        </p:txBody>
      </p:sp>
      <p:sp>
        <p:nvSpPr>
          <p:cNvPr id="7" name="Rectangle 6"/>
          <p:cNvSpPr/>
          <p:nvPr/>
        </p:nvSpPr>
        <p:spPr>
          <a:xfrm>
            <a:off x="2057400" y="1173182"/>
            <a:ext cx="5867400" cy="3970318"/>
          </a:xfrm>
          <a:prstGeom prst="rect">
            <a:avLst/>
          </a:prstGeom>
        </p:spPr>
        <p:txBody>
          <a:bodyPr wrap="square">
            <a:spAutoFit/>
          </a:bodyPr>
          <a:lstStyle/>
          <a:p>
            <a:r>
              <a:rPr lang="en-US" dirty="0"/>
              <a:t> To reverse elements of list.</a:t>
            </a:r>
            <a:endParaRPr lang="en-US" dirty="0"/>
          </a:p>
          <a:p>
            <a:endParaRPr lang="en-US" dirty="0"/>
          </a:p>
          <a:p>
            <a:r>
              <a:rPr lang="en-US" dirty="0"/>
              <a:t>         import </a:t>
            </a:r>
            <a:r>
              <a:rPr lang="en-US" dirty="0" err="1"/>
              <a:t>java.util</a:t>
            </a:r>
            <a:r>
              <a:rPr lang="en-US" dirty="0"/>
              <a:t>.*; </a:t>
            </a:r>
            <a:endParaRPr lang="en-US" dirty="0"/>
          </a:p>
          <a:p>
            <a:r>
              <a:rPr lang="en-US" dirty="0"/>
              <a:t>         class </a:t>
            </a:r>
            <a:r>
              <a:rPr lang="en-US" dirty="0" err="1"/>
              <a:t>CollectionsReverseDemo</a:t>
            </a:r>
            <a:endParaRPr lang="en-US" dirty="0"/>
          </a:p>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ArrayList</a:t>
            </a:r>
            <a:r>
              <a:rPr lang="en-US" dirty="0"/>
              <a:t> l=new </a:t>
            </a:r>
            <a:r>
              <a:rPr lang="en-US" dirty="0" err="1"/>
              <a:t>ArrayList</a:t>
            </a:r>
            <a:r>
              <a:rPr lang="en-US" dirty="0"/>
              <a:t>(); </a:t>
            </a:r>
            <a:endParaRPr lang="en-US" dirty="0"/>
          </a:p>
          <a:p>
            <a:r>
              <a:rPr lang="en-US" dirty="0"/>
              <a:t>                             </a:t>
            </a:r>
            <a:r>
              <a:rPr lang="en-US" dirty="0" err="1"/>
              <a:t>l.add</a:t>
            </a:r>
            <a:r>
              <a:rPr lang="en-US" dirty="0"/>
              <a:t>(15); </a:t>
            </a:r>
            <a:endParaRPr lang="en-US" dirty="0"/>
          </a:p>
          <a:p>
            <a:r>
              <a:rPr lang="en-US" dirty="0"/>
              <a:t>                             </a:t>
            </a:r>
            <a:r>
              <a:rPr lang="en-US" dirty="0" err="1"/>
              <a:t>l.add</a:t>
            </a:r>
            <a:r>
              <a:rPr lang="en-US" dirty="0"/>
              <a:t>(0); </a:t>
            </a:r>
            <a:endParaRPr lang="en-US" dirty="0"/>
          </a:p>
          <a:p>
            <a:r>
              <a:rPr lang="en-US" dirty="0"/>
              <a:t>                             </a:t>
            </a:r>
            <a:r>
              <a:rPr lang="en-US" dirty="0" err="1"/>
              <a:t>l.add</a:t>
            </a:r>
            <a:r>
              <a:rPr lang="en-US" dirty="0"/>
              <a:t>(20); </a:t>
            </a:r>
            <a:endParaRPr lang="en-US" dirty="0"/>
          </a:p>
          <a:p>
            <a:r>
              <a:rPr lang="en-US" dirty="0"/>
              <a:t>                             </a:t>
            </a:r>
            <a:r>
              <a:rPr lang="en-US" dirty="0" err="1"/>
              <a:t>l.add</a:t>
            </a:r>
            <a:r>
              <a:rPr lang="en-US" dirty="0"/>
              <a:t>(10);  </a:t>
            </a:r>
            <a:endParaRPr lang="en-US" dirty="0"/>
          </a:p>
          <a:p>
            <a:r>
              <a:rPr lang="en-US" dirty="0"/>
              <a:t>                             </a:t>
            </a:r>
            <a:r>
              <a:rPr lang="en-US" dirty="0" err="1"/>
              <a:t>l.add</a:t>
            </a:r>
            <a:r>
              <a:rPr lang="en-US" dirty="0"/>
              <a:t>(5); </a:t>
            </a:r>
            <a:endParaRPr lang="en-US" dirty="0"/>
          </a:p>
          <a:p>
            <a:r>
              <a:rPr lang="en-US" dirty="0"/>
              <a:t>                             </a:t>
            </a:r>
            <a:r>
              <a:rPr lang="en-US" dirty="0" err="1"/>
              <a:t>System.out.println</a:t>
            </a:r>
            <a:r>
              <a:rPr lang="en-US" dirty="0"/>
              <a:t>(l);//[15, 0, 20, 10, 5]   </a:t>
            </a:r>
            <a:endParaRPr lang="en-US" dirty="0"/>
          </a:p>
          <a:p>
            <a:r>
              <a:rPr lang="en-US" dirty="0"/>
              <a:t>                             </a:t>
            </a:r>
            <a:r>
              <a:rPr lang="en-US" dirty="0" err="1"/>
              <a:t>Collections.reverse</a:t>
            </a:r>
            <a:r>
              <a:rPr lang="en-US" dirty="0"/>
              <a:t>(l);  </a:t>
            </a:r>
            <a:endParaRPr lang="en-US" dirty="0"/>
          </a:p>
          <a:p>
            <a:r>
              <a:rPr lang="en-US" dirty="0"/>
              <a:t>                             </a:t>
            </a:r>
            <a:r>
              <a:rPr lang="en-US" dirty="0" err="1"/>
              <a:t>System.out.println</a:t>
            </a:r>
            <a:r>
              <a:rPr lang="en-US" dirty="0"/>
              <a:t>(l);//[5, 10, 20, 0, 15]  </a:t>
            </a:r>
            <a:endParaRPr lang="en-US" dirty="0"/>
          </a:p>
          <a:p>
            <a:r>
              <a:rPr lang="en-US" dirty="0"/>
              <a:t>                        }</a:t>
            </a:r>
            <a:endParaRPr lang="en-US" dirty="0"/>
          </a:p>
          <a:p>
            <a:r>
              <a:rPr lang="en-US" dirty="0"/>
              <a:t>          } </a:t>
            </a:r>
            <a:endParaRPr lang="en-US" dirty="0"/>
          </a:p>
        </p:txBody>
      </p:sp>
      <p:sp>
        <p:nvSpPr>
          <p:cNvPr id="8" name="Rectangle 7"/>
          <p:cNvSpPr/>
          <p:nvPr/>
        </p:nvSpPr>
        <p:spPr>
          <a:xfrm>
            <a:off x="7239000" y="4400550"/>
            <a:ext cx="470000" cy="400110"/>
          </a:xfrm>
          <a:prstGeom prst="rect">
            <a:avLst/>
          </a:prstGeom>
        </p:spPr>
        <p:txBody>
          <a:bodyPr wrap="none">
            <a:spAutoFit/>
          </a:bodyPr>
          <a:lstStyle/>
          <a:p>
            <a:r>
              <a:rPr lang="en-US" sz="2000" dirty="0"/>
              <a:t>63</a:t>
            </a:r>
            <a:endParaRPr lang="en-US" sz="2000" dirty="0"/>
          </a:p>
        </p:txBody>
      </p:sp>
    </p:spTree>
  </p:cSld>
  <p:clrMapOvr>
    <a:masterClrMapping/>
  </p:clrMapOvr>
  <p:transition>
    <p:fade thruBlk="1"/>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114550"/>
            <a:ext cx="5724644" cy="1200329"/>
          </a:xfrm>
          <a:prstGeom prst="rect">
            <a:avLst/>
          </a:prstGeom>
        </p:spPr>
        <p:txBody>
          <a:bodyPr wrap="none">
            <a:spAutoFit/>
          </a:bodyPr>
          <a:lstStyle/>
          <a:p>
            <a:r>
              <a:rPr lang="en-US" sz="7200" dirty="0">
                <a:solidFill>
                  <a:srgbClr val="7030A0"/>
                </a:solidFill>
              </a:rPr>
              <a:t>Arrays class:</a:t>
            </a:r>
            <a:r>
              <a:rPr lang="en-US" sz="7200" dirty="0"/>
              <a:t> </a:t>
            </a:r>
            <a:endParaRPr lang="en-US" sz="7200" dirty="0"/>
          </a:p>
        </p:txBody>
      </p:sp>
      <p:sp>
        <p:nvSpPr>
          <p:cNvPr id="6" name="Rectangle 5"/>
          <p:cNvSpPr/>
          <p:nvPr/>
        </p:nvSpPr>
        <p:spPr>
          <a:xfrm>
            <a:off x="7315200" y="4324350"/>
            <a:ext cx="470000" cy="400110"/>
          </a:xfrm>
          <a:prstGeom prst="rect">
            <a:avLst/>
          </a:prstGeom>
        </p:spPr>
        <p:txBody>
          <a:bodyPr wrap="none">
            <a:spAutoFit/>
          </a:bodyPr>
          <a:lstStyle/>
          <a:p>
            <a:r>
              <a:rPr lang="en-US" sz="2000" dirty="0"/>
              <a:t>63</a:t>
            </a:r>
            <a:endParaRPr lang="en-US" sz="2000"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14" name="Rectangle 13"/>
          <p:cNvSpPr/>
          <p:nvPr/>
        </p:nvSpPr>
        <p:spPr>
          <a:xfrm>
            <a:off x="609600" y="285750"/>
            <a:ext cx="8077200" cy="954107"/>
          </a:xfrm>
          <a:prstGeom prst="rect">
            <a:avLst/>
          </a:prstGeom>
        </p:spPr>
        <p:txBody>
          <a:bodyPr wrap="square">
            <a:spAutoFit/>
          </a:bodyPr>
          <a:lstStyle/>
          <a:p>
            <a:r>
              <a:rPr lang="en-US" dirty="0"/>
              <a:t>1. It is the child interface of Collection.</a:t>
            </a:r>
            <a:endParaRPr lang="en-US" dirty="0"/>
          </a:p>
          <a:p>
            <a:r>
              <a:rPr lang="en-US" dirty="0"/>
              <a:t>2. If we want to represent a group of individual objects as single entity "where duplicates are not </a:t>
            </a:r>
            <a:endParaRPr lang="en-US" dirty="0"/>
          </a:p>
          <a:p>
            <a:r>
              <a:rPr lang="en-US" dirty="0"/>
              <a:t>    allow and insertion order is not preserved" then we should go for Set interface.</a:t>
            </a:r>
            <a:endParaRPr lang="en-US" dirty="0"/>
          </a:p>
          <a:p>
            <a:endParaRPr lang="en-US" dirty="0"/>
          </a:p>
        </p:txBody>
      </p:sp>
      <p:sp>
        <p:nvSpPr>
          <p:cNvPr id="15" name="Rectangle 14"/>
          <p:cNvSpPr/>
          <p:nvPr/>
        </p:nvSpPr>
        <p:spPr>
          <a:xfrm>
            <a:off x="838200" y="1123950"/>
            <a:ext cx="910827" cy="307777"/>
          </a:xfrm>
          <a:prstGeom prst="rect">
            <a:avLst/>
          </a:prstGeom>
        </p:spPr>
        <p:txBody>
          <a:bodyPr wrap="none">
            <a:spAutoFit/>
          </a:bodyPr>
          <a:lstStyle/>
          <a:p>
            <a:r>
              <a:rPr lang="en-US" u="sng" dirty="0"/>
              <a:t>Diagram:</a:t>
            </a:r>
            <a:endParaRPr lang="en-US" u="sng" dirty="0"/>
          </a:p>
        </p:txBody>
      </p:sp>
      <p:pic>
        <p:nvPicPr>
          <p:cNvPr id="4098" name="Picture 2" descr="C:\Users\HOME\Desktop\Capture.PNG"/>
          <p:cNvPicPr>
            <a:picLocks noChangeAspect="1" noChangeArrowheads="1"/>
          </p:cNvPicPr>
          <p:nvPr/>
        </p:nvPicPr>
        <p:blipFill>
          <a:blip r:embed="rId1"/>
          <a:srcRect/>
          <a:stretch>
            <a:fillRect/>
          </a:stretch>
        </p:blipFill>
        <p:spPr bwMode="auto">
          <a:xfrm>
            <a:off x="1066800" y="2114550"/>
            <a:ext cx="4521200" cy="2838450"/>
          </a:xfrm>
          <a:prstGeom prst="rect">
            <a:avLst/>
          </a:prstGeom>
          <a:noFill/>
        </p:spPr>
      </p:pic>
      <p:sp>
        <p:nvSpPr>
          <p:cNvPr id="5" name="Rectangle 4"/>
          <p:cNvSpPr/>
          <p:nvPr/>
        </p:nvSpPr>
        <p:spPr>
          <a:xfrm>
            <a:off x="7543800" y="42481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4512774" cy="307777"/>
          </a:xfrm>
          <a:prstGeom prst="rect">
            <a:avLst/>
          </a:prstGeom>
        </p:spPr>
        <p:txBody>
          <a:bodyPr wrap="none">
            <a:spAutoFit/>
          </a:bodyPr>
          <a:lstStyle/>
          <a:p>
            <a:r>
              <a:rPr lang="en-US" dirty="0"/>
              <a:t>Arrays class defines several utility methods for arrays. </a:t>
            </a:r>
            <a:endParaRPr lang="en-US" dirty="0"/>
          </a:p>
        </p:txBody>
      </p:sp>
      <p:sp>
        <p:nvSpPr>
          <p:cNvPr id="6" name="Rectangle 5"/>
          <p:cNvSpPr/>
          <p:nvPr/>
        </p:nvSpPr>
        <p:spPr>
          <a:xfrm>
            <a:off x="2590800" y="514350"/>
            <a:ext cx="2581156" cy="307777"/>
          </a:xfrm>
          <a:prstGeom prst="rect">
            <a:avLst/>
          </a:prstGeom>
        </p:spPr>
        <p:txBody>
          <a:bodyPr wrap="none">
            <a:spAutoFit/>
          </a:bodyPr>
          <a:lstStyle/>
          <a:p>
            <a:r>
              <a:rPr lang="en-US" u="sng" dirty="0"/>
              <a:t>Sorting the elements of array: </a:t>
            </a:r>
            <a:endParaRPr lang="en-US" u="sng" dirty="0"/>
          </a:p>
        </p:txBody>
      </p:sp>
      <p:sp>
        <p:nvSpPr>
          <p:cNvPr id="7" name="Rectangle 6"/>
          <p:cNvSpPr/>
          <p:nvPr/>
        </p:nvSpPr>
        <p:spPr>
          <a:xfrm>
            <a:off x="2514600" y="819150"/>
            <a:ext cx="5943600" cy="2246769"/>
          </a:xfrm>
          <a:prstGeom prst="rect">
            <a:avLst/>
          </a:prstGeom>
        </p:spPr>
        <p:txBody>
          <a:bodyPr wrap="square">
            <a:spAutoFit/>
          </a:bodyPr>
          <a:lstStyle/>
          <a:p>
            <a:r>
              <a:rPr lang="en-US" dirty="0"/>
              <a:t>  public static void sort(primitive[] p);//any primitive data type we can   give  To sort the elements of primitive array according to default natural sorting order. </a:t>
            </a:r>
            <a:endParaRPr lang="en-US" dirty="0"/>
          </a:p>
          <a:p>
            <a:endParaRPr lang="en-US" dirty="0"/>
          </a:p>
          <a:p>
            <a:r>
              <a:rPr lang="en-US" dirty="0"/>
              <a:t>  public static void sort(object[] o); To sort the elements of object[] array according to default natural sorting order.  In this case objects should be homogeneous and Comparable.</a:t>
            </a:r>
            <a:endParaRPr lang="en-US" dirty="0"/>
          </a:p>
          <a:p>
            <a:endParaRPr lang="en-US" dirty="0"/>
          </a:p>
          <a:p>
            <a:r>
              <a:rPr lang="en-US" dirty="0"/>
              <a:t>  public static void sort(object[] </a:t>
            </a:r>
            <a:r>
              <a:rPr lang="en-US" dirty="0" err="1"/>
              <a:t>o,Comparator</a:t>
            </a:r>
            <a:r>
              <a:rPr lang="en-US" dirty="0"/>
              <a:t> c); To sort the elements of object[] array according to customized sorting order. </a:t>
            </a:r>
            <a:endParaRPr lang="en-US" dirty="0"/>
          </a:p>
        </p:txBody>
      </p:sp>
      <p:sp>
        <p:nvSpPr>
          <p:cNvPr id="8" name="Rectangle 7"/>
          <p:cNvSpPr/>
          <p:nvPr/>
        </p:nvSpPr>
        <p:spPr>
          <a:xfrm>
            <a:off x="2209800" y="3105150"/>
            <a:ext cx="662361" cy="307777"/>
          </a:xfrm>
          <a:prstGeom prst="rect">
            <a:avLst/>
          </a:prstGeom>
        </p:spPr>
        <p:txBody>
          <a:bodyPr wrap="none">
            <a:spAutoFit/>
          </a:bodyPr>
          <a:lstStyle/>
          <a:p>
            <a:r>
              <a:rPr lang="en-US" u="sng" dirty="0"/>
              <a:t>Note: </a:t>
            </a:r>
            <a:endParaRPr lang="en-US" u="sng" dirty="0"/>
          </a:p>
        </p:txBody>
      </p:sp>
      <p:sp>
        <p:nvSpPr>
          <p:cNvPr id="9" name="Rectangle 8"/>
          <p:cNvSpPr/>
          <p:nvPr/>
        </p:nvSpPr>
        <p:spPr>
          <a:xfrm>
            <a:off x="2057400" y="3486150"/>
            <a:ext cx="6172200" cy="954107"/>
          </a:xfrm>
          <a:prstGeom prst="rect">
            <a:avLst/>
          </a:prstGeom>
        </p:spPr>
        <p:txBody>
          <a:bodyPr wrap="square">
            <a:spAutoFit/>
          </a:bodyPr>
          <a:lstStyle/>
          <a:p>
            <a:r>
              <a:rPr lang="en-US" dirty="0"/>
              <a:t>We can sort object[] array either by default natural sorting order (or) customized sorting order but we can sort primitive arrays only by default natural sorting order.  </a:t>
            </a:r>
            <a:endParaRPr lang="en-US" dirty="0"/>
          </a:p>
          <a:p>
            <a:r>
              <a:rPr lang="en-US" dirty="0"/>
              <a:t> </a:t>
            </a:r>
            <a:endParaRPr lang="en-US" dirty="0"/>
          </a:p>
        </p:txBody>
      </p:sp>
      <p:sp>
        <p:nvSpPr>
          <p:cNvPr id="10" name="Rectangle 9"/>
          <p:cNvSpPr/>
          <p:nvPr/>
        </p:nvSpPr>
        <p:spPr>
          <a:xfrm>
            <a:off x="7315200" y="4400550"/>
            <a:ext cx="470000" cy="400110"/>
          </a:xfrm>
          <a:prstGeom prst="rect">
            <a:avLst/>
          </a:prstGeom>
        </p:spPr>
        <p:txBody>
          <a:bodyPr wrap="none">
            <a:spAutoFit/>
          </a:bodyPr>
          <a:lstStyle/>
          <a:p>
            <a:r>
              <a:rPr lang="en-US" sz="2000" dirty="0"/>
              <a:t>63</a:t>
            </a:r>
            <a:endParaRPr lang="en-US" sz="2000" dirty="0"/>
          </a:p>
        </p:txBody>
      </p:sp>
    </p:spTree>
  </p:cSld>
  <p:clrMapOvr>
    <a:masterClrMapping/>
  </p:clrMapOvr>
  <p:transition>
    <p:fade thruBlk="1"/>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70137" cy="307777"/>
          </a:xfrm>
          <a:prstGeom prst="rect">
            <a:avLst/>
          </a:prstGeom>
        </p:spPr>
        <p:txBody>
          <a:bodyPr wrap="none">
            <a:spAutoFit/>
          </a:bodyPr>
          <a:lstStyle/>
          <a:p>
            <a:r>
              <a:rPr lang="en-US" u="sng" dirty="0"/>
              <a:t>Program: </a:t>
            </a:r>
            <a:endParaRPr lang="en-US" u="sng" dirty="0"/>
          </a:p>
        </p:txBody>
      </p:sp>
      <p:sp>
        <p:nvSpPr>
          <p:cNvPr id="6" name="Rectangle 5"/>
          <p:cNvSpPr/>
          <p:nvPr/>
        </p:nvSpPr>
        <p:spPr>
          <a:xfrm>
            <a:off x="2362200" y="285750"/>
            <a:ext cx="4572000" cy="1384995"/>
          </a:xfrm>
          <a:prstGeom prst="rect">
            <a:avLst/>
          </a:prstGeom>
        </p:spPr>
        <p:txBody>
          <a:bodyPr>
            <a:spAutoFit/>
          </a:bodyPr>
          <a:lstStyle/>
          <a:p>
            <a:r>
              <a:rPr lang="en-US" dirty="0"/>
              <a:t>To sort elements of array. </a:t>
            </a:r>
            <a:endParaRPr lang="en-US" dirty="0"/>
          </a:p>
          <a:p>
            <a:endParaRPr lang="en-US" dirty="0"/>
          </a:p>
          <a:p>
            <a:r>
              <a:rPr lang="en-US" dirty="0"/>
              <a:t>  import </a:t>
            </a:r>
            <a:r>
              <a:rPr lang="en-US" dirty="0" err="1"/>
              <a:t>java.util</a:t>
            </a:r>
            <a:r>
              <a:rPr lang="en-US" dirty="0"/>
              <a:t>.*; </a:t>
            </a:r>
            <a:endParaRPr lang="en-US" dirty="0"/>
          </a:p>
          <a:p>
            <a:r>
              <a:rPr lang="en-US" dirty="0"/>
              <a:t>  class </a:t>
            </a:r>
            <a:r>
              <a:rPr lang="en-US" dirty="0" err="1"/>
              <a:t>ArraySortDemo</a:t>
            </a:r>
            <a:r>
              <a:rPr lang="en-US" dirty="0"/>
              <a:t> </a:t>
            </a:r>
            <a:endParaRPr lang="en-US" dirty="0"/>
          </a:p>
          <a:p>
            <a:r>
              <a:rPr lang="en-US" dirty="0"/>
              <a:t>  { </a:t>
            </a:r>
            <a:endParaRPr lang="en-US" dirty="0"/>
          </a:p>
          <a:p>
            <a:r>
              <a:rPr lang="en-US" dirty="0"/>
              <a:t>           public static void main(String[] </a:t>
            </a:r>
            <a:r>
              <a:rPr lang="en-US" dirty="0" err="1"/>
              <a:t>args</a:t>
            </a:r>
            <a:r>
              <a:rPr lang="en-US" dirty="0"/>
              <a:t>) </a:t>
            </a:r>
            <a:endParaRPr lang="en-US" dirty="0"/>
          </a:p>
        </p:txBody>
      </p:sp>
      <p:sp>
        <p:nvSpPr>
          <p:cNvPr id="7" name="Rectangle 6"/>
          <p:cNvSpPr/>
          <p:nvPr/>
        </p:nvSpPr>
        <p:spPr>
          <a:xfrm>
            <a:off x="2209800" y="1581150"/>
            <a:ext cx="5486400" cy="2246769"/>
          </a:xfrm>
          <a:prstGeom prst="rect">
            <a:avLst/>
          </a:prstGeom>
        </p:spPr>
        <p:txBody>
          <a:bodyPr wrap="square">
            <a:spAutoFit/>
          </a:bodyPr>
          <a:lstStyle/>
          <a:p>
            <a:r>
              <a:rPr lang="en-US" dirty="0"/>
              <a:t>              {</a:t>
            </a:r>
            <a:endParaRPr lang="en-US" dirty="0"/>
          </a:p>
          <a:p>
            <a:r>
              <a:rPr lang="en-US" dirty="0"/>
              <a:t>                        </a:t>
            </a:r>
            <a:r>
              <a:rPr lang="en-US" dirty="0" err="1"/>
              <a:t>int</a:t>
            </a:r>
            <a:r>
              <a:rPr lang="en-US" dirty="0"/>
              <a:t>[] a={10,5,20,11,6}; </a:t>
            </a:r>
            <a:endParaRPr lang="en-US" dirty="0"/>
          </a:p>
          <a:p>
            <a:r>
              <a:rPr lang="en-US" dirty="0"/>
              <a:t>                        </a:t>
            </a:r>
            <a:r>
              <a:rPr lang="en-US" dirty="0" err="1"/>
              <a:t>System.out.println</a:t>
            </a:r>
            <a:r>
              <a:rPr lang="en-US" dirty="0"/>
              <a:t>("primitive array before sorting");</a:t>
            </a:r>
            <a:endParaRPr lang="en-US" dirty="0"/>
          </a:p>
          <a:p>
            <a:r>
              <a:rPr lang="en-US" dirty="0"/>
              <a:t>                        for(</a:t>
            </a:r>
            <a:r>
              <a:rPr lang="en-US" dirty="0" err="1"/>
              <a:t>int</a:t>
            </a:r>
            <a:r>
              <a:rPr lang="en-US" dirty="0"/>
              <a:t> a1:a)  </a:t>
            </a:r>
            <a:endParaRPr lang="en-US" dirty="0"/>
          </a:p>
          <a:p>
            <a:r>
              <a:rPr lang="en-US" dirty="0"/>
              <a:t>                        {  </a:t>
            </a:r>
            <a:endParaRPr lang="en-US" dirty="0"/>
          </a:p>
          <a:p>
            <a:r>
              <a:rPr lang="en-US" dirty="0"/>
              <a:t>                                </a:t>
            </a:r>
            <a:r>
              <a:rPr lang="en-US" dirty="0" err="1"/>
              <a:t>System.out.println</a:t>
            </a:r>
            <a:r>
              <a:rPr lang="en-US" dirty="0"/>
              <a:t>(a1);</a:t>
            </a:r>
            <a:endParaRPr lang="en-US" dirty="0"/>
          </a:p>
          <a:p>
            <a:r>
              <a:rPr lang="en-US" dirty="0"/>
              <a:t>                        }  </a:t>
            </a:r>
            <a:endParaRPr lang="en-US" dirty="0"/>
          </a:p>
          <a:p>
            <a:r>
              <a:rPr lang="en-US" dirty="0"/>
              <a:t>                       </a:t>
            </a:r>
            <a:r>
              <a:rPr lang="en-US" dirty="0" err="1"/>
              <a:t>Arrays.sort</a:t>
            </a:r>
            <a:r>
              <a:rPr lang="en-US" dirty="0"/>
              <a:t>(a); </a:t>
            </a:r>
            <a:endParaRPr lang="en-US" dirty="0"/>
          </a:p>
          <a:p>
            <a:r>
              <a:rPr lang="en-US" dirty="0"/>
              <a:t>                       </a:t>
            </a:r>
            <a:r>
              <a:rPr lang="en-US" dirty="0" err="1"/>
              <a:t>System.out.println</a:t>
            </a:r>
            <a:r>
              <a:rPr lang="en-US" dirty="0"/>
              <a:t>("primitive array after sorting");</a:t>
            </a:r>
            <a:endParaRPr lang="en-US" dirty="0"/>
          </a:p>
          <a:p>
            <a:r>
              <a:rPr lang="en-US" dirty="0"/>
              <a:t>                       for(</a:t>
            </a:r>
            <a:r>
              <a:rPr lang="en-US" dirty="0" err="1"/>
              <a:t>int</a:t>
            </a:r>
            <a:r>
              <a:rPr lang="en-US" dirty="0"/>
              <a:t> a1: a) </a:t>
            </a:r>
            <a:endParaRPr lang="en-US" dirty="0"/>
          </a:p>
        </p:txBody>
      </p:sp>
      <p:sp>
        <p:nvSpPr>
          <p:cNvPr id="8" name="Rectangle 7"/>
          <p:cNvSpPr/>
          <p:nvPr/>
        </p:nvSpPr>
        <p:spPr>
          <a:xfrm>
            <a:off x="3276600" y="3758505"/>
            <a:ext cx="5029200" cy="1384995"/>
          </a:xfrm>
          <a:prstGeom prst="rect">
            <a:avLst/>
          </a:prstGeom>
        </p:spPr>
        <p:txBody>
          <a:bodyPr wrap="square">
            <a:spAutoFit/>
          </a:bodyPr>
          <a:lstStyle/>
          <a:p>
            <a:r>
              <a:rPr lang="en-US" dirty="0"/>
              <a:t>  {  </a:t>
            </a:r>
            <a:endParaRPr lang="en-US" dirty="0"/>
          </a:p>
          <a:p>
            <a:r>
              <a:rPr lang="en-US" dirty="0"/>
              <a:t>         </a:t>
            </a:r>
            <a:r>
              <a:rPr lang="en-US" dirty="0" err="1"/>
              <a:t>System.out.println</a:t>
            </a:r>
            <a:r>
              <a:rPr lang="en-US" dirty="0"/>
              <a:t>(a1);  </a:t>
            </a:r>
            <a:endParaRPr lang="en-US" dirty="0"/>
          </a:p>
          <a:p>
            <a:r>
              <a:rPr lang="en-US" dirty="0"/>
              <a:t>   }</a:t>
            </a:r>
            <a:endParaRPr lang="en-US" dirty="0"/>
          </a:p>
          <a:p>
            <a:r>
              <a:rPr lang="en-US" dirty="0"/>
              <a:t>  String[] s={"A","Z","B"};  </a:t>
            </a:r>
            <a:endParaRPr lang="en-US" dirty="0"/>
          </a:p>
          <a:p>
            <a:r>
              <a:rPr lang="en-US" dirty="0"/>
              <a:t>  </a:t>
            </a:r>
            <a:r>
              <a:rPr lang="en-US" dirty="0" err="1"/>
              <a:t>System.out.println</a:t>
            </a:r>
            <a:r>
              <a:rPr lang="en-US" dirty="0"/>
              <a:t>("Object array before sorting");  </a:t>
            </a:r>
            <a:endParaRPr lang="en-US" dirty="0"/>
          </a:p>
          <a:p>
            <a:r>
              <a:rPr lang="en-US" dirty="0"/>
              <a:t>  for(String s1: s) </a:t>
            </a:r>
            <a:endParaRPr lang="en-US" dirty="0"/>
          </a:p>
        </p:txBody>
      </p:sp>
      <p:sp>
        <p:nvSpPr>
          <p:cNvPr id="9" name="Rectangle 8"/>
          <p:cNvSpPr/>
          <p:nvPr/>
        </p:nvSpPr>
        <p:spPr>
          <a:xfrm>
            <a:off x="7315200" y="4400550"/>
            <a:ext cx="470000" cy="400110"/>
          </a:xfrm>
          <a:prstGeom prst="rect">
            <a:avLst/>
          </a:prstGeom>
        </p:spPr>
        <p:txBody>
          <a:bodyPr wrap="none">
            <a:spAutoFit/>
          </a:bodyPr>
          <a:lstStyle/>
          <a:p>
            <a:r>
              <a:rPr lang="en-US" sz="2000" dirty="0"/>
              <a:t>64</a:t>
            </a:r>
            <a:endParaRPr lang="en-US" sz="2000" dirty="0"/>
          </a:p>
        </p:txBody>
      </p:sp>
    </p:spTree>
  </p:cSld>
  <p:clrMapOvr>
    <a:masterClrMapping/>
  </p:clrMapOvr>
  <p:transition>
    <p:fade thruBlk="1"/>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410200" cy="5909310"/>
          </a:xfrm>
          <a:prstGeom prst="rect">
            <a:avLst/>
          </a:prstGeom>
        </p:spPr>
        <p:txBody>
          <a:bodyPr wrap="square">
            <a:spAutoFit/>
          </a:bodyPr>
          <a:lstStyle/>
          <a:p>
            <a:r>
              <a:rPr lang="en-US" dirty="0"/>
              <a:t>         {   </a:t>
            </a:r>
            <a:endParaRPr lang="en-US" dirty="0"/>
          </a:p>
          <a:p>
            <a:r>
              <a:rPr lang="en-US" dirty="0"/>
              <a:t>                      </a:t>
            </a:r>
            <a:r>
              <a:rPr lang="en-US" dirty="0" err="1"/>
              <a:t>System.out.println</a:t>
            </a:r>
            <a:r>
              <a:rPr lang="en-US" dirty="0"/>
              <a:t>(s1);   </a:t>
            </a:r>
            <a:endParaRPr lang="en-US" dirty="0"/>
          </a:p>
          <a:p>
            <a:r>
              <a:rPr lang="en-US" dirty="0"/>
              <a:t>         }</a:t>
            </a:r>
            <a:endParaRPr lang="en-US" dirty="0"/>
          </a:p>
          <a:p>
            <a:r>
              <a:rPr lang="en-US" dirty="0"/>
              <a:t>        </a:t>
            </a:r>
            <a:r>
              <a:rPr lang="en-US" dirty="0" err="1"/>
              <a:t>Arrays.sort</a:t>
            </a:r>
            <a:r>
              <a:rPr lang="en-US" dirty="0"/>
              <a:t>(s);  </a:t>
            </a:r>
            <a:endParaRPr lang="en-US" dirty="0"/>
          </a:p>
          <a:p>
            <a:r>
              <a:rPr lang="en-US" dirty="0"/>
              <a:t>        </a:t>
            </a:r>
            <a:r>
              <a:rPr lang="en-US" dirty="0" err="1"/>
              <a:t>System.out.println</a:t>
            </a:r>
            <a:r>
              <a:rPr lang="en-US" dirty="0"/>
              <a:t>("Object array after sorting");  </a:t>
            </a:r>
            <a:endParaRPr lang="en-US" dirty="0"/>
          </a:p>
          <a:p>
            <a:r>
              <a:rPr lang="en-US" dirty="0"/>
              <a:t>        for(String s1:s) </a:t>
            </a:r>
            <a:endParaRPr lang="en-US" dirty="0"/>
          </a:p>
          <a:p>
            <a:r>
              <a:rPr lang="en-US" dirty="0"/>
              <a:t>        {   </a:t>
            </a:r>
            <a:endParaRPr lang="en-US" dirty="0"/>
          </a:p>
          <a:p>
            <a:r>
              <a:rPr lang="en-US" dirty="0"/>
              <a:t>                 </a:t>
            </a:r>
            <a:r>
              <a:rPr lang="en-US" dirty="0" err="1"/>
              <a:t>System.out.println</a:t>
            </a:r>
            <a:r>
              <a:rPr lang="en-US" dirty="0"/>
              <a:t>(s1); </a:t>
            </a:r>
            <a:endParaRPr lang="en-US" dirty="0"/>
          </a:p>
          <a:p>
            <a:r>
              <a:rPr lang="en-US" dirty="0"/>
              <a:t>         }</a:t>
            </a:r>
            <a:endParaRPr lang="en-US" dirty="0"/>
          </a:p>
          <a:p>
            <a:r>
              <a:rPr lang="en-US" dirty="0"/>
              <a:t>        </a:t>
            </a:r>
            <a:r>
              <a:rPr lang="en-US" dirty="0" err="1"/>
              <a:t>Arrays.sort</a:t>
            </a:r>
            <a:r>
              <a:rPr lang="en-US" dirty="0"/>
              <a:t>(</a:t>
            </a:r>
            <a:r>
              <a:rPr lang="en-US" dirty="0" err="1"/>
              <a:t>s,new</a:t>
            </a:r>
            <a:r>
              <a:rPr lang="en-US" dirty="0"/>
              <a:t> </a:t>
            </a:r>
            <a:r>
              <a:rPr lang="en-US" dirty="0" err="1"/>
              <a:t>MyComparator</a:t>
            </a:r>
            <a:r>
              <a:rPr lang="en-US" dirty="0"/>
              <a:t>());</a:t>
            </a:r>
            <a:endParaRPr lang="en-US" dirty="0"/>
          </a:p>
          <a:p>
            <a:r>
              <a:rPr lang="en-US" dirty="0"/>
              <a:t>    </a:t>
            </a:r>
            <a:r>
              <a:rPr lang="en-US" dirty="0" err="1"/>
              <a:t>System.out.println</a:t>
            </a:r>
            <a:r>
              <a:rPr lang="en-US" dirty="0"/>
              <a:t>("Object array after sorting by Comparator:"); </a:t>
            </a:r>
            <a:endParaRPr lang="en-US" dirty="0"/>
          </a:p>
          <a:p>
            <a:r>
              <a:rPr lang="en-US" dirty="0"/>
              <a:t>        for(String s1: s) </a:t>
            </a:r>
            <a:endParaRPr lang="en-US" dirty="0"/>
          </a:p>
          <a:p>
            <a:r>
              <a:rPr lang="en-US" dirty="0"/>
              <a:t>        {</a:t>
            </a:r>
            <a:endParaRPr lang="en-US" dirty="0"/>
          </a:p>
          <a:p>
            <a:r>
              <a:rPr lang="en-US" dirty="0"/>
              <a:t>                 </a:t>
            </a:r>
            <a:r>
              <a:rPr lang="en-US" dirty="0" err="1"/>
              <a:t>System.out.println</a:t>
            </a:r>
            <a:r>
              <a:rPr lang="en-US" dirty="0"/>
              <a:t>(s1); </a:t>
            </a:r>
            <a:endParaRPr lang="en-US" dirty="0"/>
          </a:p>
          <a:p>
            <a:r>
              <a:rPr lang="en-US" dirty="0"/>
              <a:t>         }</a:t>
            </a:r>
            <a:endParaRPr lang="en-US" dirty="0"/>
          </a:p>
          <a:p>
            <a:r>
              <a:rPr lang="en-US" dirty="0"/>
              <a:t>    }</a:t>
            </a:r>
            <a:endParaRPr lang="en-US" dirty="0"/>
          </a:p>
          <a:p>
            <a:r>
              <a:rPr lang="en-US" dirty="0"/>
              <a:t> }</a:t>
            </a:r>
            <a:endParaRPr lang="en-US" dirty="0"/>
          </a:p>
          <a:p>
            <a:r>
              <a:rPr lang="en-US" dirty="0"/>
              <a:t> class </a:t>
            </a:r>
            <a:r>
              <a:rPr lang="en-US" dirty="0" err="1"/>
              <a:t>MyComparator</a:t>
            </a:r>
            <a:r>
              <a:rPr lang="en-US" dirty="0"/>
              <a:t> implements Comparator</a:t>
            </a:r>
            <a:endParaRPr lang="en-US" dirty="0"/>
          </a:p>
          <a:p>
            <a:r>
              <a:rPr lang="en-US" dirty="0"/>
              <a:t> {</a:t>
            </a:r>
            <a:endParaRPr lang="en-US" dirty="0"/>
          </a:p>
          <a:p>
            <a:r>
              <a:rPr lang="en-US" dirty="0"/>
              <a:t>           public </a:t>
            </a:r>
            <a:r>
              <a:rPr lang="en-US" dirty="0" err="1"/>
              <a:t>int</a:t>
            </a:r>
            <a:r>
              <a:rPr lang="en-US" dirty="0"/>
              <a:t> compare(Object obj1,Object obj2) </a:t>
            </a:r>
            <a:endParaRPr lang="en-US" dirty="0"/>
          </a:p>
          <a:p>
            <a:r>
              <a:rPr lang="en-US" dirty="0"/>
              <a:t>           {   </a:t>
            </a:r>
            <a:endParaRPr lang="en-US" dirty="0"/>
          </a:p>
          <a:p>
            <a:r>
              <a:rPr lang="en-US" dirty="0"/>
              <a:t>                     String s1=obj1.toString();  </a:t>
            </a:r>
            <a:endParaRPr lang="en-US" dirty="0"/>
          </a:p>
          <a:p>
            <a:r>
              <a:rPr lang="en-US" dirty="0"/>
              <a:t>                     String s2=obj2.toString();  </a:t>
            </a:r>
            <a:endParaRPr lang="en-US" dirty="0"/>
          </a:p>
          <a:p>
            <a:r>
              <a:rPr lang="en-US" dirty="0"/>
              <a:t>                     return s2.compareTo(s1);  } } </a:t>
            </a:r>
            <a:endParaRPr lang="en-US" dirty="0"/>
          </a:p>
          <a:p>
            <a:r>
              <a:rPr lang="en-US" dirty="0"/>
              <a:t> </a:t>
            </a:r>
            <a:endParaRPr lang="en-US" dirty="0"/>
          </a:p>
          <a:p>
            <a:r>
              <a:rPr lang="en-US" dirty="0"/>
              <a:t> </a:t>
            </a:r>
            <a:endParaRPr lang="en-US" dirty="0"/>
          </a:p>
        </p:txBody>
      </p:sp>
      <p:sp>
        <p:nvSpPr>
          <p:cNvPr id="6" name="Rectangle 5"/>
          <p:cNvSpPr/>
          <p:nvPr/>
        </p:nvSpPr>
        <p:spPr>
          <a:xfrm>
            <a:off x="7315200" y="4324350"/>
            <a:ext cx="540533" cy="400110"/>
          </a:xfrm>
          <a:prstGeom prst="rect">
            <a:avLst/>
          </a:prstGeom>
        </p:spPr>
        <p:txBody>
          <a:bodyPr wrap="none">
            <a:spAutoFit/>
          </a:bodyPr>
          <a:lstStyle/>
          <a:p>
            <a:r>
              <a:rPr lang="en-US" sz="2000" dirty="0"/>
              <a:t>64 </a:t>
            </a:r>
            <a:endParaRPr lang="en-US" sz="2000" dirty="0"/>
          </a:p>
        </p:txBody>
      </p:sp>
    </p:spTree>
  </p:cSld>
  <p:clrMapOvr>
    <a:masterClrMapping/>
  </p:clrMapOvr>
  <p:transition>
    <p:fade thruBlk="1"/>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2820003" cy="307777"/>
          </a:xfrm>
          <a:prstGeom prst="rect">
            <a:avLst/>
          </a:prstGeom>
        </p:spPr>
        <p:txBody>
          <a:bodyPr wrap="none">
            <a:spAutoFit/>
          </a:bodyPr>
          <a:lstStyle/>
          <a:p>
            <a:r>
              <a:rPr lang="en-US" u="sng" dirty="0"/>
              <a:t>Searching the elements of array: </a:t>
            </a:r>
            <a:endParaRPr lang="en-US" u="sng" dirty="0"/>
          </a:p>
        </p:txBody>
      </p:sp>
      <p:sp>
        <p:nvSpPr>
          <p:cNvPr id="6" name="Rectangle 5"/>
          <p:cNvSpPr/>
          <p:nvPr/>
        </p:nvSpPr>
        <p:spPr>
          <a:xfrm>
            <a:off x="2514600" y="285750"/>
            <a:ext cx="5638800" cy="523220"/>
          </a:xfrm>
          <a:prstGeom prst="rect">
            <a:avLst/>
          </a:prstGeom>
        </p:spPr>
        <p:txBody>
          <a:bodyPr wrap="square">
            <a:spAutoFit/>
          </a:bodyPr>
          <a:lstStyle/>
          <a:p>
            <a:r>
              <a:rPr lang="en-US" dirty="0"/>
              <a:t>Arrays class defines the following methods to search elements of array. </a:t>
            </a:r>
            <a:endParaRPr lang="en-US" dirty="0"/>
          </a:p>
        </p:txBody>
      </p:sp>
      <p:sp>
        <p:nvSpPr>
          <p:cNvPr id="7" name="Rectangle 6"/>
          <p:cNvSpPr/>
          <p:nvPr/>
        </p:nvSpPr>
        <p:spPr>
          <a:xfrm>
            <a:off x="2514600" y="819150"/>
            <a:ext cx="5791200" cy="738664"/>
          </a:xfrm>
          <a:prstGeom prst="rect">
            <a:avLst/>
          </a:prstGeom>
        </p:spPr>
        <p:txBody>
          <a:bodyPr wrap="square">
            <a:spAutoFit/>
          </a:bodyPr>
          <a:lstStyle/>
          <a:p>
            <a:pPr marL="342900" indent="-342900">
              <a:buAutoNum type="arabicPeriod"/>
            </a:pPr>
            <a:r>
              <a:rPr lang="en-US" dirty="0"/>
              <a:t>public static </a:t>
            </a:r>
            <a:r>
              <a:rPr lang="en-US" dirty="0" err="1"/>
              <a:t>int</a:t>
            </a:r>
            <a:r>
              <a:rPr lang="en-US" dirty="0"/>
              <a:t> </a:t>
            </a:r>
            <a:r>
              <a:rPr lang="en-US" dirty="0" err="1"/>
              <a:t>binarySearch</a:t>
            </a:r>
            <a:r>
              <a:rPr lang="en-US" dirty="0"/>
              <a:t>(primitive[] </a:t>
            </a:r>
            <a:r>
              <a:rPr lang="en-US" dirty="0" err="1"/>
              <a:t>p,primitive</a:t>
            </a:r>
            <a:r>
              <a:rPr lang="en-US" dirty="0"/>
              <a:t> key); </a:t>
            </a:r>
            <a:endParaRPr lang="en-US" dirty="0"/>
          </a:p>
          <a:p>
            <a:pPr marL="342900" indent="-342900"/>
            <a:r>
              <a:rPr lang="en-US" dirty="0"/>
              <a:t>2.    public static </a:t>
            </a:r>
            <a:r>
              <a:rPr lang="en-US" dirty="0" err="1"/>
              <a:t>int</a:t>
            </a:r>
            <a:r>
              <a:rPr lang="en-US" dirty="0"/>
              <a:t> </a:t>
            </a:r>
            <a:r>
              <a:rPr lang="en-US" dirty="0" err="1"/>
              <a:t>binarySearch</a:t>
            </a:r>
            <a:r>
              <a:rPr lang="en-US" dirty="0"/>
              <a:t>(Object[] p, object key); </a:t>
            </a:r>
            <a:endParaRPr lang="en-US" dirty="0"/>
          </a:p>
          <a:p>
            <a:pPr marL="342900" indent="-342900"/>
            <a:r>
              <a:rPr lang="en-US" dirty="0"/>
              <a:t>3.    public static </a:t>
            </a:r>
            <a:r>
              <a:rPr lang="en-US" dirty="0" err="1"/>
              <a:t>int</a:t>
            </a:r>
            <a:r>
              <a:rPr lang="en-US" dirty="0"/>
              <a:t> </a:t>
            </a:r>
            <a:r>
              <a:rPr lang="en-US" dirty="0" err="1"/>
              <a:t>binarySearch</a:t>
            </a:r>
            <a:r>
              <a:rPr lang="en-US" dirty="0"/>
              <a:t>(Object[] </a:t>
            </a:r>
            <a:r>
              <a:rPr lang="en-US" dirty="0" err="1"/>
              <a:t>p,Object</a:t>
            </a:r>
            <a:r>
              <a:rPr lang="en-US" dirty="0"/>
              <a:t> </a:t>
            </a:r>
            <a:r>
              <a:rPr lang="en-US" dirty="0" err="1"/>
              <a:t>key,Comparator</a:t>
            </a:r>
            <a:r>
              <a:rPr lang="en-US" dirty="0"/>
              <a:t> c); </a:t>
            </a:r>
            <a:endParaRPr lang="en-US" dirty="0"/>
          </a:p>
        </p:txBody>
      </p:sp>
      <p:sp>
        <p:nvSpPr>
          <p:cNvPr id="8" name="Rectangle 7"/>
          <p:cNvSpPr/>
          <p:nvPr/>
        </p:nvSpPr>
        <p:spPr>
          <a:xfrm>
            <a:off x="2057400" y="1581150"/>
            <a:ext cx="6705600" cy="738664"/>
          </a:xfrm>
          <a:prstGeom prst="rect">
            <a:avLst/>
          </a:prstGeom>
        </p:spPr>
        <p:txBody>
          <a:bodyPr wrap="square">
            <a:spAutoFit/>
          </a:bodyPr>
          <a:lstStyle/>
          <a:p>
            <a:r>
              <a:rPr lang="en-US" dirty="0"/>
              <a:t>All rules of Arrays class </a:t>
            </a:r>
            <a:r>
              <a:rPr lang="en-US" dirty="0" err="1"/>
              <a:t>binarySearch</a:t>
            </a:r>
            <a:r>
              <a:rPr lang="en-US" dirty="0"/>
              <a:t>() method are exactly same as Collections class </a:t>
            </a:r>
            <a:r>
              <a:rPr lang="en-US" dirty="0" err="1"/>
              <a:t>binarySearch</a:t>
            </a:r>
            <a:r>
              <a:rPr lang="en-US" dirty="0"/>
              <a:t>() method.  </a:t>
            </a:r>
            <a:endParaRPr lang="en-US" dirty="0"/>
          </a:p>
          <a:p>
            <a:r>
              <a:rPr lang="en-US" dirty="0"/>
              <a:t> </a:t>
            </a:r>
            <a:endParaRPr lang="en-US" dirty="0"/>
          </a:p>
        </p:txBody>
      </p:sp>
      <p:sp>
        <p:nvSpPr>
          <p:cNvPr id="9" name="Rectangle 8"/>
          <p:cNvSpPr/>
          <p:nvPr/>
        </p:nvSpPr>
        <p:spPr>
          <a:xfrm>
            <a:off x="2438400" y="2114550"/>
            <a:ext cx="970137" cy="307777"/>
          </a:xfrm>
          <a:prstGeom prst="rect">
            <a:avLst/>
          </a:prstGeom>
        </p:spPr>
        <p:txBody>
          <a:bodyPr wrap="none">
            <a:spAutoFit/>
          </a:bodyPr>
          <a:lstStyle/>
          <a:p>
            <a:r>
              <a:rPr lang="en-US" u="sng" dirty="0"/>
              <a:t>Program:</a:t>
            </a:r>
            <a:r>
              <a:rPr lang="en-US" dirty="0"/>
              <a:t> </a:t>
            </a:r>
            <a:endParaRPr lang="en-US" dirty="0"/>
          </a:p>
        </p:txBody>
      </p:sp>
      <p:sp>
        <p:nvSpPr>
          <p:cNvPr id="10" name="Rectangle 9"/>
          <p:cNvSpPr/>
          <p:nvPr/>
        </p:nvSpPr>
        <p:spPr>
          <a:xfrm>
            <a:off x="2362200" y="2419350"/>
            <a:ext cx="2510624" cy="307777"/>
          </a:xfrm>
          <a:prstGeom prst="rect">
            <a:avLst/>
          </a:prstGeom>
        </p:spPr>
        <p:txBody>
          <a:bodyPr wrap="none">
            <a:spAutoFit/>
          </a:bodyPr>
          <a:lstStyle/>
          <a:p>
            <a:r>
              <a:rPr lang="en-US" dirty="0"/>
              <a:t>To search elements of array. </a:t>
            </a:r>
            <a:endParaRPr lang="en-US" dirty="0"/>
          </a:p>
        </p:txBody>
      </p:sp>
      <p:sp>
        <p:nvSpPr>
          <p:cNvPr id="11" name="Rectangle 10"/>
          <p:cNvSpPr/>
          <p:nvPr/>
        </p:nvSpPr>
        <p:spPr>
          <a:xfrm>
            <a:off x="2362200" y="2724150"/>
            <a:ext cx="2355132" cy="523220"/>
          </a:xfrm>
          <a:prstGeom prst="rect">
            <a:avLst/>
          </a:prstGeom>
        </p:spPr>
        <p:txBody>
          <a:bodyPr wrap="none">
            <a:spAutoFit/>
          </a:bodyPr>
          <a:lstStyle/>
          <a:p>
            <a:r>
              <a:rPr lang="en-US" dirty="0"/>
              <a:t>  import </a:t>
            </a:r>
            <a:r>
              <a:rPr lang="en-US" dirty="0" err="1"/>
              <a:t>java.util</a:t>
            </a:r>
            <a:r>
              <a:rPr lang="en-US" dirty="0"/>
              <a:t>.*;</a:t>
            </a:r>
            <a:endParaRPr lang="en-US" dirty="0"/>
          </a:p>
          <a:p>
            <a:r>
              <a:rPr lang="en-US" dirty="0"/>
              <a:t>  class </a:t>
            </a:r>
            <a:r>
              <a:rPr lang="en-US" dirty="0" err="1"/>
              <a:t>ArraysSearchDemo</a:t>
            </a:r>
            <a:r>
              <a:rPr lang="en-US" dirty="0"/>
              <a:t> </a:t>
            </a:r>
            <a:endParaRPr lang="en-US" dirty="0"/>
          </a:p>
        </p:txBody>
      </p:sp>
      <p:sp>
        <p:nvSpPr>
          <p:cNvPr id="14" name="Rectangle 13"/>
          <p:cNvSpPr/>
          <p:nvPr/>
        </p:nvSpPr>
        <p:spPr>
          <a:xfrm>
            <a:off x="2438400" y="3181350"/>
            <a:ext cx="4572000" cy="2031325"/>
          </a:xfrm>
          <a:prstGeom prst="rect">
            <a:avLst/>
          </a:prstGeom>
        </p:spPr>
        <p:txBody>
          <a:bodyPr>
            <a:spAutoFit/>
          </a:bodyPr>
          <a:lstStyle/>
          <a:p>
            <a:r>
              <a:rPr lang="en-US" dirty="0"/>
              <a:t> { </a:t>
            </a:r>
            <a:endParaRPr lang="en-US" dirty="0"/>
          </a:p>
          <a:p>
            <a:r>
              <a:rPr lang="en-US" dirty="0"/>
              <a:t>         public static void main(String[] </a:t>
            </a:r>
            <a:r>
              <a:rPr lang="en-US" dirty="0" err="1"/>
              <a:t>args</a:t>
            </a:r>
            <a:r>
              <a:rPr lang="en-US" dirty="0"/>
              <a:t>)  </a:t>
            </a:r>
            <a:endParaRPr lang="en-US" dirty="0"/>
          </a:p>
          <a:p>
            <a:r>
              <a:rPr lang="en-US" dirty="0"/>
              <a:t>         { </a:t>
            </a:r>
            <a:endParaRPr lang="en-US" dirty="0"/>
          </a:p>
          <a:p>
            <a:r>
              <a:rPr lang="en-US" dirty="0"/>
              <a:t>                   </a:t>
            </a:r>
            <a:r>
              <a:rPr lang="en-US" dirty="0" err="1"/>
              <a:t>int</a:t>
            </a:r>
            <a:r>
              <a:rPr lang="en-US" dirty="0"/>
              <a:t>[] a={10,5,20,11,6}; </a:t>
            </a:r>
            <a:endParaRPr lang="en-US" dirty="0"/>
          </a:p>
          <a:p>
            <a:r>
              <a:rPr lang="en-US" dirty="0"/>
              <a:t>                   </a:t>
            </a:r>
            <a:r>
              <a:rPr lang="en-US" dirty="0" err="1"/>
              <a:t>Arrays.sort</a:t>
            </a:r>
            <a:r>
              <a:rPr lang="en-US" dirty="0"/>
              <a:t>(a);        </a:t>
            </a:r>
            <a:r>
              <a:rPr lang="en-US" dirty="0" err="1"/>
              <a:t>System.out.println</a:t>
            </a:r>
            <a:r>
              <a:rPr lang="en-US" dirty="0"/>
              <a:t>(</a:t>
            </a:r>
            <a:r>
              <a:rPr lang="en-US" dirty="0" err="1"/>
              <a:t>Arrays.binarySearch</a:t>
            </a:r>
            <a:r>
              <a:rPr lang="en-US" dirty="0"/>
              <a:t>(a,6));//1   </a:t>
            </a:r>
            <a:r>
              <a:rPr lang="en-US" dirty="0" err="1"/>
              <a:t>System.out.println</a:t>
            </a:r>
            <a:r>
              <a:rPr lang="en-US" dirty="0"/>
              <a:t>(</a:t>
            </a:r>
            <a:r>
              <a:rPr lang="en-US" dirty="0" err="1"/>
              <a:t>Arrays.binarySearch</a:t>
            </a:r>
            <a:r>
              <a:rPr lang="en-US" dirty="0"/>
              <a:t>(a,14));//5      String[] s={"A","Z","B"}; </a:t>
            </a:r>
            <a:endParaRPr lang="en-US" dirty="0"/>
          </a:p>
          <a:p>
            <a:r>
              <a:rPr lang="en-US" dirty="0"/>
              <a:t> </a:t>
            </a:r>
            <a:r>
              <a:rPr lang="en-US" dirty="0" err="1"/>
              <a:t>Arrays.sort</a:t>
            </a:r>
            <a:r>
              <a:rPr lang="en-US" dirty="0"/>
              <a:t>(s); </a:t>
            </a:r>
            <a:endParaRPr lang="en-US" dirty="0"/>
          </a:p>
        </p:txBody>
      </p:sp>
      <p:sp>
        <p:nvSpPr>
          <p:cNvPr id="15" name="Rectangle 14"/>
          <p:cNvSpPr/>
          <p:nvPr/>
        </p:nvSpPr>
        <p:spPr>
          <a:xfrm>
            <a:off x="7315200" y="4400550"/>
            <a:ext cx="470000" cy="400110"/>
          </a:xfrm>
          <a:prstGeom prst="rect">
            <a:avLst/>
          </a:prstGeom>
        </p:spPr>
        <p:txBody>
          <a:bodyPr wrap="none">
            <a:spAutoFit/>
          </a:bodyPr>
          <a:lstStyle/>
          <a:p>
            <a:r>
              <a:rPr lang="en-US" sz="2000" dirty="0"/>
              <a:t>65</a:t>
            </a:r>
            <a:endParaRPr lang="en-US" sz="2000" dirty="0"/>
          </a:p>
        </p:txBody>
      </p:sp>
    </p:spTree>
  </p:cSld>
  <p:clrMapOvr>
    <a:masterClrMapping/>
  </p:clrMapOvr>
  <p:transition>
    <p:fade thruBlk="1"/>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047750"/>
            <a:ext cx="5867400" cy="2462213"/>
          </a:xfrm>
          <a:prstGeom prst="rect">
            <a:avLst/>
          </a:prstGeom>
        </p:spPr>
        <p:txBody>
          <a:bodyPr wrap="square">
            <a:spAutoFit/>
          </a:bodyPr>
          <a:lstStyle/>
          <a:p>
            <a:r>
              <a:rPr lang="en-US" dirty="0"/>
              <a:t>       </a:t>
            </a:r>
            <a:r>
              <a:rPr lang="en-US" dirty="0" err="1"/>
              <a:t>System.out.println</a:t>
            </a:r>
            <a:r>
              <a:rPr lang="en-US" dirty="0"/>
              <a:t>(</a:t>
            </a:r>
            <a:r>
              <a:rPr lang="en-US" dirty="0" err="1"/>
              <a:t>Arrays.binarySearch</a:t>
            </a:r>
            <a:r>
              <a:rPr lang="en-US" dirty="0"/>
              <a:t>(</a:t>
            </a:r>
            <a:r>
              <a:rPr lang="en-US" dirty="0" err="1"/>
              <a:t>s,"Z</a:t>
            </a:r>
            <a:r>
              <a:rPr lang="en-US" dirty="0"/>
              <a:t>"));//2 </a:t>
            </a:r>
            <a:endParaRPr lang="en-US" dirty="0"/>
          </a:p>
          <a:p>
            <a:r>
              <a:rPr lang="en-US" dirty="0"/>
              <a:t> </a:t>
            </a:r>
            <a:endParaRPr lang="en-US" dirty="0"/>
          </a:p>
          <a:p>
            <a:r>
              <a:rPr lang="en-US" dirty="0"/>
              <a:t>       </a:t>
            </a:r>
            <a:r>
              <a:rPr lang="en-US" dirty="0" err="1"/>
              <a:t>System.out.println</a:t>
            </a:r>
            <a:r>
              <a:rPr lang="en-US" dirty="0"/>
              <a:t>(</a:t>
            </a:r>
            <a:r>
              <a:rPr lang="en-US" dirty="0" err="1"/>
              <a:t>Arrays.binarySearch</a:t>
            </a:r>
            <a:r>
              <a:rPr lang="en-US" dirty="0"/>
              <a:t>(</a:t>
            </a:r>
            <a:r>
              <a:rPr lang="en-US" dirty="0" err="1"/>
              <a:t>s,"S</a:t>
            </a:r>
            <a:r>
              <a:rPr lang="en-US" dirty="0"/>
              <a:t>"));//-3   </a:t>
            </a:r>
            <a:endParaRPr lang="en-US" dirty="0"/>
          </a:p>
          <a:p>
            <a:r>
              <a:rPr lang="en-US" dirty="0"/>
              <a:t>                   </a:t>
            </a:r>
            <a:r>
              <a:rPr lang="en-US" dirty="0" err="1"/>
              <a:t>Arrays.sort</a:t>
            </a:r>
            <a:r>
              <a:rPr lang="en-US" dirty="0"/>
              <a:t>(</a:t>
            </a:r>
            <a:r>
              <a:rPr lang="en-US" dirty="0" err="1"/>
              <a:t>s,new</a:t>
            </a:r>
            <a:r>
              <a:rPr lang="en-US" dirty="0"/>
              <a:t> </a:t>
            </a:r>
            <a:r>
              <a:rPr lang="en-US" dirty="0" err="1"/>
              <a:t>MyComparator</a:t>
            </a:r>
            <a:r>
              <a:rPr lang="en-US" dirty="0"/>
              <a:t>());     </a:t>
            </a:r>
            <a:r>
              <a:rPr lang="en-US" dirty="0" err="1"/>
              <a:t>System.out.println</a:t>
            </a:r>
            <a:r>
              <a:rPr lang="en-US" dirty="0"/>
              <a:t>(</a:t>
            </a:r>
            <a:r>
              <a:rPr lang="en-US" dirty="0" err="1"/>
              <a:t>Arrays.binarySearch</a:t>
            </a:r>
            <a:r>
              <a:rPr lang="en-US" dirty="0"/>
              <a:t>(</a:t>
            </a:r>
            <a:r>
              <a:rPr lang="en-US" dirty="0" err="1"/>
              <a:t>s,"Z",new</a:t>
            </a:r>
            <a:r>
              <a:rPr lang="en-US" dirty="0"/>
              <a:t> </a:t>
            </a:r>
            <a:r>
              <a:rPr lang="en-US" dirty="0" err="1"/>
              <a:t>MyComparator</a:t>
            </a:r>
            <a:r>
              <a:rPr lang="en-US" dirty="0"/>
              <a:t>()));//0   </a:t>
            </a:r>
            <a:r>
              <a:rPr lang="en-US" dirty="0" err="1"/>
              <a:t>System.out.println</a:t>
            </a:r>
            <a:r>
              <a:rPr lang="en-US" dirty="0"/>
              <a:t>(</a:t>
            </a:r>
            <a:r>
              <a:rPr lang="en-US" dirty="0" err="1"/>
              <a:t>Arrays.binarySearch</a:t>
            </a:r>
            <a:r>
              <a:rPr lang="en-US" dirty="0"/>
              <a:t>(</a:t>
            </a:r>
            <a:r>
              <a:rPr lang="en-US" dirty="0" err="1"/>
              <a:t>s,"S",new</a:t>
            </a:r>
            <a:r>
              <a:rPr lang="en-US" dirty="0"/>
              <a:t> </a:t>
            </a:r>
            <a:r>
              <a:rPr lang="en-US" dirty="0" err="1"/>
              <a:t>MyComparator</a:t>
            </a:r>
            <a:r>
              <a:rPr lang="en-US" dirty="0"/>
              <a:t>()));//-2 </a:t>
            </a:r>
            <a:endParaRPr lang="en-US" dirty="0"/>
          </a:p>
          <a:p>
            <a:r>
              <a:rPr lang="en-US" dirty="0"/>
              <a:t> </a:t>
            </a:r>
            <a:endParaRPr lang="en-US" dirty="0"/>
          </a:p>
          <a:p>
            <a:r>
              <a:rPr lang="en-US" dirty="0"/>
              <a:t> </a:t>
            </a:r>
            <a:r>
              <a:rPr lang="en-US" dirty="0" err="1"/>
              <a:t>System.out.println</a:t>
            </a:r>
            <a:r>
              <a:rPr lang="en-US" dirty="0"/>
              <a:t>(</a:t>
            </a:r>
            <a:r>
              <a:rPr lang="en-US" dirty="0" err="1"/>
              <a:t>Arrays.binarySearch</a:t>
            </a:r>
            <a:r>
              <a:rPr lang="en-US" dirty="0"/>
              <a:t>(</a:t>
            </a:r>
            <a:r>
              <a:rPr lang="en-US" dirty="0" err="1"/>
              <a:t>s,"N</a:t>
            </a:r>
            <a:r>
              <a:rPr lang="en-US" dirty="0"/>
              <a:t>"));//4(unpredictable result)   </a:t>
            </a:r>
            <a:endParaRPr lang="en-US" dirty="0"/>
          </a:p>
          <a:p>
            <a:endParaRPr lang="en-US" dirty="0"/>
          </a:p>
          <a:p>
            <a:r>
              <a:rPr lang="en-US" dirty="0"/>
              <a:t>        }</a:t>
            </a:r>
            <a:endParaRPr lang="en-US" dirty="0"/>
          </a:p>
          <a:p>
            <a:r>
              <a:rPr lang="en-US" dirty="0"/>
              <a:t> }</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65</a:t>
            </a:r>
            <a:endParaRPr lang="en-US" sz="2000" dirty="0"/>
          </a:p>
        </p:txBody>
      </p:sp>
    </p:spTree>
  </p:cSld>
  <p:clrMapOvr>
    <a:masterClrMapping/>
  </p:clrMapOvr>
  <p:transition>
    <p:fade thruBlk="1"/>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190750"/>
            <a:ext cx="7725192" cy="923330"/>
          </a:xfrm>
          <a:prstGeom prst="rect">
            <a:avLst/>
          </a:prstGeom>
        </p:spPr>
        <p:txBody>
          <a:bodyPr wrap="none">
            <a:spAutoFit/>
          </a:bodyPr>
          <a:lstStyle/>
          <a:p>
            <a:r>
              <a:rPr lang="en-US" sz="5400" dirty="0">
                <a:solidFill>
                  <a:schemeClr val="accent4">
                    <a:lumMod val="75000"/>
                  </a:schemeClr>
                </a:solidFill>
              </a:rPr>
              <a:t>Converting array to List:</a:t>
            </a:r>
            <a:r>
              <a:rPr lang="en-US" sz="5400" dirty="0"/>
              <a:t> </a:t>
            </a:r>
            <a:endParaRPr lang="en-US" sz="5400" dirty="0"/>
          </a:p>
        </p:txBody>
      </p:sp>
      <p:sp>
        <p:nvSpPr>
          <p:cNvPr id="6" name="Rectangle 5"/>
          <p:cNvSpPr/>
          <p:nvPr/>
        </p:nvSpPr>
        <p:spPr>
          <a:xfrm>
            <a:off x="7315200" y="4324350"/>
            <a:ext cx="470000" cy="400110"/>
          </a:xfrm>
          <a:prstGeom prst="rect">
            <a:avLst/>
          </a:prstGeom>
        </p:spPr>
        <p:txBody>
          <a:bodyPr wrap="none">
            <a:spAutoFit/>
          </a:bodyPr>
          <a:lstStyle/>
          <a:p>
            <a:r>
              <a:rPr lang="en-US" sz="2000" dirty="0"/>
              <a:t>65</a:t>
            </a:r>
            <a:endParaRPr lang="en-US" sz="2000" dirty="0"/>
          </a:p>
        </p:txBody>
      </p:sp>
    </p:spTree>
  </p:cSld>
  <p:clrMapOvr>
    <a:masterClrMapping/>
  </p:clrMapOvr>
  <p:transition>
    <p:fade thruBlk="1"/>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5410200" cy="523220"/>
          </a:xfrm>
          <a:prstGeom prst="rect">
            <a:avLst/>
          </a:prstGeom>
        </p:spPr>
        <p:txBody>
          <a:bodyPr wrap="square">
            <a:spAutoFit/>
          </a:bodyPr>
          <a:lstStyle/>
          <a:p>
            <a:r>
              <a:rPr lang="en-US" dirty="0"/>
              <a:t>Arrays class defines the following method to view array as List.  public static List </a:t>
            </a:r>
            <a:r>
              <a:rPr lang="en-US" dirty="0" err="1"/>
              <a:t>asList</a:t>
            </a:r>
            <a:r>
              <a:rPr lang="en-US" dirty="0"/>
              <a:t> (Object[] o); </a:t>
            </a:r>
            <a:endParaRPr lang="en-US" dirty="0"/>
          </a:p>
        </p:txBody>
      </p:sp>
      <p:sp>
        <p:nvSpPr>
          <p:cNvPr id="6" name="Rectangle 5"/>
          <p:cNvSpPr/>
          <p:nvPr/>
        </p:nvSpPr>
        <p:spPr>
          <a:xfrm>
            <a:off x="2514600" y="742950"/>
            <a:ext cx="5715000" cy="1600438"/>
          </a:xfrm>
          <a:prstGeom prst="rect">
            <a:avLst/>
          </a:prstGeom>
        </p:spPr>
        <p:txBody>
          <a:bodyPr wrap="square">
            <a:spAutoFit/>
          </a:bodyPr>
          <a:lstStyle/>
          <a:p>
            <a:r>
              <a:rPr lang="en-US" dirty="0"/>
              <a:t>  Strictly speaking we are not creating an independent List object just   we are viewing array in List form.</a:t>
            </a:r>
            <a:endParaRPr lang="en-US" dirty="0"/>
          </a:p>
          <a:p>
            <a:endParaRPr lang="en-US" dirty="0"/>
          </a:p>
          <a:p>
            <a:r>
              <a:rPr lang="en-US" dirty="0"/>
              <a:t>   By using List reference if we are performing any change automatically these changes will be reflected to array reference similarly by using array reference if we are performing any change automatically these changes will be reflected to the List reference. </a:t>
            </a:r>
            <a:endParaRPr lang="en-US" dirty="0"/>
          </a:p>
        </p:txBody>
      </p:sp>
      <p:sp>
        <p:nvSpPr>
          <p:cNvPr id="7" name="Rectangle 6"/>
          <p:cNvSpPr/>
          <p:nvPr/>
        </p:nvSpPr>
        <p:spPr>
          <a:xfrm>
            <a:off x="2514600" y="2343150"/>
            <a:ext cx="5257800" cy="1600438"/>
          </a:xfrm>
          <a:prstGeom prst="rect">
            <a:avLst/>
          </a:prstGeom>
        </p:spPr>
        <p:txBody>
          <a:bodyPr wrap="square">
            <a:spAutoFit/>
          </a:bodyPr>
          <a:lstStyle/>
          <a:p>
            <a:r>
              <a:rPr lang="en-US" dirty="0"/>
              <a:t> By using List reference if we are trying to perform any operation which varies the size then we will get runtime exception saying </a:t>
            </a:r>
            <a:r>
              <a:rPr lang="en-US" dirty="0" err="1"/>
              <a:t>UnsupportedOperationException</a:t>
            </a:r>
            <a:r>
              <a:rPr lang="en-US" dirty="0"/>
              <a:t>.</a:t>
            </a:r>
            <a:endParaRPr lang="en-US" dirty="0"/>
          </a:p>
          <a:p>
            <a:endParaRPr lang="en-US" dirty="0"/>
          </a:p>
          <a:p>
            <a:r>
              <a:rPr lang="en-US" dirty="0"/>
              <a:t>  By using List reference if we are trying to insert heterogeneous objects we will get runtime exception saying </a:t>
            </a:r>
            <a:r>
              <a:rPr lang="en-US" dirty="0" err="1"/>
              <a:t>ArrayStoreException</a:t>
            </a:r>
            <a:r>
              <a:rPr lang="en-US" dirty="0"/>
              <a:t>. </a:t>
            </a:r>
            <a:endParaRPr lang="en-US" dirty="0"/>
          </a:p>
        </p:txBody>
      </p:sp>
      <p:sp>
        <p:nvSpPr>
          <p:cNvPr id="8" name="Rectangle 7"/>
          <p:cNvSpPr/>
          <p:nvPr/>
        </p:nvSpPr>
        <p:spPr>
          <a:xfrm>
            <a:off x="7315200" y="4324350"/>
            <a:ext cx="470000" cy="400110"/>
          </a:xfrm>
          <a:prstGeom prst="rect">
            <a:avLst/>
          </a:prstGeom>
        </p:spPr>
        <p:txBody>
          <a:bodyPr wrap="none">
            <a:spAutoFit/>
          </a:bodyPr>
          <a:lstStyle/>
          <a:p>
            <a:r>
              <a:rPr lang="en-US" sz="2000" dirty="0"/>
              <a:t>66</a:t>
            </a:r>
            <a:endParaRPr lang="en-US" sz="2000" dirty="0"/>
          </a:p>
        </p:txBody>
      </p:sp>
    </p:spTree>
  </p:cSld>
  <p:clrMapOvr>
    <a:masterClrMapping/>
  </p:clrMapOvr>
  <p:transition>
    <p:fade thruBlk="1"/>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0"/>
            <a:ext cx="970137" cy="307777"/>
          </a:xfrm>
          <a:prstGeom prst="rect">
            <a:avLst/>
          </a:prstGeom>
        </p:spPr>
        <p:txBody>
          <a:bodyPr wrap="none">
            <a:spAutoFit/>
          </a:bodyPr>
          <a:lstStyle/>
          <a:p>
            <a:r>
              <a:rPr lang="en-US" u="sng" dirty="0"/>
              <a:t>Program: </a:t>
            </a:r>
            <a:endParaRPr lang="en-US" u="sng" dirty="0"/>
          </a:p>
        </p:txBody>
      </p:sp>
      <p:sp>
        <p:nvSpPr>
          <p:cNvPr id="6" name="Rectangle 5"/>
          <p:cNvSpPr/>
          <p:nvPr/>
        </p:nvSpPr>
        <p:spPr>
          <a:xfrm>
            <a:off x="2667000" y="361950"/>
            <a:ext cx="2332690" cy="307777"/>
          </a:xfrm>
          <a:prstGeom prst="rect">
            <a:avLst/>
          </a:prstGeom>
        </p:spPr>
        <p:txBody>
          <a:bodyPr wrap="none">
            <a:spAutoFit/>
          </a:bodyPr>
          <a:lstStyle/>
          <a:p>
            <a:r>
              <a:rPr lang="en-US" dirty="0"/>
              <a:t> To view array in List form. </a:t>
            </a:r>
            <a:endParaRPr lang="en-US" dirty="0"/>
          </a:p>
        </p:txBody>
      </p:sp>
      <p:sp>
        <p:nvSpPr>
          <p:cNvPr id="7" name="Rectangle 6"/>
          <p:cNvSpPr/>
          <p:nvPr/>
        </p:nvSpPr>
        <p:spPr>
          <a:xfrm>
            <a:off x="2743200" y="666750"/>
            <a:ext cx="2177199" cy="738664"/>
          </a:xfrm>
          <a:prstGeom prst="rect">
            <a:avLst/>
          </a:prstGeom>
        </p:spPr>
        <p:txBody>
          <a:bodyPr wrap="none">
            <a:spAutoFit/>
          </a:bodyPr>
          <a:lstStyle/>
          <a:p>
            <a:r>
              <a:rPr lang="en-US" dirty="0"/>
              <a:t>import </a:t>
            </a:r>
            <a:r>
              <a:rPr lang="en-US" dirty="0" err="1"/>
              <a:t>java.util</a:t>
            </a:r>
            <a:r>
              <a:rPr lang="en-US" dirty="0"/>
              <a:t>.*;</a:t>
            </a:r>
            <a:endParaRPr lang="en-US" dirty="0"/>
          </a:p>
          <a:p>
            <a:r>
              <a:rPr lang="en-US" dirty="0"/>
              <a:t>class </a:t>
            </a:r>
            <a:r>
              <a:rPr lang="en-US" dirty="0" err="1"/>
              <a:t>ArraysAsListDemo</a:t>
            </a:r>
            <a:r>
              <a:rPr lang="en-US" dirty="0"/>
              <a:t> </a:t>
            </a:r>
            <a:endParaRPr lang="en-US" dirty="0"/>
          </a:p>
          <a:p>
            <a:r>
              <a:rPr lang="en-US" dirty="0"/>
              <a:t>{ </a:t>
            </a:r>
            <a:endParaRPr lang="en-US" dirty="0"/>
          </a:p>
        </p:txBody>
      </p:sp>
      <p:sp>
        <p:nvSpPr>
          <p:cNvPr id="8" name="Rectangle 7"/>
          <p:cNvSpPr/>
          <p:nvPr/>
        </p:nvSpPr>
        <p:spPr>
          <a:xfrm>
            <a:off x="2971800" y="1428750"/>
            <a:ext cx="5638800" cy="3323987"/>
          </a:xfrm>
          <a:prstGeom prst="rect">
            <a:avLst/>
          </a:prstGeom>
        </p:spPr>
        <p:txBody>
          <a:bodyPr wrap="square">
            <a:spAutoFit/>
          </a:bodyPr>
          <a:lstStyle/>
          <a:p>
            <a:r>
              <a:rPr lang="en-US" dirty="0"/>
              <a:t>public static void main(String[] </a:t>
            </a:r>
            <a:r>
              <a:rPr lang="en-US" dirty="0" err="1"/>
              <a:t>args</a:t>
            </a:r>
            <a:r>
              <a:rPr lang="en-US" dirty="0"/>
              <a:t>)   </a:t>
            </a:r>
            <a:endParaRPr lang="en-US" dirty="0"/>
          </a:p>
          <a:p>
            <a:r>
              <a:rPr lang="en-US" dirty="0"/>
              <a:t>{   </a:t>
            </a:r>
            <a:endParaRPr lang="en-US" dirty="0"/>
          </a:p>
          <a:p>
            <a:r>
              <a:rPr lang="en-US" dirty="0"/>
              <a:t>          String[] s={"A","Z","B"}; </a:t>
            </a:r>
            <a:endParaRPr lang="en-US" dirty="0"/>
          </a:p>
          <a:p>
            <a:r>
              <a:rPr lang="en-US" dirty="0"/>
              <a:t>          List l=</a:t>
            </a:r>
            <a:r>
              <a:rPr lang="en-US" dirty="0" err="1"/>
              <a:t>Arrays.asList</a:t>
            </a:r>
            <a:r>
              <a:rPr lang="en-US" dirty="0"/>
              <a:t>(s); </a:t>
            </a:r>
            <a:endParaRPr lang="en-US" dirty="0"/>
          </a:p>
          <a:p>
            <a:r>
              <a:rPr lang="en-US" dirty="0"/>
              <a:t>          </a:t>
            </a:r>
            <a:r>
              <a:rPr lang="en-US" dirty="0" err="1"/>
              <a:t>System.out.println</a:t>
            </a:r>
            <a:r>
              <a:rPr lang="en-US" dirty="0"/>
              <a:t>(l);//[A, Z, B]  </a:t>
            </a:r>
            <a:endParaRPr lang="en-US" dirty="0"/>
          </a:p>
          <a:p>
            <a:r>
              <a:rPr lang="en-US" dirty="0"/>
              <a:t>          s[0]="K";       </a:t>
            </a:r>
            <a:endParaRPr lang="en-US" dirty="0"/>
          </a:p>
          <a:p>
            <a:r>
              <a:rPr lang="en-US" dirty="0"/>
              <a:t>          </a:t>
            </a:r>
            <a:r>
              <a:rPr lang="en-US" dirty="0" err="1"/>
              <a:t>System.out.println</a:t>
            </a:r>
            <a:r>
              <a:rPr lang="en-US" dirty="0"/>
              <a:t>(l);//[K, Z, B]   </a:t>
            </a:r>
            <a:endParaRPr lang="en-US" dirty="0"/>
          </a:p>
          <a:p>
            <a:r>
              <a:rPr lang="en-US" dirty="0"/>
              <a:t>           </a:t>
            </a:r>
            <a:r>
              <a:rPr lang="en-US" dirty="0" err="1"/>
              <a:t>l.set</a:t>
            </a:r>
            <a:r>
              <a:rPr lang="en-US" dirty="0"/>
              <a:t>(1,"L"); </a:t>
            </a:r>
            <a:endParaRPr lang="en-US" dirty="0"/>
          </a:p>
          <a:p>
            <a:r>
              <a:rPr lang="en-US" dirty="0"/>
              <a:t>          for(String s1: s)   </a:t>
            </a:r>
            <a:endParaRPr lang="en-US" dirty="0"/>
          </a:p>
          <a:p>
            <a:r>
              <a:rPr lang="en-US" dirty="0"/>
              <a:t>          </a:t>
            </a:r>
            <a:r>
              <a:rPr lang="en-US" dirty="0" err="1"/>
              <a:t>System.out.println</a:t>
            </a:r>
            <a:r>
              <a:rPr lang="en-US" dirty="0"/>
              <a:t>(s1);//K,L,B    //</a:t>
            </a:r>
            <a:r>
              <a:rPr lang="en-US" dirty="0" err="1"/>
              <a:t>l.add</a:t>
            </a:r>
            <a:r>
              <a:rPr lang="en-US" dirty="0"/>
              <a:t>("</a:t>
            </a:r>
            <a:r>
              <a:rPr lang="en-US" dirty="0" err="1"/>
              <a:t>ashok</a:t>
            </a:r>
            <a:r>
              <a:rPr lang="en-US" dirty="0"/>
              <a:t>");//</a:t>
            </a:r>
            <a:r>
              <a:rPr lang="en-US" dirty="0" err="1"/>
              <a:t>UnsupportedOperationException</a:t>
            </a:r>
            <a:r>
              <a:rPr lang="en-US" dirty="0"/>
              <a:t>   //</a:t>
            </a:r>
            <a:r>
              <a:rPr lang="en-US" dirty="0" err="1"/>
              <a:t>l.remove</a:t>
            </a:r>
            <a:r>
              <a:rPr lang="en-US" dirty="0"/>
              <a:t>(2);//</a:t>
            </a:r>
            <a:r>
              <a:rPr lang="en-US" dirty="0" err="1"/>
              <a:t>UnsupportedOperationException</a:t>
            </a:r>
            <a:r>
              <a:rPr lang="en-US" dirty="0"/>
              <a:t> </a:t>
            </a:r>
            <a:endParaRPr lang="en-US" dirty="0"/>
          </a:p>
          <a:p>
            <a:r>
              <a:rPr lang="en-US" dirty="0"/>
              <a:t> //</a:t>
            </a:r>
            <a:r>
              <a:rPr lang="en-US" dirty="0" err="1"/>
              <a:t>l.set</a:t>
            </a:r>
            <a:r>
              <a:rPr lang="en-US" dirty="0"/>
              <a:t>(1,new Integer(10));//</a:t>
            </a:r>
            <a:r>
              <a:rPr lang="en-US" dirty="0" err="1"/>
              <a:t>ArrayStoreException</a:t>
            </a:r>
            <a:r>
              <a:rPr lang="en-US" dirty="0"/>
              <a:t> </a:t>
            </a:r>
            <a:endParaRPr lang="en-US" dirty="0"/>
          </a:p>
          <a:p>
            <a:r>
              <a:rPr lang="en-US" dirty="0"/>
              <a:t> }</a:t>
            </a:r>
            <a:endParaRPr lang="en-US" dirty="0"/>
          </a:p>
          <a:p>
            <a:r>
              <a:rPr lang="en-US" dirty="0"/>
              <a:t> </a:t>
            </a:r>
            <a:endParaRPr lang="en-US" dirty="0"/>
          </a:p>
        </p:txBody>
      </p:sp>
      <p:sp>
        <p:nvSpPr>
          <p:cNvPr id="9" name="Rectangle 8"/>
          <p:cNvSpPr/>
          <p:nvPr/>
        </p:nvSpPr>
        <p:spPr>
          <a:xfrm>
            <a:off x="2819400" y="4629150"/>
            <a:ext cx="243978" cy="307777"/>
          </a:xfrm>
          <a:prstGeom prst="rect">
            <a:avLst/>
          </a:prstGeom>
        </p:spPr>
        <p:txBody>
          <a:bodyPr wrap="none">
            <a:spAutoFit/>
          </a:bodyPr>
          <a:lstStyle/>
          <a:p>
            <a:r>
              <a:rPr lang="en-US" dirty="0"/>
              <a:t>}</a:t>
            </a:r>
            <a:endParaRPr lang="en-US" dirty="0"/>
          </a:p>
        </p:txBody>
      </p:sp>
      <p:sp>
        <p:nvSpPr>
          <p:cNvPr id="10" name="Rectangle 9"/>
          <p:cNvSpPr/>
          <p:nvPr/>
        </p:nvSpPr>
        <p:spPr>
          <a:xfrm>
            <a:off x="7315200" y="4324350"/>
            <a:ext cx="470000" cy="400110"/>
          </a:xfrm>
          <a:prstGeom prst="rect">
            <a:avLst/>
          </a:prstGeom>
        </p:spPr>
        <p:txBody>
          <a:bodyPr wrap="none">
            <a:spAutoFit/>
          </a:bodyPr>
          <a:lstStyle/>
          <a:p>
            <a:r>
              <a:rPr lang="en-US" sz="2000" dirty="0"/>
              <a:t>66</a:t>
            </a:r>
            <a:endParaRPr lang="en-US" sz="2000" dirty="0"/>
          </a:p>
        </p:txBody>
      </p:sp>
    </p:spTree>
  </p:cSld>
  <p:clrMapOvr>
    <a:masterClrMapping/>
  </p:clrMapOvr>
  <p:transition>
    <p:fade thruBlk="1"/>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819150"/>
            <a:ext cx="960519" cy="307777"/>
          </a:xfrm>
          <a:prstGeom prst="rect">
            <a:avLst/>
          </a:prstGeom>
        </p:spPr>
        <p:txBody>
          <a:bodyPr wrap="none">
            <a:spAutoFit/>
          </a:bodyPr>
          <a:lstStyle/>
          <a:p>
            <a:r>
              <a:rPr lang="en-US" u="sng" dirty="0"/>
              <a:t>Diagram:</a:t>
            </a:r>
            <a:r>
              <a:rPr lang="en-US" dirty="0"/>
              <a:t> </a:t>
            </a:r>
            <a:endParaRPr lang="en-US" dirty="0"/>
          </a:p>
        </p:txBody>
      </p:sp>
      <p:pic>
        <p:nvPicPr>
          <p:cNvPr id="4098" name="Picture 2" descr="C:\Users\HOME\Desktop\Capture 4.PNG"/>
          <p:cNvPicPr>
            <a:picLocks noChangeAspect="1" noChangeArrowheads="1"/>
          </p:cNvPicPr>
          <p:nvPr/>
        </p:nvPicPr>
        <p:blipFill>
          <a:blip r:embed="rId1"/>
          <a:srcRect/>
          <a:stretch>
            <a:fillRect/>
          </a:stretch>
        </p:blipFill>
        <p:spPr bwMode="auto">
          <a:xfrm>
            <a:off x="2286000" y="1809750"/>
            <a:ext cx="5137150" cy="1549400"/>
          </a:xfrm>
          <a:prstGeom prst="rect">
            <a:avLst/>
          </a:prstGeom>
          <a:noFill/>
        </p:spPr>
      </p:pic>
      <p:sp>
        <p:nvSpPr>
          <p:cNvPr id="7" name="Rectangle 6"/>
          <p:cNvSpPr/>
          <p:nvPr/>
        </p:nvSpPr>
        <p:spPr>
          <a:xfrm>
            <a:off x="7315200" y="4400550"/>
            <a:ext cx="540533" cy="400110"/>
          </a:xfrm>
          <a:prstGeom prst="rect">
            <a:avLst/>
          </a:prstGeom>
        </p:spPr>
        <p:txBody>
          <a:bodyPr wrap="none">
            <a:spAutoFit/>
          </a:bodyPr>
          <a:lstStyle/>
          <a:p>
            <a:r>
              <a:rPr lang="en-US" sz="2000" dirty="0"/>
              <a:t>66 </a:t>
            </a:r>
            <a:endParaRPr lang="en-US" sz="2000"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17" name="Rectangle 16"/>
          <p:cNvSpPr/>
          <p:nvPr/>
        </p:nvSpPr>
        <p:spPr>
          <a:xfrm>
            <a:off x="3048000" y="2266950"/>
            <a:ext cx="3454792" cy="923330"/>
          </a:xfrm>
          <a:prstGeom prst="rect">
            <a:avLst/>
          </a:prstGeom>
        </p:spPr>
        <p:txBody>
          <a:bodyPr wrap="none">
            <a:spAutoFit/>
          </a:bodyPr>
          <a:lstStyle/>
          <a:p>
            <a:r>
              <a:rPr lang="en-US" sz="5400" dirty="0" err="1">
                <a:solidFill>
                  <a:schemeClr val="accent4">
                    <a:lumMod val="75000"/>
                  </a:schemeClr>
                </a:solidFill>
              </a:rPr>
              <a:t>SortedSet</a:t>
            </a:r>
            <a:r>
              <a:rPr lang="en-US" sz="5400" dirty="0">
                <a:solidFill>
                  <a:schemeClr val="accent4">
                    <a:lumMod val="75000"/>
                  </a:schemeClr>
                </a:solidFill>
              </a:rPr>
              <a:t>:</a:t>
            </a:r>
            <a:endParaRPr lang="en-US" sz="5400" dirty="0">
              <a:solidFill>
                <a:schemeClr val="accent4">
                  <a:lumMod val="75000"/>
                </a:schemeClr>
              </a:solidFill>
            </a:endParaRPr>
          </a:p>
        </p:txBody>
      </p:sp>
      <p:sp>
        <p:nvSpPr>
          <p:cNvPr id="3" name="Rectangle 2"/>
          <p:cNvSpPr/>
          <p:nvPr/>
        </p:nvSpPr>
        <p:spPr>
          <a:xfrm>
            <a:off x="7010400" y="37909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7" name="Title 6"/>
          <p:cNvSpPr>
            <a:spLocks noGrp="1"/>
          </p:cNvSpPr>
          <p:nvPr>
            <p:ph type="title"/>
          </p:nvPr>
        </p:nvSpPr>
        <p:spPr>
          <a:xfrm>
            <a:off x="1676400" y="0"/>
            <a:ext cx="5275500" cy="641100"/>
          </a:xfrm>
        </p:spPr>
        <p:txBody>
          <a:bodyPr/>
          <a:lstStyle/>
          <a:p>
            <a:r>
              <a:rPr lang="en-US" sz="3200" b="1" dirty="0">
                <a:solidFill>
                  <a:schemeClr val="accent1">
                    <a:lumMod val="50000"/>
                  </a:schemeClr>
                </a:solidFill>
              </a:rPr>
              <a:t>Agenda</a:t>
            </a:r>
            <a:endParaRPr lang="en-US" sz="3200" b="1" dirty="0">
              <a:solidFill>
                <a:schemeClr val="accent1">
                  <a:lumMod val="50000"/>
                </a:schemeClr>
              </a:solidFill>
            </a:endParaRPr>
          </a:p>
        </p:txBody>
      </p:sp>
      <p:sp>
        <p:nvSpPr>
          <p:cNvPr id="8" name="Rectangle 7"/>
          <p:cNvSpPr/>
          <p:nvPr/>
        </p:nvSpPr>
        <p:spPr>
          <a:xfrm>
            <a:off x="1524000" y="590550"/>
            <a:ext cx="3505200" cy="4401205"/>
          </a:xfrm>
          <a:prstGeom prst="rect">
            <a:avLst/>
          </a:prstGeom>
        </p:spPr>
        <p:txBody>
          <a:bodyPr wrap="square">
            <a:spAutoFit/>
          </a:bodyPr>
          <a:lstStyle/>
          <a:p>
            <a:pPr marL="342900" indent="-342900">
              <a:buAutoNum type="arabicPeriod"/>
            </a:pPr>
            <a:r>
              <a:rPr lang="en-US" dirty="0"/>
              <a:t>Introduction</a:t>
            </a:r>
            <a:endParaRPr lang="en-US" dirty="0"/>
          </a:p>
          <a:p>
            <a:pPr marL="342900" indent="-342900">
              <a:buAutoNum type="arabicPeriod"/>
            </a:pPr>
            <a:r>
              <a:rPr lang="en-US" dirty="0"/>
              <a:t>Limitations of Object[] array </a:t>
            </a:r>
            <a:endParaRPr lang="en-US" dirty="0"/>
          </a:p>
          <a:p>
            <a:pPr marL="342900" indent="-342900">
              <a:buAutoNum type="arabicPeriod" startAt="3"/>
            </a:pPr>
            <a:r>
              <a:rPr lang="en-US" dirty="0"/>
              <a:t>Differences between Arrays and Collections ?</a:t>
            </a:r>
            <a:endParaRPr lang="en-US" dirty="0"/>
          </a:p>
          <a:p>
            <a:pPr marL="342900" indent="-342900"/>
            <a:r>
              <a:rPr lang="en-US" dirty="0"/>
              <a:t> 4.  9(Nine) key interfaces of collection framework</a:t>
            </a:r>
            <a:endParaRPr lang="en-US" dirty="0"/>
          </a:p>
          <a:p>
            <a:pPr marL="342900" indent="-342900"/>
            <a:r>
              <a:rPr lang="en-US" dirty="0"/>
              <a:t> </a:t>
            </a:r>
            <a:r>
              <a:rPr lang="en-US" dirty="0" err="1"/>
              <a:t>i</a:t>
            </a:r>
            <a:r>
              <a:rPr lang="en-US" dirty="0"/>
              <a:t>. Collection </a:t>
            </a:r>
            <a:endParaRPr lang="en-US" dirty="0"/>
          </a:p>
          <a:p>
            <a:pPr marL="342900" indent="-342900"/>
            <a:r>
              <a:rPr lang="en-US" dirty="0"/>
              <a:t>ii. List iii. Set</a:t>
            </a:r>
            <a:endParaRPr lang="en-US" dirty="0"/>
          </a:p>
          <a:p>
            <a:pPr marL="342900" indent="-342900"/>
            <a:r>
              <a:rPr lang="en-US" dirty="0"/>
              <a:t> iv. </a:t>
            </a:r>
            <a:r>
              <a:rPr lang="en-US" dirty="0" err="1"/>
              <a:t>SortedSet</a:t>
            </a:r>
            <a:endParaRPr lang="en-US" dirty="0"/>
          </a:p>
          <a:p>
            <a:pPr marL="342900" indent="-342900"/>
            <a:r>
              <a:rPr lang="en-US" dirty="0"/>
              <a:t> v. </a:t>
            </a:r>
            <a:r>
              <a:rPr lang="en-US" dirty="0" err="1"/>
              <a:t>NavigableSet</a:t>
            </a:r>
            <a:r>
              <a:rPr lang="en-US" dirty="0"/>
              <a:t> </a:t>
            </a:r>
            <a:endParaRPr lang="en-US" dirty="0"/>
          </a:p>
          <a:p>
            <a:pPr marL="342900" indent="-342900"/>
            <a:r>
              <a:rPr lang="en-US" dirty="0"/>
              <a:t>vi. Queue </a:t>
            </a:r>
            <a:endParaRPr lang="en-US" dirty="0"/>
          </a:p>
          <a:p>
            <a:pPr marL="342900" indent="-342900"/>
            <a:r>
              <a:rPr lang="en-US" dirty="0"/>
              <a:t>vii. Map </a:t>
            </a:r>
            <a:endParaRPr lang="en-US" dirty="0"/>
          </a:p>
          <a:p>
            <a:pPr marL="342900" indent="-342900"/>
            <a:r>
              <a:rPr lang="en-US" dirty="0"/>
              <a:t>viii. </a:t>
            </a:r>
            <a:r>
              <a:rPr lang="en-US" dirty="0" err="1"/>
              <a:t>SortedMap</a:t>
            </a:r>
            <a:r>
              <a:rPr lang="en-US" dirty="0"/>
              <a:t> </a:t>
            </a:r>
            <a:endParaRPr lang="en-US" dirty="0"/>
          </a:p>
          <a:p>
            <a:pPr marL="342900" indent="-342900"/>
            <a:r>
              <a:rPr lang="en-US" dirty="0"/>
              <a:t>ix. </a:t>
            </a:r>
            <a:r>
              <a:rPr lang="en-US" dirty="0" err="1"/>
              <a:t>NavigableMap</a:t>
            </a:r>
            <a:endParaRPr lang="en-US" dirty="0"/>
          </a:p>
          <a:p>
            <a:pPr marL="342900" indent="-342900"/>
            <a:r>
              <a:rPr lang="en-US" dirty="0"/>
              <a:t>5. What is the difference between Collection and Collections ? </a:t>
            </a:r>
            <a:endParaRPr lang="en-US" dirty="0"/>
          </a:p>
          <a:p>
            <a:pPr marL="342900" indent="-342900"/>
            <a:r>
              <a:rPr lang="en-US" dirty="0"/>
              <a:t>6. In collection framework the following are legacy characters </a:t>
            </a:r>
            <a:endParaRPr lang="en-US" dirty="0"/>
          </a:p>
          <a:p>
            <a:pPr marL="342900" indent="-342900"/>
            <a:r>
              <a:rPr lang="en-US" dirty="0"/>
              <a:t>7. Collection interface </a:t>
            </a:r>
            <a:endParaRPr lang="en-US" dirty="0"/>
          </a:p>
          <a:p>
            <a:pPr marL="342900" indent="-342900"/>
            <a:r>
              <a:rPr lang="en-US" dirty="0"/>
              <a:t>8. List interface</a:t>
            </a:r>
            <a:endParaRPr lang="en-US" dirty="0"/>
          </a:p>
        </p:txBody>
      </p:sp>
      <p:sp>
        <p:nvSpPr>
          <p:cNvPr id="9" name="Rectangle 8"/>
          <p:cNvSpPr/>
          <p:nvPr/>
        </p:nvSpPr>
        <p:spPr>
          <a:xfrm>
            <a:off x="4572000" y="133350"/>
            <a:ext cx="4572000" cy="4832092"/>
          </a:xfrm>
          <a:prstGeom prst="rect">
            <a:avLst/>
          </a:prstGeom>
        </p:spPr>
        <p:txBody>
          <a:bodyPr>
            <a:spAutoFit/>
          </a:bodyPr>
          <a:lstStyle/>
          <a:p>
            <a:r>
              <a:rPr lang="en-US" dirty="0"/>
              <a:t>9. </a:t>
            </a:r>
            <a:r>
              <a:rPr lang="en-US" dirty="0" err="1"/>
              <a:t>ArrayList</a:t>
            </a:r>
            <a:endParaRPr lang="en-US" dirty="0"/>
          </a:p>
          <a:p>
            <a:r>
              <a:rPr lang="en-US" dirty="0"/>
              <a:t> o Differences between </a:t>
            </a:r>
            <a:r>
              <a:rPr lang="en-US" dirty="0" err="1"/>
              <a:t>ArrayList</a:t>
            </a:r>
            <a:r>
              <a:rPr lang="en-US" dirty="0"/>
              <a:t> and Vector ?</a:t>
            </a:r>
            <a:endParaRPr lang="en-US" dirty="0"/>
          </a:p>
          <a:p>
            <a:r>
              <a:rPr lang="en-US" dirty="0"/>
              <a:t> o Getting synchronized version of </a:t>
            </a:r>
            <a:r>
              <a:rPr lang="en-US" dirty="0" err="1"/>
              <a:t>ArrayList</a:t>
            </a:r>
            <a:r>
              <a:rPr lang="en-US" dirty="0"/>
              <a:t> object              </a:t>
            </a:r>
            <a:r>
              <a:rPr lang="en-US" dirty="0" err="1"/>
              <a:t>LinkedList</a:t>
            </a:r>
            <a:endParaRPr lang="en-US" dirty="0"/>
          </a:p>
          <a:p>
            <a:r>
              <a:rPr lang="en-US" dirty="0"/>
              <a:t> Vector </a:t>
            </a:r>
            <a:endParaRPr lang="en-US" dirty="0"/>
          </a:p>
          <a:p>
            <a:r>
              <a:rPr lang="en-US" dirty="0"/>
              <a:t> Stack </a:t>
            </a:r>
            <a:endParaRPr lang="en-US" dirty="0"/>
          </a:p>
          <a:p>
            <a:r>
              <a:rPr lang="en-US" dirty="0"/>
              <a:t>The 3 cursors of java</a:t>
            </a:r>
            <a:endParaRPr lang="en-US" dirty="0"/>
          </a:p>
          <a:p>
            <a:r>
              <a:rPr lang="en-US" dirty="0"/>
              <a:t> 0. Enumeration </a:t>
            </a:r>
            <a:endParaRPr lang="en-US" dirty="0"/>
          </a:p>
          <a:p>
            <a:pPr marL="342900" indent="-342900">
              <a:buAutoNum type="arabicPeriod"/>
            </a:pPr>
            <a:r>
              <a:rPr lang="en-US" dirty="0" err="1"/>
              <a:t>Iterator</a:t>
            </a:r>
            <a:r>
              <a:rPr lang="en-US" dirty="0"/>
              <a:t> </a:t>
            </a:r>
            <a:endParaRPr lang="en-US" dirty="0"/>
          </a:p>
          <a:p>
            <a:pPr marL="342900" indent="-342900"/>
            <a:r>
              <a:rPr lang="en-US" dirty="0"/>
              <a:t>2.    </a:t>
            </a:r>
            <a:r>
              <a:rPr lang="en-US" dirty="0" err="1"/>
              <a:t>ListIterato</a:t>
            </a:r>
            <a:endParaRPr lang="en-US" dirty="0"/>
          </a:p>
          <a:p>
            <a:pPr marL="342900" indent="-342900"/>
            <a:r>
              <a:rPr lang="en-US" dirty="0"/>
              <a:t>o Compression of Enumeration , </a:t>
            </a:r>
            <a:r>
              <a:rPr lang="en-US" dirty="0" err="1"/>
              <a:t>Iterator</a:t>
            </a:r>
            <a:r>
              <a:rPr lang="en-US" dirty="0"/>
              <a:t> and </a:t>
            </a:r>
            <a:r>
              <a:rPr lang="en-US" dirty="0" err="1"/>
              <a:t>ListIterator</a:t>
            </a:r>
            <a:r>
              <a:rPr lang="en-US" dirty="0"/>
              <a:t> ? Set interface </a:t>
            </a:r>
            <a:endParaRPr lang="en-US" dirty="0"/>
          </a:p>
          <a:p>
            <a:pPr marL="342900" indent="-342900"/>
            <a:r>
              <a:rPr lang="en-US" dirty="0"/>
              <a:t>       </a:t>
            </a:r>
            <a:r>
              <a:rPr lang="en-US" dirty="0" err="1"/>
              <a:t>HashSet</a:t>
            </a:r>
            <a:r>
              <a:rPr lang="en-US" dirty="0"/>
              <a:t> </a:t>
            </a:r>
            <a:endParaRPr lang="en-US" dirty="0"/>
          </a:p>
          <a:p>
            <a:pPr marL="342900" indent="-342900"/>
            <a:r>
              <a:rPr lang="en-US" dirty="0"/>
              <a:t>       </a:t>
            </a:r>
            <a:r>
              <a:rPr lang="en-US" dirty="0" err="1"/>
              <a:t>LinkedHashSet</a:t>
            </a:r>
            <a:endParaRPr lang="en-US" dirty="0"/>
          </a:p>
          <a:p>
            <a:pPr marL="342900" indent="-342900"/>
            <a:r>
              <a:rPr lang="en-US" dirty="0"/>
              <a:t>      Diff b/w </a:t>
            </a:r>
            <a:r>
              <a:rPr lang="en-US" dirty="0" err="1"/>
              <a:t>HashSet</a:t>
            </a:r>
            <a:r>
              <a:rPr lang="en-US" dirty="0"/>
              <a:t> &amp; </a:t>
            </a:r>
            <a:r>
              <a:rPr lang="en-US" dirty="0" err="1"/>
              <a:t>LinkedHashSet</a:t>
            </a:r>
            <a:r>
              <a:rPr lang="en-US" dirty="0"/>
              <a:t> </a:t>
            </a:r>
            <a:endParaRPr lang="en-US" dirty="0"/>
          </a:p>
          <a:p>
            <a:pPr marL="342900" indent="-342900"/>
            <a:r>
              <a:rPr lang="en-US" dirty="0"/>
              <a:t>     </a:t>
            </a:r>
            <a:r>
              <a:rPr lang="en-US" dirty="0" err="1"/>
              <a:t>SortedSet</a:t>
            </a:r>
            <a:endParaRPr lang="en-US" dirty="0"/>
          </a:p>
          <a:p>
            <a:pPr marL="342900" indent="-342900"/>
            <a:r>
              <a:rPr lang="en-US" dirty="0"/>
              <a:t>     </a:t>
            </a:r>
            <a:r>
              <a:rPr lang="en-US" dirty="0" err="1"/>
              <a:t>TreeSet</a:t>
            </a:r>
            <a:endParaRPr lang="en-US" dirty="0"/>
          </a:p>
          <a:p>
            <a:pPr marL="342900" indent="-342900"/>
            <a:r>
              <a:rPr lang="en-US" dirty="0"/>
              <a:t>o Null acceptance </a:t>
            </a:r>
            <a:endParaRPr lang="en-US" dirty="0"/>
          </a:p>
          <a:p>
            <a:pPr marL="342900" indent="-342900"/>
            <a:r>
              <a:rPr lang="en-US" dirty="0"/>
              <a:t>Comparable interface</a:t>
            </a:r>
            <a:endParaRPr lang="en-US" dirty="0"/>
          </a:p>
          <a:p>
            <a:pPr marL="342900" indent="-342900"/>
            <a:r>
              <a:rPr lang="en-US" dirty="0"/>
              <a:t> </a:t>
            </a:r>
            <a:r>
              <a:rPr lang="en-US" dirty="0" err="1"/>
              <a:t>compareTo</a:t>
            </a:r>
            <a:r>
              <a:rPr lang="en-US" dirty="0"/>
              <a:t>() method analysis </a:t>
            </a:r>
            <a:endParaRPr lang="en-US" dirty="0"/>
          </a:p>
          <a:p>
            <a:pPr marL="342900" indent="-342900"/>
            <a:r>
              <a:rPr lang="en-US" dirty="0"/>
              <a:t>Comparator interface </a:t>
            </a:r>
            <a:endParaRPr lang="en-US" dirty="0"/>
          </a:p>
          <a:p>
            <a:pPr marL="342900" indent="-342900"/>
            <a:r>
              <a:rPr lang="en-US" dirty="0"/>
              <a:t>Compression of Comparable and Comparator ?</a:t>
            </a:r>
            <a:endParaRPr lang="en-US" dirty="0"/>
          </a:p>
        </p:txBody>
      </p:sp>
      <p:sp>
        <p:nvSpPr>
          <p:cNvPr id="5" name="Rectangle 4"/>
          <p:cNvSpPr/>
          <p:nvPr/>
        </p:nvSpPr>
        <p:spPr>
          <a:xfrm>
            <a:off x="8153400" y="4095750"/>
            <a:ext cx="327334" cy="400110"/>
          </a:xfrm>
          <a:prstGeom prst="rect">
            <a:avLst/>
          </a:prstGeom>
        </p:spPr>
        <p:txBody>
          <a:bodyPr wrap="none">
            <a:spAutoFit/>
          </a:bodyPr>
          <a:lstStyle/>
          <a:p>
            <a:r>
              <a:rPr lang="en-US" sz="2000" dirty="0"/>
              <a:t>2</a:t>
            </a:r>
            <a:endParaRPr lang="en-US" sz="20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23" name="Rectangle 22"/>
          <p:cNvSpPr/>
          <p:nvPr/>
        </p:nvSpPr>
        <p:spPr>
          <a:xfrm>
            <a:off x="1371600" y="1428750"/>
            <a:ext cx="6629400" cy="1600438"/>
          </a:xfrm>
          <a:prstGeom prst="rect">
            <a:avLst/>
          </a:prstGeom>
        </p:spPr>
        <p:txBody>
          <a:bodyPr wrap="square">
            <a:spAutoFit/>
          </a:bodyPr>
          <a:lstStyle/>
          <a:p>
            <a:r>
              <a:rPr lang="en-US" dirty="0"/>
              <a:t>1. It is the child interface of Set.</a:t>
            </a:r>
            <a:endParaRPr lang="en-US" dirty="0"/>
          </a:p>
          <a:p>
            <a:r>
              <a:rPr lang="en-US" dirty="0"/>
              <a:t>2. If we want to represent a group of individual objects as single entity "where</a:t>
            </a:r>
            <a:endParaRPr lang="en-US" dirty="0"/>
          </a:p>
          <a:p>
            <a:r>
              <a:rPr lang="en-US" dirty="0"/>
              <a:t>duplicates are not allow but all objects will be insertion according to some sorting</a:t>
            </a:r>
            <a:endParaRPr lang="en-US" dirty="0"/>
          </a:p>
          <a:p>
            <a:r>
              <a:rPr lang="en-US" dirty="0"/>
              <a:t>order then we should go for </a:t>
            </a:r>
            <a:r>
              <a:rPr lang="en-US" dirty="0" err="1"/>
              <a:t>SortedSet</a:t>
            </a:r>
            <a:r>
              <a:rPr lang="en-US" dirty="0"/>
              <a:t>.</a:t>
            </a:r>
            <a:endParaRPr lang="en-US" dirty="0"/>
          </a:p>
          <a:p>
            <a:r>
              <a:rPr lang="en-US" dirty="0"/>
              <a:t>(or)</a:t>
            </a:r>
            <a:endParaRPr lang="en-US" dirty="0"/>
          </a:p>
          <a:p>
            <a:r>
              <a:rPr lang="en-US" dirty="0"/>
              <a:t>3. If we want to represent a group of "unique objects" according to some sorting</a:t>
            </a:r>
            <a:endParaRPr lang="en-US" dirty="0"/>
          </a:p>
          <a:p>
            <a:r>
              <a:rPr lang="en-US" dirty="0"/>
              <a:t>order then we should go for </a:t>
            </a:r>
            <a:r>
              <a:rPr lang="en-US" dirty="0" err="1"/>
              <a:t>SortedSet</a:t>
            </a:r>
            <a:r>
              <a:rPr lang="en-US" dirty="0"/>
              <a:t>.</a:t>
            </a:r>
            <a:endParaRPr lang="en-US" dirty="0"/>
          </a:p>
        </p:txBody>
      </p:sp>
      <p:sp>
        <p:nvSpPr>
          <p:cNvPr id="3" name="Rectangle 2"/>
          <p:cNvSpPr/>
          <p:nvPr/>
        </p:nvSpPr>
        <p:spPr>
          <a:xfrm>
            <a:off x="6400800" y="38671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0" name="Rectangle 9"/>
          <p:cNvSpPr/>
          <p:nvPr/>
        </p:nvSpPr>
        <p:spPr>
          <a:xfrm>
            <a:off x="2133600" y="2190750"/>
            <a:ext cx="4976042" cy="1015663"/>
          </a:xfrm>
          <a:prstGeom prst="rect">
            <a:avLst/>
          </a:prstGeom>
        </p:spPr>
        <p:txBody>
          <a:bodyPr wrap="none">
            <a:spAutoFit/>
          </a:bodyPr>
          <a:lstStyle/>
          <a:p>
            <a:r>
              <a:rPr lang="en-US" sz="6000" dirty="0" err="1">
                <a:solidFill>
                  <a:schemeClr val="tx2">
                    <a:lumMod val="75000"/>
                  </a:schemeClr>
                </a:solidFill>
              </a:rPr>
              <a:t>NavigableSet</a:t>
            </a:r>
            <a:r>
              <a:rPr lang="en-US" sz="6000" dirty="0">
                <a:solidFill>
                  <a:schemeClr val="tx2">
                    <a:lumMod val="75000"/>
                  </a:schemeClr>
                </a:solidFill>
              </a:rPr>
              <a:t>:</a:t>
            </a:r>
            <a:endParaRPr lang="en-US" sz="6000" dirty="0">
              <a:solidFill>
                <a:schemeClr val="tx2">
                  <a:lumMod val="75000"/>
                </a:schemeClr>
              </a:solidFill>
            </a:endParaRPr>
          </a:p>
        </p:txBody>
      </p:sp>
      <p:sp>
        <p:nvSpPr>
          <p:cNvPr id="3" name="Rectangle 2"/>
          <p:cNvSpPr/>
          <p:nvPr/>
        </p:nvSpPr>
        <p:spPr>
          <a:xfrm>
            <a:off x="7162800" y="37909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0" name="Rectangle 9"/>
          <p:cNvSpPr/>
          <p:nvPr/>
        </p:nvSpPr>
        <p:spPr>
          <a:xfrm>
            <a:off x="1295400" y="1809750"/>
            <a:ext cx="5715000" cy="1200329"/>
          </a:xfrm>
          <a:prstGeom prst="rect">
            <a:avLst/>
          </a:prstGeom>
        </p:spPr>
        <p:txBody>
          <a:bodyPr wrap="square">
            <a:spAutoFit/>
          </a:bodyPr>
          <a:lstStyle/>
          <a:p>
            <a:r>
              <a:rPr lang="en-US" sz="2400" dirty="0"/>
              <a:t>1. It is the child interface of </a:t>
            </a:r>
            <a:r>
              <a:rPr lang="en-US" sz="2400" dirty="0" err="1"/>
              <a:t>SortedSet</a:t>
            </a:r>
            <a:r>
              <a:rPr lang="en-US" sz="2400" dirty="0"/>
              <a:t>.</a:t>
            </a:r>
            <a:endParaRPr lang="en-US" sz="2400" dirty="0"/>
          </a:p>
          <a:p>
            <a:r>
              <a:rPr lang="en-US" sz="2400" dirty="0"/>
              <a:t>2. It provides several methods for navigation purposes.</a:t>
            </a:r>
            <a:endParaRPr lang="en-US" sz="2400" dirty="0"/>
          </a:p>
        </p:txBody>
      </p:sp>
      <p:sp>
        <p:nvSpPr>
          <p:cNvPr id="3" name="Rectangle 2"/>
          <p:cNvSpPr/>
          <p:nvPr/>
        </p:nvSpPr>
        <p:spPr>
          <a:xfrm>
            <a:off x="7086600" y="40195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10" name="Rectangle 9"/>
          <p:cNvSpPr/>
          <p:nvPr/>
        </p:nvSpPr>
        <p:spPr>
          <a:xfrm>
            <a:off x="3048000" y="2038350"/>
            <a:ext cx="2707793" cy="1015663"/>
          </a:xfrm>
          <a:prstGeom prst="rect">
            <a:avLst/>
          </a:prstGeom>
        </p:spPr>
        <p:txBody>
          <a:bodyPr wrap="none">
            <a:spAutoFit/>
          </a:bodyPr>
          <a:lstStyle/>
          <a:p>
            <a:r>
              <a:rPr lang="en-US" sz="6000" dirty="0">
                <a:solidFill>
                  <a:schemeClr val="accent3">
                    <a:lumMod val="50000"/>
                  </a:schemeClr>
                </a:solidFill>
              </a:rPr>
              <a:t>Queue:</a:t>
            </a:r>
            <a:endParaRPr lang="en-US" sz="6000" dirty="0">
              <a:solidFill>
                <a:schemeClr val="accent3">
                  <a:lumMod val="50000"/>
                </a:schemeClr>
              </a:solidFill>
            </a:endParaRPr>
          </a:p>
        </p:txBody>
      </p:sp>
      <p:sp>
        <p:nvSpPr>
          <p:cNvPr id="3" name="Rectangle 2"/>
          <p:cNvSpPr/>
          <p:nvPr/>
        </p:nvSpPr>
        <p:spPr>
          <a:xfrm>
            <a:off x="7010400" y="3867150"/>
            <a:ext cx="327334" cy="400110"/>
          </a:xfrm>
          <a:prstGeom prst="rect">
            <a:avLst/>
          </a:prstGeom>
        </p:spPr>
        <p:txBody>
          <a:bodyPr wrap="none">
            <a:spAutoFit/>
          </a:bodyPr>
          <a:lstStyle/>
          <a:p>
            <a:r>
              <a:rPr lang="en-US" sz="2000" dirty="0"/>
              <a:t>7</a:t>
            </a:r>
            <a:endParaRPr lang="en-US" sz="2000"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7" name="Rectangle 6"/>
          <p:cNvSpPr/>
          <p:nvPr/>
        </p:nvSpPr>
        <p:spPr>
          <a:xfrm>
            <a:off x="914400" y="361950"/>
            <a:ext cx="7391400" cy="954107"/>
          </a:xfrm>
          <a:prstGeom prst="rect">
            <a:avLst/>
          </a:prstGeom>
        </p:spPr>
        <p:txBody>
          <a:bodyPr wrap="square">
            <a:spAutoFit/>
          </a:bodyPr>
          <a:lstStyle/>
          <a:p>
            <a:pPr marL="342900" indent="-342900">
              <a:buAutoNum type="arabicPeriod"/>
            </a:pPr>
            <a:r>
              <a:rPr lang="en-US" dirty="0"/>
              <a:t>It is the child interface of Collection.</a:t>
            </a:r>
            <a:endParaRPr lang="en-US" dirty="0"/>
          </a:p>
          <a:p>
            <a:pPr marL="342900" indent="-342900"/>
            <a:endParaRPr lang="en-US" dirty="0"/>
          </a:p>
          <a:p>
            <a:r>
              <a:rPr lang="en-US" dirty="0"/>
              <a:t>2. If we want to represent a group of individual objects prior to processing then we</a:t>
            </a:r>
            <a:endParaRPr lang="en-US" dirty="0"/>
          </a:p>
          <a:p>
            <a:r>
              <a:rPr lang="en-US" dirty="0"/>
              <a:t>should go for queue concept.</a:t>
            </a:r>
            <a:endParaRPr lang="en-US" dirty="0"/>
          </a:p>
        </p:txBody>
      </p:sp>
      <p:sp>
        <p:nvSpPr>
          <p:cNvPr id="8" name="Rectangle 7"/>
          <p:cNvSpPr/>
          <p:nvPr/>
        </p:nvSpPr>
        <p:spPr>
          <a:xfrm>
            <a:off x="990600" y="1352550"/>
            <a:ext cx="910827" cy="307777"/>
          </a:xfrm>
          <a:prstGeom prst="rect">
            <a:avLst/>
          </a:prstGeom>
        </p:spPr>
        <p:txBody>
          <a:bodyPr wrap="none">
            <a:spAutoFit/>
          </a:bodyPr>
          <a:lstStyle/>
          <a:p>
            <a:r>
              <a:rPr lang="en-US" u="sng" dirty="0"/>
              <a:t>Diagram:</a:t>
            </a:r>
            <a:endParaRPr lang="en-US" u="sng" dirty="0"/>
          </a:p>
        </p:txBody>
      </p:sp>
      <p:pic>
        <p:nvPicPr>
          <p:cNvPr id="5123" name="Picture 3" descr="C:\Users\HOME\Desktop\Capture 2.PNG"/>
          <p:cNvPicPr>
            <a:picLocks noChangeAspect="1" noChangeArrowheads="1"/>
          </p:cNvPicPr>
          <p:nvPr/>
        </p:nvPicPr>
        <p:blipFill>
          <a:blip r:embed="rId1"/>
          <a:srcRect/>
          <a:stretch>
            <a:fillRect/>
          </a:stretch>
        </p:blipFill>
        <p:spPr bwMode="auto">
          <a:xfrm>
            <a:off x="1600200" y="1733550"/>
            <a:ext cx="5092700" cy="3124200"/>
          </a:xfrm>
          <a:prstGeom prst="rect">
            <a:avLst/>
          </a:prstGeom>
          <a:noFill/>
        </p:spPr>
      </p:pic>
      <p:sp>
        <p:nvSpPr>
          <p:cNvPr id="5" name="Rectangle 4"/>
          <p:cNvSpPr/>
          <p:nvPr/>
        </p:nvSpPr>
        <p:spPr>
          <a:xfrm>
            <a:off x="7467600" y="4324350"/>
            <a:ext cx="327334" cy="400110"/>
          </a:xfrm>
          <a:prstGeom prst="rect">
            <a:avLst/>
          </a:prstGeom>
        </p:spPr>
        <p:txBody>
          <a:bodyPr wrap="none">
            <a:spAutoFit/>
          </a:bodyPr>
          <a:lstStyle/>
          <a:p>
            <a:r>
              <a:rPr lang="en-US" sz="2000" dirty="0"/>
              <a:t>8</a:t>
            </a:r>
            <a:endParaRPr lang="en-US" sz="2000" dirty="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8" name="Rectangle 7"/>
          <p:cNvSpPr/>
          <p:nvPr/>
        </p:nvSpPr>
        <p:spPr>
          <a:xfrm>
            <a:off x="2971800" y="1885950"/>
            <a:ext cx="2920992" cy="1569660"/>
          </a:xfrm>
          <a:prstGeom prst="rect">
            <a:avLst/>
          </a:prstGeom>
        </p:spPr>
        <p:txBody>
          <a:bodyPr wrap="none">
            <a:spAutoFit/>
          </a:bodyPr>
          <a:lstStyle/>
          <a:p>
            <a:r>
              <a:rPr lang="en-US" sz="9600" dirty="0">
                <a:solidFill>
                  <a:srgbClr val="002060"/>
                </a:solidFill>
              </a:rPr>
              <a:t>Map:</a:t>
            </a:r>
            <a:endParaRPr lang="en-US" sz="9600" dirty="0">
              <a:solidFill>
                <a:srgbClr val="002060"/>
              </a:solidFill>
            </a:endParaRPr>
          </a:p>
        </p:txBody>
      </p:sp>
      <p:sp>
        <p:nvSpPr>
          <p:cNvPr id="3" name="Rectangle 2"/>
          <p:cNvSpPr/>
          <p:nvPr/>
        </p:nvSpPr>
        <p:spPr>
          <a:xfrm>
            <a:off x="7543800" y="4171950"/>
            <a:ext cx="327334" cy="400110"/>
          </a:xfrm>
          <a:prstGeom prst="rect">
            <a:avLst/>
          </a:prstGeom>
        </p:spPr>
        <p:txBody>
          <a:bodyPr wrap="none">
            <a:spAutoFit/>
          </a:bodyPr>
          <a:lstStyle/>
          <a:p>
            <a:r>
              <a:rPr lang="en-US" sz="2000" dirty="0"/>
              <a:t>8</a:t>
            </a:r>
            <a:endParaRPr lang="en-US" sz="2000"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7" name="Rectangle 6"/>
          <p:cNvSpPr/>
          <p:nvPr/>
        </p:nvSpPr>
        <p:spPr>
          <a:xfrm>
            <a:off x="1066800" y="209550"/>
            <a:ext cx="7010400" cy="954107"/>
          </a:xfrm>
          <a:prstGeom prst="rect">
            <a:avLst/>
          </a:prstGeom>
        </p:spPr>
        <p:txBody>
          <a:bodyPr wrap="square">
            <a:spAutoFit/>
          </a:bodyPr>
          <a:lstStyle/>
          <a:p>
            <a:r>
              <a:rPr lang="en-US" dirty="0"/>
              <a:t>1. Map is not child interface of Collection.</a:t>
            </a:r>
            <a:endParaRPr lang="en-US" dirty="0"/>
          </a:p>
          <a:p>
            <a:r>
              <a:rPr lang="en-US" dirty="0"/>
              <a:t>2. If we want to represent a group of objects as key-value pairs then we should go for</a:t>
            </a:r>
            <a:endParaRPr lang="en-US" dirty="0"/>
          </a:p>
          <a:p>
            <a:r>
              <a:rPr lang="en-US" dirty="0"/>
              <a:t>    Map interface.</a:t>
            </a:r>
            <a:endParaRPr lang="en-US" dirty="0"/>
          </a:p>
          <a:p>
            <a:r>
              <a:rPr lang="en-US" dirty="0"/>
              <a:t>3. Duplicate keys are not allowed but values can be duplicated.</a:t>
            </a:r>
            <a:endParaRPr lang="en-US" dirty="0"/>
          </a:p>
        </p:txBody>
      </p:sp>
      <p:sp>
        <p:nvSpPr>
          <p:cNvPr id="8" name="Rectangle 7"/>
          <p:cNvSpPr/>
          <p:nvPr/>
        </p:nvSpPr>
        <p:spPr>
          <a:xfrm>
            <a:off x="1295400" y="1276350"/>
            <a:ext cx="910827" cy="307777"/>
          </a:xfrm>
          <a:prstGeom prst="rect">
            <a:avLst/>
          </a:prstGeom>
        </p:spPr>
        <p:txBody>
          <a:bodyPr wrap="none">
            <a:spAutoFit/>
          </a:bodyPr>
          <a:lstStyle/>
          <a:p>
            <a:r>
              <a:rPr lang="en-US" u="sng" dirty="0"/>
              <a:t>Diagram:</a:t>
            </a:r>
            <a:endParaRPr lang="en-US" u="sng" dirty="0"/>
          </a:p>
        </p:txBody>
      </p:sp>
      <p:pic>
        <p:nvPicPr>
          <p:cNvPr id="6146" name="Picture 2" descr="C:\Users\HOME\Desktop\Capture 3.PNG"/>
          <p:cNvPicPr>
            <a:picLocks noChangeAspect="1" noChangeArrowheads="1"/>
          </p:cNvPicPr>
          <p:nvPr/>
        </p:nvPicPr>
        <p:blipFill>
          <a:blip r:embed="rId1"/>
          <a:srcRect/>
          <a:stretch>
            <a:fillRect/>
          </a:stretch>
        </p:blipFill>
        <p:spPr bwMode="auto">
          <a:xfrm>
            <a:off x="1295400" y="1733550"/>
            <a:ext cx="6248400" cy="2438400"/>
          </a:xfrm>
          <a:prstGeom prst="rect">
            <a:avLst/>
          </a:prstGeom>
          <a:noFill/>
        </p:spPr>
      </p:pic>
      <p:sp>
        <p:nvSpPr>
          <p:cNvPr id="5" name="Rectangle 4"/>
          <p:cNvSpPr/>
          <p:nvPr/>
        </p:nvSpPr>
        <p:spPr>
          <a:xfrm>
            <a:off x="7924800" y="4248150"/>
            <a:ext cx="327334" cy="400110"/>
          </a:xfrm>
          <a:prstGeom prst="rect">
            <a:avLst/>
          </a:prstGeom>
        </p:spPr>
        <p:txBody>
          <a:bodyPr wrap="none">
            <a:spAutoFit/>
          </a:bodyPr>
          <a:lstStyle/>
          <a:p>
            <a:r>
              <a:rPr lang="en-US" sz="2000" dirty="0"/>
              <a:t>8</a:t>
            </a:r>
            <a:endParaRPr lang="en-US" sz="2000"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7" name="Rectangle 6"/>
          <p:cNvSpPr/>
          <p:nvPr/>
        </p:nvSpPr>
        <p:spPr>
          <a:xfrm>
            <a:off x="1676400" y="1809750"/>
            <a:ext cx="6022803" cy="1446550"/>
          </a:xfrm>
          <a:prstGeom prst="rect">
            <a:avLst/>
          </a:prstGeom>
        </p:spPr>
        <p:txBody>
          <a:bodyPr wrap="none">
            <a:spAutoFit/>
          </a:bodyPr>
          <a:lstStyle/>
          <a:p>
            <a:r>
              <a:rPr lang="en-US" sz="8800" dirty="0" err="1">
                <a:solidFill>
                  <a:srgbClr val="7030A0"/>
                </a:solidFill>
              </a:rPr>
              <a:t>SortedMap</a:t>
            </a:r>
            <a:r>
              <a:rPr lang="en-US" sz="8800" dirty="0">
                <a:solidFill>
                  <a:srgbClr val="7030A0"/>
                </a:solidFill>
              </a:rPr>
              <a:t>:</a:t>
            </a:r>
            <a:endParaRPr lang="en-US" sz="8800" dirty="0">
              <a:solidFill>
                <a:srgbClr val="7030A0"/>
              </a:solidFill>
            </a:endParaRPr>
          </a:p>
        </p:txBody>
      </p:sp>
      <p:sp>
        <p:nvSpPr>
          <p:cNvPr id="3" name="Rectangle 2"/>
          <p:cNvSpPr/>
          <p:nvPr/>
        </p:nvSpPr>
        <p:spPr>
          <a:xfrm>
            <a:off x="7315200" y="4248150"/>
            <a:ext cx="327334" cy="400110"/>
          </a:xfrm>
          <a:prstGeom prst="rect">
            <a:avLst/>
          </a:prstGeom>
        </p:spPr>
        <p:txBody>
          <a:bodyPr wrap="none">
            <a:spAutoFit/>
          </a:bodyPr>
          <a:lstStyle/>
          <a:p>
            <a:r>
              <a:rPr lang="en-US" sz="2000" dirty="0"/>
              <a:t>9</a:t>
            </a:r>
            <a:endParaRPr lang="en-US" sz="2000"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1" name="Rectangle 40"/>
          <p:cNvSpPr/>
          <p:nvPr/>
        </p:nvSpPr>
        <p:spPr>
          <a:xfrm>
            <a:off x="990600" y="1200150"/>
            <a:ext cx="7239000" cy="2246769"/>
          </a:xfrm>
          <a:prstGeom prst="rect">
            <a:avLst/>
          </a:prstGeom>
        </p:spPr>
        <p:txBody>
          <a:bodyPr wrap="square">
            <a:spAutoFit/>
          </a:bodyPr>
          <a:lstStyle/>
          <a:p>
            <a:r>
              <a:rPr lang="en-US" sz="2800" dirty="0"/>
              <a:t>1. It is the child interface of Map.</a:t>
            </a:r>
            <a:endParaRPr lang="en-US" sz="2800" dirty="0"/>
          </a:p>
          <a:p>
            <a:r>
              <a:rPr lang="en-US" sz="2800" dirty="0"/>
              <a:t>2. If we want to represent a group of objects as key value pairs "according to some</a:t>
            </a:r>
            <a:endParaRPr lang="en-US" sz="2800" dirty="0"/>
          </a:p>
          <a:p>
            <a:r>
              <a:rPr lang="en-US" sz="2800" dirty="0"/>
              <a:t>sorting order of keys" then we should go for </a:t>
            </a:r>
            <a:r>
              <a:rPr lang="en-US" sz="2800" dirty="0" err="1"/>
              <a:t>SortedMap</a:t>
            </a:r>
            <a:r>
              <a:rPr lang="en-US" sz="2800" dirty="0"/>
              <a:t>.</a:t>
            </a:r>
            <a:endParaRPr lang="en-US" sz="2800" dirty="0"/>
          </a:p>
        </p:txBody>
      </p:sp>
      <p:sp>
        <p:nvSpPr>
          <p:cNvPr id="3" name="Rectangle 2"/>
          <p:cNvSpPr/>
          <p:nvPr/>
        </p:nvSpPr>
        <p:spPr>
          <a:xfrm>
            <a:off x="6934200" y="4095750"/>
            <a:ext cx="397866" cy="400110"/>
          </a:xfrm>
          <a:prstGeom prst="rect">
            <a:avLst/>
          </a:prstGeom>
        </p:spPr>
        <p:txBody>
          <a:bodyPr wrap="none">
            <a:spAutoFit/>
          </a:bodyPr>
          <a:lstStyle/>
          <a:p>
            <a:r>
              <a:rPr lang="en-US" sz="2000" dirty="0"/>
              <a:t>9 </a:t>
            </a:r>
            <a:endParaRPr lang="en-US" sz="2000" dirty="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30" name="Rectangle 29"/>
          <p:cNvSpPr/>
          <p:nvPr/>
        </p:nvSpPr>
        <p:spPr>
          <a:xfrm>
            <a:off x="1905000" y="1962150"/>
            <a:ext cx="5833648" cy="1107996"/>
          </a:xfrm>
          <a:prstGeom prst="rect">
            <a:avLst/>
          </a:prstGeom>
        </p:spPr>
        <p:txBody>
          <a:bodyPr wrap="none">
            <a:spAutoFit/>
          </a:bodyPr>
          <a:lstStyle/>
          <a:p>
            <a:r>
              <a:rPr lang="en-US" sz="6600" dirty="0" err="1">
                <a:solidFill>
                  <a:srgbClr val="92D050"/>
                </a:solidFill>
              </a:rPr>
              <a:t>NavigableMap</a:t>
            </a:r>
            <a:r>
              <a:rPr lang="en-US" sz="6600" dirty="0">
                <a:solidFill>
                  <a:srgbClr val="92D050"/>
                </a:solidFill>
              </a:rPr>
              <a:t>:</a:t>
            </a:r>
            <a:endParaRPr lang="en-US" sz="6600" dirty="0">
              <a:solidFill>
                <a:srgbClr val="92D050"/>
              </a:solidFill>
            </a:endParaRPr>
          </a:p>
        </p:txBody>
      </p:sp>
      <p:sp>
        <p:nvSpPr>
          <p:cNvPr id="3" name="Rectangle 2"/>
          <p:cNvSpPr/>
          <p:nvPr/>
        </p:nvSpPr>
        <p:spPr>
          <a:xfrm>
            <a:off x="7010400" y="3867150"/>
            <a:ext cx="327334" cy="400110"/>
          </a:xfrm>
          <a:prstGeom prst="rect">
            <a:avLst/>
          </a:prstGeom>
        </p:spPr>
        <p:txBody>
          <a:bodyPr wrap="none">
            <a:spAutoFit/>
          </a:bodyPr>
          <a:lstStyle/>
          <a:p>
            <a:r>
              <a:rPr lang="en-US" sz="2000" dirty="0"/>
              <a:t>9</a:t>
            </a:r>
            <a:endParaRPr lang="en-US" sz="2000"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371600" y="209550"/>
            <a:ext cx="4572000" cy="4185761"/>
          </a:xfrm>
          <a:prstGeom prst="rect">
            <a:avLst/>
          </a:prstGeom>
        </p:spPr>
        <p:txBody>
          <a:bodyPr>
            <a:spAutoFit/>
          </a:bodyPr>
          <a:lstStyle/>
          <a:p>
            <a:r>
              <a:rPr lang="en-US" dirty="0"/>
              <a:t>Compression of Set implemented class objects</a:t>
            </a:r>
            <a:endParaRPr lang="en-US" dirty="0"/>
          </a:p>
          <a:p>
            <a:r>
              <a:rPr lang="en-US" dirty="0"/>
              <a:t> Map </a:t>
            </a:r>
            <a:endParaRPr lang="en-US" dirty="0"/>
          </a:p>
          <a:p>
            <a:r>
              <a:rPr lang="en-US" dirty="0"/>
              <a:t>Entry interface </a:t>
            </a:r>
            <a:endParaRPr lang="en-US" dirty="0"/>
          </a:p>
          <a:p>
            <a:r>
              <a:rPr lang="en-US" dirty="0" err="1"/>
              <a:t>HashMap</a:t>
            </a:r>
            <a:r>
              <a:rPr lang="en-US" dirty="0"/>
              <a:t> </a:t>
            </a:r>
            <a:endParaRPr lang="en-US" dirty="0"/>
          </a:p>
          <a:p>
            <a:r>
              <a:rPr lang="en-US" dirty="0"/>
              <a:t>o Differences between </a:t>
            </a:r>
            <a:r>
              <a:rPr lang="en-US" dirty="0" err="1"/>
              <a:t>HashMap</a:t>
            </a:r>
            <a:r>
              <a:rPr lang="en-US" dirty="0"/>
              <a:t> and </a:t>
            </a:r>
            <a:r>
              <a:rPr lang="en-US" dirty="0" err="1"/>
              <a:t>Hashtable</a:t>
            </a:r>
            <a:r>
              <a:rPr lang="en-US" dirty="0"/>
              <a:t> ? </a:t>
            </a:r>
            <a:endParaRPr lang="en-US" dirty="0"/>
          </a:p>
          <a:p>
            <a:r>
              <a:rPr lang="en-US" dirty="0"/>
              <a:t>o How to get synchronized version of </a:t>
            </a:r>
            <a:r>
              <a:rPr lang="en-US" dirty="0" err="1"/>
              <a:t>HashMap</a:t>
            </a:r>
            <a:endParaRPr lang="en-US" dirty="0"/>
          </a:p>
          <a:p>
            <a:r>
              <a:rPr lang="en-US" dirty="0" err="1"/>
              <a:t>LinkedHashMap</a:t>
            </a:r>
            <a:r>
              <a:rPr lang="en-US" dirty="0"/>
              <a:t> </a:t>
            </a:r>
            <a:endParaRPr lang="en-US" dirty="0"/>
          </a:p>
          <a:p>
            <a:r>
              <a:rPr lang="en-US" dirty="0" err="1"/>
              <a:t>IdentityHashMap</a:t>
            </a:r>
            <a:endParaRPr lang="en-US" dirty="0"/>
          </a:p>
          <a:p>
            <a:r>
              <a:rPr lang="en-US" dirty="0"/>
              <a:t> </a:t>
            </a:r>
            <a:r>
              <a:rPr lang="en-US" dirty="0" err="1"/>
              <a:t>WeakHashMap</a:t>
            </a:r>
            <a:r>
              <a:rPr lang="en-US" dirty="0"/>
              <a:t> </a:t>
            </a:r>
            <a:endParaRPr lang="en-US" dirty="0"/>
          </a:p>
          <a:p>
            <a:r>
              <a:rPr lang="en-US" dirty="0" err="1"/>
              <a:t>SortedMap</a:t>
            </a:r>
            <a:r>
              <a:rPr lang="en-US" dirty="0"/>
              <a:t> </a:t>
            </a:r>
            <a:endParaRPr lang="en-US" dirty="0"/>
          </a:p>
          <a:p>
            <a:r>
              <a:rPr lang="en-US" dirty="0" err="1"/>
              <a:t>TreeMap</a:t>
            </a:r>
            <a:r>
              <a:rPr lang="en-US" dirty="0"/>
              <a:t> </a:t>
            </a:r>
            <a:endParaRPr lang="en-US" dirty="0"/>
          </a:p>
          <a:p>
            <a:r>
              <a:rPr lang="en-US" dirty="0" err="1"/>
              <a:t>Hashtable</a:t>
            </a:r>
            <a:r>
              <a:rPr lang="en-US" dirty="0"/>
              <a:t> Properties</a:t>
            </a:r>
            <a:endParaRPr lang="en-US" dirty="0"/>
          </a:p>
          <a:p>
            <a:r>
              <a:rPr lang="en-US" dirty="0"/>
              <a:t>1.5v enhancements </a:t>
            </a:r>
            <a:endParaRPr lang="en-US" dirty="0"/>
          </a:p>
          <a:p>
            <a:r>
              <a:rPr lang="en-US" dirty="0"/>
              <a:t>o Queue interface </a:t>
            </a:r>
            <a:endParaRPr lang="en-US" dirty="0"/>
          </a:p>
          <a:p>
            <a:r>
              <a:rPr lang="en-US" dirty="0"/>
              <a:t>o </a:t>
            </a:r>
            <a:r>
              <a:rPr lang="en-US" dirty="0" err="1"/>
              <a:t>PriorityQueue</a:t>
            </a:r>
            <a:r>
              <a:rPr lang="en-US" dirty="0"/>
              <a:t> </a:t>
            </a:r>
            <a:endParaRPr lang="en-US" dirty="0"/>
          </a:p>
          <a:p>
            <a:r>
              <a:rPr lang="en-US" dirty="0"/>
              <a:t>1.6v Enhancements </a:t>
            </a:r>
            <a:endParaRPr lang="en-US" dirty="0"/>
          </a:p>
          <a:p>
            <a:r>
              <a:rPr lang="en-US" dirty="0"/>
              <a:t>o </a:t>
            </a:r>
            <a:r>
              <a:rPr lang="en-US" dirty="0" err="1"/>
              <a:t>NavigableSet</a:t>
            </a:r>
            <a:r>
              <a:rPr lang="en-US" dirty="0"/>
              <a:t> </a:t>
            </a:r>
            <a:endParaRPr lang="en-US" dirty="0"/>
          </a:p>
          <a:p>
            <a:r>
              <a:rPr lang="en-US" dirty="0"/>
              <a:t>o </a:t>
            </a:r>
            <a:r>
              <a:rPr lang="en-US" dirty="0" err="1"/>
              <a:t>NavigableMap</a:t>
            </a:r>
            <a:r>
              <a:rPr lang="en-US" dirty="0"/>
              <a:t> Utility classes : </a:t>
            </a:r>
            <a:endParaRPr lang="en-US" dirty="0"/>
          </a:p>
          <a:p>
            <a:r>
              <a:rPr lang="en-US" dirty="0"/>
              <a:t>o Collections class</a:t>
            </a:r>
            <a:endParaRPr lang="en-US" dirty="0"/>
          </a:p>
        </p:txBody>
      </p:sp>
      <p:sp>
        <p:nvSpPr>
          <p:cNvPr id="7" name="Rectangle 6"/>
          <p:cNvSpPr/>
          <p:nvPr/>
        </p:nvSpPr>
        <p:spPr>
          <a:xfrm>
            <a:off x="4572000" y="1885950"/>
            <a:ext cx="4572000" cy="1384995"/>
          </a:xfrm>
          <a:prstGeom prst="rect">
            <a:avLst/>
          </a:prstGeom>
        </p:spPr>
        <p:txBody>
          <a:bodyPr>
            <a:spAutoFit/>
          </a:bodyPr>
          <a:lstStyle/>
          <a:p>
            <a:r>
              <a:rPr lang="en-US" dirty="0"/>
              <a:t> Sorting the elements of a List </a:t>
            </a:r>
            <a:endParaRPr lang="en-US" dirty="0"/>
          </a:p>
          <a:p>
            <a:r>
              <a:rPr lang="en-US" dirty="0"/>
              <a:t> Searching the elements of a List </a:t>
            </a:r>
            <a:endParaRPr lang="en-US" dirty="0"/>
          </a:p>
          <a:p>
            <a:r>
              <a:rPr lang="en-US" dirty="0"/>
              <a:t> Conclusions o Arrays class</a:t>
            </a:r>
            <a:endParaRPr lang="en-US" dirty="0"/>
          </a:p>
          <a:p>
            <a:r>
              <a:rPr lang="en-US" dirty="0"/>
              <a:t>  Sorting the elements of array </a:t>
            </a:r>
            <a:endParaRPr lang="en-US" dirty="0"/>
          </a:p>
          <a:p>
            <a:r>
              <a:rPr lang="en-US" dirty="0"/>
              <a:t> Searching the elements of array </a:t>
            </a:r>
            <a:endParaRPr lang="en-US" dirty="0"/>
          </a:p>
          <a:p>
            <a:r>
              <a:rPr lang="en-US" dirty="0"/>
              <a:t> Converting array to List</a:t>
            </a:r>
            <a:endParaRPr lang="en-US" dirty="0"/>
          </a:p>
        </p:txBody>
      </p:sp>
      <p:sp>
        <p:nvSpPr>
          <p:cNvPr id="8" name="Rectangle 7"/>
          <p:cNvSpPr/>
          <p:nvPr/>
        </p:nvSpPr>
        <p:spPr>
          <a:xfrm>
            <a:off x="7086600" y="4019550"/>
            <a:ext cx="327334" cy="400110"/>
          </a:xfrm>
          <a:prstGeom prst="rect">
            <a:avLst/>
          </a:prstGeom>
        </p:spPr>
        <p:txBody>
          <a:bodyPr wrap="none">
            <a:spAutoFit/>
          </a:bodyPr>
          <a:lstStyle/>
          <a:p>
            <a:r>
              <a:rPr lang="en-US" sz="2000" dirty="0"/>
              <a:t>3</a:t>
            </a:r>
            <a:endParaRPr lang="en-US" sz="2000"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 name="Rectangle 4"/>
          <p:cNvSpPr/>
          <p:nvPr/>
        </p:nvSpPr>
        <p:spPr>
          <a:xfrm>
            <a:off x="914400" y="209550"/>
            <a:ext cx="7620000" cy="523220"/>
          </a:xfrm>
          <a:prstGeom prst="rect">
            <a:avLst/>
          </a:prstGeom>
        </p:spPr>
        <p:txBody>
          <a:bodyPr wrap="square">
            <a:spAutoFit/>
          </a:bodyPr>
          <a:lstStyle/>
          <a:p>
            <a:r>
              <a:rPr lang="en-US" dirty="0"/>
              <a:t>1) It is the child interface of </a:t>
            </a:r>
            <a:r>
              <a:rPr lang="en-US" dirty="0" err="1"/>
              <a:t>SortedMap</a:t>
            </a:r>
            <a:r>
              <a:rPr lang="en-US" dirty="0"/>
              <a:t> and defines several methods for navigation purposes.</a:t>
            </a:r>
            <a:endParaRPr lang="en-US" dirty="0"/>
          </a:p>
          <a:p>
            <a:endParaRPr lang="en-US" dirty="0"/>
          </a:p>
        </p:txBody>
      </p:sp>
      <p:sp>
        <p:nvSpPr>
          <p:cNvPr id="6" name="Rectangle 5"/>
          <p:cNvSpPr/>
          <p:nvPr/>
        </p:nvSpPr>
        <p:spPr>
          <a:xfrm>
            <a:off x="1143000" y="590550"/>
            <a:ext cx="7315200" cy="1169551"/>
          </a:xfrm>
          <a:prstGeom prst="rect">
            <a:avLst/>
          </a:prstGeom>
        </p:spPr>
        <p:txBody>
          <a:bodyPr wrap="square">
            <a:spAutoFit/>
          </a:bodyPr>
          <a:lstStyle/>
          <a:p>
            <a:r>
              <a:rPr lang="en-US" u="sng" dirty="0"/>
              <a:t>What is the difference between Collection and Collections ?</a:t>
            </a:r>
            <a:endParaRPr lang="en-US" u="sng" dirty="0"/>
          </a:p>
          <a:p>
            <a:endParaRPr lang="en-US" dirty="0"/>
          </a:p>
          <a:p>
            <a:r>
              <a:rPr lang="en-US" dirty="0"/>
              <a:t>"Collection is an "interface" which can be used to represent a group of objects as a</a:t>
            </a:r>
            <a:endParaRPr lang="en-US" dirty="0"/>
          </a:p>
          <a:p>
            <a:r>
              <a:rPr lang="en-US" dirty="0"/>
              <a:t>single entity. Whereas "Collections is an utility class" present in </a:t>
            </a:r>
            <a:r>
              <a:rPr lang="en-US" dirty="0" err="1"/>
              <a:t>java.util</a:t>
            </a:r>
            <a:r>
              <a:rPr lang="en-US" dirty="0"/>
              <a:t> package to</a:t>
            </a:r>
            <a:endParaRPr lang="en-US" dirty="0"/>
          </a:p>
          <a:p>
            <a:r>
              <a:rPr lang="en-US" dirty="0"/>
              <a:t>define several utility methods for Collection objects.</a:t>
            </a:r>
            <a:endParaRPr lang="en-US" dirty="0"/>
          </a:p>
        </p:txBody>
      </p:sp>
      <p:sp>
        <p:nvSpPr>
          <p:cNvPr id="7" name="Rectangle 6"/>
          <p:cNvSpPr/>
          <p:nvPr/>
        </p:nvSpPr>
        <p:spPr>
          <a:xfrm>
            <a:off x="1295400" y="1809750"/>
            <a:ext cx="5257800" cy="2677656"/>
          </a:xfrm>
          <a:prstGeom prst="rect">
            <a:avLst/>
          </a:prstGeom>
        </p:spPr>
        <p:txBody>
          <a:bodyPr wrap="square">
            <a:spAutoFit/>
          </a:bodyPr>
          <a:lstStyle/>
          <a:p>
            <a:r>
              <a:rPr lang="en-US" dirty="0"/>
              <a:t>Collection--------------------interface</a:t>
            </a:r>
            <a:endParaRPr lang="en-US" dirty="0"/>
          </a:p>
          <a:p>
            <a:r>
              <a:rPr lang="en-US" dirty="0"/>
              <a:t>Collections------------------class</a:t>
            </a:r>
            <a:endParaRPr lang="en-US" dirty="0"/>
          </a:p>
          <a:p>
            <a:endParaRPr lang="en-US" dirty="0"/>
          </a:p>
          <a:p>
            <a:endParaRPr lang="en-US" dirty="0"/>
          </a:p>
          <a:p>
            <a:r>
              <a:rPr lang="en-US" dirty="0"/>
              <a:t>In collection framework the following are legacy characters.</a:t>
            </a:r>
            <a:endParaRPr lang="en-US" dirty="0"/>
          </a:p>
          <a:p>
            <a:endParaRPr lang="en-US" dirty="0"/>
          </a:p>
          <a:p>
            <a:r>
              <a:rPr lang="en-US" dirty="0"/>
              <a:t>1. Enumeration(I)</a:t>
            </a:r>
            <a:endParaRPr lang="en-US" dirty="0"/>
          </a:p>
          <a:p>
            <a:r>
              <a:rPr lang="en-US" dirty="0"/>
              <a:t>2. Dictionary(AC)</a:t>
            </a:r>
            <a:endParaRPr lang="en-US" dirty="0"/>
          </a:p>
          <a:p>
            <a:r>
              <a:rPr lang="en-US" dirty="0"/>
              <a:t>3. Vector(C)</a:t>
            </a:r>
            <a:endParaRPr lang="en-US" dirty="0"/>
          </a:p>
          <a:p>
            <a:r>
              <a:rPr lang="en-US" dirty="0"/>
              <a:t>4. Stack(C)</a:t>
            </a:r>
            <a:endParaRPr lang="en-US" dirty="0"/>
          </a:p>
          <a:p>
            <a:r>
              <a:rPr lang="en-US" dirty="0"/>
              <a:t>5. </a:t>
            </a:r>
            <a:r>
              <a:rPr lang="en-US" dirty="0" err="1"/>
              <a:t>Hashtable</a:t>
            </a:r>
            <a:r>
              <a:rPr lang="en-US" dirty="0"/>
              <a:t>(C)</a:t>
            </a:r>
            <a:endParaRPr lang="en-US" dirty="0"/>
          </a:p>
          <a:p>
            <a:r>
              <a:rPr lang="en-US" dirty="0"/>
              <a:t>6. Properties(C)</a:t>
            </a:r>
            <a:endParaRPr lang="en-US" dirty="0"/>
          </a:p>
        </p:txBody>
      </p:sp>
      <p:sp>
        <p:nvSpPr>
          <p:cNvPr id="8" name="Rectangle 7"/>
          <p:cNvSpPr/>
          <p:nvPr/>
        </p:nvSpPr>
        <p:spPr>
          <a:xfrm>
            <a:off x="7162800" y="4324350"/>
            <a:ext cx="327334" cy="400110"/>
          </a:xfrm>
          <a:prstGeom prst="rect">
            <a:avLst/>
          </a:prstGeom>
        </p:spPr>
        <p:txBody>
          <a:bodyPr wrap="none">
            <a:spAutoFit/>
          </a:bodyPr>
          <a:lstStyle/>
          <a:p>
            <a:r>
              <a:rPr lang="en-US" sz="2000" dirty="0"/>
              <a:t>9</a:t>
            </a:r>
            <a:endParaRPr lang="en-US" sz="2000"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16" name="Rectangle 15"/>
          <p:cNvSpPr/>
          <p:nvPr/>
        </p:nvSpPr>
        <p:spPr>
          <a:xfrm>
            <a:off x="1066800" y="133350"/>
            <a:ext cx="910827" cy="307777"/>
          </a:xfrm>
          <a:prstGeom prst="rect">
            <a:avLst/>
          </a:prstGeom>
        </p:spPr>
        <p:txBody>
          <a:bodyPr wrap="none">
            <a:spAutoFit/>
          </a:bodyPr>
          <a:lstStyle/>
          <a:p>
            <a:r>
              <a:rPr lang="en-US" u="sng" dirty="0"/>
              <a:t>Diagram:</a:t>
            </a:r>
            <a:endParaRPr lang="en-US" u="sng" dirty="0"/>
          </a:p>
        </p:txBody>
      </p:sp>
      <p:pic>
        <p:nvPicPr>
          <p:cNvPr id="7170" name="Picture 2" descr="C:\Users\HOME\Desktop\Capture 4.PNG"/>
          <p:cNvPicPr>
            <a:picLocks noChangeAspect="1" noChangeArrowheads="1"/>
          </p:cNvPicPr>
          <p:nvPr/>
        </p:nvPicPr>
        <p:blipFill>
          <a:blip r:embed="rId1"/>
          <a:srcRect/>
          <a:stretch>
            <a:fillRect/>
          </a:stretch>
        </p:blipFill>
        <p:spPr bwMode="auto">
          <a:xfrm>
            <a:off x="838200" y="438150"/>
            <a:ext cx="6248400" cy="2286000"/>
          </a:xfrm>
          <a:prstGeom prst="rect">
            <a:avLst/>
          </a:prstGeom>
          <a:noFill/>
        </p:spPr>
      </p:pic>
      <p:sp>
        <p:nvSpPr>
          <p:cNvPr id="18" name="Rectangle 17"/>
          <p:cNvSpPr/>
          <p:nvPr/>
        </p:nvSpPr>
        <p:spPr>
          <a:xfrm>
            <a:off x="914400" y="2571750"/>
            <a:ext cx="910827" cy="307777"/>
          </a:xfrm>
          <a:prstGeom prst="rect">
            <a:avLst/>
          </a:prstGeom>
        </p:spPr>
        <p:txBody>
          <a:bodyPr wrap="none">
            <a:spAutoFit/>
          </a:bodyPr>
          <a:lstStyle/>
          <a:p>
            <a:r>
              <a:rPr lang="en-US" u="sng" dirty="0"/>
              <a:t>Diagram:</a:t>
            </a:r>
            <a:endParaRPr lang="en-US" u="sng" dirty="0"/>
          </a:p>
        </p:txBody>
      </p:sp>
      <p:pic>
        <p:nvPicPr>
          <p:cNvPr id="7171" name="Picture 3" descr="C:\Users\HOME\Desktop\Capture 5.PNG"/>
          <p:cNvPicPr>
            <a:picLocks noChangeAspect="1" noChangeArrowheads="1"/>
          </p:cNvPicPr>
          <p:nvPr/>
        </p:nvPicPr>
        <p:blipFill>
          <a:blip r:embed="rId2"/>
          <a:srcRect/>
          <a:stretch>
            <a:fillRect/>
          </a:stretch>
        </p:blipFill>
        <p:spPr bwMode="auto">
          <a:xfrm>
            <a:off x="914400" y="2952750"/>
            <a:ext cx="6934200" cy="1981200"/>
          </a:xfrm>
          <a:prstGeom prst="rect">
            <a:avLst/>
          </a:prstGeom>
          <a:noFill/>
        </p:spPr>
      </p:pic>
      <p:sp>
        <p:nvSpPr>
          <p:cNvPr id="6" name="Rectangle 5"/>
          <p:cNvSpPr/>
          <p:nvPr/>
        </p:nvSpPr>
        <p:spPr>
          <a:xfrm>
            <a:off x="8077200" y="4476750"/>
            <a:ext cx="470000" cy="400110"/>
          </a:xfrm>
          <a:prstGeom prst="rect">
            <a:avLst/>
          </a:prstGeom>
        </p:spPr>
        <p:txBody>
          <a:bodyPr wrap="none">
            <a:spAutoFit/>
          </a:bodyPr>
          <a:lstStyle/>
          <a:p>
            <a:r>
              <a:rPr lang="en-US" sz="2000" dirty="0"/>
              <a:t>10</a:t>
            </a:r>
            <a:endParaRPr lang="en-US" sz="2000"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38" name="Rectangle 37"/>
          <p:cNvSpPr/>
          <p:nvPr/>
        </p:nvSpPr>
        <p:spPr>
          <a:xfrm>
            <a:off x="1752600" y="2038350"/>
            <a:ext cx="6263253" cy="923330"/>
          </a:xfrm>
          <a:prstGeom prst="rect">
            <a:avLst/>
          </a:prstGeom>
        </p:spPr>
        <p:txBody>
          <a:bodyPr wrap="none">
            <a:spAutoFit/>
          </a:bodyPr>
          <a:lstStyle/>
          <a:p>
            <a:r>
              <a:rPr lang="en-US" sz="5400" dirty="0">
                <a:solidFill>
                  <a:schemeClr val="accent5">
                    <a:lumMod val="50000"/>
                  </a:schemeClr>
                </a:solidFill>
              </a:rPr>
              <a:t>Collection interface:</a:t>
            </a:r>
            <a:endParaRPr lang="en-US" sz="5400" dirty="0">
              <a:solidFill>
                <a:schemeClr val="accent5">
                  <a:lumMod val="50000"/>
                </a:schemeClr>
              </a:solidFill>
            </a:endParaRPr>
          </a:p>
        </p:txBody>
      </p:sp>
      <p:sp>
        <p:nvSpPr>
          <p:cNvPr id="3" name="Rectangle 2"/>
          <p:cNvSpPr/>
          <p:nvPr/>
        </p:nvSpPr>
        <p:spPr>
          <a:xfrm>
            <a:off x="7010400" y="4171950"/>
            <a:ext cx="470000" cy="400110"/>
          </a:xfrm>
          <a:prstGeom prst="rect">
            <a:avLst/>
          </a:prstGeom>
        </p:spPr>
        <p:txBody>
          <a:bodyPr wrap="none">
            <a:spAutoFit/>
          </a:bodyPr>
          <a:lstStyle/>
          <a:p>
            <a:r>
              <a:rPr lang="en-US" sz="2000" dirty="0"/>
              <a:t>10</a:t>
            </a:r>
            <a:endParaRPr lang="en-US" sz="2000"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4" name="Rectangle 23"/>
          <p:cNvSpPr/>
          <p:nvPr/>
        </p:nvSpPr>
        <p:spPr>
          <a:xfrm>
            <a:off x="914400" y="133350"/>
            <a:ext cx="7696200" cy="4185761"/>
          </a:xfrm>
          <a:prstGeom prst="rect">
            <a:avLst/>
          </a:prstGeom>
        </p:spPr>
        <p:txBody>
          <a:bodyPr wrap="square">
            <a:spAutoFit/>
          </a:bodyPr>
          <a:lstStyle/>
          <a:p>
            <a:r>
              <a:rPr lang="en-US" dirty="0"/>
              <a:t> If we want to represent a group of individual objects as a single entity then we should go</a:t>
            </a:r>
            <a:endParaRPr lang="en-US" dirty="0"/>
          </a:p>
          <a:p>
            <a:r>
              <a:rPr lang="en-US" dirty="0"/>
              <a:t>    for Collection interface. This interface defines the most common general methods which </a:t>
            </a:r>
            <a:endParaRPr lang="en-US" dirty="0"/>
          </a:p>
          <a:p>
            <a:r>
              <a:rPr lang="en-US" dirty="0"/>
              <a:t>    can be applicable for any Collection object.</a:t>
            </a:r>
            <a:endParaRPr lang="en-US" dirty="0"/>
          </a:p>
          <a:p>
            <a:endParaRPr lang="en-US" dirty="0"/>
          </a:p>
          <a:p>
            <a:r>
              <a:rPr lang="en-US" dirty="0"/>
              <a:t> The following is the list of methods present in Collection interface.</a:t>
            </a:r>
            <a:endParaRPr lang="en-US" dirty="0"/>
          </a:p>
          <a:p>
            <a:endParaRPr lang="en-US" dirty="0"/>
          </a:p>
          <a:p>
            <a:pPr marL="342900" indent="-342900">
              <a:buAutoNum type="arabicPeriod"/>
            </a:pPr>
            <a:r>
              <a:rPr lang="en-US" dirty="0" err="1"/>
              <a:t>boolean</a:t>
            </a:r>
            <a:r>
              <a:rPr lang="en-US" dirty="0"/>
              <a:t> add(Object o);</a:t>
            </a:r>
            <a:endParaRPr lang="en-US" dirty="0"/>
          </a:p>
          <a:p>
            <a:r>
              <a:rPr lang="en-US" dirty="0"/>
              <a:t>2. </a:t>
            </a:r>
            <a:r>
              <a:rPr lang="en-US" dirty="0" err="1"/>
              <a:t>boolean</a:t>
            </a:r>
            <a:r>
              <a:rPr lang="en-US" dirty="0"/>
              <a:t> </a:t>
            </a:r>
            <a:r>
              <a:rPr lang="en-US" dirty="0" err="1"/>
              <a:t>addAll</a:t>
            </a:r>
            <a:r>
              <a:rPr lang="en-US" dirty="0"/>
              <a:t>(Collection c);</a:t>
            </a:r>
            <a:endParaRPr lang="en-US" dirty="0"/>
          </a:p>
          <a:p>
            <a:r>
              <a:rPr lang="en-US" dirty="0"/>
              <a:t>3. </a:t>
            </a:r>
            <a:r>
              <a:rPr lang="en-US" dirty="0" err="1"/>
              <a:t>boolean</a:t>
            </a:r>
            <a:r>
              <a:rPr lang="en-US" dirty="0"/>
              <a:t> remove(Object o);</a:t>
            </a:r>
            <a:endParaRPr lang="en-US" dirty="0"/>
          </a:p>
          <a:p>
            <a:r>
              <a:rPr lang="en-US" dirty="0"/>
              <a:t>4. </a:t>
            </a:r>
            <a:r>
              <a:rPr lang="en-US" dirty="0" err="1"/>
              <a:t>boolean</a:t>
            </a:r>
            <a:r>
              <a:rPr lang="en-US" dirty="0"/>
              <a:t> </a:t>
            </a:r>
            <a:r>
              <a:rPr lang="en-US" dirty="0" err="1"/>
              <a:t>removeAll</a:t>
            </a:r>
            <a:r>
              <a:rPr lang="en-US" dirty="0"/>
              <a:t>(Object o);</a:t>
            </a:r>
            <a:endParaRPr lang="en-US" dirty="0"/>
          </a:p>
          <a:p>
            <a:r>
              <a:rPr lang="en-US" dirty="0"/>
              <a:t>5. </a:t>
            </a:r>
            <a:r>
              <a:rPr lang="en-US" dirty="0" err="1"/>
              <a:t>boolean</a:t>
            </a:r>
            <a:r>
              <a:rPr lang="en-US" dirty="0"/>
              <a:t> </a:t>
            </a:r>
            <a:r>
              <a:rPr lang="en-US" dirty="0" err="1"/>
              <a:t>retainAll</a:t>
            </a:r>
            <a:r>
              <a:rPr lang="en-US" dirty="0"/>
              <a:t>(Collection c);</a:t>
            </a:r>
            <a:endParaRPr lang="en-US" dirty="0"/>
          </a:p>
          <a:p>
            <a:r>
              <a:rPr lang="en-US" dirty="0"/>
              <a:t>To remove all objects except those present in c.</a:t>
            </a:r>
            <a:endParaRPr lang="en-US" dirty="0"/>
          </a:p>
          <a:p>
            <a:r>
              <a:rPr lang="en-US" dirty="0"/>
              <a:t>6. Void clear();</a:t>
            </a:r>
            <a:endParaRPr lang="en-US" dirty="0"/>
          </a:p>
          <a:p>
            <a:r>
              <a:rPr lang="en-US" dirty="0"/>
              <a:t>7. </a:t>
            </a:r>
            <a:r>
              <a:rPr lang="en-US" dirty="0" err="1"/>
              <a:t>boolean</a:t>
            </a:r>
            <a:r>
              <a:rPr lang="en-US" dirty="0"/>
              <a:t> contains(Object o);</a:t>
            </a:r>
            <a:endParaRPr lang="en-US" dirty="0"/>
          </a:p>
          <a:p>
            <a:r>
              <a:rPr lang="en-US" dirty="0"/>
              <a:t>8. </a:t>
            </a:r>
            <a:r>
              <a:rPr lang="en-US" dirty="0" err="1"/>
              <a:t>boolean</a:t>
            </a:r>
            <a:r>
              <a:rPr lang="en-US" dirty="0"/>
              <a:t> </a:t>
            </a:r>
            <a:r>
              <a:rPr lang="en-US" dirty="0" err="1"/>
              <a:t>containsAll</a:t>
            </a:r>
            <a:r>
              <a:rPr lang="en-US" dirty="0"/>
              <a:t>(Collection c);</a:t>
            </a:r>
            <a:endParaRPr lang="en-US" dirty="0"/>
          </a:p>
          <a:p>
            <a:r>
              <a:rPr lang="en-US" dirty="0"/>
              <a:t>9. </a:t>
            </a:r>
            <a:r>
              <a:rPr lang="en-US" dirty="0" err="1"/>
              <a:t>boolean</a:t>
            </a:r>
            <a:r>
              <a:rPr lang="en-US" dirty="0"/>
              <a:t> </a:t>
            </a:r>
            <a:r>
              <a:rPr lang="en-US" dirty="0" err="1"/>
              <a:t>isEmpty</a:t>
            </a:r>
            <a:r>
              <a:rPr lang="en-US" dirty="0"/>
              <a:t>(); </a:t>
            </a:r>
            <a:endParaRPr lang="en-US" dirty="0"/>
          </a:p>
          <a:p>
            <a:r>
              <a:rPr lang="en-US" dirty="0"/>
              <a:t>10. </a:t>
            </a:r>
            <a:r>
              <a:rPr lang="en-US" dirty="0" err="1"/>
              <a:t>Int</a:t>
            </a:r>
            <a:r>
              <a:rPr lang="en-US" dirty="0"/>
              <a:t> size();</a:t>
            </a:r>
            <a:endParaRPr lang="en-US" dirty="0"/>
          </a:p>
          <a:p>
            <a:r>
              <a:rPr lang="en-US" dirty="0"/>
              <a:t>11. Object[] </a:t>
            </a:r>
            <a:r>
              <a:rPr lang="en-US" dirty="0" err="1"/>
              <a:t>toArray</a:t>
            </a:r>
            <a:r>
              <a:rPr lang="en-US" dirty="0"/>
              <a:t>();</a:t>
            </a:r>
            <a:endParaRPr lang="en-US" dirty="0"/>
          </a:p>
          <a:p>
            <a:r>
              <a:rPr lang="en-US" dirty="0"/>
              <a:t>12. </a:t>
            </a:r>
            <a:r>
              <a:rPr lang="en-US" dirty="0" err="1"/>
              <a:t>Iterator</a:t>
            </a:r>
            <a:r>
              <a:rPr lang="en-US" dirty="0"/>
              <a:t> </a:t>
            </a:r>
            <a:r>
              <a:rPr lang="en-US" dirty="0" err="1"/>
              <a:t>iterator</a:t>
            </a:r>
            <a:r>
              <a:rPr lang="en-US" dirty="0"/>
              <a:t>();</a:t>
            </a:r>
            <a:endParaRPr lang="en-US" dirty="0"/>
          </a:p>
        </p:txBody>
      </p:sp>
      <p:sp>
        <p:nvSpPr>
          <p:cNvPr id="25" name="Rectangle 24"/>
          <p:cNvSpPr/>
          <p:nvPr/>
        </p:nvSpPr>
        <p:spPr>
          <a:xfrm>
            <a:off x="1066800" y="4400550"/>
            <a:ext cx="7086600" cy="307777"/>
          </a:xfrm>
          <a:prstGeom prst="rect">
            <a:avLst/>
          </a:prstGeom>
        </p:spPr>
        <p:txBody>
          <a:bodyPr wrap="square">
            <a:spAutoFit/>
          </a:bodyPr>
          <a:lstStyle/>
          <a:p>
            <a:r>
              <a:rPr lang="en-US" dirty="0"/>
              <a:t>There is no concrete class which implements Collection interface directly.</a:t>
            </a:r>
            <a:endParaRPr lang="en-US" dirty="0"/>
          </a:p>
        </p:txBody>
      </p:sp>
      <p:sp>
        <p:nvSpPr>
          <p:cNvPr id="4" name="Rectangle 3"/>
          <p:cNvSpPr/>
          <p:nvPr/>
        </p:nvSpPr>
        <p:spPr>
          <a:xfrm>
            <a:off x="7772400" y="4552950"/>
            <a:ext cx="470000" cy="400110"/>
          </a:xfrm>
          <a:prstGeom prst="rect">
            <a:avLst/>
          </a:prstGeom>
        </p:spPr>
        <p:txBody>
          <a:bodyPr wrap="none">
            <a:spAutoFit/>
          </a:bodyPr>
          <a:lstStyle/>
          <a:p>
            <a:r>
              <a:rPr lang="en-US" sz="2000" dirty="0"/>
              <a:t>10</a:t>
            </a:r>
            <a:endParaRPr lang="en-US" sz="2000"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12" name="Rectangle 11"/>
          <p:cNvSpPr/>
          <p:nvPr/>
        </p:nvSpPr>
        <p:spPr>
          <a:xfrm>
            <a:off x="1600200" y="1962150"/>
            <a:ext cx="5673348" cy="1200329"/>
          </a:xfrm>
          <a:prstGeom prst="rect">
            <a:avLst/>
          </a:prstGeom>
        </p:spPr>
        <p:txBody>
          <a:bodyPr wrap="none">
            <a:spAutoFit/>
          </a:bodyPr>
          <a:lstStyle/>
          <a:p>
            <a:r>
              <a:rPr lang="en-US" sz="7200" dirty="0">
                <a:solidFill>
                  <a:schemeClr val="accent6">
                    <a:lumMod val="60000"/>
                    <a:lumOff val="40000"/>
                  </a:schemeClr>
                </a:solidFill>
              </a:rPr>
              <a:t>List interface:</a:t>
            </a:r>
            <a:endParaRPr lang="en-US" sz="7200" dirty="0">
              <a:solidFill>
                <a:schemeClr val="accent6">
                  <a:lumMod val="60000"/>
                  <a:lumOff val="40000"/>
                </a:schemeClr>
              </a:solidFill>
            </a:endParaRPr>
          </a:p>
        </p:txBody>
      </p:sp>
      <p:sp>
        <p:nvSpPr>
          <p:cNvPr id="3" name="Rectangle 2"/>
          <p:cNvSpPr/>
          <p:nvPr/>
        </p:nvSpPr>
        <p:spPr>
          <a:xfrm>
            <a:off x="7162800" y="4171950"/>
            <a:ext cx="470000" cy="400110"/>
          </a:xfrm>
          <a:prstGeom prst="rect">
            <a:avLst/>
          </a:prstGeom>
        </p:spPr>
        <p:txBody>
          <a:bodyPr wrap="none">
            <a:spAutoFit/>
          </a:bodyPr>
          <a:lstStyle/>
          <a:p>
            <a:r>
              <a:rPr lang="en-US" sz="2000" dirty="0"/>
              <a:t>10</a:t>
            </a:r>
            <a:endParaRPr lang="en-US" sz="2000"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2" name="Rectangle 1"/>
          <p:cNvSpPr/>
          <p:nvPr/>
        </p:nvSpPr>
        <p:spPr>
          <a:xfrm>
            <a:off x="381000" y="209550"/>
            <a:ext cx="8458200" cy="1169551"/>
          </a:xfrm>
          <a:prstGeom prst="rect">
            <a:avLst/>
          </a:prstGeom>
        </p:spPr>
        <p:txBody>
          <a:bodyPr wrap="square">
            <a:spAutoFit/>
          </a:bodyPr>
          <a:lstStyle/>
          <a:p>
            <a:r>
              <a:rPr lang="en-US" dirty="0"/>
              <a:t> It is the child interface of Collection.</a:t>
            </a:r>
            <a:endParaRPr lang="en-US" dirty="0"/>
          </a:p>
          <a:p>
            <a:r>
              <a:rPr lang="en-US" dirty="0"/>
              <a:t> If we want to represent a group of individual objects as a single entity where duplicates are allow and</a:t>
            </a:r>
            <a:endParaRPr lang="en-US" dirty="0"/>
          </a:p>
          <a:p>
            <a:r>
              <a:rPr lang="en-US" dirty="0"/>
              <a:t>    insertion order is preserved. Then we should go for List.</a:t>
            </a:r>
            <a:endParaRPr lang="en-US" dirty="0"/>
          </a:p>
          <a:p>
            <a:r>
              <a:rPr lang="en-US" dirty="0"/>
              <a:t> We can differentiate duplicate objects and we can maintain insertion order by</a:t>
            </a:r>
            <a:endParaRPr lang="en-US" dirty="0"/>
          </a:p>
          <a:p>
            <a:r>
              <a:rPr lang="en-US" dirty="0"/>
              <a:t>means of index hence "index play very important role in List".</a:t>
            </a:r>
            <a:endParaRPr lang="en-US" dirty="0"/>
          </a:p>
        </p:txBody>
      </p:sp>
      <p:sp>
        <p:nvSpPr>
          <p:cNvPr id="3" name="Rectangle 2"/>
          <p:cNvSpPr/>
          <p:nvPr/>
        </p:nvSpPr>
        <p:spPr>
          <a:xfrm>
            <a:off x="685800" y="1504950"/>
            <a:ext cx="4572000" cy="2677656"/>
          </a:xfrm>
          <a:prstGeom prst="rect">
            <a:avLst/>
          </a:prstGeom>
        </p:spPr>
        <p:txBody>
          <a:bodyPr>
            <a:spAutoFit/>
          </a:bodyPr>
          <a:lstStyle/>
          <a:p>
            <a:r>
              <a:rPr lang="en-US" dirty="0"/>
              <a:t>List interface defines the following specific methods.</a:t>
            </a:r>
            <a:endParaRPr lang="en-US" dirty="0"/>
          </a:p>
          <a:p>
            <a:endParaRPr lang="en-US" dirty="0"/>
          </a:p>
          <a:p>
            <a:endParaRPr lang="en-US" dirty="0"/>
          </a:p>
          <a:p>
            <a:r>
              <a:rPr lang="en-US" dirty="0"/>
              <a:t>1. </a:t>
            </a:r>
            <a:r>
              <a:rPr lang="en-US" dirty="0" err="1"/>
              <a:t>boolean</a:t>
            </a:r>
            <a:r>
              <a:rPr lang="en-US" dirty="0"/>
              <a:t> add(</a:t>
            </a:r>
            <a:r>
              <a:rPr lang="en-US" dirty="0" err="1"/>
              <a:t>int</a:t>
            </a:r>
            <a:r>
              <a:rPr lang="en-US" dirty="0"/>
              <a:t> </a:t>
            </a:r>
            <a:r>
              <a:rPr lang="en-US" dirty="0" err="1"/>
              <a:t>index,Object</a:t>
            </a:r>
            <a:r>
              <a:rPr lang="en-US" dirty="0"/>
              <a:t> o);</a:t>
            </a:r>
            <a:endParaRPr lang="en-US" dirty="0"/>
          </a:p>
          <a:p>
            <a:r>
              <a:rPr lang="en-US" dirty="0"/>
              <a:t>2. </a:t>
            </a:r>
            <a:r>
              <a:rPr lang="en-US" dirty="0" err="1"/>
              <a:t>boolean</a:t>
            </a:r>
            <a:r>
              <a:rPr lang="en-US" dirty="0"/>
              <a:t> </a:t>
            </a:r>
            <a:r>
              <a:rPr lang="en-US" dirty="0" err="1"/>
              <a:t>addAll</a:t>
            </a:r>
            <a:r>
              <a:rPr lang="en-US" dirty="0"/>
              <a:t>(</a:t>
            </a:r>
            <a:r>
              <a:rPr lang="en-US" dirty="0" err="1"/>
              <a:t>int</a:t>
            </a:r>
            <a:r>
              <a:rPr lang="en-US" dirty="0"/>
              <a:t> </a:t>
            </a:r>
            <a:r>
              <a:rPr lang="en-US" dirty="0" err="1"/>
              <a:t>index,Collectio</a:t>
            </a:r>
            <a:r>
              <a:rPr lang="en-US" dirty="0"/>
              <a:t> c);</a:t>
            </a:r>
            <a:endParaRPr lang="en-US" dirty="0"/>
          </a:p>
          <a:p>
            <a:r>
              <a:rPr lang="en-US" dirty="0"/>
              <a:t>3. Object get(</a:t>
            </a:r>
            <a:r>
              <a:rPr lang="en-US" dirty="0" err="1"/>
              <a:t>int</a:t>
            </a:r>
            <a:r>
              <a:rPr lang="en-US" dirty="0"/>
              <a:t> index);</a:t>
            </a:r>
            <a:endParaRPr lang="en-US" dirty="0"/>
          </a:p>
          <a:p>
            <a:r>
              <a:rPr lang="en-US" dirty="0"/>
              <a:t>4. Object remove(</a:t>
            </a:r>
            <a:r>
              <a:rPr lang="en-US" dirty="0" err="1"/>
              <a:t>int</a:t>
            </a:r>
            <a:r>
              <a:rPr lang="en-US" dirty="0"/>
              <a:t> index);</a:t>
            </a:r>
            <a:endParaRPr lang="en-US" dirty="0"/>
          </a:p>
          <a:p>
            <a:r>
              <a:rPr lang="en-US" dirty="0"/>
              <a:t>5. Object set(</a:t>
            </a:r>
            <a:r>
              <a:rPr lang="en-US" dirty="0" err="1"/>
              <a:t>int</a:t>
            </a:r>
            <a:r>
              <a:rPr lang="en-US" dirty="0"/>
              <a:t> </a:t>
            </a:r>
            <a:r>
              <a:rPr lang="en-US" dirty="0" err="1"/>
              <a:t>index,Object</a:t>
            </a:r>
            <a:r>
              <a:rPr lang="en-US" dirty="0"/>
              <a:t> new);//to replace</a:t>
            </a:r>
            <a:endParaRPr lang="en-US" dirty="0"/>
          </a:p>
          <a:p>
            <a:r>
              <a:rPr lang="en-US" dirty="0"/>
              <a:t>6. </a:t>
            </a:r>
            <a:r>
              <a:rPr lang="en-US" dirty="0" err="1"/>
              <a:t>Int</a:t>
            </a:r>
            <a:r>
              <a:rPr lang="en-US" dirty="0"/>
              <a:t> </a:t>
            </a:r>
            <a:r>
              <a:rPr lang="en-US" dirty="0" err="1"/>
              <a:t>indexOf</a:t>
            </a:r>
            <a:r>
              <a:rPr lang="en-US" dirty="0"/>
              <a:t>(Object o);</a:t>
            </a:r>
            <a:endParaRPr lang="en-US" dirty="0"/>
          </a:p>
          <a:p>
            <a:r>
              <a:rPr lang="en-US" dirty="0"/>
              <a:t>Returns index of first occurrence of "o".</a:t>
            </a:r>
            <a:endParaRPr lang="en-US" dirty="0"/>
          </a:p>
          <a:p>
            <a:r>
              <a:rPr lang="en-US" dirty="0"/>
              <a:t>7. </a:t>
            </a:r>
            <a:r>
              <a:rPr lang="en-US" dirty="0" err="1"/>
              <a:t>Int</a:t>
            </a:r>
            <a:r>
              <a:rPr lang="en-US" dirty="0"/>
              <a:t> </a:t>
            </a:r>
            <a:r>
              <a:rPr lang="en-US" dirty="0" err="1"/>
              <a:t>lastIndexOf</a:t>
            </a:r>
            <a:r>
              <a:rPr lang="en-US" dirty="0"/>
              <a:t>(Object o);</a:t>
            </a:r>
            <a:endParaRPr lang="en-US" dirty="0"/>
          </a:p>
          <a:p>
            <a:r>
              <a:rPr lang="en-US" dirty="0"/>
              <a:t>8. </a:t>
            </a:r>
            <a:r>
              <a:rPr lang="en-US" dirty="0" err="1"/>
              <a:t>ListIterator</a:t>
            </a:r>
            <a:r>
              <a:rPr lang="en-US" dirty="0"/>
              <a:t> </a:t>
            </a:r>
            <a:r>
              <a:rPr lang="en-US" dirty="0" err="1"/>
              <a:t>listIterator</a:t>
            </a:r>
            <a:r>
              <a:rPr lang="en-US" dirty="0"/>
              <a:t>();</a:t>
            </a:r>
            <a:endParaRPr lang="en-US" dirty="0"/>
          </a:p>
        </p:txBody>
      </p:sp>
      <p:sp>
        <p:nvSpPr>
          <p:cNvPr id="4" name="Rectangle 3"/>
          <p:cNvSpPr/>
          <p:nvPr/>
        </p:nvSpPr>
        <p:spPr>
          <a:xfrm>
            <a:off x="7543800" y="4171950"/>
            <a:ext cx="470000" cy="400110"/>
          </a:xfrm>
          <a:prstGeom prst="rect">
            <a:avLst/>
          </a:prstGeom>
        </p:spPr>
        <p:txBody>
          <a:bodyPr wrap="none">
            <a:spAutoFit/>
          </a:bodyPr>
          <a:lstStyle/>
          <a:p>
            <a:r>
              <a:rPr lang="en-US" sz="2000" dirty="0"/>
              <a:t>11</a:t>
            </a:r>
            <a:endParaRPr lang="en-US" sz="2000"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Rectangle 2"/>
          <p:cNvSpPr/>
          <p:nvPr/>
        </p:nvSpPr>
        <p:spPr>
          <a:xfrm>
            <a:off x="2438400" y="1962150"/>
            <a:ext cx="4083169" cy="1200329"/>
          </a:xfrm>
          <a:prstGeom prst="rect">
            <a:avLst/>
          </a:prstGeom>
        </p:spPr>
        <p:txBody>
          <a:bodyPr wrap="none">
            <a:spAutoFit/>
          </a:bodyPr>
          <a:lstStyle/>
          <a:p>
            <a:r>
              <a:rPr lang="en-US" sz="7200" dirty="0" err="1">
                <a:solidFill>
                  <a:srgbClr val="002060"/>
                </a:solidFill>
              </a:rPr>
              <a:t>ArrayList</a:t>
            </a:r>
            <a:r>
              <a:rPr lang="en-US" sz="7200" dirty="0">
                <a:solidFill>
                  <a:srgbClr val="002060"/>
                </a:solidFill>
              </a:rPr>
              <a:t>:</a:t>
            </a:r>
            <a:endParaRPr lang="en-US" sz="7200" dirty="0">
              <a:solidFill>
                <a:srgbClr val="002060"/>
              </a:solidFill>
            </a:endParaRPr>
          </a:p>
        </p:txBody>
      </p:sp>
      <p:sp>
        <p:nvSpPr>
          <p:cNvPr id="4" name="Rectangle 3"/>
          <p:cNvSpPr/>
          <p:nvPr/>
        </p:nvSpPr>
        <p:spPr>
          <a:xfrm>
            <a:off x="7467600" y="3867150"/>
            <a:ext cx="519694" cy="400110"/>
          </a:xfrm>
          <a:prstGeom prst="rect">
            <a:avLst/>
          </a:prstGeom>
        </p:spPr>
        <p:txBody>
          <a:bodyPr wrap="none">
            <a:spAutoFit/>
          </a:bodyPr>
          <a:lstStyle/>
          <a:p>
            <a:r>
              <a:rPr lang="en-US" sz="2000" dirty="0"/>
              <a:t>11</a:t>
            </a:r>
            <a:r>
              <a:rPr lang="en-US" dirty="0"/>
              <a:t> </a:t>
            </a:r>
            <a:endParaRPr lang="en-US"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5" name="Rectangle 4"/>
          <p:cNvSpPr/>
          <p:nvPr/>
        </p:nvSpPr>
        <p:spPr>
          <a:xfrm>
            <a:off x="914400" y="209550"/>
            <a:ext cx="7620000" cy="1384995"/>
          </a:xfrm>
          <a:prstGeom prst="rect">
            <a:avLst/>
          </a:prstGeom>
        </p:spPr>
        <p:txBody>
          <a:bodyPr wrap="square">
            <a:spAutoFit/>
          </a:bodyPr>
          <a:lstStyle/>
          <a:p>
            <a:r>
              <a:rPr lang="en-US" dirty="0"/>
              <a:t>1. The underlying data structure is resizable array (or) </a:t>
            </a:r>
            <a:r>
              <a:rPr lang="en-US" dirty="0" err="1"/>
              <a:t>growable</a:t>
            </a:r>
            <a:r>
              <a:rPr lang="en-US" dirty="0"/>
              <a:t> array.</a:t>
            </a:r>
            <a:endParaRPr lang="en-US" dirty="0"/>
          </a:p>
          <a:p>
            <a:r>
              <a:rPr lang="en-US" dirty="0"/>
              <a:t>2. Duplicate objects are allowed.</a:t>
            </a:r>
            <a:endParaRPr lang="en-US" dirty="0"/>
          </a:p>
          <a:p>
            <a:r>
              <a:rPr lang="en-US" dirty="0"/>
              <a:t>3. Insertion order preserved.</a:t>
            </a:r>
            <a:endParaRPr lang="en-US" dirty="0"/>
          </a:p>
          <a:p>
            <a:r>
              <a:rPr lang="en-US" dirty="0"/>
              <a:t>4. Heterogeneous objects are allowed.(except </a:t>
            </a:r>
            <a:r>
              <a:rPr lang="en-US" dirty="0" err="1"/>
              <a:t>TreeSet</a:t>
            </a:r>
            <a:r>
              <a:rPr lang="en-US" dirty="0"/>
              <a:t> , </a:t>
            </a:r>
            <a:r>
              <a:rPr lang="en-US" dirty="0" err="1"/>
              <a:t>TreeMap</a:t>
            </a:r>
            <a:r>
              <a:rPr lang="en-US" dirty="0"/>
              <a:t> every where </a:t>
            </a:r>
            <a:r>
              <a:rPr lang="en-US" dirty="0" err="1"/>
              <a:t>heterogenious</a:t>
            </a:r>
            <a:r>
              <a:rPr lang="en-US" dirty="0"/>
              <a:t> </a:t>
            </a:r>
            <a:endParaRPr lang="en-US" dirty="0"/>
          </a:p>
          <a:p>
            <a:r>
              <a:rPr lang="en-US" dirty="0"/>
              <a:t>    objects are allowed)</a:t>
            </a:r>
            <a:endParaRPr lang="en-US" dirty="0"/>
          </a:p>
          <a:p>
            <a:r>
              <a:rPr lang="en-US" dirty="0"/>
              <a:t>5. Null insertion is possible.</a:t>
            </a:r>
            <a:endParaRPr lang="en-US" dirty="0"/>
          </a:p>
        </p:txBody>
      </p:sp>
      <p:sp>
        <p:nvSpPr>
          <p:cNvPr id="6" name="Rectangle 5"/>
          <p:cNvSpPr/>
          <p:nvPr/>
        </p:nvSpPr>
        <p:spPr>
          <a:xfrm>
            <a:off x="1143000" y="1657350"/>
            <a:ext cx="1249060" cy="307777"/>
          </a:xfrm>
          <a:prstGeom prst="rect">
            <a:avLst/>
          </a:prstGeom>
        </p:spPr>
        <p:txBody>
          <a:bodyPr wrap="none">
            <a:spAutoFit/>
          </a:bodyPr>
          <a:lstStyle/>
          <a:p>
            <a:r>
              <a:rPr lang="en-US" u="sng" dirty="0"/>
              <a:t>Constructors:</a:t>
            </a:r>
            <a:endParaRPr lang="en-US" u="sng" dirty="0"/>
          </a:p>
        </p:txBody>
      </p:sp>
      <p:sp>
        <p:nvSpPr>
          <p:cNvPr id="7" name="Rectangle 6"/>
          <p:cNvSpPr/>
          <p:nvPr/>
        </p:nvSpPr>
        <p:spPr>
          <a:xfrm>
            <a:off x="990600" y="2038350"/>
            <a:ext cx="7620000" cy="738664"/>
          </a:xfrm>
          <a:prstGeom prst="rect">
            <a:avLst/>
          </a:prstGeom>
        </p:spPr>
        <p:txBody>
          <a:bodyPr wrap="square">
            <a:spAutoFit/>
          </a:bodyPr>
          <a:lstStyle/>
          <a:p>
            <a:pPr marL="342900" indent="-342900">
              <a:buAutoNum type="arabicParenR"/>
            </a:pPr>
            <a:r>
              <a:rPr lang="en-US" dirty="0" err="1"/>
              <a:t>ArrayList</a:t>
            </a:r>
            <a:r>
              <a:rPr lang="en-US" dirty="0"/>
              <a:t> a=new </a:t>
            </a:r>
            <a:r>
              <a:rPr lang="en-US" dirty="0" err="1"/>
              <a:t>ArrayList</a:t>
            </a:r>
            <a:r>
              <a:rPr lang="en-US" dirty="0"/>
              <a:t>();</a:t>
            </a:r>
            <a:endParaRPr lang="en-US" dirty="0"/>
          </a:p>
          <a:p>
            <a:r>
              <a:rPr lang="en-US" dirty="0"/>
              <a:t>Creates an empty </a:t>
            </a:r>
            <a:r>
              <a:rPr lang="en-US" dirty="0" err="1"/>
              <a:t>ArrayList</a:t>
            </a:r>
            <a:r>
              <a:rPr lang="en-US" dirty="0"/>
              <a:t> object with default initial capacity "10" if </a:t>
            </a:r>
            <a:r>
              <a:rPr lang="en-US" dirty="0" err="1"/>
              <a:t>ArrayList</a:t>
            </a:r>
            <a:r>
              <a:rPr lang="en-US" dirty="0"/>
              <a:t> reaches its max </a:t>
            </a:r>
            <a:endParaRPr lang="en-US" dirty="0"/>
          </a:p>
          <a:p>
            <a:r>
              <a:rPr lang="en-US" dirty="0"/>
              <a:t>capacity then a new </a:t>
            </a:r>
            <a:r>
              <a:rPr lang="en-US" dirty="0" err="1"/>
              <a:t>ArrayList</a:t>
            </a:r>
            <a:r>
              <a:rPr lang="en-US" dirty="0"/>
              <a:t> object will be created with</a:t>
            </a:r>
            <a:endParaRPr lang="en-US" dirty="0"/>
          </a:p>
        </p:txBody>
      </p:sp>
      <p:sp>
        <p:nvSpPr>
          <p:cNvPr id="8" name="Rectangle 7"/>
          <p:cNvSpPr/>
          <p:nvPr/>
        </p:nvSpPr>
        <p:spPr>
          <a:xfrm>
            <a:off x="1905000" y="2800350"/>
            <a:ext cx="3259226" cy="307777"/>
          </a:xfrm>
          <a:prstGeom prst="rect">
            <a:avLst/>
          </a:prstGeom>
        </p:spPr>
        <p:txBody>
          <a:bodyPr wrap="none">
            <a:spAutoFit/>
          </a:bodyPr>
          <a:lstStyle/>
          <a:p>
            <a:r>
              <a:rPr lang="en-US" i="1" u="sng" dirty="0"/>
              <a:t>New capacity=(current capacity*3/2)+1</a:t>
            </a:r>
            <a:endParaRPr lang="en-US" i="1" u="sng" dirty="0"/>
          </a:p>
        </p:txBody>
      </p:sp>
      <p:sp>
        <p:nvSpPr>
          <p:cNvPr id="9" name="Rectangle 8"/>
          <p:cNvSpPr/>
          <p:nvPr/>
        </p:nvSpPr>
        <p:spPr>
          <a:xfrm>
            <a:off x="990600" y="3105150"/>
            <a:ext cx="7543800" cy="738664"/>
          </a:xfrm>
          <a:prstGeom prst="rect">
            <a:avLst/>
          </a:prstGeom>
        </p:spPr>
        <p:txBody>
          <a:bodyPr wrap="square">
            <a:spAutoFit/>
          </a:bodyPr>
          <a:lstStyle/>
          <a:p>
            <a:r>
              <a:rPr lang="en-US" dirty="0"/>
              <a:t>2) </a:t>
            </a:r>
            <a:r>
              <a:rPr lang="en-US" dirty="0" err="1"/>
              <a:t>ArrayList</a:t>
            </a:r>
            <a:r>
              <a:rPr lang="en-US" dirty="0"/>
              <a:t> a=new </a:t>
            </a:r>
            <a:r>
              <a:rPr lang="en-US" dirty="0" err="1"/>
              <a:t>ArrayList</a:t>
            </a:r>
            <a:r>
              <a:rPr lang="en-US" dirty="0"/>
              <a:t>(</a:t>
            </a:r>
            <a:r>
              <a:rPr lang="en-US" dirty="0" err="1"/>
              <a:t>int</a:t>
            </a:r>
            <a:r>
              <a:rPr lang="en-US" dirty="0"/>
              <a:t> </a:t>
            </a:r>
            <a:r>
              <a:rPr lang="en-US" dirty="0" err="1"/>
              <a:t>initialcapacity</a:t>
            </a:r>
            <a:r>
              <a:rPr lang="en-US" dirty="0"/>
              <a:t>);</a:t>
            </a:r>
            <a:endParaRPr lang="en-US" dirty="0"/>
          </a:p>
          <a:p>
            <a:endParaRPr lang="en-US" dirty="0"/>
          </a:p>
          <a:p>
            <a:r>
              <a:rPr lang="en-US" dirty="0"/>
              <a:t>Creates an empty </a:t>
            </a:r>
            <a:r>
              <a:rPr lang="en-US" dirty="0" err="1"/>
              <a:t>ArrayList</a:t>
            </a:r>
            <a:r>
              <a:rPr lang="en-US" dirty="0"/>
              <a:t> object with the specified initial capacity.</a:t>
            </a:r>
            <a:endParaRPr lang="en-US" dirty="0"/>
          </a:p>
        </p:txBody>
      </p:sp>
      <p:sp>
        <p:nvSpPr>
          <p:cNvPr id="10" name="Rectangle 9"/>
          <p:cNvSpPr/>
          <p:nvPr/>
        </p:nvSpPr>
        <p:spPr>
          <a:xfrm>
            <a:off x="990600" y="3943350"/>
            <a:ext cx="7620000" cy="1169551"/>
          </a:xfrm>
          <a:prstGeom prst="rect">
            <a:avLst/>
          </a:prstGeom>
        </p:spPr>
        <p:txBody>
          <a:bodyPr wrap="square">
            <a:spAutoFit/>
          </a:bodyPr>
          <a:lstStyle/>
          <a:p>
            <a:r>
              <a:rPr lang="en-US" dirty="0"/>
              <a:t>3) </a:t>
            </a:r>
            <a:r>
              <a:rPr lang="en-US" dirty="0" err="1"/>
              <a:t>ArrayList</a:t>
            </a:r>
            <a:r>
              <a:rPr lang="en-US" dirty="0"/>
              <a:t> a=new </a:t>
            </a:r>
            <a:r>
              <a:rPr lang="en-US" dirty="0" err="1"/>
              <a:t>ArrayList</a:t>
            </a:r>
            <a:r>
              <a:rPr lang="en-US" dirty="0"/>
              <a:t>(collection c);</a:t>
            </a:r>
            <a:endParaRPr lang="en-US" dirty="0"/>
          </a:p>
          <a:p>
            <a:endParaRPr lang="en-US" dirty="0"/>
          </a:p>
          <a:p>
            <a:r>
              <a:rPr lang="en-US" dirty="0"/>
              <a:t>Creates an equivalent </a:t>
            </a:r>
            <a:r>
              <a:rPr lang="en-US" dirty="0" err="1"/>
              <a:t>ArrayList</a:t>
            </a:r>
            <a:r>
              <a:rPr lang="en-US" dirty="0"/>
              <a:t> object for the given Collection that is this constructor</a:t>
            </a:r>
            <a:endParaRPr lang="en-US" dirty="0"/>
          </a:p>
          <a:p>
            <a:r>
              <a:rPr lang="en-US" dirty="0"/>
              <a:t>meant for inter conversation between collection objects. That is to dance between</a:t>
            </a:r>
            <a:endParaRPr lang="en-US" dirty="0"/>
          </a:p>
          <a:p>
            <a:r>
              <a:rPr lang="en-US" dirty="0"/>
              <a:t>collection objects.</a:t>
            </a:r>
            <a:endParaRPr lang="en-US" dirty="0"/>
          </a:p>
        </p:txBody>
      </p:sp>
      <p:sp>
        <p:nvSpPr>
          <p:cNvPr id="11" name="Rectangle 10"/>
          <p:cNvSpPr/>
          <p:nvPr/>
        </p:nvSpPr>
        <p:spPr>
          <a:xfrm>
            <a:off x="7924800" y="4476750"/>
            <a:ext cx="470000" cy="400110"/>
          </a:xfrm>
          <a:prstGeom prst="rect">
            <a:avLst/>
          </a:prstGeom>
        </p:spPr>
        <p:txBody>
          <a:bodyPr wrap="none">
            <a:spAutoFit/>
          </a:bodyPr>
          <a:lstStyle/>
          <a:p>
            <a:r>
              <a:rPr lang="en-US" sz="2000" dirty="0"/>
              <a:t>11</a:t>
            </a:r>
            <a:endParaRPr lang="en-US" sz="2000" dirty="0"/>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729"/>
        <p:cNvGrpSpPr/>
        <p:nvPr/>
      </p:nvGrpSpPr>
      <p:grpSpPr>
        <a:xfrm>
          <a:off x="0" y="0"/>
          <a:ext cx="0" cy="0"/>
          <a:chOff x="0" y="0"/>
          <a:chExt cx="0" cy="0"/>
        </a:xfrm>
      </p:grpSpPr>
      <p:sp>
        <p:nvSpPr>
          <p:cNvPr id="287" name="Rectangle 286"/>
          <p:cNvSpPr/>
          <p:nvPr/>
        </p:nvSpPr>
        <p:spPr>
          <a:xfrm>
            <a:off x="228600" y="0"/>
            <a:ext cx="2441694" cy="307777"/>
          </a:xfrm>
          <a:prstGeom prst="rect">
            <a:avLst/>
          </a:prstGeom>
        </p:spPr>
        <p:txBody>
          <a:bodyPr wrap="none">
            <a:spAutoFit/>
          </a:bodyPr>
          <a:lstStyle/>
          <a:p>
            <a:r>
              <a:rPr lang="en-US" u="sng" dirty="0"/>
              <a:t>Demo program for </a:t>
            </a:r>
            <a:r>
              <a:rPr lang="en-US" u="sng" dirty="0" err="1"/>
              <a:t>ArrayList</a:t>
            </a:r>
            <a:r>
              <a:rPr lang="en-US" u="sng" dirty="0"/>
              <a:t>:</a:t>
            </a:r>
            <a:endParaRPr lang="en-US" u="sng" dirty="0"/>
          </a:p>
        </p:txBody>
      </p:sp>
      <p:sp>
        <p:nvSpPr>
          <p:cNvPr id="288" name="Rectangle 287"/>
          <p:cNvSpPr/>
          <p:nvPr/>
        </p:nvSpPr>
        <p:spPr>
          <a:xfrm>
            <a:off x="304800" y="285750"/>
            <a:ext cx="4572000" cy="1384995"/>
          </a:xfrm>
          <a:prstGeom prst="rect">
            <a:avLst/>
          </a:prstGeom>
        </p:spPr>
        <p:txBody>
          <a:bodyPr>
            <a:spAutoFit/>
          </a:bodyPr>
          <a:lstStyle/>
          <a:p>
            <a:r>
              <a:rPr lang="en-US" dirty="0"/>
              <a:t>import </a:t>
            </a:r>
            <a:r>
              <a:rPr lang="en-US" dirty="0" err="1"/>
              <a:t>java.util</a:t>
            </a:r>
            <a:r>
              <a:rPr lang="en-US" dirty="0"/>
              <a:t>.*;</a:t>
            </a:r>
            <a:endParaRPr lang="en-US" dirty="0"/>
          </a:p>
          <a:p>
            <a:r>
              <a:rPr lang="en-US" dirty="0"/>
              <a:t>class </a:t>
            </a:r>
            <a:r>
              <a:rPr lang="en-US" dirty="0" err="1"/>
              <a:t>ArrayListDemo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a:t>
            </a:r>
            <a:endParaRPr lang="en-US" dirty="0"/>
          </a:p>
          <a:p>
            <a:r>
              <a:rPr lang="en-US" dirty="0"/>
              <a:t>         </a:t>
            </a:r>
            <a:r>
              <a:rPr lang="en-US" dirty="0" err="1"/>
              <a:t>ArrayList</a:t>
            </a:r>
            <a:r>
              <a:rPr lang="en-US" dirty="0"/>
              <a:t> a=new </a:t>
            </a:r>
            <a:r>
              <a:rPr lang="en-US" dirty="0" err="1"/>
              <a:t>ArrayList</a:t>
            </a:r>
            <a:r>
              <a:rPr lang="en-US" dirty="0"/>
              <a:t>();</a:t>
            </a:r>
            <a:endParaRPr lang="en-US" dirty="0"/>
          </a:p>
        </p:txBody>
      </p:sp>
      <p:sp>
        <p:nvSpPr>
          <p:cNvPr id="289" name="Rectangle 288"/>
          <p:cNvSpPr/>
          <p:nvPr/>
        </p:nvSpPr>
        <p:spPr>
          <a:xfrm>
            <a:off x="533400" y="1657350"/>
            <a:ext cx="4572000" cy="2462213"/>
          </a:xfrm>
          <a:prstGeom prst="rect">
            <a:avLst/>
          </a:prstGeom>
        </p:spPr>
        <p:txBody>
          <a:bodyPr>
            <a:spAutoFit/>
          </a:bodyPr>
          <a:lstStyle/>
          <a:p>
            <a:r>
              <a:rPr lang="en-US" dirty="0"/>
              <a:t>   </a:t>
            </a:r>
            <a:r>
              <a:rPr lang="en-US" dirty="0" err="1"/>
              <a:t>a.add</a:t>
            </a:r>
            <a:r>
              <a:rPr lang="en-US" dirty="0"/>
              <a:t>("A");</a:t>
            </a:r>
            <a:endParaRPr lang="en-US" dirty="0"/>
          </a:p>
          <a:p>
            <a:r>
              <a:rPr lang="en-US" dirty="0"/>
              <a:t>   </a:t>
            </a:r>
            <a:r>
              <a:rPr lang="en-US" dirty="0" err="1"/>
              <a:t>a.add</a:t>
            </a:r>
            <a:r>
              <a:rPr lang="en-US" dirty="0"/>
              <a:t>(10);</a:t>
            </a:r>
            <a:endParaRPr lang="en-US" dirty="0"/>
          </a:p>
          <a:p>
            <a:r>
              <a:rPr lang="en-US" dirty="0"/>
              <a:t>   </a:t>
            </a:r>
            <a:r>
              <a:rPr lang="en-US" dirty="0" err="1"/>
              <a:t>a.add</a:t>
            </a:r>
            <a:r>
              <a:rPr lang="en-US" dirty="0"/>
              <a:t>("A");</a:t>
            </a:r>
            <a:endParaRPr lang="en-US" dirty="0"/>
          </a:p>
          <a:p>
            <a:r>
              <a:rPr lang="en-US" dirty="0"/>
              <a:t>   </a:t>
            </a:r>
            <a:r>
              <a:rPr lang="en-US" dirty="0" err="1"/>
              <a:t>a.add</a:t>
            </a:r>
            <a:r>
              <a:rPr lang="en-US" dirty="0"/>
              <a:t>(null);</a:t>
            </a:r>
            <a:endParaRPr lang="en-US" dirty="0"/>
          </a:p>
          <a:p>
            <a:r>
              <a:rPr lang="en-US" dirty="0"/>
              <a:t>   </a:t>
            </a:r>
            <a:r>
              <a:rPr lang="en-US" dirty="0" err="1"/>
              <a:t>System.out.println</a:t>
            </a:r>
            <a:r>
              <a:rPr lang="en-US" dirty="0"/>
              <a:t>(a);//[A, 10, A, null]</a:t>
            </a:r>
            <a:endParaRPr lang="en-US" dirty="0"/>
          </a:p>
          <a:p>
            <a:r>
              <a:rPr lang="en-US" dirty="0"/>
              <a:t>   </a:t>
            </a:r>
            <a:r>
              <a:rPr lang="en-US" dirty="0" err="1"/>
              <a:t>a.remove</a:t>
            </a:r>
            <a:r>
              <a:rPr lang="en-US" dirty="0"/>
              <a:t>(2);</a:t>
            </a:r>
            <a:endParaRPr lang="en-US" dirty="0"/>
          </a:p>
          <a:p>
            <a:r>
              <a:rPr lang="en-US" dirty="0"/>
              <a:t>   </a:t>
            </a:r>
            <a:r>
              <a:rPr lang="en-US" dirty="0" err="1"/>
              <a:t>System.out.println</a:t>
            </a:r>
            <a:r>
              <a:rPr lang="en-US" dirty="0"/>
              <a:t>(a);//[A, 10, null]</a:t>
            </a:r>
            <a:endParaRPr lang="en-US" dirty="0"/>
          </a:p>
          <a:p>
            <a:r>
              <a:rPr lang="en-US" dirty="0"/>
              <a:t>   </a:t>
            </a:r>
            <a:r>
              <a:rPr lang="en-US" dirty="0" err="1"/>
              <a:t>a.add</a:t>
            </a:r>
            <a:r>
              <a:rPr lang="en-US" dirty="0"/>
              <a:t>(2,"m");</a:t>
            </a:r>
            <a:endParaRPr lang="en-US" dirty="0"/>
          </a:p>
          <a:p>
            <a:r>
              <a:rPr lang="en-US" dirty="0"/>
              <a:t>   </a:t>
            </a:r>
            <a:r>
              <a:rPr lang="en-US" dirty="0" err="1"/>
              <a:t>a.add</a:t>
            </a:r>
            <a:r>
              <a:rPr lang="en-US" dirty="0"/>
              <a:t>("n");</a:t>
            </a:r>
            <a:endParaRPr lang="en-US" dirty="0"/>
          </a:p>
          <a:p>
            <a:r>
              <a:rPr lang="en-US" dirty="0"/>
              <a:t>   </a:t>
            </a:r>
            <a:r>
              <a:rPr lang="en-US" dirty="0" err="1"/>
              <a:t>System.out.println</a:t>
            </a:r>
            <a:r>
              <a:rPr lang="en-US" dirty="0"/>
              <a:t>(a);//[A, 10, m, null, n]</a:t>
            </a:r>
            <a:endParaRPr lang="en-US" dirty="0"/>
          </a:p>
          <a:p>
            <a:r>
              <a:rPr lang="en-US" dirty="0"/>
              <a:t>   }</a:t>
            </a:r>
            <a:endParaRPr lang="en-US" dirty="0"/>
          </a:p>
        </p:txBody>
      </p:sp>
      <p:sp>
        <p:nvSpPr>
          <p:cNvPr id="290" name="Rectangle 289"/>
          <p:cNvSpPr/>
          <p:nvPr/>
        </p:nvSpPr>
        <p:spPr>
          <a:xfrm>
            <a:off x="381000" y="3943350"/>
            <a:ext cx="243978" cy="307777"/>
          </a:xfrm>
          <a:prstGeom prst="rect">
            <a:avLst/>
          </a:prstGeom>
        </p:spPr>
        <p:txBody>
          <a:bodyPr wrap="none">
            <a:spAutoFit/>
          </a:bodyPr>
          <a:lstStyle/>
          <a:p>
            <a:r>
              <a:rPr lang="en-US" dirty="0"/>
              <a:t>}</a:t>
            </a:r>
            <a:endParaRPr lang="en-US" dirty="0"/>
          </a:p>
        </p:txBody>
      </p:sp>
      <p:sp>
        <p:nvSpPr>
          <p:cNvPr id="291" name="Rectangle 290"/>
          <p:cNvSpPr/>
          <p:nvPr/>
        </p:nvSpPr>
        <p:spPr>
          <a:xfrm>
            <a:off x="381000" y="4248150"/>
            <a:ext cx="8001000" cy="738664"/>
          </a:xfrm>
          <a:prstGeom prst="rect">
            <a:avLst/>
          </a:prstGeom>
        </p:spPr>
        <p:txBody>
          <a:bodyPr wrap="square">
            <a:spAutoFit/>
          </a:bodyPr>
          <a:lstStyle/>
          <a:p>
            <a:r>
              <a:rPr lang="en-US" dirty="0"/>
              <a:t> Usually we can use collection to hold and transfer objects from one tier to another tier. To provide</a:t>
            </a:r>
            <a:endParaRPr lang="en-US" dirty="0"/>
          </a:p>
          <a:p>
            <a:r>
              <a:rPr lang="en-US" dirty="0"/>
              <a:t>    support for this requirement every Collection class already implements </a:t>
            </a:r>
            <a:r>
              <a:rPr lang="en-US" dirty="0" err="1"/>
              <a:t>Serializable</a:t>
            </a:r>
            <a:r>
              <a:rPr lang="en-US" dirty="0"/>
              <a:t> and </a:t>
            </a:r>
            <a:endParaRPr lang="en-US" dirty="0"/>
          </a:p>
          <a:p>
            <a:r>
              <a:rPr lang="en-US" dirty="0"/>
              <a:t>    </a:t>
            </a:r>
            <a:r>
              <a:rPr lang="en-US" dirty="0" err="1"/>
              <a:t>Cloneable</a:t>
            </a:r>
            <a:r>
              <a:rPr lang="en-US" dirty="0"/>
              <a:t> interfaces.</a:t>
            </a:r>
            <a:endParaRPr lang="en-US" dirty="0"/>
          </a:p>
        </p:txBody>
      </p:sp>
      <p:sp>
        <p:nvSpPr>
          <p:cNvPr id="7" name="Rectangle 6"/>
          <p:cNvSpPr/>
          <p:nvPr/>
        </p:nvSpPr>
        <p:spPr>
          <a:xfrm>
            <a:off x="7924800" y="4552950"/>
            <a:ext cx="470000" cy="400110"/>
          </a:xfrm>
          <a:prstGeom prst="rect">
            <a:avLst/>
          </a:prstGeom>
        </p:spPr>
        <p:txBody>
          <a:bodyPr wrap="none">
            <a:spAutoFit/>
          </a:bodyPr>
          <a:lstStyle/>
          <a:p>
            <a:r>
              <a:rPr lang="en-US" sz="2000" dirty="0"/>
              <a:t>12</a:t>
            </a:r>
            <a:endParaRPr lang="en-US" sz="2000" dirty="0"/>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448" name="Rectangle 447"/>
          <p:cNvSpPr/>
          <p:nvPr/>
        </p:nvSpPr>
        <p:spPr>
          <a:xfrm>
            <a:off x="457200" y="133350"/>
            <a:ext cx="8001000" cy="1169551"/>
          </a:xfrm>
          <a:prstGeom prst="rect">
            <a:avLst/>
          </a:prstGeom>
        </p:spPr>
        <p:txBody>
          <a:bodyPr wrap="square">
            <a:spAutoFit/>
          </a:bodyPr>
          <a:lstStyle/>
          <a:p>
            <a:r>
              <a:rPr lang="en-US" dirty="0"/>
              <a:t> </a:t>
            </a:r>
            <a:r>
              <a:rPr lang="en-US" dirty="0" err="1"/>
              <a:t>ArrayList</a:t>
            </a:r>
            <a:r>
              <a:rPr lang="en-US" dirty="0"/>
              <a:t> and Vector classes implements </a:t>
            </a:r>
            <a:r>
              <a:rPr lang="en-US" dirty="0" err="1"/>
              <a:t>RandomAccess</a:t>
            </a:r>
            <a:r>
              <a:rPr lang="en-US" dirty="0"/>
              <a:t> interface so that any random element</a:t>
            </a:r>
            <a:endParaRPr lang="en-US" dirty="0"/>
          </a:p>
          <a:p>
            <a:r>
              <a:rPr lang="en-US" dirty="0"/>
              <a:t>   we can access with the same speed. Hence </a:t>
            </a:r>
            <a:r>
              <a:rPr lang="en-US" dirty="0" err="1"/>
              <a:t>ArrayList</a:t>
            </a:r>
            <a:r>
              <a:rPr lang="en-US" dirty="0"/>
              <a:t> is the best choice of “</a:t>
            </a:r>
            <a:r>
              <a:rPr lang="en-US" dirty="0" err="1"/>
              <a:t>retrival</a:t>
            </a:r>
            <a:r>
              <a:rPr lang="en-US" dirty="0"/>
              <a:t> operation”.</a:t>
            </a:r>
            <a:endParaRPr lang="en-US" dirty="0"/>
          </a:p>
          <a:p>
            <a:endParaRPr lang="en-US" dirty="0"/>
          </a:p>
          <a:p>
            <a:r>
              <a:rPr lang="en-US" dirty="0"/>
              <a:t> </a:t>
            </a:r>
            <a:r>
              <a:rPr lang="en-US" dirty="0" err="1"/>
              <a:t>RandomAccess</a:t>
            </a:r>
            <a:r>
              <a:rPr lang="en-US" dirty="0"/>
              <a:t> interface present in </a:t>
            </a:r>
            <a:r>
              <a:rPr lang="en-US" dirty="0" err="1"/>
              <a:t>util</a:t>
            </a:r>
            <a:r>
              <a:rPr lang="en-US" dirty="0"/>
              <a:t> package and doesn't contain any methods.</a:t>
            </a:r>
            <a:endParaRPr lang="en-US" dirty="0"/>
          </a:p>
          <a:p>
            <a:r>
              <a:rPr lang="en-US" dirty="0"/>
              <a:t>It is a marker interface.</a:t>
            </a:r>
            <a:endParaRPr lang="en-US" dirty="0"/>
          </a:p>
        </p:txBody>
      </p:sp>
      <p:sp>
        <p:nvSpPr>
          <p:cNvPr id="449" name="Rectangle 448"/>
          <p:cNvSpPr/>
          <p:nvPr/>
        </p:nvSpPr>
        <p:spPr>
          <a:xfrm>
            <a:off x="609600" y="1428750"/>
            <a:ext cx="5181600" cy="2246769"/>
          </a:xfrm>
          <a:prstGeom prst="rect">
            <a:avLst/>
          </a:prstGeom>
        </p:spPr>
        <p:txBody>
          <a:bodyPr wrap="square">
            <a:spAutoFit/>
          </a:bodyPr>
          <a:lstStyle/>
          <a:p>
            <a:r>
              <a:rPr lang="en-US" dirty="0"/>
              <a:t>Example :</a:t>
            </a:r>
            <a:endParaRPr lang="en-US" dirty="0"/>
          </a:p>
          <a:p>
            <a:endParaRPr lang="en-US" dirty="0"/>
          </a:p>
          <a:p>
            <a:r>
              <a:rPr lang="en-US" dirty="0" err="1"/>
              <a:t>ArrayList</a:t>
            </a:r>
            <a:r>
              <a:rPr lang="en-US" dirty="0"/>
              <a:t> a1=new </a:t>
            </a:r>
            <a:r>
              <a:rPr lang="en-US" dirty="0" err="1"/>
              <a:t>ArrayList</a:t>
            </a:r>
            <a:r>
              <a:rPr lang="en-US" dirty="0"/>
              <a:t>();</a:t>
            </a:r>
            <a:endParaRPr lang="en-US" dirty="0"/>
          </a:p>
          <a:p>
            <a:r>
              <a:rPr lang="en-US" dirty="0" err="1"/>
              <a:t>LinkedList</a:t>
            </a:r>
            <a:r>
              <a:rPr lang="en-US" dirty="0"/>
              <a:t> a2=new </a:t>
            </a:r>
            <a:r>
              <a:rPr lang="en-US" dirty="0" err="1"/>
              <a:t>LinkedList</a:t>
            </a:r>
            <a:r>
              <a:rPr lang="en-US" dirty="0"/>
              <a:t>();</a:t>
            </a:r>
            <a:endParaRPr lang="en-US" dirty="0"/>
          </a:p>
          <a:p>
            <a:endParaRPr lang="en-US" dirty="0"/>
          </a:p>
          <a:p>
            <a:r>
              <a:rPr lang="en-US" dirty="0" err="1"/>
              <a:t>System.out.println</a:t>
            </a:r>
            <a:r>
              <a:rPr lang="en-US" dirty="0"/>
              <a:t>(a1 </a:t>
            </a:r>
            <a:r>
              <a:rPr lang="en-US" dirty="0" err="1"/>
              <a:t>instanceof</a:t>
            </a:r>
            <a:r>
              <a:rPr lang="en-US" dirty="0"/>
              <a:t> </a:t>
            </a:r>
            <a:r>
              <a:rPr lang="en-US" dirty="0" err="1"/>
              <a:t>Serializable</a:t>
            </a:r>
            <a:r>
              <a:rPr lang="en-US" dirty="0"/>
              <a:t> ); //true</a:t>
            </a:r>
            <a:endParaRPr lang="en-US" dirty="0"/>
          </a:p>
          <a:p>
            <a:r>
              <a:rPr lang="en-US" dirty="0" err="1"/>
              <a:t>System.out.println</a:t>
            </a:r>
            <a:r>
              <a:rPr lang="en-US" dirty="0"/>
              <a:t>(a2 </a:t>
            </a:r>
            <a:r>
              <a:rPr lang="en-US" dirty="0" err="1"/>
              <a:t>instanceof</a:t>
            </a:r>
            <a:r>
              <a:rPr lang="en-US" dirty="0"/>
              <a:t> </a:t>
            </a:r>
            <a:r>
              <a:rPr lang="en-US" dirty="0" err="1"/>
              <a:t>Clonable</a:t>
            </a:r>
            <a:r>
              <a:rPr lang="en-US" dirty="0"/>
              <a:t>); //true</a:t>
            </a:r>
            <a:endParaRPr lang="en-US" dirty="0"/>
          </a:p>
          <a:p>
            <a:endParaRPr lang="en-US" dirty="0"/>
          </a:p>
          <a:p>
            <a:r>
              <a:rPr lang="en-US" dirty="0" err="1"/>
              <a:t>System.out.println</a:t>
            </a:r>
            <a:r>
              <a:rPr lang="en-US" dirty="0"/>
              <a:t>(a1 </a:t>
            </a:r>
            <a:r>
              <a:rPr lang="en-US" dirty="0" err="1"/>
              <a:t>instanceof</a:t>
            </a:r>
            <a:r>
              <a:rPr lang="en-US" dirty="0"/>
              <a:t> </a:t>
            </a:r>
            <a:r>
              <a:rPr lang="en-US" dirty="0" err="1"/>
              <a:t>RandomAccess</a:t>
            </a:r>
            <a:r>
              <a:rPr lang="en-US" dirty="0"/>
              <a:t>); //true</a:t>
            </a:r>
            <a:endParaRPr lang="en-US" dirty="0"/>
          </a:p>
          <a:p>
            <a:r>
              <a:rPr lang="en-US" dirty="0" err="1"/>
              <a:t>System.out.println</a:t>
            </a:r>
            <a:r>
              <a:rPr lang="en-US" dirty="0"/>
              <a:t>(a2 </a:t>
            </a:r>
            <a:r>
              <a:rPr lang="en-US" dirty="0" err="1"/>
              <a:t>instanceof</a:t>
            </a:r>
            <a:r>
              <a:rPr lang="en-US" dirty="0"/>
              <a:t> </a:t>
            </a:r>
            <a:r>
              <a:rPr lang="en-US" dirty="0" err="1"/>
              <a:t>RandomAccess</a:t>
            </a:r>
            <a:r>
              <a:rPr lang="en-US" dirty="0"/>
              <a:t>);  //false</a:t>
            </a:r>
            <a:endParaRPr lang="en-US" dirty="0"/>
          </a:p>
        </p:txBody>
      </p:sp>
      <p:sp>
        <p:nvSpPr>
          <p:cNvPr id="4" name="Rectangle 3"/>
          <p:cNvSpPr/>
          <p:nvPr/>
        </p:nvSpPr>
        <p:spPr>
          <a:xfrm>
            <a:off x="7010400" y="4248150"/>
            <a:ext cx="519694" cy="400110"/>
          </a:xfrm>
          <a:prstGeom prst="rect">
            <a:avLst/>
          </a:prstGeom>
        </p:spPr>
        <p:txBody>
          <a:bodyPr wrap="none">
            <a:spAutoFit/>
          </a:bodyPr>
          <a:lstStyle/>
          <a:p>
            <a:r>
              <a:rPr lang="en-US" sz="2000" dirty="0"/>
              <a:t>12</a:t>
            </a:r>
            <a:r>
              <a:rPr lang="en-US" dirty="0"/>
              <a:t> </a:t>
            </a:r>
            <a:endParaRPr 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8" name="Rectangle 7"/>
          <p:cNvSpPr/>
          <p:nvPr/>
        </p:nvSpPr>
        <p:spPr>
          <a:xfrm>
            <a:off x="2667000" y="1581150"/>
            <a:ext cx="347964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solidFill>
                  <a:schemeClr val="accent4">
                    <a:lumMod val="75000"/>
                  </a:schemeClr>
                </a:solidFill>
                <a:latin typeface="Nixie One" charset="0"/>
              </a:rPr>
              <a:t>Limitations of Object[] array:</a:t>
            </a:r>
            <a:endParaRPr lang="en-US" sz="3600" dirty="0">
              <a:solidFill>
                <a:schemeClr val="accent4">
                  <a:lumMod val="75000"/>
                </a:schemeClr>
              </a:solidFill>
              <a:latin typeface="Nixie One" charset="0"/>
            </a:endParaRPr>
          </a:p>
        </p:txBody>
      </p:sp>
      <p:sp>
        <p:nvSpPr>
          <p:cNvPr id="3" name="Rectangle 2"/>
          <p:cNvSpPr/>
          <p:nvPr/>
        </p:nvSpPr>
        <p:spPr>
          <a:xfrm>
            <a:off x="6553200" y="3790950"/>
            <a:ext cx="327334" cy="400110"/>
          </a:xfrm>
          <a:prstGeom prst="rect">
            <a:avLst/>
          </a:prstGeom>
        </p:spPr>
        <p:txBody>
          <a:bodyPr wrap="none">
            <a:spAutoFit/>
          </a:bodyPr>
          <a:lstStyle/>
          <a:p>
            <a:r>
              <a:rPr lang="en-US" sz="2000" dirty="0"/>
              <a:t>3</a:t>
            </a:r>
            <a:endParaRPr lang="en-US" sz="2000" dirty="0"/>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1468"/>
        <p:cNvGrpSpPr/>
        <p:nvPr/>
      </p:nvGrpSpPr>
      <p:grpSpPr>
        <a:xfrm>
          <a:off x="0" y="0"/>
          <a:ext cx="0" cy="0"/>
          <a:chOff x="0" y="0"/>
          <a:chExt cx="0" cy="0"/>
        </a:xfrm>
      </p:grpSpPr>
      <p:sp>
        <p:nvSpPr>
          <p:cNvPr id="5" name="Rectangle 4"/>
          <p:cNvSpPr/>
          <p:nvPr/>
        </p:nvSpPr>
        <p:spPr>
          <a:xfrm>
            <a:off x="304800" y="0"/>
            <a:ext cx="3637534" cy="307777"/>
          </a:xfrm>
          <a:prstGeom prst="rect">
            <a:avLst/>
          </a:prstGeom>
        </p:spPr>
        <p:txBody>
          <a:bodyPr wrap="none">
            <a:spAutoFit/>
          </a:bodyPr>
          <a:lstStyle/>
          <a:p>
            <a:r>
              <a:rPr lang="en-US" u="sng" dirty="0"/>
              <a:t>Differences between </a:t>
            </a:r>
            <a:r>
              <a:rPr lang="en-US" u="sng" dirty="0" err="1"/>
              <a:t>ArrayList</a:t>
            </a:r>
            <a:r>
              <a:rPr lang="en-US" u="sng" dirty="0"/>
              <a:t> and Vector ?</a:t>
            </a:r>
            <a:endParaRPr lang="en-US" u="sng" dirty="0"/>
          </a:p>
        </p:txBody>
      </p:sp>
      <p:pic>
        <p:nvPicPr>
          <p:cNvPr id="1026" name="Picture 2" descr="C:\Users\HOME\Desktop\Capture.PNG"/>
          <p:cNvPicPr>
            <a:picLocks noChangeAspect="1" noChangeArrowheads="1"/>
          </p:cNvPicPr>
          <p:nvPr/>
        </p:nvPicPr>
        <p:blipFill>
          <a:blip r:embed="rId1"/>
          <a:srcRect l="1394" r="-348"/>
          <a:stretch>
            <a:fillRect/>
          </a:stretch>
        </p:blipFill>
        <p:spPr bwMode="auto">
          <a:xfrm>
            <a:off x="381000" y="438150"/>
            <a:ext cx="5410200" cy="2120900"/>
          </a:xfrm>
          <a:prstGeom prst="rect">
            <a:avLst/>
          </a:prstGeom>
          <a:noFill/>
        </p:spPr>
      </p:pic>
      <p:pic>
        <p:nvPicPr>
          <p:cNvPr id="1027" name="Picture 3" descr="C:\Users\HOME\Desktop\Capture 1.PNG"/>
          <p:cNvPicPr>
            <a:picLocks noChangeAspect="1" noChangeArrowheads="1"/>
          </p:cNvPicPr>
          <p:nvPr/>
        </p:nvPicPr>
        <p:blipFill>
          <a:blip r:embed="rId2"/>
          <a:srcRect/>
          <a:stretch>
            <a:fillRect/>
          </a:stretch>
        </p:blipFill>
        <p:spPr bwMode="auto">
          <a:xfrm>
            <a:off x="381000" y="2571750"/>
            <a:ext cx="5365750" cy="400050"/>
          </a:xfrm>
          <a:prstGeom prst="rect">
            <a:avLst/>
          </a:prstGeom>
          <a:noFill/>
        </p:spPr>
      </p:pic>
      <p:sp>
        <p:nvSpPr>
          <p:cNvPr id="8" name="Rectangle 7"/>
          <p:cNvSpPr/>
          <p:nvPr/>
        </p:nvSpPr>
        <p:spPr>
          <a:xfrm>
            <a:off x="381000" y="3105150"/>
            <a:ext cx="8458200" cy="1169551"/>
          </a:xfrm>
          <a:prstGeom prst="rect">
            <a:avLst/>
          </a:prstGeom>
        </p:spPr>
        <p:txBody>
          <a:bodyPr wrap="square">
            <a:spAutoFit/>
          </a:bodyPr>
          <a:lstStyle/>
          <a:p>
            <a:r>
              <a:rPr lang="en-US" u="sng" dirty="0"/>
              <a:t>Getting synchronized version of </a:t>
            </a:r>
            <a:r>
              <a:rPr lang="en-US" u="sng" dirty="0" err="1"/>
              <a:t>ArrayList</a:t>
            </a:r>
            <a:r>
              <a:rPr lang="en-US" u="sng" dirty="0"/>
              <a:t> object:</a:t>
            </a:r>
            <a:endParaRPr lang="en-US" u="sng" dirty="0"/>
          </a:p>
          <a:p>
            <a:endParaRPr lang="en-US" dirty="0"/>
          </a:p>
          <a:p>
            <a:r>
              <a:rPr lang="en-US" dirty="0"/>
              <a:t> Collections class defines the following method to return synchronized version of</a:t>
            </a:r>
            <a:endParaRPr lang="en-US" dirty="0"/>
          </a:p>
          <a:p>
            <a:r>
              <a:rPr lang="en-US" dirty="0"/>
              <a:t>List.</a:t>
            </a:r>
            <a:endParaRPr lang="en-US" dirty="0"/>
          </a:p>
          <a:p>
            <a:r>
              <a:rPr lang="en-US" dirty="0"/>
              <a:t>Public static List </a:t>
            </a:r>
            <a:r>
              <a:rPr lang="en-US" dirty="0" err="1"/>
              <a:t>synchronizedList</a:t>
            </a:r>
            <a:r>
              <a:rPr lang="en-US" dirty="0"/>
              <a:t>(list l);</a:t>
            </a:r>
            <a:endParaRPr lang="en-US" dirty="0"/>
          </a:p>
        </p:txBody>
      </p:sp>
      <p:sp>
        <p:nvSpPr>
          <p:cNvPr id="6" name="Rectangle 5"/>
          <p:cNvSpPr/>
          <p:nvPr/>
        </p:nvSpPr>
        <p:spPr>
          <a:xfrm>
            <a:off x="7467600" y="4171950"/>
            <a:ext cx="470000" cy="400110"/>
          </a:xfrm>
          <a:prstGeom prst="rect">
            <a:avLst/>
          </a:prstGeom>
        </p:spPr>
        <p:txBody>
          <a:bodyPr wrap="none">
            <a:spAutoFit/>
          </a:bodyPr>
          <a:lstStyle/>
          <a:p>
            <a:r>
              <a:rPr lang="en-US" sz="2000" dirty="0"/>
              <a:t>13</a:t>
            </a:r>
            <a:endParaRPr lang="en-US" sz="2000" dirty="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3350"/>
            <a:ext cx="1116011" cy="307777"/>
          </a:xfrm>
          <a:prstGeom prst="rect">
            <a:avLst/>
          </a:prstGeom>
        </p:spPr>
        <p:txBody>
          <a:bodyPr wrap="none">
            <a:spAutoFit/>
          </a:bodyPr>
          <a:lstStyle/>
          <a:p>
            <a:r>
              <a:rPr lang="en-US" dirty="0"/>
              <a:t> </a:t>
            </a:r>
            <a:r>
              <a:rPr lang="en-US" u="sng" dirty="0"/>
              <a:t>Example</a:t>
            </a:r>
            <a:r>
              <a:rPr lang="en-US" dirty="0"/>
              <a:t>:</a:t>
            </a:r>
            <a:endParaRPr lang="en-US" dirty="0"/>
          </a:p>
        </p:txBody>
      </p:sp>
      <p:pic>
        <p:nvPicPr>
          <p:cNvPr id="2050" name="Picture 2" descr="C:\Users\HOME\Desktop\Capture 2.PNG"/>
          <p:cNvPicPr>
            <a:picLocks noChangeAspect="1" noChangeArrowheads="1"/>
          </p:cNvPicPr>
          <p:nvPr/>
        </p:nvPicPr>
        <p:blipFill>
          <a:blip r:embed="rId1"/>
          <a:srcRect/>
          <a:stretch>
            <a:fillRect/>
          </a:stretch>
        </p:blipFill>
        <p:spPr bwMode="auto">
          <a:xfrm>
            <a:off x="685800" y="590550"/>
            <a:ext cx="5067300" cy="1670050"/>
          </a:xfrm>
          <a:prstGeom prst="rect">
            <a:avLst/>
          </a:prstGeom>
          <a:noFill/>
        </p:spPr>
      </p:pic>
      <p:sp>
        <p:nvSpPr>
          <p:cNvPr id="6" name="Rectangle 5"/>
          <p:cNvSpPr/>
          <p:nvPr/>
        </p:nvSpPr>
        <p:spPr>
          <a:xfrm>
            <a:off x="685800" y="2266950"/>
            <a:ext cx="7772400" cy="1600438"/>
          </a:xfrm>
          <a:prstGeom prst="rect">
            <a:avLst/>
          </a:prstGeom>
        </p:spPr>
        <p:txBody>
          <a:bodyPr wrap="square">
            <a:spAutoFit/>
          </a:bodyPr>
          <a:lstStyle/>
          <a:p>
            <a:r>
              <a:rPr lang="en-US" dirty="0"/>
              <a:t> Similarly we can get synchronized version of Set and Map objects by using the</a:t>
            </a:r>
            <a:endParaRPr lang="en-US" dirty="0"/>
          </a:p>
          <a:p>
            <a:r>
              <a:rPr lang="en-US" dirty="0"/>
              <a:t>following methods.</a:t>
            </a:r>
            <a:endParaRPr lang="en-US" dirty="0"/>
          </a:p>
          <a:p>
            <a:r>
              <a:rPr lang="en-US" dirty="0"/>
              <a:t>1) public static Set </a:t>
            </a:r>
            <a:r>
              <a:rPr lang="en-US" dirty="0" err="1"/>
              <a:t>synchronizedSet</a:t>
            </a:r>
            <a:r>
              <a:rPr lang="en-US" dirty="0"/>
              <a:t>(Set s);</a:t>
            </a:r>
            <a:endParaRPr lang="en-US" dirty="0"/>
          </a:p>
          <a:p>
            <a:r>
              <a:rPr lang="en-US" dirty="0"/>
              <a:t>2) public static Map </a:t>
            </a:r>
            <a:r>
              <a:rPr lang="en-US" dirty="0" err="1"/>
              <a:t>synchronizedMap</a:t>
            </a:r>
            <a:r>
              <a:rPr lang="en-US" dirty="0"/>
              <a:t>(Map m);</a:t>
            </a:r>
            <a:endParaRPr lang="en-US" dirty="0"/>
          </a:p>
          <a:p>
            <a:r>
              <a:rPr lang="en-US" dirty="0"/>
              <a:t> </a:t>
            </a:r>
            <a:r>
              <a:rPr lang="en-US" dirty="0" err="1"/>
              <a:t>ArrayList</a:t>
            </a:r>
            <a:r>
              <a:rPr lang="en-US" dirty="0"/>
              <a:t> is the best choice if our frequent operation is retrieval.</a:t>
            </a:r>
            <a:endParaRPr lang="en-US" dirty="0"/>
          </a:p>
          <a:p>
            <a:r>
              <a:rPr lang="en-US" dirty="0"/>
              <a:t> </a:t>
            </a:r>
            <a:r>
              <a:rPr lang="en-US" dirty="0" err="1"/>
              <a:t>ArrayList</a:t>
            </a:r>
            <a:r>
              <a:rPr lang="en-US" dirty="0"/>
              <a:t> is the worst choice if our frequent operation is insertion (or) deletion in</a:t>
            </a:r>
            <a:endParaRPr lang="en-US" dirty="0"/>
          </a:p>
          <a:p>
            <a:r>
              <a:rPr lang="en-US" dirty="0"/>
              <a:t>the middle because it requires several internal shift operations.</a:t>
            </a:r>
            <a:endParaRPr lang="en-US" dirty="0"/>
          </a:p>
        </p:txBody>
      </p:sp>
      <p:sp>
        <p:nvSpPr>
          <p:cNvPr id="5" name="Rectangle 4"/>
          <p:cNvSpPr/>
          <p:nvPr/>
        </p:nvSpPr>
        <p:spPr>
          <a:xfrm>
            <a:off x="6553200" y="4324350"/>
            <a:ext cx="470000" cy="400110"/>
          </a:xfrm>
          <a:prstGeom prst="rect">
            <a:avLst/>
          </a:prstGeom>
        </p:spPr>
        <p:txBody>
          <a:bodyPr wrap="none">
            <a:spAutoFit/>
          </a:bodyPr>
          <a:lstStyle/>
          <a:p>
            <a:r>
              <a:rPr lang="en-US" sz="2000" dirty="0"/>
              <a:t>13</a:t>
            </a:r>
            <a:endParaRPr lang="en-US" sz="2000" dirty="0"/>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895350"/>
            <a:ext cx="910827" cy="307777"/>
          </a:xfrm>
          <a:prstGeom prst="rect">
            <a:avLst/>
          </a:prstGeom>
        </p:spPr>
        <p:txBody>
          <a:bodyPr wrap="none">
            <a:spAutoFit/>
          </a:bodyPr>
          <a:lstStyle/>
          <a:p>
            <a:r>
              <a:rPr lang="en-US" u="sng" dirty="0"/>
              <a:t>Diagram:</a:t>
            </a:r>
            <a:endParaRPr lang="en-US" u="sng" dirty="0"/>
          </a:p>
        </p:txBody>
      </p:sp>
      <p:pic>
        <p:nvPicPr>
          <p:cNvPr id="3074" name="Picture 2" descr="C:\Users\HOME\Desktop\Capture 3.PNG"/>
          <p:cNvPicPr>
            <a:picLocks noChangeAspect="1" noChangeArrowheads="1"/>
          </p:cNvPicPr>
          <p:nvPr/>
        </p:nvPicPr>
        <p:blipFill>
          <a:blip r:embed="rId1"/>
          <a:srcRect/>
          <a:stretch>
            <a:fillRect/>
          </a:stretch>
        </p:blipFill>
        <p:spPr bwMode="auto">
          <a:xfrm>
            <a:off x="1828800" y="1504950"/>
            <a:ext cx="4972050" cy="211455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13</a:t>
            </a:r>
            <a:endParaRPr lang="en-US" sz="2000" dirty="0"/>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2114550"/>
            <a:ext cx="3863558" cy="1015663"/>
          </a:xfrm>
          <a:prstGeom prst="rect">
            <a:avLst/>
          </a:prstGeom>
        </p:spPr>
        <p:txBody>
          <a:bodyPr wrap="none">
            <a:spAutoFit/>
          </a:bodyPr>
          <a:lstStyle/>
          <a:p>
            <a:r>
              <a:rPr lang="en-US" sz="6000" dirty="0" err="1">
                <a:solidFill>
                  <a:schemeClr val="accent6">
                    <a:lumMod val="50000"/>
                  </a:schemeClr>
                </a:solidFill>
              </a:rPr>
              <a:t>LinkedList</a:t>
            </a:r>
            <a:r>
              <a:rPr lang="en-US" sz="6000" dirty="0">
                <a:solidFill>
                  <a:schemeClr val="accent6">
                    <a:lumMod val="50000"/>
                  </a:schemeClr>
                </a:solidFill>
              </a:rPr>
              <a:t>:</a:t>
            </a:r>
            <a:endParaRPr lang="en-US" sz="6000" dirty="0">
              <a:solidFill>
                <a:schemeClr val="accent6">
                  <a:lumMod val="50000"/>
                </a:schemeClr>
              </a:solidFill>
            </a:endParaRPr>
          </a:p>
        </p:txBody>
      </p:sp>
      <p:sp>
        <p:nvSpPr>
          <p:cNvPr id="6" name="Rectangle 5"/>
          <p:cNvSpPr/>
          <p:nvPr/>
        </p:nvSpPr>
        <p:spPr>
          <a:xfrm>
            <a:off x="7239000" y="4324350"/>
            <a:ext cx="459638" cy="369332"/>
          </a:xfrm>
          <a:prstGeom prst="rect">
            <a:avLst/>
          </a:prstGeom>
        </p:spPr>
        <p:txBody>
          <a:bodyPr wrap="square">
            <a:spAutoFit/>
          </a:bodyPr>
          <a:lstStyle/>
          <a:p>
            <a:r>
              <a:rPr lang="en-US" sz="1800" dirty="0"/>
              <a:t>13</a:t>
            </a:r>
            <a:endParaRPr lang="en-US" sz="1800" dirty="0"/>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09550"/>
            <a:ext cx="7162800" cy="2031325"/>
          </a:xfrm>
          <a:prstGeom prst="rect">
            <a:avLst/>
          </a:prstGeom>
        </p:spPr>
        <p:txBody>
          <a:bodyPr wrap="square">
            <a:spAutoFit/>
          </a:bodyPr>
          <a:lstStyle/>
          <a:p>
            <a:r>
              <a:rPr lang="en-US" dirty="0"/>
              <a:t>1. The underlying data structure is double </a:t>
            </a:r>
            <a:r>
              <a:rPr lang="en-US" dirty="0" err="1"/>
              <a:t>LinkedList</a:t>
            </a:r>
            <a:endParaRPr lang="en-US" dirty="0"/>
          </a:p>
          <a:p>
            <a:r>
              <a:rPr lang="en-US" dirty="0"/>
              <a:t>2. If our frequent operation is insertion (or) deletion in the middle then </a:t>
            </a:r>
            <a:r>
              <a:rPr lang="en-US" dirty="0" err="1"/>
              <a:t>LinkedList</a:t>
            </a:r>
            <a:r>
              <a:rPr lang="en-US" dirty="0"/>
              <a:t> is</a:t>
            </a:r>
            <a:endParaRPr lang="en-US" dirty="0"/>
          </a:p>
          <a:p>
            <a:r>
              <a:rPr lang="en-US" dirty="0"/>
              <a:t>the best choice.</a:t>
            </a:r>
            <a:endParaRPr lang="en-US" dirty="0"/>
          </a:p>
          <a:p>
            <a:r>
              <a:rPr lang="en-US" dirty="0"/>
              <a:t>3. If our frequent operation is retrieval operation then </a:t>
            </a:r>
            <a:r>
              <a:rPr lang="en-US" dirty="0" err="1"/>
              <a:t>LinkedList</a:t>
            </a:r>
            <a:r>
              <a:rPr lang="en-US" dirty="0"/>
              <a:t> is worst choice.</a:t>
            </a:r>
            <a:endParaRPr lang="en-US" dirty="0"/>
          </a:p>
          <a:p>
            <a:r>
              <a:rPr lang="en-US" dirty="0"/>
              <a:t>4. Duplicate objects are allowed.</a:t>
            </a:r>
            <a:endParaRPr lang="en-US" dirty="0"/>
          </a:p>
          <a:p>
            <a:r>
              <a:rPr lang="en-US" dirty="0"/>
              <a:t>5. Insertion order is preserved.</a:t>
            </a:r>
            <a:endParaRPr lang="en-US" dirty="0"/>
          </a:p>
          <a:p>
            <a:r>
              <a:rPr lang="en-US" dirty="0"/>
              <a:t>6. Heterogeneous objects are allowed.</a:t>
            </a:r>
            <a:endParaRPr lang="en-US" dirty="0"/>
          </a:p>
          <a:p>
            <a:r>
              <a:rPr lang="en-US" dirty="0"/>
              <a:t>7. Null insertion is possible.</a:t>
            </a:r>
            <a:endParaRPr lang="en-US" dirty="0"/>
          </a:p>
          <a:p>
            <a:r>
              <a:rPr lang="en-US" dirty="0"/>
              <a:t>8. Implements </a:t>
            </a:r>
            <a:r>
              <a:rPr lang="en-US" dirty="0" err="1"/>
              <a:t>Serializable</a:t>
            </a:r>
            <a:r>
              <a:rPr lang="en-US" dirty="0"/>
              <a:t> and </a:t>
            </a:r>
            <a:r>
              <a:rPr lang="en-US" dirty="0" err="1"/>
              <a:t>Cloneable</a:t>
            </a:r>
            <a:r>
              <a:rPr lang="en-US" dirty="0"/>
              <a:t> interfaces but not </a:t>
            </a:r>
            <a:r>
              <a:rPr lang="en-US" dirty="0" err="1"/>
              <a:t>RandomAccess</a:t>
            </a:r>
            <a:r>
              <a:rPr lang="en-US" dirty="0"/>
              <a:t>.</a:t>
            </a:r>
            <a:endParaRPr lang="en-US" dirty="0"/>
          </a:p>
        </p:txBody>
      </p:sp>
      <p:sp>
        <p:nvSpPr>
          <p:cNvPr id="6" name="Rectangle 5"/>
          <p:cNvSpPr/>
          <p:nvPr/>
        </p:nvSpPr>
        <p:spPr>
          <a:xfrm>
            <a:off x="990600" y="2266950"/>
            <a:ext cx="910827" cy="307777"/>
          </a:xfrm>
          <a:prstGeom prst="rect">
            <a:avLst/>
          </a:prstGeom>
        </p:spPr>
        <p:txBody>
          <a:bodyPr wrap="none">
            <a:spAutoFit/>
          </a:bodyPr>
          <a:lstStyle/>
          <a:p>
            <a:r>
              <a:rPr lang="en-US" u="sng" dirty="0"/>
              <a:t>Diagram:</a:t>
            </a:r>
            <a:endParaRPr lang="en-US" u="sng" dirty="0"/>
          </a:p>
        </p:txBody>
      </p:sp>
      <p:pic>
        <p:nvPicPr>
          <p:cNvPr id="4098" name="Picture 2" descr="C:\Users\HOME\Desktop\Capture 4.PNG"/>
          <p:cNvPicPr>
            <a:picLocks noChangeAspect="1" noChangeArrowheads="1"/>
          </p:cNvPicPr>
          <p:nvPr/>
        </p:nvPicPr>
        <p:blipFill>
          <a:blip r:embed="rId1"/>
          <a:srcRect/>
          <a:stretch>
            <a:fillRect/>
          </a:stretch>
        </p:blipFill>
        <p:spPr bwMode="auto">
          <a:xfrm>
            <a:off x="990600" y="2647950"/>
            <a:ext cx="5473700" cy="2076450"/>
          </a:xfrm>
          <a:prstGeom prst="rect">
            <a:avLst/>
          </a:prstGeom>
          <a:noFill/>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361950"/>
            <a:ext cx="7543800" cy="738664"/>
          </a:xfrm>
          <a:prstGeom prst="rect">
            <a:avLst/>
          </a:prstGeom>
        </p:spPr>
        <p:txBody>
          <a:bodyPr wrap="square">
            <a:spAutoFit/>
          </a:bodyPr>
          <a:lstStyle/>
          <a:p>
            <a:r>
              <a:rPr lang="en-US" dirty="0"/>
              <a:t>Usually we can use </a:t>
            </a:r>
            <a:r>
              <a:rPr lang="en-US" dirty="0" err="1"/>
              <a:t>LinkedList</a:t>
            </a:r>
            <a:r>
              <a:rPr lang="en-US" dirty="0"/>
              <a:t> to implement Stacks and Queues.</a:t>
            </a:r>
            <a:endParaRPr lang="en-US" dirty="0"/>
          </a:p>
          <a:p>
            <a:r>
              <a:rPr lang="en-US" dirty="0"/>
              <a:t>To provide support for this requirement </a:t>
            </a:r>
            <a:r>
              <a:rPr lang="en-US" dirty="0" err="1"/>
              <a:t>LinkedList</a:t>
            </a:r>
            <a:r>
              <a:rPr lang="en-US" dirty="0"/>
              <a:t> class defines the following 6 specific</a:t>
            </a:r>
            <a:endParaRPr lang="en-US" dirty="0"/>
          </a:p>
          <a:p>
            <a:r>
              <a:rPr lang="en-US" dirty="0"/>
              <a:t>methods.</a:t>
            </a:r>
            <a:endParaRPr lang="en-US" dirty="0"/>
          </a:p>
        </p:txBody>
      </p:sp>
      <p:sp>
        <p:nvSpPr>
          <p:cNvPr id="6" name="Rectangle 5"/>
          <p:cNvSpPr/>
          <p:nvPr/>
        </p:nvSpPr>
        <p:spPr>
          <a:xfrm>
            <a:off x="762000" y="1123950"/>
            <a:ext cx="4572000" cy="1384995"/>
          </a:xfrm>
          <a:prstGeom prst="rect">
            <a:avLst/>
          </a:prstGeom>
        </p:spPr>
        <p:txBody>
          <a:bodyPr>
            <a:spAutoFit/>
          </a:bodyPr>
          <a:lstStyle/>
          <a:p>
            <a:r>
              <a:rPr lang="en-US" dirty="0"/>
              <a:t>1. void </a:t>
            </a:r>
            <a:r>
              <a:rPr lang="en-US" dirty="0" err="1"/>
              <a:t>addFirst</a:t>
            </a:r>
            <a:r>
              <a:rPr lang="en-US" dirty="0"/>
              <a:t>(Object o);</a:t>
            </a:r>
            <a:endParaRPr lang="en-US" dirty="0"/>
          </a:p>
          <a:p>
            <a:r>
              <a:rPr lang="en-US" dirty="0"/>
              <a:t>2. void </a:t>
            </a:r>
            <a:r>
              <a:rPr lang="en-US" dirty="0" err="1"/>
              <a:t>addLast</a:t>
            </a:r>
            <a:r>
              <a:rPr lang="en-US" dirty="0"/>
              <a:t>(Object o);</a:t>
            </a:r>
            <a:endParaRPr lang="en-US" dirty="0"/>
          </a:p>
          <a:p>
            <a:r>
              <a:rPr lang="en-US" dirty="0"/>
              <a:t>3. Object </a:t>
            </a:r>
            <a:r>
              <a:rPr lang="en-US" dirty="0" err="1"/>
              <a:t>getFirst</a:t>
            </a:r>
            <a:r>
              <a:rPr lang="en-US" dirty="0"/>
              <a:t>();</a:t>
            </a:r>
            <a:endParaRPr lang="en-US" dirty="0"/>
          </a:p>
          <a:p>
            <a:r>
              <a:rPr lang="en-US" dirty="0"/>
              <a:t>4. Object </a:t>
            </a:r>
            <a:r>
              <a:rPr lang="en-US" dirty="0" err="1"/>
              <a:t>getLast</a:t>
            </a:r>
            <a:r>
              <a:rPr lang="en-US" dirty="0"/>
              <a:t>();</a:t>
            </a:r>
            <a:endParaRPr lang="en-US" dirty="0"/>
          </a:p>
          <a:p>
            <a:r>
              <a:rPr lang="en-US" dirty="0"/>
              <a:t>5. Object </a:t>
            </a:r>
            <a:r>
              <a:rPr lang="en-US" dirty="0" err="1"/>
              <a:t>removeFirst</a:t>
            </a:r>
            <a:r>
              <a:rPr lang="en-US" dirty="0"/>
              <a:t>();</a:t>
            </a:r>
            <a:endParaRPr lang="en-US" dirty="0"/>
          </a:p>
          <a:p>
            <a:r>
              <a:rPr lang="en-US" dirty="0"/>
              <a:t>6. Object </a:t>
            </a:r>
            <a:r>
              <a:rPr lang="en-US" dirty="0" err="1"/>
              <a:t>removeLast</a:t>
            </a:r>
            <a:r>
              <a:rPr lang="en-US" dirty="0"/>
              <a:t>();</a:t>
            </a:r>
            <a:endParaRPr lang="en-US" dirty="0"/>
          </a:p>
        </p:txBody>
      </p:sp>
      <p:sp>
        <p:nvSpPr>
          <p:cNvPr id="7" name="Rectangle 6"/>
          <p:cNvSpPr/>
          <p:nvPr/>
        </p:nvSpPr>
        <p:spPr>
          <a:xfrm>
            <a:off x="838200" y="2571750"/>
            <a:ext cx="4552849" cy="307777"/>
          </a:xfrm>
          <a:prstGeom prst="rect">
            <a:avLst/>
          </a:prstGeom>
        </p:spPr>
        <p:txBody>
          <a:bodyPr wrap="none">
            <a:spAutoFit/>
          </a:bodyPr>
          <a:lstStyle/>
          <a:p>
            <a:r>
              <a:rPr lang="en-US" dirty="0"/>
              <a:t>We can apply these methods only on </a:t>
            </a:r>
            <a:r>
              <a:rPr lang="en-US" dirty="0" err="1"/>
              <a:t>LinkedList</a:t>
            </a:r>
            <a:r>
              <a:rPr lang="en-US" dirty="0"/>
              <a:t> object.</a:t>
            </a:r>
            <a:endParaRPr lang="en-US" dirty="0"/>
          </a:p>
        </p:txBody>
      </p:sp>
      <p:sp>
        <p:nvSpPr>
          <p:cNvPr id="8" name="Rectangle 7"/>
          <p:cNvSpPr/>
          <p:nvPr/>
        </p:nvSpPr>
        <p:spPr>
          <a:xfrm>
            <a:off x="990600" y="3181350"/>
            <a:ext cx="5715000" cy="954107"/>
          </a:xfrm>
          <a:prstGeom prst="rect">
            <a:avLst/>
          </a:prstGeom>
        </p:spPr>
        <p:txBody>
          <a:bodyPr wrap="square">
            <a:spAutoFit/>
          </a:bodyPr>
          <a:lstStyle/>
          <a:p>
            <a:r>
              <a:rPr lang="en-US" u="sng" dirty="0"/>
              <a:t>Constructors:</a:t>
            </a:r>
            <a:endParaRPr lang="en-US" u="sng" dirty="0"/>
          </a:p>
          <a:p>
            <a:endParaRPr lang="en-US" u="sng" dirty="0"/>
          </a:p>
          <a:p>
            <a:r>
              <a:rPr lang="en-US" dirty="0"/>
              <a:t>1. </a:t>
            </a:r>
            <a:r>
              <a:rPr lang="en-US" dirty="0" err="1"/>
              <a:t>LinkedList</a:t>
            </a:r>
            <a:r>
              <a:rPr lang="en-US" dirty="0"/>
              <a:t> l=new </a:t>
            </a:r>
            <a:r>
              <a:rPr lang="en-US" dirty="0" err="1"/>
              <a:t>LinkedList</a:t>
            </a:r>
            <a:r>
              <a:rPr lang="en-US" dirty="0"/>
              <a:t>();</a:t>
            </a:r>
            <a:endParaRPr lang="en-US" dirty="0"/>
          </a:p>
          <a:p>
            <a:r>
              <a:rPr lang="en-US" dirty="0"/>
              <a:t>Creates an empty </a:t>
            </a:r>
            <a:r>
              <a:rPr lang="en-US" dirty="0" err="1"/>
              <a:t>LinkedList</a:t>
            </a:r>
            <a:r>
              <a:rPr lang="en-US" dirty="0"/>
              <a:t> object.</a:t>
            </a:r>
            <a:endParaRPr lang="en-US" dirty="0"/>
          </a:p>
        </p:txBody>
      </p:sp>
      <p:sp>
        <p:nvSpPr>
          <p:cNvPr id="9" name="Rectangle 8"/>
          <p:cNvSpPr/>
          <p:nvPr/>
        </p:nvSpPr>
        <p:spPr>
          <a:xfrm>
            <a:off x="7315200" y="4324350"/>
            <a:ext cx="470000" cy="400110"/>
          </a:xfrm>
          <a:prstGeom prst="rect">
            <a:avLst/>
          </a:prstGeom>
        </p:spPr>
        <p:txBody>
          <a:bodyPr wrap="none">
            <a:spAutoFit/>
          </a:bodyPr>
          <a:lstStyle/>
          <a:p>
            <a:r>
              <a:rPr lang="en-US" sz="2000" dirty="0"/>
              <a:t>14</a:t>
            </a:r>
            <a:endParaRPr lang="en-US" sz="2000" dirty="0"/>
          </a:p>
        </p:txBody>
      </p:sp>
      <p:sp>
        <p:nvSpPr>
          <p:cNvPr id="10" name="Rectangle 9"/>
          <p:cNvSpPr/>
          <p:nvPr/>
        </p:nvSpPr>
        <p:spPr>
          <a:xfrm>
            <a:off x="990600" y="4171950"/>
            <a:ext cx="5715000" cy="523220"/>
          </a:xfrm>
          <a:prstGeom prst="rect">
            <a:avLst/>
          </a:prstGeom>
        </p:spPr>
        <p:txBody>
          <a:bodyPr wrap="square">
            <a:spAutoFit/>
          </a:bodyPr>
          <a:lstStyle/>
          <a:p>
            <a:r>
              <a:rPr lang="en-US" dirty="0"/>
              <a:t>2. </a:t>
            </a:r>
            <a:r>
              <a:rPr lang="en-US" dirty="0" err="1"/>
              <a:t>LinkedList</a:t>
            </a:r>
            <a:r>
              <a:rPr lang="en-US" dirty="0"/>
              <a:t> l=new </a:t>
            </a:r>
            <a:r>
              <a:rPr lang="en-US" dirty="0" err="1"/>
              <a:t>LinkedList</a:t>
            </a:r>
            <a:r>
              <a:rPr lang="en-US" dirty="0"/>
              <a:t>(Collection c);</a:t>
            </a:r>
            <a:endParaRPr lang="en-US" dirty="0"/>
          </a:p>
          <a:p>
            <a:r>
              <a:rPr lang="en-US" dirty="0"/>
              <a:t>To create an equivalent </a:t>
            </a:r>
            <a:r>
              <a:rPr lang="en-US" dirty="0" err="1"/>
              <a:t>LinkedList</a:t>
            </a:r>
            <a:r>
              <a:rPr lang="en-US" dirty="0"/>
              <a:t> object for the given collection.</a:t>
            </a:r>
            <a:endParaRPr lang="en-US" dirty="0"/>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5562600" cy="5478423"/>
          </a:xfrm>
          <a:prstGeom prst="rect">
            <a:avLst/>
          </a:prstGeom>
        </p:spPr>
        <p:txBody>
          <a:bodyPr wrap="square">
            <a:spAutoFit/>
          </a:bodyPr>
          <a:lstStyle/>
          <a:p>
            <a:r>
              <a:rPr lang="en-US" dirty="0"/>
              <a:t>Example:</a:t>
            </a:r>
            <a:endParaRPr lang="en-US" dirty="0"/>
          </a:p>
          <a:p>
            <a:r>
              <a:rPr lang="en-US" dirty="0"/>
              <a:t>import </a:t>
            </a:r>
            <a:r>
              <a:rPr lang="en-US" dirty="0" err="1"/>
              <a:t>java.util</a:t>
            </a:r>
            <a:r>
              <a:rPr lang="en-US" dirty="0"/>
              <a:t>.*;</a:t>
            </a:r>
            <a:endParaRPr lang="en-US" dirty="0"/>
          </a:p>
          <a:p>
            <a:r>
              <a:rPr lang="en-US" dirty="0"/>
              <a:t>class </a:t>
            </a:r>
            <a:r>
              <a:rPr lang="en-US" dirty="0" err="1"/>
              <a:t>LinkedListDemo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LinkedList</a:t>
            </a:r>
            <a:r>
              <a:rPr lang="en-US" dirty="0"/>
              <a:t> l=new </a:t>
            </a:r>
            <a:r>
              <a:rPr lang="en-US" dirty="0" err="1"/>
              <a:t>LinkedList</a:t>
            </a:r>
            <a:r>
              <a:rPr lang="en-US" dirty="0"/>
              <a:t>();</a:t>
            </a:r>
            <a:endParaRPr lang="en-US" dirty="0"/>
          </a:p>
          <a:p>
            <a:r>
              <a:rPr lang="en-US" dirty="0"/>
              <a:t>                           </a:t>
            </a:r>
            <a:r>
              <a:rPr lang="en-US" dirty="0" err="1"/>
              <a:t>l.add</a:t>
            </a:r>
            <a:r>
              <a:rPr lang="en-US" dirty="0"/>
              <a:t>("</a:t>
            </a:r>
            <a:r>
              <a:rPr lang="en-US" dirty="0" err="1"/>
              <a:t>ashok</a:t>
            </a:r>
            <a:r>
              <a:rPr lang="en-US" dirty="0"/>
              <a:t>");</a:t>
            </a:r>
            <a:endParaRPr lang="en-US" dirty="0"/>
          </a:p>
          <a:p>
            <a:r>
              <a:rPr lang="en-US" dirty="0"/>
              <a:t>                           </a:t>
            </a:r>
            <a:r>
              <a:rPr lang="en-US" dirty="0" err="1"/>
              <a:t>l.add</a:t>
            </a:r>
            <a:r>
              <a:rPr lang="en-US" dirty="0"/>
              <a:t>(30);</a:t>
            </a:r>
            <a:endParaRPr lang="en-US" dirty="0"/>
          </a:p>
          <a:p>
            <a:r>
              <a:rPr lang="en-US" dirty="0"/>
              <a:t>                           </a:t>
            </a:r>
            <a:r>
              <a:rPr lang="en-US" dirty="0" err="1"/>
              <a:t>l.add</a:t>
            </a:r>
            <a:r>
              <a:rPr lang="en-US" dirty="0"/>
              <a:t>(null);</a:t>
            </a:r>
            <a:endParaRPr lang="en-US" dirty="0"/>
          </a:p>
          <a:p>
            <a:r>
              <a:rPr lang="en-US" dirty="0"/>
              <a:t>                           </a:t>
            </a:r>
            <a:r>
              <a:rPr lang="en-US" dirty="0" err="1"/>
              <a:t>l.add</a:t>
            </a:r>
            <a:r>
              <a:rPr lang="en-US" dirty="0"/>
              <a:t>("</a:t>
            </a:r>
            <a:r>
              <a:rPr lang="en-US" dirty="0" err="1"/>
              <a:t>ashok</a:t>
            </a:r>
            <a:r>
              <a:rPr lang="en-US" dirty="0"/>
              <a:t>");</a:t>
            </a:r>
            <a:endParaRPr lang="en-US" dirty="0"/>
          </a:p>
          <a:p>
            <a:r>
              <a:rPr lang="en-US" dirty="0"/>
              <a:t>                           </a:t>
            </a:r>
            <a:r>
              <a:rPr lang="en-US" dirty="0" err="1"/>
              <a:t>System.out.println</a:t>
            </a:r>
            <a:r>
              <a:rPr lang="en-US" dirty="0"/>
              <a:t>(l);//[</a:t>
            </a:r>
            <a:r>
              <a:rPr lang="en-US" dirty="0" err="1"/>
              <a:t>ashok</a:t>
            </a:r>
            <a:r>
              <a:rPr lang="en-US" dirty="0"/>
              <a:t>, 30, null , </a:t>
            </a:r>
            <a:r>
              <a:rPr lang="en-US" dirty="0" err="1"/>
              <a:t>ashok</a:t>
            </a:r>
            <a:r>
              <a:rPr lang="en-US" dirty="0"/>
              <a:t>]</a:t>
            </a:r>
            <a:endParaRPr lang="en-US" dirty="0"/>
          </a:p>
          <a:p>
            <a:r>
              <a:rPr lang="en-US" dirty="0"/>
              <a:t>                           </a:t>
            </a:r>
            <a:r>
              <a:rPr lang="en-US" dirty="0" err="1"/>
              <a:t>l.set</a:t>
            </a:r>
            <a:r>
              <a:rPr lang="en-US" dirty="0"/>
              <a:t>(0,"software");</a:t>
            </a:r>
            <a:endParaRPr lang="en-US" dirty="0"/>
          </a:p>
          <a:p>
            <a:r>
              <a:rPr lang="en-US" dirty="0"/>
              <a:t>                           </a:t>
            </a:r>
            <a:r>
              <a:rPr lang="en-US" dirty="0" err="1"/>
              <a:t>System.out.println</a:t>
            </a:r>
            <a:r>
              <a:rPr lang="en-US" dirty="0"/>
              <a:t>(l);//[software, 30, null , </a:t>
            </a:r>
            <a:r>
              <a:rPr lang="en-US" dirty="0" err="1"/>
              <a:t>ashok</a:t>
            </a:r>
            <a:r>
              <a:rPr lang="en-US" dirty="0"/>
              <a:t>]</a:t>
            </a:r>
            <a:endParaRPr lang="en-US" dirty="0"/>
          </a:p>
          <a:p>
            <a:endParaRPr lang="en-US" dirty="0"/>
          </a:p>
          <a:p>
            <a:r>
              <a:rPr lang="en-US" dirty="0"/>
              <a:t>                           </a:t>
            </a:r>
            <a:r>
              <a:rPr lang="en-US" dirty="0" err="1"/>
              <a:t>l.set</a:t>
            </a:r>
            <a:r>
              <a:rPr lang="en-US" dirty="0"/>
              <a:t>(0,"venky");</a:t>
            </a:r>
            <a:endParaRPr lang="en-US" dirty="0"/>
          </a:p>
          <a:p>
            <a:r>
              <a:rPr lang="en-US" dirty="0"/>
              <a:t>                           </a:t>
            </a:r>
            <a:r>
              <a:rPr lang="en-US" dirty="0" err="1"/>
              <a:t>System.out.println</a:t>
            </a:r>
            <a:r>
              <a:rPr lang="en-US" dirty="0"/>
              <a:t>(l);//[</a:t>
            </a:r>
            <a:r>
              <a:rPr lang="en-US" dirty="0" err="1"/>
              <a:t>venky</a:t>
            </a:r>
            <a:r>
              <a:rPr lang="en-US" dirty="0"/>
              <a:t>, 30, null, </a:t>
            </a:r>
            <a:r>
              <a:rPr lang="en-US" dirty="0" err="1"/>
              <a:t>ashok</a:t>
            </a:r>
            <a:r>
              <a:rPr lang="en-US" dirty="0"/>
              <a:t>]</a:t>
            </a:r>
            <a:endParaRPr lang="en-US" dirty="0"/>
          </a:p>
          <a:p>
            <a:r>
              <a:rPr lang="en-US" dirty="0"/>
              <a:t>                           </a:t>
            </a:r>
            <a:r>
              <a:rPr lang="en-US" dirty="0" err="1"/>
              <a:t>l.removeLast</a:t>
            </a:r>
            <a:r>
              <a:rPr lang="en-US" dirty="0"/>
              <a:t>();</a:t>
            </a:r>
            <a:endParaRPr lang="en-US" dirty="0"/>
          </a:p>
          <a:p>
            <a:r>
              <a:rPr lang="en-US" dirty="0"/>
              <a:t>                           </a:t>
            </a:r>
            <a:r>
              <a:rPr lang="en-US" dirty="0" err="1"/>
              <a:t>System.out.println</a:t>
            </a:r>
            <a:r>
              <a:rPr lang="en-US" dirty="0"/>
              <a:t>(l);//[</a:t>
            </a:r>
            <a:r>
              <a:rPr lang="en-US" dirty="0" err="1"/>
              <a:t>venky</a:t>
            </a:r>
            <a:r>
              <a:rPr lang="en-US" dirty="0"/>
              <a:t>, 30, null]</a:t>
            </a:r>
            <a:endParaRPr lang="en-US" dirty="0"/>
          </a:p>
          <a:p>
            <a:r>
              <a:rPr lang="en-US" dirty="0"/>
              <a:t>                            </a:t>
            </a:r>
            <a:r>
              <a:rPr lang="en-US" dirty="0" err="1"/>
              <a:t>l.addFirst</a:t>
            </a:r>
            <a:r>
              <a:rPr lang="en-US" dirty="0"/>
              <a:t>("</a:t>
            </a:r>
            <a:r>
              <a:rPr lang="en-US" dirty="0" err="1"/>
              <a:t>vvv</a:t>
            </a:r>
            <a:r>
              <a:rPr lang="en-US" dirty="0"/>
              <a:t>");</a:t>
            </a:r>
            <a:endParaRPr lang="en-US" dirty="0"/>
          </a:p>
          <a:p>
            <a:r>
              <a:rPr lang="en-US" dirty="0"/>
              <a:t>                            </a:t>
            </a:r>
            <a:r>
              <a:rPr lang="en-US" dirty="0" err="1"/>
              <a:t>System.out.println</a:t>
            </a:r>
            <a:r>
              <a:rPr lang="en-US" dirty="0"/>
              <a:t>(l);//[</a:t>
            </a:r>
            <a:r>
              <a:rPr lang="en-US" dirty="0" err="1"/>
              <a:t>vvv</a:t>
            </a:r>
            <a:r>
              <a:rPr lang="en-US" dirty="0"/>
              <a:t>, </a:t>
            </a:r>
            <a:r>
              <a:rPr lang="en-US" dirty="0" err="1"/>
              <a:t>venky</a:t>
            </a:r>
            <a:r>
              <a:rPr lang="en-US" dirty="0"/>
              <a:t>, 30, null]</a:t>
            </a:r>
            <a:endParaRPr lang="en-US" dirty="0"/>
          </a:p>
          <a:p>
            <a:r>
              <a:rPr lang="en-US" dirty="0"/>
              <a:t>                     }</a:t>
            </a:r>
            <a:endParaRPr lang="en-US" dirty="0"/>
          </a:p>
          <a:p>
            <a:r>
              <a:rPr lang="en-US" dirty="0"/>
              <a:t>}</a:t>
            </a:r>
            <a:endParaRPr lang="en-US" dirty="0"/>
          </a:p>
          <a:p>
            <a:endParaRPr lang="en-US" dirty="0"/>
          </a:p>
          <a:p>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15</a:t>
            </a:r>
            <a:endParaRPr lang="en-US" sz="2000" dirty="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1809750"/>
            <a:ext cx="3108543" cy="1200329"/>
          </a:xfrm>
          <a:prstGeom prst="rect">
            <a:avLst/>
          </a:prstGeom>
        </p:spPr>
        <p:txBody>
          <a:bodyPr wrap="none">
            <a:spAutoFit/>
          </a:bodyPr>
          <a:lstStyle/>
          <a:p>
            <a:r>
              <a:rPr lang="en-US" sz="7200" dirty="0">
                <a:solidFill>
                  <a:schemeClr val="accent6">
                    <a:lumMod val="60000"/>
                    <a:lumOff val="40000"/>
                  </a:schemeClr>
                </a:solidFill>
              </a:rPr>
              <a:t>Vector:</a:t>
            </a:r>
            <a:endParaRPr lang="en-US" sz="7200" dirty="0">
              <a:solidFill>
                <a:schemeClr val="accent6">
                  <a:lumMod val="60000"/>
                  <a:lumOff val="40000"/>
                </a:schemeClr>
              </a:solidFill>
            </a:endParaRPr>
          </a:p>
        </p:txBody>
      </p:sp>
      <p:sp>
        <p:nvSpPr>
          <p:cNvPr id="6" name="Rectangle 5"/>
          <p:cNvSpPr/>
          <p:nvPr/>
        </p:nvSpPr>
        <p:spPr>
          <a:xfrm>
            <a:off x="7239000" y="4324350"/>
            <a:ext cx="470000" cy="400110"/>
          </a:xfrm>
          <a:prstGeom prst="rect">
            <a:avLst/>
          </a:prstGeom>
        </p:spPr>
        <p:txBody>
          <a:bodyPr wrap="none">
            <a:spAutoFit/>
          </a:bodyPr>
          <a:lstStyle/>
          <a:p>
            <a:r>
              <a:rPr lang="en-US" sz="2000" dirty="0"/>
              <a:t>15</a:t>
            </a:r>
            <a:endParaRPr lang="en-US" sz="2000" dirty="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361950"/>
            <a:ext cx="6934200" cy="1384995"/>
          </a:xfrm>
          <a:prstGeom prst="rect">
            <a:avLst/>
          </a:prstGeom>
        </p:spPr>
        <p:txBody>
          <a:bodyPr wrap="square">
            <a:spAutoFit/>
          </a:bodyPr>
          <a:lstStyle/>
          <a:p>
            <a:r>
              <a:rPr lang="en-US" dirty="0"/>
              <a:t>1. The underlying data structure is resizable array (or) </a:t>
            </a:r>
            <a:r>
              <a:rPr lang="en-US" dirty="0" err="1"/>
              <a:t>growable</a:t>
            </a:r>
            <a:r>
              <a:rPr lang="en-US" dirty="0"/>
              <a:t> array.</a:t>
            </a:r>
            <a:endParaRPr lang="en-US" dirty="0"/>
          </a:p>
          <a:p>
            <a:r>
              <a:rPr lang="en-US" dirty="0"/>
              <a:t>2. Duplicate objects are allowed.</a:t>
            </a:r>
            <a:endParaRPr lang="en-US" dirty="0"/>
          </a:p>
          <a:p>
            <a:r>
              <a:rPr lang="en-US" dirty="0"/>
              <a:t>3. Insertion order is preserved.</a:t>
            </a:r>
            <a:endParaRPr lang="en-US" dirty="0"/>
          </a:p>
          <a:p>
            <a:r>
              <a:rPr lang="en-US" dirty="0"/>
              <a:t>4. Heterogeneous objects are allowed.</a:t>
            </a:r>
            <a:endParaRPr lang="en-US" dirty="0"/>
          </a:p>
          <a:p>
            <a:r>
              <a:rPr lang="en-US" dirty="0"/>
              <a:t>5. Null insertion is possible.</a:t>
            </a:r>
            <a:endParaRPr lang="en-US" dirty="0"/>
          </a:p>
          <a:p>
            <a:r>
              <a:rPr lang="en-US" dirty="0"/>
              <a:t>6. Implements </a:t>
            </a:r>
            <a:r>
              <a:rPr lang="en-US" dirty="0" err="1"/>
              <a:t>Serializable</a:t>
            </a:r>
            <a:r>
              <a:rPr lang="en-US" dirty="0"/>
              <a:t>, </a:t>
            </a:r>
            <a:r>
              <a:rPr lang="en-US" dirty="0" err="1"/>
              <a:t>Cloneable</a:t>
            </a:r>
            <a:r>
              <a:rPr lang="en-US" dirty="0"/>
              <a:t> and </a:t>
            </a:r>
            <a:r>
              <a:rPr lang="en-US" dirty="0" err="1"/>
              <a:t>RandomAccess</a:t>
            </a:r>
            <a:r>
              <a:rPr lang="en-US" dirty="0"/>
              <a:t> interfaces.</a:t>
            </a:r>
            <a:endParaRPr lang="en-US" dirty="0"/>
          </a:p>
        </p:txBody>
      </p:sp>
      <p:sp>
        <p:nvSpPr>
          <p:cNvPr id="6" name="Rectangle 5"/>
          <p:cNvSpPr/>
          <p:nvPr/>
        </p:nvSpPr>
        <p:spPr>
          <a:xfrm>
            <a:off x="1143000" y="1885950"/>
            <a:ext cx="7239000" cy="307777"/>
          </a:xfrm>
          <a:prstGeom prst="rect">
            <a:avLst/>
          </a:prstGeom>
        </p:spPr>
        <p:txBody>
          <a:bodyPr wrap="square">
            <a:spAutoFit/>
          </a:bodyPr>
          <a:lstStyle/>
          <a:p>
            <a:r>
              <a:rPr lang="en-US" dirty="0"/>
              <a:t>Every method present in Vector is synchronized and hence Vector is Thread safe.</a:t>
            </a:r>
            <a:endParaRPr lang="en-US" dirty="0"/>
          </a:p>
        </p:txBody>
      </p:sp>
      <p:sp>
        <p:nvSpPr>
          <p:cNvPr id="7" name="Rectangle 6"/>
          <p:cNvSpPr/>
          <p:nvPr/>
        </p:nvSpPr>
        <p:spPr>
          <a:xfrm>
            <a:off x="1066800" y="2571750"/>
            <a:ext cx="4572000" cy="1384995"/>
          </a:xfrm>
          <a:prstGeom prst="rect">
            <a:avLst/>
          </a:prstGeom>
        </p:spPr>
        <p:txBody>
          <a:bodyPr>
            <a:spAutoFit/>
          </a:bodyPr>
          <a:lstStyle/>
          <a:p>
            <a:r>
              <a:rPr lang="en-US" u="sng" dirty="0"/>
              <a:t>Vector specific methods:</a:t>
            </a:r>
            <a:endParaRPr lang="en-US" u="sng" dirty="0"/>
          </a:p>
          <a:p>
            <a:endParaRPr lang="en-US" dirty="0"/>
          </a:p>
          <a:p>
            <a:r>
              <a:rPr lang="en-US" dirty="0"/>
              <a:t>To add objects:</a:t>
            </a:r>
            <a:endParaRPr lang="en-US" dirty="0"/>
          </a:p>
          <a:p>
            <a:r>
              <a:rPr lang="en-US" dirty="0"/>
              <a:t>1. add(Object o);-----Collection</a:t>
            </a:r>
            <a:endParaRPr lang="en-US" dirty="0"/>
          </a:p>
          <a:p>
            <a:r>
              <a:rPr lang="en-US" dirty="0"/>
              <a:t>2. add(</a:t>
            </a:r>
            <a:r>
              <a:rPr lang="en-US" dirty="0" err="1"/>
              <a:t>int</a:t>
            </a:r>
            <a:r>
              <a:rPr lang="en-US" dirty="0"/>
              <a:t> </a:t>
            </a:r>
            <a:r>
              <a:rPr lang="en-US" dirty="0" err="1"/>
              <a:t>index,Object</a:t>
            </a:r>
            <a:r>
              <a:rPr lang="en-US" dirty="0"/>
              <a:t> o);-----List</a:t>
            </a:r>
            <a:endParaRPr lang="en-US" dirty="0"/>
          </a:p>
          <a:p>
            <a:r>
              <a:rPr lang="en-US" dirty="0"/>
              <a:t>3. </a:t>
            </a:r>
            <a:r>
              <a:rPr lang="en-US" dirty="0" err="1"/>
              <a:t>addElement</a:t>
            </a:r>
            <a:r>
              <a:rPr lang="en-US" dirty="0"/>
              <a:t>(Object o);-----Vector</a:t>
            </a:r>
            <a:endParaRPr lang="en-US" dirty="0"/>
          </a:p>
        </p:txBody>
      </p:sp>
      <p:sp>
        <p:nvSpPr>
          <p:cNvPr id="8" name="Rectangle 7"/>
          <p:cNvSpPr/>
          <p:nvPr/>
        </p:nvSpPr>
        <p:spPr>
          <a:xfrm>
            <a:off x="7315200" y="4324350"/>
            <a:ext cx="470000" cy="400110"/>
          </a:xfrm>
          <a:prstGeom prst="rect">
            <a:avLst/>
          </a:prstGeom>
        </p:spPr>
        <p:txBody>
          <a:bodyPr wrap="none">
            <a:spAutoFit/>
          </a:bodyPr>
          <a:lstStyle/>
          <a:p>
            <a:r>
              <a:rPr lang="en-US" sz="2000" dirty="0"/>
              <a:t>15</a:t>
            </a:r>
            <a:endParaRPr lang="en-US" sz="2000" dirty="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09550"/>
            <a:ext cx="1864613" cy="307777"/>
          </a:xfrm>
          <a:prstGeom prst="rect">
            <a:avLst/>
          </a:prstGeom>
        </p:spPr>
        <p:txBody>
          <a:bodyPr wrap="none">
            <a:spAutoFit/>
          </a:bodyPr>
          <a:lstStyle/>
          <a:p>
            <a:r>
              <a:rPr lang="en-US" u="sng" dirty="0"/>
              <a:t>To remove elements:</a:t>
            </a:r>
            <a:endParaRPr lang="en-US" u="sng" dirty="0"/>
          </a:p>
        </p:txBody>
      </p:sp>
      <p:sp>
        <p:nvSpPr>
          <p:cNvPr id="6" name="Rectangle 5"/>
          <p:cNvSpPr/>
          <p:nvPr/>
        </p:nvSpPr>
        <p:spPr>
          <a:xfrm>
            <a:off x="1219200" y="666750"/>
            <a:ext cx="4572000" cy="1384995"/>
          </a:xfrm>
          <a:prstGeom prst="rect">
            <a:avLst/>
          </a:prstGeom>
        </p:spPr>
        <p:txBody>
          <a:bodyPr>
            <a:spAutoFit/>
          </a:bodyPr>
          <a:lstStyle/>
          <a:p>
            <a:r>
              <a:rPr lang="en-US" dirty="0"/>
              <a:t>1. remove(Object o);--------Collection</a:t>
            </a:r>
            <a:endParaRPr lang="en-US" dirty="0"/>
          </a:p>
          <a:p>
            <a:r>
              <a:rPr lang="en-US" dirty="0"/>
              <a:t>2. remove(</a:t>
            </a:r>
            <a:r>
              <a:rPr lang="en-US" dirty="0" err="1"/>
              <a:t>int</a:t>
            </a:r>
            <a:r>
              <a:rPr lang="en-US" dirty="0"/>
              <a:t> index);--------------List</a:t>
            </a:r>
            <a:endParaRPr lang="en-US" dirty="0"/>
          </a:p>
          <a:p>
            <a:r>
              <a:rPr lang="en-US" dirty="0"/>
              <a:t>3. </a:t>
            </a:r>
            <a:r>
              <a:rPr lang="en-US" dirty="0" err="1"/>
              <a:t>removeElement</a:t>
            </a:r>
            <a:r>
              <a:rPr lang="en-US" dirty="0"/>
              <a:t>(Object o);----Vector</a:t>
            </a:r>
            <a:endParaRPr lang="en-US" dirty="0"/>
          </a:p>
          <a:p>
            <a:r>
              <a:rPr lang="en-US" dirty="0"/>
              <a:t>4. </a:t>
            </a:r>
            <a:r>
              <a:rPr lang="en-US" dirty="0" err="1"/>
              <a:t>removeElementAt</a:t>
            </a:r>
            <a:r>
              <a:rPr lang="en-US" dirty="0"/>
              <a:t>(</a:t>
            </a:r>
            <a:r>
              <a:rPr lang="en-US" dirty="0" err="1"/>
              <a:t>int</a:t>
            </a:r>
            <a:r>
              <a:rPr lang="en-US" dirty="0"/>
              <a:t> index);-----Vector</a:t>
            </a:r>
            <a:endParaRPr lang="en-US" dirty="0"/>
          </a:p>
          <a:p>
            <a:r>
              <a:rPr lang="en-US" dirty="0"/>
              <a:t>5. </a:t>
            </a:r>
            <a:r>
              <a:rPr lang="en-US" dirty="0" err="1"/>
              <a:t>removeAllElements</a:t>
            </a:r>
            <a:r>
              <a:rPr lang="en-US" dirty="0"/>
              <a:t>();-----Vector</a:t>
            </a:r>
            <a:endParaRPr lang="en-US" dirty="0"/>
          </a:p>
          <a:p>
            <a:r>
              <a:rPr lang="en-US" dirty="0"/>
              <a:t>6. clear();-------Collection</a:t>
            </a:r>
            <a:endParaRPr lang="en-US" dirty="0"/>
          </a:p>
        </p:txBody>
      </p:sp>
      <p:sp>
        <p:nvSpPr>
          <p:cNvPr id="7" name="Rectangle 6"/>
          <p:cNvSpPr/>
          <p:nvPr/>
        </p:nvSpPr>
        <p:spPr>
          <a:xfrm>
            <a:off x="1420431" y="2147199"/>
            <a:ext cx="1358064" cy="307777"/>
          </a:xfrm>
          <a:prstGeom prst="rect">
            <a:avLst/>
          </a:prstGeom>
        </p:spPr>
        <p:txBody>
          <a:bodyPr wrap="none">
            <a:spAutoFit/>
          </a:bodyPr>
          <a:lstStyle/>
          <a:p>
            <a:r>
              <a:rPr lang="en-US" u="sng" dirty="0"/>
              <a:t>To get objects</a:t>
            </a:r>
            <a:r>
              <a:rPr lang="en-US" dirty="0"/>
              <a:t>:</a:t>
            </a:r>
            <a:endParaRPr lang="en-US" dirty="0"/>
          </a:p>
        </p:txBody>
      </p:sp>
      <p:sp>
        <p:nvSpPr>
          <p:cNvPr id="8" name="Rectangle 7"/>
          <p:cNvSpPr/>
          <p:nvPr/>
        </p:nvSpPr>
        <p:spPr>
          <a:xfrm>
            <a:off x="1219200" y="2495550"/>
            <a:ext cx="5410200" cy="954107"/>
          </a:xfrm>
          <a:prstGeom prst="rect">
            <a:avLst/>
          </a:prstGeom>
        </p:spPr>
        <p:txBody>
          <a:bodyPr wrap="square">
            <a:spAutoFit/>
          </a:bodyPr>
          <a:lstStyle/>
          <a:p>
            <a:r>
              <a:rPr lang="en-US" dirty="0"/>
              <a:t>1. Object get(</a:t>
            </a:r>
            <a:r>
              <a:rPr lang="en-US" dirty="0" err="1"/>
              <a:t>int</a:t>
            </a:r>
            <a:r>
              <a:rPr lang="en-US" dirty="0"/>
              <a:t> index);---------------List</a:t>
            </a:r>
            <a:endParaRPr lang="en-US" dirty="0"/>
          </a:p>
          <a:p>
            <a:r>
              <a:rPr lang="en-US" dirty="0"/>
              <a:t>2. Object </a:t>
            </a:r>
            <a:r>
              <a:rPr lang="en-US" dirty="0" err="1"/>
              <a:t>elementAt</a:t>
            </a:r>
            <a:r>
              <a:rPr lang="en-US" dirty="0"/>
              <a:t>(</a:t>
            </a:r>
            <a:r>
              <a:rPr lang="en-US" dirty="0" err="1"/>
              <a:t>int</a:t>
            </a:r>
            <a:r>
              <a:rPr lang="en-US" dirty="0"/>
              <a:t> index);-----Vector</a:t>
            </a:r>
            <a:endParaRPr lang="en-US" dirty="0"/>
          </a:p>
          <a:p>
            <a:r>
              <a:rPr lang="en-US" dirty="0"/>
              <a:t>3. Object </a:t>
            </a:r>
            <a:r>
              <a:rPr lang="en-US" dirty="0" err="1"/>
              <a:t>firstElement</a:t>
            </a:r>
            <a:r>
              <a:rPr lang="en-US" dirty="0"/>
              <a:t>();--------------Vector</a:t>
            </a:r>
            <a:endParaRPr lang="en-US" dirty="0"/>
          </a:p>
          <a:p>
            <a:r>
              <a:rPr lang="en-US" dirty="0"/>
              <a:t>4. Object </a:t>
            </a:r>
            <a:r>
              <a:rPr lang="en-US" dirty="0" err="1"/>
              <a:t>lastElement</a:t>
            </a:r>
            <a:r>
              <a:rPr lang="en-US" dirty="0"/>
              <a:t>();---------------Vector</a:t>
            </a:r>
            <a:endParaRPr lang="en-US" dirty="0"/>
          </a:p>
        </p:txBody>
      </p:sp>
      <p:sp>
        <p:nvSpPr>
          <p:cNvPr id="9" name="Rectangle 8"/>
          <p:cNvSpPr/>
          <p:nvPr/>
        </p:nvSpPr>
        <p:spPr>
          <a:xfrm>
            <a:off x="1219200" y="3486150"/>
            <a:ext cx="1417376" cy="307777"/>
          </a:xfrm>
          <a:prstGeom prst="rect">
            <a:avLst/>
          </a:prstGeom>
        </p:spPr>
        <p:txBody>
          <a:bodyPr wrap="none">
            <a:spAutoFit/>
          </a:bodyPr>
          <a:lstStyle/>
          <a:p>
            <a:r>
              <a:rPr lang="en-US" u="sng" dirty="0"/>
              <a:t>Other methods:</a:t>
            </a:r>
            <a:endParaRPr lang="en-US" u="sng" dirty="0"/>
          </a:p>
        </p:txBody>
      </p:sp>
      <p:sp>
        <p:nvSpPr>
          <p:cNvPr id="10" name="Rectangle 9"/>
          <p:cNvSpPr/>
          <p:nvPr/>
        </p:nvSpPr>
        <p:spPr>
          <a:xfrm>
            <a:off x="1295400" y="3867150"/>
            <a:ext cx="5257800" cy="738664"/>
          </a:xfrm>
          <a:prstGeom prst="rect">
            <a:avLst/>
          </a:prstGeom>
        </p:spPr>
        <p:txBody>
          <a:bodyPr wrap="square">
            <a:spAutoFit/>
          </a:bodyPr>
          <a:lstStyle/>
          <a:p>
            <a:r>
              <a:rPr lang="en-US" dirty="0"/>
              <a:t>1. </a:t>
            </a:r>
            <a:r>
              <a:rPr lang="en-US" dirty="0" err="1"/>
              <a:t>Int</a:t>
            </a:r>
            <a:r>
              <a:rPr lang="en-US" dirty="0"/>
              <a:t> size();//How many objects are added</a:t>
            </a:r>
            <a:endParaRPr lang="en-US" dirty="0"/>
          </a:p>
          <a:p>
            <a:r>
              <a:rPr lang="en-US" dirty="0"/>
              <a:t>2. </a:t>
            </a:r>
            <a:r>
              <a:rPr lang="en-US" dirty="0" err="1"/>
              <a:t>Int</a:t>
            </a:r>
            <a:r>
              <a:rPr lang="en-US" dirty="0"/>
              <a:t> capacity();//Total capacity</a:t>
            </a:r>
            <a:endParaRPr lang="en-US" dirty="0"/>
          </a:p>
          <a:p>
            <a:r>
              <a:rPr lang="en-US" dirty="0"/>
              <a:t>3. Enumeration elements();</a:t>
            </a:r>
            <a:endParaRPr lang="en-US" dirty="0"/>
          </a:p>
        </p:txBody>
      </p:sp>
      <p:sp>
        <p:nvSpPr>
          <p:cNvPr id="11" name="Rectangle 10"/>
          <p:cNvSpPr/>
          <p:nvPr/>
        </p:nvSpPr>
        <p:spPr>
          <a:xfrm>
            <a:off x="7239000" y="4400550"/>
            <a:ext cx="470000" cy="400110"/>
          </a:xfrm>
          <a:prstGeom prst="rect">
            <a:avLst/>
          </a:prstGeom>
        </p:spPr>
        <p:txBody>
          <a:bodyPr wrap="none">
            <a:spAutoFit/>
          </a:bodyPr>
          <a:lstStyle/>
          <a:p>
            <a:r>
              <a:rPr lang="en-US" sz="2000" dirty="0"/>
              <a:t>16</a:t>
            </a:r>
            <a:endParaRPr lang="en-US" sz="2000"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8" name="Rectangle 7"/>
          <p:cNvSpPr/>
          <p:nvPr/>
        </p:nvSpPr>
        <p:spPr>
          <a:xfrm>
            <a:off x="1219200" y="285750"/>
            <a:ext cx="4572000" cy="2677656"/>
          </a:xfrm>
          <a:prstGeom prst="rect">
            <a:avLst/>
          </a:prstGeom>
        </p:spPr>
        <p:txBody>
          <a:bodyPr>
            <a:spAutoFit/>
          </a:bodyPr>
          <a:lstStyle/>
          <a:p>
            <a:pPr marL="342900" indent="-342900">
              <a:buAutoNum type="arabicPeriod"/>
            </a:pPr>
            <a:r>
              <a:rPr lang="en-US" dirty="0"/>
              <a:t>Arrays are fixed in size that is once we created an array there is no chance of increasing (or) decreasing the size based on our requirement hence to use arrays concept compulsory we should know the size in advance which may not possible always.</a:t>
            </a:r>
            <a:endParaRPr lang="en-US" dirty="0"/>
          </a:p>
          <a:p>
            <a:pPr marL="342900" indent="-342900">
              <a:buAutoNum type="arabicPeriod"/>
            </a:pPr>
            <a:endParaRPr lang="en-US" dirty="0"/>
          </a:p>
          <a:p>
            <a:pPr marL="342900" indent="-342900">
              <a:buAutoNum type="arabicPeriod"/>
            </a:pPr>
            <a:r>
              <a:rPr lang="en-US" dirty="0"/>
              <a:t>  Arrays can hold only homogeneous data elements.</a:t>
            </a:r>
            <a:endParaRPr lang="en-US" dirty="0"/>
          </a:p>
          <a:p>
            <a:pPr marL="342900" indent="-342900"/>
            <a:endParaRPr lang="en-US" dirty="0"/>
          </a:p>
          <a:p>
            <a:pPr marL="342900" indent="-342900"/>
            <a:r>
              <a:rPr lang="en-US" dirty="0"/>
              <a:t> Example: Student[] s=new Student[10000];</a:t>
            </a:r>
            <a:endParaRPr lang="en-US" dirty="0"/>
          </a:p>
          <a:p>
            <a:pPr marL="342900" indent="-342900"/>
            <a:r>
              <a:rPr lang="en-US" dirty="0"/>
              <a:t> s[0]=new Student();//valid</a:t>
            </a:r>
            <a:endParaRPr lang="en-US" dirty="0"/>
          </a:p>
        </p:txBody>
      </p:sp>
      <p:sp>
        <p:nvSpPr>
          <p:cNvPr id="9" name="Rectangle 8"/>
          <p:cNvSpPr/>
          <p:nvPr/>
        </p:nvSpPr>
        <p:spPr>
          <a:xfrm>
            <a:off x="1295400" y="2952750"/>
            <a:ext cx="4057521" cy="307777"/>
          </a:xfrm>
          <a:prstGeom prst="rect">
            <a:avLst/>
          </a:prstGeom>
        </p:spPr>
        <p:txBody>
          <a:bodyPr wrap="none">
            <a:spAutoFit/>
          </a:bodyPr>
          <a:lstStyle/>
          <a:p>
            <a:r>
              <a:rPr lang="en-US" dirty="0"/>
              <a:t>s[1]=new Customer();//invalid(compile time error)</a:t>
            </a:r>
            <a:endParaRPr lang="en-US" dirty="0"/>
          </a:p>
        </p:txBody>
      </p:sp>
      <p:sp>
        <p:nvSpPr>
          <p:cNvPr id="11" name="Rectangle 10"/>
          <p:cNvSpPr/>
          <p:nvPr/>
        </p:nvSpPr>
        <p:spPr>
          <a:xfrm>
            <a:off x="1371600" y="3257550"/>
            <a:ext cx="1705916" cy="307777"/>
          </a:xfrm>
          <a:prstGeom prst="rect">
            <a:avLst/>
          </a:prstGeom>
        </p:spPr>
        <p:txBody>
          <a:bodyPr wrap="none">
            <a:spAutoFit/>
          </a:bodyPr>
          <a:lstStyle/>
          <a:p>
            <a:r>
              <a:rPr lang="en-US" u="sng" dirty="0"/>
              <a:t>Compile time error:</a:t>
            </a:r>
            <a:endParaRPr lang="en-US" u="sng" dirty="0"/>
          </a:p>
        </p:txBody>
      </p:sp>
      <p:sp>
        <p:nvSpPr>
          <p:cNvPr id="12" name="Rectangle 11"/>
          <p:cNvSpPr/>
          <p:nvPr/>
        </p:nvSpPr>
        <p:spPr>
          <a:xfrm>
            <a:off x="1447800" y="3638550"/>
            <a:ext cx="4572000" cy="1384995"/>
          </a:xfrm>
          <a:prstGeom prst="rect">
            <a:avLst/>
          </a:prstGeom>
        </p:spPr>
        <p:txBody>
          <a:bodyPr>
            <a:spAutoFit/>
          </a:bodyPr>
          <a:lstStyle/>
          <a:p>
            <a:r>
              <a:rPr lang="en-US" dirty="0"/>
              <a:t>Test.java:7: cannot find symbol</a:t>
            </a:r>
            <a:endParaRPr lang="en-US" dirty="0"/>
          </a:p>
          <a:p>
            <a:r>
              <a:rPr lang="en-US" dirty="0"/>
              <a:t> Symbol: class Customer</a:t>
            </a:r>
            <a:endParaRPr lang="en-US" dirty="0"/>
          </a:p>
          <a:p>
            <a:r>
              <a:rPr lang="en-US" dirty="0"/>
              <a:t> Location: class Test</a:t>
            </a:r>
            <a:endParaRPr lang="en-US" dirty="0"/>
          </a:p>
          <a:p>
            <a:r>
              <a:rPr lang="en-US" dirty="0"/>
              <a:t> s[1]=new Customer(); </a:t>
            </a:r>
            <a:endParaRPr lang="en-US" dirty="0"/>
          </a:p>
          <a:p>
            <a:r>
              <a:rPr lang="en-US" dirty="0"/>
              <a:t>3) But we can resolve this problem by using object type array(Object[]). </a:t>
            </a:r>
            <a:endParaRPr lang="en-US" dirty="0"/>
          </a:p>
        </p:txBody>
      </p:sp>
      <p:sp>
        <p:nvSpPr>
          <p:cNvPr id="6" name="Rectangle 5"/>
          <p:cNvSpPr/>
          <p:nvPr/>
        </p:nvSpPr>
        <p:spPr>
          <a:xfrm>
            <a:off x="7391400" y="4400550"/>
            <a:ext cx="294426" cy="400110"/>
          </a:xfrm>
          <a:prstGeom prst="rect">
            <a:avLst/>
          </a:prstGeom>
        </p:spPr>
        <p:txBody>
          <a:bodyPr wrap="square">
            <a:spAutoFit/>
          </a:bodyPr>
          <a:lstStyle/>
          <a:p>
            <a:r>
              <a:rPr lang="en-US" sz="2000" dirty="0"/>
              <a:t>4</a:t>
            </a:r>
            <a:endParaRPr lang="en-US" sz="2000" dirty="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85750"/>
            <a:ext cx="7086600" cy="2031325"/>
          </a:xfrm>
          <a:prstGeom prst="rect">
            <a:avLst/>
          </a:prstGeom>
        </p:spPr>
        <p:txBody>
          <a:bodyPr wrap="square">
            <a:spAutoFit/>
          </a:bodyPr>
          <a:lstStyle/>
          <a:p>
            <a:r>
              <a:rPr lang="en-US" dirty="0"/>
              <a:t>Constructors:</a:t>
            </a:r>
            <a:endParaRPr lang="en-US" dirty="0"/>
          </a:p>
          <a:p>
            <a:r>
              <a:rPr lang="en-US" dirty="0"/>
              <a:t>1. Vector v=new Vector();</a:t>
            </a:r>
            <a:endParaRPr lang="en-US" dirty="0"/>
          </a:p>
          <a:p>
            <a:r>
              <a:rPr lang="en-US" dirty="0"/>
              <a:t>o Creates an empty Vector object with default initial capacity 10.</a:t>
            </a:r>
            <a:endParaRPr lang="en-US" dirty="0"/>
          </a:p>
          <a:p>
            <a:r>
              <a:rPr lang="en-US" dirty="0"/>
              <a:t>o Once Vector reaches its maximum capacity then a new Vector object will be</a:t>
            </a:r>
            <a:endParaRPr lang="en-US" dirty="0"/>
          </a:p>
          <a:p>
            <a:r>
              <a:rPr lang="en-US" dirty="0"/>
              <a:t>created with double capacity. That is "</a:t>
            </a:r>
            <a:r>
              <a:rPr lang="en-US" dirty="0" err="1"/>
              <a:t>newcapacity</a:t>
            </a:r>
            <a:r>
              <a:rPr lang="en-US" dirty="0"/>
              <a:t>=</a:t>
            </a:r>
            <a:r>
              <a:rPr lang="en-US" dirty="0" err="1"/>
              <a:t>currentcapacity</a:t>
            </a:r>
            <a:r>
              <a:rPr lang="en-US" dirty="0"/>
              <a:t>*2".</a:t>
            </a:r>
            <a:endParaRPr lang="en-US" dirty="0"/>
          </a:p>
          <a:p>
            <a:endParaRPr lang="en-US" dirty="0"/>
          </a:p>
          <a:p>
            <a:r>
              <a:rPr lang="en-US" dirty="0"/>
              <a:t>2. Vector v=new Vector(</a:t>
            </a:r>
            <a:r>
              <a:rPr lang="en-US" dirty="0" err="1"/>
              <a:t>int</a:t>
            </a:r>
            <a:r>
              <a:rPr lang="en-US" dirty="0"/>
              <a:t> </a:t>
            </a:r>
            <a:r>
              <a:rPr lang="en-US" dirty="0" err="1"/>
              <a:t>initialcapacity</a:t>
            </a:r>
            <a:r>
              <a:rPr lang="en-US" dirty="0"/>
              <a:t>);</a:t>
            </a:r>
            <a:endParaRPr lang="en-US" dirty="0"/>
          </a:p>
          <a:p>
            <a:r>
              <a:rPr lang="en-US" dirty="0"/>
              <a:t>3. Vector v=new Vector(</a:t>
            </a:r>
            <a:r>
              <a:rPr lang="en-US" dirty="0" err="1"/>
              <a:t>int</a:t>
            </a:r>
            <a:r>
              <a:rPr lang="en-US" dirty="0"/>
              <a:t> </a:t>
            </a:r>
            <a:r>
              <a:rPr lang="en-US" dirty="0" err="1"/>
              <a:t>initialcapacity</a:t>
            </a:r>
            <a:r>
              <a:rPr lang="en-US" dirty="0"/>
              <a:t>, </a:t>
            </a:r>
            <a:r>
              <a:rPr lang="en-US" dirty="0" err="1"/>
              <a:t>int</a:t>
            </a:r>
            <a:r>
              <a:rPr lang="en-US" dirty="0"/>
              <a:t> </a:t>
            </a:r>
            <a:r>
              <a:rPr lang="en-US" dirty="0" err="1"/>
              <a:t>incrementalcapacity</a:t>
            </a:r>
            <a:r>
              <a:rPr lang="en-US" dirty="0"/>
              <a:t>);</a:t>
            </a:r>
            <a:endParaRPr lang="en-US" dirty="0"/>
          </a:p>
          <a:p>
            <a:r>
              <a:rPr lang="en-US" dirty="0"/>
              <a:t>4. Vector v=new Vector(Collection c);</a:t>
            </a:r>
            <a:endParaRPr lang="en-US" dirty="0"/>
          </a:p>
        </p:txBody>
      </p:sp>
      <p:sp>
        <p:nvSpPr>
          <p:cNvPr id="7" name="Rectangle 6"/>
          <p:cNvSpPr/>
          <p:nvPr/>
        </p:nvSpPr>
        <p:spPr>
          <a:xfrm>
            <a:off x="1219200" y="2190750"/>
            <a:ext cx="4572000" cy="1384995"/>
          </a:xfrm>
          <a:prstGeom prst="rect">
            <a:avLst/>
          </a:prstGeom>
        </p:spPr>
        <p:txBody>
          <a:bodyPr>
            <a:spAutoFit/>
          </a:bodyPr>
          <a:lstStyle/>
          <a:p>
            <a:r>
              <a:rPr lang="en-US" u="sng" dirty="0"/>
              <a:t>Example:</a:t>
            </a:r>
            <a:endParaRPr lang="en-US" u="sng" dirty="0"/>
          </a:p>
          <a:p>
            <a:endParaRPr lang="en-US" dirty="0"/>
          </a:p>
          <a:p>
            <a:r>
              <a:rPr lang="en-US" dirty="0"/>
              <a:t>import </a:t>
            </a:r>
            <a:r>
              <a:rPr lang="en-US" dirty="0" err="1"/>
              <a:t>java.util</a:t>
            </a:r>
            <a:r>
              <a:rPr lang="en-US" dirty="0"/>
              <a:t>.*;</a:t>
            </a:r>
            <a:endParaRPr lang="en-US" dirty="0"/>
          </a:p>
          <a:p>
            <a:r>
              <a:rPr lang="en-US" dirty="0"/>
              <a:t>class </a:t>
            </a:r>
            <a:r>
              <a:rPr lang="en-US" dirty="0" err="1"/>
              <a:t>VectorDemo</a:t>
            </a:r>
            <a:endParaRPr lang="en-US" dirty="0"/>
          </a:p>
          <a:p>
            <a:r>
              <a:rPr lang="en-US" dirty="0"/>
              <a:t>{</a:t>
            </a:r>
            <a:endParaRPr lang="en-US" dirty="0"/>
          </a:p>
          <a:p>
            <a:r>
              <a:rPr lang="en-US" dirty="0"/>
              <a:t>          public static void main(String[] </a:t>
            </a:r>
            <a:r>
              <a:rPr lang="en-US" dirty="0" err="1"/>
              <a:t>args</a:t>
            </a:r>
            <a:r>
              <a:rPr lang="en-US" dirty="0"/>
              <a:t>)</a:t>
            </a:r>
            <a:endParaRPr lang="en-US" dirty="0"/>
          </a:p>
        </p:txBody>
      </p:sp>
      <p:sp>
        <p:nvSpPr>
          <p:cNvPr id="8" name="Rectangle 7"/>
          <p:cNvSpPr/>
          <p:nvPr/>
        </p:nvSpPr>
        <p:spPr>
          <a:xfrm>
            <a:off x="1676400" y="3450590"/>
            <a:ext cx="4572000" cy="1384995"/>
          </a:xfrm>
          <a:prstGeom prst="rect">
            <a:avLst/>
          </a:prstGeom>
        </p:spPr>
        <p:txBody>
          <a:bodyPr>
            <a:spAutoFit/>
          </a:bodyPr>
          <a:lstStyle/>
          <a:p>
            <a:r>
              <a:rPr lang="en-US" dirty="0"/>
              <a:t>{</a:t>
            </a:r>
            <a:endParaRPr lang="en-US" dirty="0"/>
          </a:p>
          <a:p>
            <a:r>
              <a:rPr lang="en-US" dirty="0"/>
              <a:t>           Vector v=new Vector();</a:t>
            </a:r>
            <a:endParaRPr lang="en-US" dirty="0"/>
          </a:p>
          <a:p>
            <a:r>
              <a:rPr lang="en-US" dirty="0"/>
              <a:t>           </a:t>
            </a:r>
            <a:r>
              <a:rPr lang="en-US" dirty="0" err="1"/>
              <a:t>System.out.println</a:t>
            </a:r>
            <a:r>
              <a:rPr lang="en-US" dirty="0"/>
              <a:t>(</a:t>
            </a:r>
            <a:r>
              <a:rPr lang="en-US" dirty="0" err="1"/>
              <a:t>v.capacity</a:t>
            </a:r>
            <a:r>
              <a:rPr lang="en-US" dirty="0"/>
              <a:t>());//10</a:t>
            </a:r>
            <a:endParaRPr lang="en-US" dirty="0"/>
          </a:p>
          <a:p>
            <a:r>
              <a:rPr lang="en-US" dirty="0"/>
              <a:t>           for(</a:t>
            </a:r>
            <a:r>
              <a:rPr lang="en-US" dirty="0" err="1"/>
              <a:t>int</a:t>
            </a:r>
            <a:r>
              <a:rPr lang="en-US" dirty="0"/>
              <a:t> </a:t>
            </a:r>
            <a:r>
              <a:rPr lang="en-US" dirty="0" err="1"/>
              <a:t>i</a:t>
            </a:r>
            <a:r>
              <a:rPr lang="en-US" dirty="0"/>
              <a:t>=1;i&lt;=10;i++)</a:t>
            </a:r>
            <a:endParaRPr lang="en-US" dirty="0"/>
          </a:p>
          <a:p>
            <a:r>
              <a:rPr lang="en-US" dirty="0"/>
              <a:t>           {</a:t>
            </a:r>
            <a:endParaRPr lang="en-US" dirty="0"/>
          </a:p>
          <a:p>
            <a:r>
              <a:rPr lang="en-US" dirty="0"/>
              <a:t>                      </a:t>
            </a:r>
            <a:r>
              <a:rPr lang="en-US" dirty="0" err="1"/>
              <a:t>v.addElement</a:t>
            </a:r>
            <a:r>
              <a:rPr lang="en-US" dirty="0"/>
              <a:t>(</a:t>
            </a:r>
            <a:r>
              <a:rPr lang="en-US" dirty="0" err="1"/>
              <a:t>i</a:t>
            </a:r>
            <a:r>
              <a:rPr lang="en-US" dirty="0"/>
              <a:t>);</a:t>
            </a:r>
            <a:endParaRPr lang="en-US" dirty="0"/>
          </a:p>
        </p:txBody>
      </p:sp>
      <p:sp>
        <p:nvSpPr>
          <p:cNvPr id="9" name="Rectangle 8"/>
          <p:cNvSpPr/>
          <p:nvPr/>
        </p:nvSpPr>
        <p:spPr>
          <a:xfrm>
            <a:off x="2209800" y="4835723"/>
            <a:ext cx="243978" cy="307777"/>
          </a:xfrm>
          <a:prstGeom prst="rect">
            <a:avLst/>
          </a:prstGeom>
        </p:spPr>
        <p:txBody>
          <a:bodyPr wrap="none">
            <a:spAutoFit/>
          </a:bodyPr>
          <a:lstStyle/>
          <a:p>
            <a:r>
              <a:rPr lang="en-US" dirty="0"/>
              <a:t>}</a:t>
            </a:r>
            <a:endParaRPr lang="en-US" dirty="0"/>
          </a:p>
        </p:txBody>
      </p:sp>
      <p:sp>
        <p:nvSpPr>
          <p:cNvPr id="10" name="Rectangle 9"/>
          <p:cNvSpPr/>
          <p:nvPr/>
        </p:nvSpPr>
        <p:spPr>
          <a:xfrm>
            <a:off x="7315200" y="4400550"/>
            <a:ext cx="470000" cy="400110"/>
          </a:xfrm>
          <a:prstGeom prst="rect">
            <a:avLst/>
          </a:prstGeom>
        </p:spPr>
        <p:txBody>
          <a:bodyPr wrap="none">
            <a:spAutoFit/>
          </a:bodyPr>
          <a:lstStyle/>
          <a:p>
            <a:r>
              <a:rPr lang="en-US" sz="2000" dirty="0"/>
              <a:t>16</a:t>
            </a:r>
            <a:endParaRPr lang="en-US" sz="2000" dirty="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200150"/>
            <a:ext cx="5486400" cy="954107"/>
          </a:xfrm>
          <a:prstGeom prst="rect">
            <a:avLst/>
          </a:prstGeom>
        </p:spPr>
        <p:txBody>
          <a:bodyPr wrap="square">
            <a:spAutoFit/>
          </a:bodyPr>
          <a:lstStyle/>
          <a:p>
            <a:r>
              <a:rPr lang="en-US" dirty="0" err="1"/>
              <a:t>System.out.println</a:t>
            </a:r>
            <a:r>
              <a:rPr lang="en-US" dirty="0"/>
              <a:t>(</a:t>
            </a:r>
            <a:r>
              <a:rPr lang="en-US" dirty="0" err="1"/>
              <a:t>v.capacity</a:t>
            </a:r>
            <a:r>
              <a:rPr lang="en-US" dirty="0"/>
              <a:t>());//10</a:t>
            </a:r>
            <a:endParaRPr lang="en-US" dirty="0"/>
          </a:p>
          <a:p>
            <a:r>
              <a:rPr lang="en-US" dirty="0" err="1"/>
              <a:t>v.addElement</a:t>
            </a:r>
            <a:r>
              <a:rPr lang="en-US" dirty="0"/>
              <a:t>("A");</a:t>
            </a:r>
            <a:endParaRPr lang="en-US" dirty="0"/>
          </a:p>
          <a:p>
            <a:r>
              <a:rPr lang="en-US" dirty="0" err="1"/>
              <a:t>System.out.println</a:t>
            </a:r>
            <a:r>
              <a:rPr lang="en-US" dirty="0"/>
              <a:t>(</a:t>
            </a:r>
            <a:r>
              <a:rPr lang="en-US" dirty="0" err="1"/>
              <a:t>v.capacity</a:t>
            </a:r>
            <a:r>
              <a:rPr lang="en-US" dirty="0"/>
              <a:t>());//20</a:t>
            </a:r>
            <a:endParaRPr lang="en-US" dirty="0"/>
          </a:p>
          <a:p>
            <a:r>
              <a:rPr lang="en-US" dirty="0" err="1"/>
              <a:t>System.out.println</a:t>
            </a:r>
            <a:r>
              <a:rPr lang="en-US" dirty="0"/>
              <a:t>(v);//[1, 2, 3, 4, 5, 6, 7, 8, 9, 10,</a:t>
            </a:r>
            <a:endParaRPr lang="en-US" dirty="0"/>
          </a:p>
        </p:txBody>
      </p:sp>
      <p:sp>
        <p:nvSpPr>
          <p:cNvPr id="6" name="Rectangle 5"/>
          <p:cNvSpPr/>
          <p:nvPr/>
        </p:nvSpPr>
        <p:spPr>
          <a:xfrm>
            <a:off x="1905000" y="2343150"/>
            <a:ext cx="354584" cy="307777"/>
          </a:xfrm>
          <a:prstGeom prst="rect">
            <a:avLst/>
          </a:prstGeom>
        </p:spPr>
        <p:txBody>
          <a:bodyPr wrap="none">
            <a:spAutoFit/>
          </a:bodyPr>
          <a:lstStyle/>
          <a:p>
            <a:r>
              <a:rPr lang="en-US" dirty="0"/>
              <a:t>A]</a:t>
            </a:r>
            <a:endParaRPr lang="en-US" dirty="0"/>
          </a:p>
        </p:txBody>
      </p:sp>
      <p:sp>
        <p:nvSpPr>
          <p:cNvPr id="7" name="Rectangle 6"/>
          <p:cNvSpPr/>
          <p:nvPr/>
        </p:nvSpPr>
        <p:spPr>
          <a:xfrm>
            <a:off x="2209800" y="2647950"/>
            <a:ext cx="243978" cy="307777"/>
          </a:xfrm>
          <a:prstGeom prst="rect">
            <a:avLst/>
          </a:prstGeom>
        </p:spPr>
        <p:txBody>
          <a:bodyPr wrap="none">
            <a:spAutoFit/>
          </a:bodyPr>
          <a:lstStyle/>
          <a:p>
            <a:r>
              <a:rPr lang="en-US" dirty="0"/>
              <a:t>}</a:t>
            </a:r>
            <a:endParaRPr lang="en-US" dirty="0"/>
          </a:p>
        </p:txBody>
      </p:sp>
      <p:sp>
        <p:nvSpPr>
          <p:cNvPr id="8" name="Rectangle 7"/>
          <p:cNvSpPr/>
          <p:nvPr/>
        </p:nvSpPr>
        <p:spPr>
          <a:xfrm>
            <a:off x="1981200" y="3028950"/>
            <a:ext cx="243978" cy="307777"/>
          </a:xfrm>
          <a:prstGeom prst="rect">
            <a:avLst/>
          </a:prstGeom>
        </p:spPr>
        <p:txBody>
          <a:bodyPr wrap="none">
            <a:spAutoFit/>
          </a:bodyPr>
          <a:lstStyle/>
          <a:p>
            <a:r>
              <a:rPr lang="en-US" dirty="0"/>
              <a:t>}</a:t>
            </a:r>
            <a:endParaRPr lang="en-US" dirty="0"/>
          </a:p>
        </p:txBody>
      </p:sp>
      <p:sp>
        <p:nvSpPr>
          <p:cNvPr id="9" name="Rectangle 8"/>
          <p:cNvSpPr/>
          <p:nvPr/>
        </p:nvSpPr>
        <p:spPr>
          <a:xfrm>
            <a:off x="7315200" y="4324350"/>
            <a:ext cx="470000" cy="400110"/>
          </a:xfrm>
          <a:prstGeom prst="rect">
            <a:avLst/>
          </a:prstGeom>
        </p:spPr>
        <p:txBody>
          <a:bodyPr wrap="none">
            <a:spAutoFit/>
          </a:bodyPr>
          <a:lstStyle/>
          <a:p>
            <a:r>
              <a:rPr lang="en-US" sz="2000" dirty="0"/>
              <a:t>16</a:t>
            </a:r>
            <a:endParaRPr lang="en-US" sz="2000" dirty="0"/>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0" y="2038350"/>
            <a:ext cx="3036409" cy="1323439"/>
          </a:xfrm>
          <a:prstGeom prst="rect">
            <a:avLst/>
          </a:prstGeom>
        </p:spPr>
        <p:txBody>
          <a:bodyPr wrap="none">
            <a:spAutoFit/>
          </a:bodyPr>
          <a:lstStyle/>
          <a:p>
            <a:r>
              <a:rPr lang="en-US" sz="8000" dirty="0">
                <a:solidFill>
                  <a:srgbClr val="00B050"/>
                </a:solidFill>
              </a:rPr>
              <a:t>Stack:</a:t>
            </a:r>
            <a:endParaRPr lang="en-US" sz="8000" dirty="0">
              <a:solidFill>
                <a:srgbClr val="00B050"/>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17</a:t>
            </a:r>
            <a:endParaRPr lang="en-US" sz="2000" dirty="0"/>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9550"/>
            <a:ext cx="6858000" cy="523220"/>
          </a:xfrm>
          <a:prstGeom prst="rect">
            <a:avLst/>
          </a:prstGeom>
        </p:spPr>
        <p:txBody>
          <a:bodyPr wrap="square">
            <a:spAutoFit/>
          </a:bodyPr>
          <a:lstStyle/>
          <a:p>
            <a:r>
              <a:rPr lang="en-US" dirty="0"/>
              <a:t>1. It is the child class of Vector.</a:t>
            </a:r>
            <a:endParaRPr lang="en-US" dirty="0"/>
          </a:p>
          <a:p>
            <a:r>
              <a:rPr lang="en-US" dirty="0"/>
              <a:t>2. Whenever last in first out(LIFO) order required then we should go for Stack.</a:t>
            </a:r>
            <a:endParaRPr lang="en-US" dirty="0"/>
          </a:p>
        </p:txBody>
      </p:sp>
      <p:sp>
        <p:nvSpPr>
          <p:cNvPr id="6" name="Rectangle 5"/>
          <p:cNvSpPr/>
          <p:nvPr/>
        </p:nvSpPr>
        <p:spPr>
          <a:xfrm>
            <a:off x="990600" y="742950"/>
            <a:ext cx="4572000" cy="1169551"/>
          </a:xfrm>
          <a:prstGeom prst="rect">
            <a:avLst/>
          </a:prstGeom>
        </p:spPr>
        <p:txBody>
          <a:bodyPr>
            <a:spAutoFit/>
          </a:bodyPr>
          <a:lstStyle/>
          <a:p>
            <a:r>
              <a:rPr lang="en-US" u="sng" dirty="0"/>
              <a:t>Constructor:</a:t>
            </a:r>
            <a:endParaRPr lang="en-US" u="sng" dirty="0"/>
          </a:p>
          <a:p>
            <a:endParaRPr lang="en-US" dirty="0"/>
          </a:p>
          <a:p>
            <a:r>
              <a:rPr lang="en-US" dirty="0"/>
              <a:t>It contains only one constructor.</a:t>
            </a:r>
            <a:endParaRPr lang="en-US" dirty="0"/>
          </a:p>
          <a:p>
            <a:endParaRPr lang="en-US" dirty="0"/>
          </a:p>
          <a:p>
            <a:r>
              <a:rPr lang="en-US" dirty="0"/>
              <a:t>Stack s= new Stack();</a:t>
            </a:r>
            <a:endParaRPr lang="en-US" dirty="0"/>
          </a:p>
        </p:txBody>
      </p:sp>
      <p:sp>
        <p:nvSpPr>
          <p:cNvPr id="7" name="Rectangle 6"/>
          <p:cNvSpPr/>
          <p:nvPr/>
        </p:nvSpPr>
        <p:spPr>
          <a:xfrm>
            <a:off x="990600" y="1885950"/>
            <a:ext cx="6324600" cy="2677656"/>
          </a:xfrm>
          <a:prstGeom prst="rect">
            <a:avLst/>
          </a:prstGeom>
        </p:spPr>
        <p:txBody>
          <a:bodyPr wrap="square">
            <a:spAutoFit/>
          </a:bodyPr>
          <a:lstStyle/>
          <a:p>
            <a:r>
              <a:rPr lang="en-US" u="sng" dirty="0"/>
              <a:t>Methods:</a:t>
            </a:r>
            <a:endParaRPr lang="en-US" u="sng" dirty="0"/>
          </a:p>
          <a:p>
            <a:endParaRPr lang="en-US" dirty="0"/>
          </a:p>
          <a:p>
            <a:r>
              <a:rPr lang="en-US" dirty="0"/>
              <a:t>1. Object push(Object o);</a:t>
            </a:r>
            <a:endParaRPr lang="en-US" dirty="0"/>
          </a:p>
          <a:p>
            <a:r>
              <a:rPr lang="en-US" dirty="0"/>
              <a:t>    To insert an object into the stack.</a:t>
            </a:r>
            <a:endParaRPr lang="en-US" dirty="0"/>
          </a:p>
          <a:p>
            <a:r>
              <a:rPr lang="en-US" dirty="0"/>
              <a:t>2. Object pop();</a:t>
            </a:r>
            <a:endParaRPr lang="en-US" dirty="0"/>
          </a:p>
          <a:p>
            <a:r>
              <a:rPr lang="en-US" dirty="0"/>
              <a:t>    To remove and return top of the stack.</a:t>
            </a:r>
            <a:endParaRPr lang="en-US" dirty="0"/>
          </a:p>
          <a:p>
            <a:r>
              <a:rPr lang="en-US" dirty="0"/>
              <a:t>3. Object peek();</a:t>
            </a:r>
            <a:endParaRPr lang="en-US" dirty="0"/>
          </a:p>
          <a:p>
            <a:r>
              <a:rPr lang="en-US" dirty="0"/>
              <a:t>    To return top of the stack without removal.</a:t>
            </a:r>
            <a:endParaRPr lang="en-US" dirty="0"/>
          </a:p>
          <a:p>
            <a:r>
              <a:rPr lang="en-US" dirty="0"/>
              <a:t>4. </a:t>
            </a:r>
            <a:r>
              <a:rPr lang="en-US" dirty="0" err="1"/>
              <a:t>boolean</a:t>
            </a:r>
            <a:r>
              <a:rPr lang="en-US" dirty="0"/>
              <a:t> empty();</a:t>
            </a:r>
            <a:endParaRPr lang="en-US" dirty="0"/>
          </a:p>
          <a:p>
            <a:r>
              <a:rPr lang="en-US" dirty="0"/>
              <a:t>    Returns true if Stack is empty.</a:t>
            </a:r>
            <a:endParaRPr lang="en-US" dirty="0"/>
          </a:p>
          <a:p>
            <a:r>
              <a:rPr lang="en-US" dirty="0"/>
              <a:t>5. </a:t>
            </a:r>
            <a:r>
              <a:rPr lang="en-US" dirty="0" err="1"/>
              <a:t>Int</a:t>
            </a:r>
            <a:r>
              <a:rPr lang="en-US" dirty="0"/>
              <a:t> search(Object o);</a:t>
            </a:r>
            <a:endParaRPr lang="en-US" dirty="0"/>
          </a:p>
          <a:p>
            <a:r>
              <a:rPr lang="en-US" dirty="0"/>
              <a:t>    Returns offset if the element is available otherwise returns "-1"</a:t>
            </a:r>
            <a:endParaRPr lang="en-US" dirty="0"/>
          </a:p>
        </p:txBody>
      </p:sp>
      <p:sp>
        <p:nvSpPr>
          <p:cNvPr id="8" name="Rectangle 7"/>
          <p:cNvSpPr/>
          <p:nvPr/>
        </p:nvSpPr>
        <p:spPr>
          <a:xfrm>
            <a:off x="7315200" y="4400550"/>
            <a:ext cx="470000" cy="400110"/>
          </a:xfrm>
          <a:prstGeom prst="rect">
            <a:avLst/>
          </a:prstGeom>
        </p:spPr>
        <p:txBody>
          <a:bodyPr wrap="none">
            <a:spAutoFit/>
          </a:bodyPr>
          <a:lstStyle/>
          <a:p>
            <a:r>
              <a:rPr lang="en-US" sz="2000" dirty="0"/>
              <a:t>17</a:t>
            </a:r>
            <a:endParaRPr lang="en-US" sz="2000" dirty="0"/>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3970318"/>
          </a:xfrm>
          <a:prstGeom prst="rect">
            <a:avLst/>
          </a:prstGeom>
        </p:spPr>
        <p:txBody>
          <a:bodyPr>
            <a:spAutoFit/>
          </a:bodyPr>
          <a:lstStyle/>
          <a:p>
            <a:r>
              <a:rPr lang="en-US" u="sng" dirty="0"/>
              <a:t>Example:</a:t>
            </a:r>
            <a:endParaRPr lang="en-US" u="sng" dirty="0"/>
          </a:p>
          <a:p>
            <a:endParaRPr lang="en-US" dirty="0"/>
          </a:p>
          <a:p>
            <a:r>
              <a:rPr lang="en-US" dirty="0"/>
              <a:t>import </a:t>
            </a:r>
            <a:r>
              <a:rPr lang="en-US" dirty="0" err="1"/>
              <a:t>java.util</a:t>
            </a:r>
            <a:r>
              <a:rPr lang="en-US" dirty="0"/>
              <a:t>.*;</a:t>
            </a:r>
            <a:endParaRPr lang="en-US" dirty="0"/>
          </a:p>
          <a:p>
            <a:r>
              <a:rPr lang="en-US" dirty="0"/>
              <a:t>class </a:t>
            </a:r>
            <a:r>
              <a:rPr lang="en-US" dirty="0" err="1"/>
              <a:t>StackDemo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Stack s=new Stack();</a:t>
            </a:r>
            <a:endParaRPr lang="en-US" dirty="0"/>
          </a:p>
          <a:p>
            <a:r>
              <a:rPr lang="en-US" dirty="0"/>
              <a:t>                     </a:t>
            </a:r>
            <a:r>
              <a:rPr lang="en-US" dirty="0" err="1"/>
              <a:t>s.push</a:t>
            </a:r>
            <a:r>
              <a:rPr lang="en-US" dirty="0"/>
              <a:t>("A");</a:t>
            </a:r>
            <a:endParaRPr lang="en-US" dirty="0"/>
          </a:p>
          <a:p>
            <a:r>
              <a:rPr lang="en-US" dirty="0"/>
              <a:t>                     </a:t>
            </a:r>
            <a:r>
              <a:rPr lang="en-US" dirty="0" err="1"/>
              <a:t>s.push</a:t>
            </a:r>
            <a:r>
              <a:rPr lang="en-US" dirty="0"/>
              <a:t>("B");</a:t>
            </a:r>
            <a:endParaRPr lang="en-US" dirty="0"/>
          </a:p>
          <a:p>
            <a:r>
              <a:rPr lang="en-US" dirty="0"/>
              <a:t>                     </a:t>
            </a:r>
            <a:r>
              <a:rPr lang="en-US" dirty="0" err="1"/>
              <a:t>s.push</a:t>
            </a:r>
            <a:r>
              <a:rPr lang="en-US" dirty="0"/>
              <a:t>("C");</a:t>
            </a:r>
            <a:endParaRPr lang="en-US" dirty="0"/>
          </a:p>
          <a:p>
            <a:r>
              <a:rPr lang="en-US" dirty="0"/>
              <a:t>                     </a:t>
            </a:r>
            <a:r>
              <a:rPr lang="en-US" dirty="0" err="1"/>
              <a:t>System.out.println</a:t>
            </a:r>
            <a:r>
              <a:rPr lang="en-US" dirty="0"/>
              <a:t>(s);//[A, B, C]</a:t>
            </a:r>
            <a:endParaRPr lang="en-US" dirty="0"/>
          </a:p>
          <a:p>
            <a:r>
              <a:rPr lang="en-US" dirty="0"/>
              <a:t>                     </a:t>
            </a:r>
            <a:r>
              <a:rPr lang="en-US" dirty="0" err="1"/>
              <a:t>System.out.println</a:t>
            </a:r>
            <a:r>
              <a:rPr lang="en-US" dirty="0"/>
              <a:t>(s.pop());//C</a:t>
            </a:r>
            <a:endParaRPr lang="en-US" dirty="0"/>
          </a:p>
          <a:p>
            <a:r>
              <a:rPr lang="en-US" dirty="0"/>
              <a:t>                     </a:t>
            </a:r>
            <a:r>
              <a:rPr lang="en-US" dirty="0" err="1"/>
              <a:t>System.out.println</a:t>
            </a:r>
            <a:r>
              <a:rPr lang="en-US" dirty="0"/>
              <a:t>(s);//[A, B]</a:t>
            </a:r>
            <a:endParaRPr lang="en-US" dirty="0"/>
          </a:p>
          <a:p>
            <a:r>
              <a:rPr lang="en-US" dirty="0"/>
              <a:t>                     </a:t>
            </a:r>
            <a:r>
              <a:rPr lang="en-US" dirty="0" err="1"/>
              <a:t>System.out.println</a:t>
            </a:r>
            <a:r>
              <a:rPr lang="en-US" dirty="0"/>
              <a:t>(</a:t>
            </a:r>
            <a:r>
              <a:rPr lang="en-US" dirty="0" err="1"/>
              <a:t>s.peek</a:t>
            </a:r>
            <a:r>
              <a:rPr lang="en-US" dirty="0"/>
              <a:t>());//B</a:t>
            </a:r>
            <a:endParaRPr lang="en-US" dirty="0"/>
          </a:p>
          <a:p>
            <a:r>
              <a:rPr lang="en-US" dirty="0"/>
              <a:t>                     </a:t>
            </a:r>
            <a:r>
              <a:rPr lang="en-US" dirty="0" err="1"/>
              <a:t>System.out.println</a:t>
            </a:r>
            <a:r>
              <a:rPr lang="en-US" dirty="0"/>
              <a:t>(</a:t>
            </a:r>
            <a:r>
              <a:rPr lang="en-US" dirty="0" err="1"/>
              <a:t>s.search</a:t>
            </a:r>
            <a:r>
              <a:rPr lang="en-US" dirty="0"/>
              <a:t>("A"));//2</a:t>
            </a:r>
            <a:endParaRPr lang="en-US" dirty="0"/>
          </a:p>
          <a:p>
            <a:r>
              <a:rPr lang="en-US" dirty="0"/>
              <a:t>                     </a:t>
            </a:r>
            <a:r>
              <a:rPr lang="en-US" dirty="0" err="1"/>
              <a:t>System.out.println</a:t>
            </a:r>
            <a:r>
              <a:rPr lang="en-US" dirty="0"/>
              <a:t>(</a:t>
            </a:r>
            <a:r>
              <a:rPr lang="en-US" dirty="0" err="1"/>
              <a:t>s.search</a:t>
            </a:r>
            <a:r>
              <a:rPr lang="en-US" dirty="0"/>
              <a:t>("Z"));//-1</a:t>
            </a:r>
            <a:endParaRPr lang="en-US" dirty="0"/>
          </a:p>
          <a:p>
            <a:r>
              <a:rPr lang="en-US" dirty="0"/>
              <a:t>                     </a:t>
            </a:r>
            <a:r>
              <a:rPr lang="en-US" dirty="0" err="1"/>
              <a:t>System.out.println</a:t>
            </a:r>
            <a:r>
              <a:rPr lang="en-US" dirty="0"/>
              <a:t>(</a:t>
            </a:r>
            <a:r>
              <a:rPr lang="en-US" dirty="0" err="1"/>
              <a:t>s.empty</a:t>
            </a:r>
            <a:r>
              <a:rPr lang="en-US" dirty="0"/>
              <a:t>());//false</a:t>
            </a:r>
            <a:endParaRPr lang="en-US" dirty="0"/>
          </a:p>
        </p:txBody>
      </p:sp>
      <p:sp>
        <p:nvSpPr>
          <p:cNvPr id="6" name="Rectangle 5"/>
          <p:cNvSpPr/>
          <p:nvPr/>
        </p:nvSpPr>
        <p:spPr>
          <a:xfrm>
            <a:off x="2667000" y="4019550"/>
            <a:ext cx="4572000" cy="523220"/>
          </a:xfrm>
          <a:prstGeom prst="rect">
            <a:avLst/>
          </a:prstGeom>
        </p:spPr>
        <p:txBody>
          <a:bodyPr>
            <a:spAutoFit/>
          </a:bodyPr>
          <a:lstStyle/>
          <a:p>
            <a:r>
              <a:rPr lang="en-US" dirty="0"/>
              <a:t>           }</a:t>
            </a:r>
            <a:endParaRPr lang="en-US" dirty="0"/>
          </a:p>
          <a:p>
            <a:r>
              <a:rPr lang="en-US" dirty="0"/>
              <a:t>}</a:t>
            </a:r>
            <a:endParaRPr lang="en-US" dirty="0"/>
          </a:p>
        </p:txBody>
      </p:sp>
      <p:sp>
        <p:nvSpPr>
          <p:cNvPr id="7" name="Rectangle 6"/>
          <p:cNvSpPr/>
          <p:nvPr/>
        </p:nvSpPr>
        <p:spPr>
          <a:xfrm>
            <a:off x="7315200" y="4324350"/>
            <a:ext cx="470000" cy="400110"/>
          </a:xfrm>
          <a:prstGeom prst="rect">
            <a:avLst/>
          </a:prstGeom>
        </p:spPr>
        <p:txBody>
          <a:bodyPr wrap="none">
            <a:spAutoFit/>
          </a:bodyPr>
          <a:lstStyle/>
          <a:p>
            <a:r>
              <a:rPr lang="en-US" sz="2000" dirty="0"/>
              <a:t>17</a:t>
            </a:r>
            <a:endParaRPr lang="en-US" sz="2000" dirty="0"/>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76350"/>
            <a:ext cx="4123245" cy="584775"/>
          </a:xfrm>
          <a:prstGeom prst="rect">
            <a:avLst/>
          </a:prstGeom>
        </p:spPr>
        <p:txBody>
          <a:bodyPr wrap="none">
            <a:spAutoFit/>
          </a:bodyPr>
          <a:lstStyle/>
          <a:p>
            <a:r>
              <a:rPr lang="en-US" sz="3200" dirty="0">
                <a:solidFill>
                  <a:srgbClr val="FF0000"/>
                </a:solidFill>
              </a:rPr>
              <a:t>The 3 cursors of java:</a:t>
            </a:r>
            <a:endParaRPr lang="en-US" sz="3200" dirty="0">
              <a:solidFill>
                <a:srgbClr val="FF0000"/>
              </a:solidFill>
            </a:endParaRPr>
          </a:p>
        </p:txBody>
      </p:sp>
      <p:sp>
        <p:nvSpPr>
          <p:cNvPr id="3" name="Rectangle 2"/>
          <p:cNvSpPr/>
          <p:nvPr/>
        </p:nvSpPr>
        <p:spPr>
          <a:xfrm>
            <a:off x="1600200" y="2114550"/>
            <a:ext cx="5410200" cy="1384995"/>
          </a:xfrm>
          <a:prstGeom prst="rect">
            <a:avLst/>
          </a:prstGeom>
        </p:spPr>
        <p:txBody>
          <a:bodyPr wrap="square">
            <a:spAutoFit/>
          </a:bodyPr>
          <a:lstStyle/>
          <a:p>
            <a:r>
              <a:rPr lang="en-US" dirty="0"/>
              <a:t>If we want to get objects one by one from the collection then we should go for cursor.</a:t>
            </a:r>
            <a:endParaRPr lang="en-US" dirty="0"/>
          </a:p>
          <a:p>
            <a:r>
              <a:rPr lang="en-US" dirty="0"/>
              <a:t>There are 3 types of cursors available in java. They are:</a:t>
            </a:r>
            <a:endParaRPr lang="en-US" dirty="0"/>
          </a:p>
          <a:p>
            <a:r>
              <a:rPr lang="en-US" dirty="0"/>
              <a:t>1. Enumeration</a:t>
            </a:r>
            <a:endParaRPr lang="en-US" dirty="0"/>
          </a:p>
          <a:p>
            <a:r>
              <a:rPr lang="en-US" dirty="0"/>
              <a:t>2. </a:t>
            </a:r>
            <a:r>
              <a:rPr lang="en-US" dirty="0" err="1"/>
              <a:t>Iterator</a:t>
            </a:r>
            <a:endParaRPr lang="en-US" dirty="0"/>
          </a:p>
          <a:p>
            <a:r>
              <a:rPr lang="en-US" dirty="0"/>
              <a:t>3. </a:t>
            </a:r>
            <a:r>
              <a:rPr lang="en-US" dirty="0" err="1"/>
              <a:t>ListIterator</a:t>
            </a:r>
            <a:endParaRPr lang="en-US" dirty="0"/>
          </a:p>
        </p:txBody>
      </p:sp>
      <p:sp>
        <p:nvSpPr>
          <p:cNvPr id="4" name="Rectangle 3"/>
          <p:cNvSpPr/>
          <p:nvPr/>
        </p:nvSpPr>
        <p:spPr>
          <a:xfrm>
            <a:off x="7315200" y="4324350"/>
            <a:ext cx="470000" cy="400110"/>
          </a:xfrm>
          <a:prstGeom prst="rect">
            <a:avLst/>
          </a:prstGeom>
        </p:spPr>
        <p:txBody>
          <a:bodyPr wrap="none">
            <a:spAutoFit/>
          </a:bodyPr>
          <a:lstStyle/>
          <a:p>
            <a:r>
              <a:rPr lang="en-US" sz="2000" dirty="0"/>
              <a:t>18</a:t>
            </a:r>
            <a:endParaRPr lang="en-US" sz="2000" dirty="0"/>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885950"/>
            <a:ext cx="4761240" cy="1015663"/>
          </a:xfrm>
          <a:prstGeom prst="rect">
            <a:avLst/>
          </a:prstGeom>
        </p:spPr>
        <p:txBody>
          <a:bodyPr wrap="none">
            <a:spAutoFit/>
          </a:bodyPr>
          <a:lstStyle/>
          <a:p>
            <a:r>
              <a:rPr lang="en-US" sz="6000" dirty="0">
                <a:solidFill>
                  <a:srgbClr val="0070C0"/>
                </a:solidFill>
              </a:rPr>
              <a:t>Enumeration:</a:t>
            </a:r>
            <a:endParaRPr lang="en-US" sz="6000" dirty="0">
              <a:solidFill>
                <a:srgbClr val="0070C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18</a:t>
            </a:r>
            <a:endParaRPr lang="en-US" sz="2000" dirty="0"/>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666750"/>
            <a:ext cx="6477000" cy="2031325"/>
          </a:xfrm>
          <a:prstGeom prst="rect">
            <a:avLst/>
          </a:prstGeom>
        </p:spPr>
        <p:txBody>
          <a:bodyPr wrap="square">
            <a:spAutoFit/>
          </a:bodyPr>
          <a:lstStyle/>
          <a:p>
            <a:r>
              <a:rPr lang="en-US" dirty="0"/>
              <a:t>    1. We can use Enumeration to get objects one by one from the legacy collection</a:t>
            </a:r>
            <a:endParaRPr lang="en-US" dirty="0"/>
          </a:p>
          <a:p>
            <a:r>
              <a:rPr lang="en-US" dirty="0"/>
              <a:t>objects.</a:t>
            </a:r>
            <a:endParaRPr lang="en-US" dirty="0"/>
          </a:p>
          <a:p>
            <a:endParaRPr lang="en-US" dirty="0"/>
          </a:p>
          <a:p>
            <a:r>
              <a:rPr lang="en-US" dirty="0"/>
              <a:t>    2. We can create Enumeration object by using elements() method.</a:t>
            </a:r>
            <a:endParaRPr lang="en-US" dirty="0"/>
          </a:p>
          <a:p>
            <a:r>
              <a:rPr lang="en-US" dirty="0"/>
              <a:t>public Enumeration elements();</a:t>
            </a:r>
            <a:endParaRPr lang="en-US" dirty="0"/>
          </a:p>
          <a:p>
            <a:r>
              <a:rPr lang="en-US" dirty="0"/>
              <a:t>Enumeration e=</a:t>
            </a:r>
            <a:r>
              <a:rPr lang="en-US" dirty="0" err="1"/>
              <a:t>v.elements</a:t>
            </a:r>
            <a:r>
              <a:rPr lang="en-US" dirty="0"/>
              <a:t>();</a:t>
            </a:r>
            <a:endParaRPr lang="en-US" dirty="0"/>
          </a:p>
          <a:p>
            <a:r>
              <a:rPr lang="en-US" dirty="0"/>
              <a:t>using Vector Object</a:t>
            </a:r>
            <a:endParaRPr lang="en-US" dirty="0"/>
          </a:p>
          <a:p>
            <a:endParaRPr lang="en-US" dirty="0"/>
          </a:p>
        </p:txBody>
      </p:sp>
      <p:sp>
        <p:nvSpPr>
          <p:cNvPr id="6" name="Rectangle 5"/>
          <p:cNvSpPr/>
          <p:nvPr/>
        </p:nvSpPr>
        <p:spPr>
          <a:xfrm>
            <a:off x="1295400" y="2724150"/>
            <a:ext cx="4572000" cy="1169551"/>
          </a:xfrm>
          <a:prstGeom prst="rect">
            <a:avLst/>
          </a:prstGeom>
        </p:spPr>
        <p:txBody>
          <a:bodyPr>
            <a:spAutoFit/>
          </a:bodyPr>
          <a:lstStyle/>
          <a:p>
            <a:r>
              <a:rPr lang="en-US" dirty="0"/>
              <a:t>Enumeration interface defines the following two methods</a:t>
            </a:r>
            <a:endParaRPr lang="en-US" dirty="0"/>
          </a:p>
          <a:p>
            <a:endParaRPr lang="en-US" dirty="0"/>
          </a:p>
          <a:p>
            <a:r>
              <a:rPr lang="en-US" dirty="0"/>
              <a:t>     1. public </a:t>
            </a:r>
            <a:r>
              <a:rPr lang="en-US" dirty="0" err="1"/>
              <a:t>boolean</a:t>
            </a:r>
            <a:r>
              <a:rPr lang="en-US" dirty="0"/>
              <a:t> </a:t>
            </a:r>
            <a:r>
              <a:rPr lang="en-US" dirty="0" err="1"/>
              <a:t>hasMoreElements</a:t>
            </a:r>
            <a:r>
              <a:rPr lang="en-US" dirty="0"/>
              <a:t>();</a:t>
            </a:r>
            <a:endParaRPr lang="en-US" dirty="0"/>
          </a:p>
          <a:p>
            <a:r>
              <a:rPr lang="en-US" dirty="0"/>
              <a:t>     2. public Object </a:t>
            </a:r>
            <a:r>
              <a:rPr lang="en-US" dirty="0" err="1"/>
              <a:t>nextElement</a:t>
            </a:r>
            <a:r>
              <a:rPr lang="en-US" dirty="0"/>
              <a:t>();</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18</a:t>
            </a:r>
            <a:endParaRPr lang="en-US" sz="2000" dirty="0"/>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0"/>
            <a:ext cx="6477000" cy="3969385"/>
          </a:xfrm>
          <a:prstGeom prst="rect">
            <a:avLst/>
          </a:prstGeom>
        </p:spPr>
        <p:txBody>
          <a:bodyPr wrap="square">
            <a:spAutoFit/>
          </a:bodyPr>
          <a:lstStyle/>
          <a:p>
            <a:r>
              <a:rPr lang="en-US" dirty="0"/>
              <a:t>Example:</a:t>
            </a:r>
            <a:endParaRPr lang="en-US" dirty="0"/>
          </a:p>
          <a:p>
            <a:r>
              <a:rPr lang="en-US" dirty="0"/>
              <a:t>import </a:t>
            </a:r>
            <a:r>
              <a:rPr lang="en-US" dirty="0" err="1"/>
              <a:t>java.util</a:t>
            </a:r>
            <a:r>
              <a:rPr lang="en-US" dirty="0"/>
              <a:t>.*;</a:t>
            </a:r>
            <a:endParaRPr lang="en-US" dirty="0"/>
          </a:p>
          <a:p>
            <a:r>
              <a:rPr lang="en-US" dirty="0"/>
              <a:t>class </a:t>
            </a:r>
            <a:r>
              <a:rPr lang="en-US" dirty="0" err="1"/>
              <a:t>EnumerationDemo</a:t>
            </a:r>
            <a:endParaRPr lang="en-US" dirty="0"/>
          </a:p>
          <a:p>
            <a:r>
              <a:rPr lang="en-US" dirty="0"/>
              <a:t>{</a:t>
            </a:r>
            <a:endParaRPr lang="en-US" dirty="0"/>
          </a:p>
          <a:p>
            <a:r>
              <a:rPr lang="en-US" dirty="0"/>
              <a:t>public static void main(String[] </a:t>
            </a:r>
            <a:r>
              <a:rPr lang="en-US" dirty="0" err="1"/>
              <a:t>args</a:t>
            </a:r>
            <a:r>
              <a:rPr lang="en-US" dirty="0"/>
              <a:t>)</a:t>
            </a:r>
            <a:endParaRPr lang="en-US" dirty="0"/>
          </a:p>
          <a:p>
            <a:r>
              <a:rPr lang="en-US" dirty="0"/>
              <a:t>{</a:t>
            </a:r>
            <a:endParaRPr lang="en-US" dirty="0"/>
          </a:p>
          <a:p>
            <a:r>
              <a:rPr lang="en-US" dirty="0"/>
              <a:t>Vector v=new Vector();</a:t>
            </a:r>
            <a:endParaRPr lang="en-US" dirty="0"/>
          </a:p>
          <a:p>
            <a:r>
              <a:rPr lang="en-US" dirty="0"/>
              <a:t>for(</a:t>
            </a:r>
            <a:r>
              <a:rPr lang="en-US" dirty="0" err="1"/>
              <a:t>int</a:t>
            </a:r>
            <a:r>
              <a:rPr lang="en-US" dirty="0"/>
              <a:t> </a:t>
            </a:r>
            <a:r>
              <a:rPr lang="en-US" dirty="0" err="1"/>
              <a:t>i</a:t>
            </a:r>
            <a:r>
              <a:rPr lang="en-US" dirty="0"/>
              <a:t>=0;i&lt;=10;i++)</a:t>
            </a:r>
            <a:endParaRPr lang="en-US" dirty="0"/>
          </a:p>
          <a:p>
            <a:r>
              <a:rPr lang="en-US" dirty="0"/>
              <a:t>{</a:t>
            </a:r>
            <a:endParaRPr lang="en-US" dirty="0"/>
          </a:p>
          <a:p>
            <a:r>
              <a:rPr lang="en-US" dirty="0" err="1"/>
              <a:t>v.addElement</a:t>
            </a:r>
            <a:r>
              <a:rPr lang="en-US" dirty="0"/>
              <a:t>(</a:t>
            </a:r>
            <a:r>
              <a:rPr lang="en-US" dirty="0" err="1"/>
              <a:t>i</a:t>
            </a:r>
            <a:r>
              <a:rPr lang="en-US" dirty="0"/>
              <a:t>);</a:t>
            </a:r>
            <a:endParaRPr lang="en-US" dirty="0"/>
          </a:p>
          <a:p>
            <a:r>
              <a:rPr lang="en-US" dirty="0"/>
              <a:t>}</a:t>
            </a:r>
            <a:endParaRPr lang="en-US" dirty="0"/>
          </a:p>
          <a:p>
            <a:r>
              <a:rPr lang="en-US" dirty="0" err="1"/>
              <a:t>System.out.println</a:t>
            </a:r>
            <a:r>
              <a:rPr lang="en-US" dirty="0"/>
              <a:t>(v);//[0, 1, 2, 3, 4, 5, 6, 7,</a:t>
            </a:r>
            <a:endParaRPr lang="en-US" dirty="0"/>
          </a:p>
          <a:p>
            <a:endParaRPr lang="en-US" dirty="0"/>
          </a:p>
          <a:p>
            <a:r>
              <a:rPr lang="en-US" dirty="0"/>
              <a:t>8, 9, 10]</a:t>
            </a:r>
            <a:endParaRPr lang="en-US" dirty="0"/>
          </a:p>
          <a:p>
            <a:endParaRPr lang="en-US" dirty="0"/>
          </a:p>
          <a:p>
            <a:r>
              <a:rPr lang="en-US" dirty="0"/>
              <a:t>Enumeration e=</a:t>
            </a:r>
            <a:r>
              <a:rPr lang="en-US" dirty="0" err="1"/>
              <a:t>v.velements</a:t>
            </a:r>
            <a:r>
              <a:rPr lang="en-US" dirty="0"/>
              <a:t>();</a:t>
            </a:r>
            <a:endParaRPr lang="en-US" dirty="0"/>
          </a:p>
          <a:p>
            <a:r>
              <a:rPr lang="en-US" dirty="0"/>
              <a:t>while(</a:t>
            </a:r>
            <a:r>
              <a:rPr lang="en-US" dirty="0" err="1"/>
              <a:t>e.hasMoreElements</a:t>
            </a:r>
            <a:r>
              <a:rPr lang="en-US" dirty="0"/>
              <a:t>())</a:t>
            </a:r>
            <a:endParaRPr lang="en-US" dirty="0"/>
          </a:p>
          <a:p>
            <a:r>
              <a:rPr lang="en-US" dirty="0"/>
              <a:t>{</a:t>
            </a:r>
            <a:endParaRPr lang="en-US" dirty="0"/>
          </a:p>
        </p:txBody>
      </p:sp>
      <p:sp>
        <p:nvSpPr>
          <p:cNvPr id="7" name="Rectangle 6"/>
          <p:cNvSpPr/>
          <p:nvPr/>
        </p:nvSpPr>
        <p:spPr>
          <a:xfrm>
            <a:off x="762000" y="3867150"/>
            <a:ext cx="4572000" cy="1169551"/>
          </a:xfrm>
          <a:prstGeom prst="rect">
            <a:avLst/>
          </a:prstGeom>
        </p:spPr>
        <p:txBody>
          <a:bodyPr>
            <a:spAutoFit/>
          </a:bodyPr>
          <a:lstStyle/>
          <a:p>
            <a:r>
              <a:rPr lang="en-US" dirty="0"/>
              <a:t>Integer </a:t>
            </a:r>
            <a:r>
              <a:rPr lang="en-US" dirty="0" err="1"/>
              <a:t>i</a:t>
            </a:r>
            <a:r>
              <a:rPr lang="en-US" dirty="0"/>
              <a:t>=(Integer)</a:t>
            </a:r>
            <a:r>
              <a:rPr lang="en-US" dirty="0" err="1"/>
              <a:t>e.nextElement</a:t>
            </a:r>
            <a:r>
              <a:rPr lang="en-US" dirty="0"/>
              <a:t>();</a:t>
            </a:r>
            <a:endParaRPr lang="en-US" dirty="0"/>
          </a:p>
          <a:p>
            <a:r>
              <a:rPr lang="en-US" dirty="0"/>
              <a:t>if(i%2==0)</a:t>
            </a:r>
            <a:endParaRPr lang="en-US" dirty="0"/>
          </a:p>
          <a:p>
            <a:r>
              <a:rPr lang="en-US" dirty="0" err="1"/>
              <a:t>System.out.println</a:t>
            </a:r>
            <a:r>
              <a:rPr lang="en-US" dirty="0"/>
              <a:t>(</a:t>
            </a:r>
            <a:r>
              <a:rPr lang="en-US" dirty="0" err="1"/>
              <a:t>i</a:t>
            </a:r>
            <a:r>
              <a:rPr lang="en-US" dirty="0"/>
              <a:t>);//0 2 4 6 8 10</a:t>
            </a:r>
            <a:endParaRPr lang="en-US" dirty="0"/>
          </a:p>
          <a:p>
            <a:endParaRPr lang="en-US" dirty="0"/>
          </a:p>
          <a:p>
            <a:r>
              <a:rPr lang="en-US" dirty="0"/>
              <a:t>}</a:t>
            </a:r>
            <a:endParaRPr lang="en-US" dirty="0"/>
          </a:p>
        </p:txBody>
      </p:sp>
      <p:sp>
        <p:nvSpPr>
          <p:cNvPr id="9" name="Rectangle 8"/>
          <p:cNvSpPr/>
          <p:nvPr/>
        </p:nvSpPr>
        <p:spPr>
          <a:xfrm>
            <a:off x="7315200" y="4324350"/>
            <a:ext cx="470000" cy="400110"/>
          </a:xfrm>
          <a:prstGeom prst="rect">
            <a:avLst/>
          </a:prstGeom>
        </p:spPr>
        <p:txBody>
          <a:bodyPr wrap="none">
            <a:spAutoFit/>
          </a:bodyPr>
          <a:lstStyle/>
          <a:p>
            <a:r>
              <a:rPr lang="en-US" sz="2000" dirty="0"/>
              <a:t>18</a:t>
            </a:r>
            <a:endParaRPr lang="en-US" sz="2000" dirty="0"/>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85750"/>
            <a:ext cx="3624710" cy="307777"/>
          </a:xfrm>
          <a:prstGeom prst="rect">
            <a:avLst/>
          </a:prstGeom>
        </p:spPr>
        <p:txBody>
          <a:bodyPr wrap="none">
            <a:spAutoFit/>
          </a:bodyPr>
          <a:lstStyle/>
          <a:p>
            <a:r>
              <a:rPr lang="nn-NO" dirty="0"/>
              <a:t>System.out.print(v);//[0, 1, 2, 3, 4, 5, 6, 7, 8,</a:t>
            </a:r>
            <a:endParaRPr lang="en-US" dirty="0"/>
          </a:p>
        </p:txBody>
      </p:sp>
      <p:sp>
        <p:nvSpPr>
          <p:cNvPr id="6" name="Rectangle 5"/>
          <p:cNvSpPr/>
          <p:nvPr/>
        </p:nvSpPr>
        <p:spPr>
          <a:xfrm>
            <a:off x="1143000" y="590550"/>
            <a:ext cx="4572000" cy="738664"/>
          </a:xfrm>
          <a:prstGeom prst="rect">
            <a:avLst/>
          </a:prstGeom>
        </p:spPr>
        <p:txBody>
          <a:bodyPr>
            <a:spAutoFit/>
          </a:bodyPr>
          <a:lstStyle/>
          <a:p>
            <a:r>
              <a:rPr lang="en-US" dirty="0"/>
              <a:t>9, 10]</a:t>
            </a:r>
            <a:endParaRPr lang="en-US" dirty="0"/>
          </a:p>
          <a:p>
            <a:r>
              <a:rPr lang="en-US" dirty="0"/>
              <a:t>           }</a:t>
            </a:r>
            <a:endParaRPr lang="en-US" dirty="0"/>
          </a:p>
          <a:p>
            <a:r>
              <a:rPr lang="en-US" dirty="0"/>
              <a:t>}</a:t>
            </a:r>
            <a:endParaRPr lang="en-US" dirty="0"/>
          </a:p>
        </p:txBody>
      </p:sp>
      <p:sp>
        <p:nvSpPr>
          <p:cNvPr id="7" name="Rectangle 6"/>
          <p:cNvSpPr/>
          <p:nvPr/>
        </p:nvSpPr>
        <p:spPr>
          <a:xfrm>
            <a:off x="1143000" y="1352550"/>
            <a:ext cx="2353529" cy="307777"/>
          </a:xfrm>
          <a:prstGeom prst="rect">
            <a:avLst/>
          </a:prstGeom>
        </p:spPr>
        <p:txBody>
          <a:bodyPr wrap="none">
            <a:spAutoFit/>
          </a:bodyPr>
          <a:lstStyle/>
          <a:p>
            <a:r>
              <a:rPr lang="en-US" u="sng" dirty="0"/>
              <a:t>Limitations of Enumeration:</a:t>
            </a:r>
            <a:endParaRPr lang="en-US" u="sng" dirty="0"/>
          </a:p>
        </p:txBody>
      </p:sp>
      <p:sp>
        <p:nvSpPr>
          <p:cNvPr id="8" name="Rectangle 7"/>
          <p:cNvSpPr/>
          <p:nvPr/>
        </p:nvSpPr>
        <p:spPr>
          <a:xfrm>
            <a:off x="1219200" y="1809750"/>
            <a:ext cx="6248400" cy="1815882"/>
          </a:xfrm>
          <a:prstGeom prst="rect">
            <a:avLst/>
          </a:prstGeom>
        </p:spPr>
        <p:txBody>
          <a:bodyPr wrap="square">
            <a:spAutoFit/>
          </a:bodyPr>
          <a:lstStyle/>
          <a:p>
            <a:r>
              <a:rPr lang="en-US" dirty="0"/>
              <a:t>1. We can apply Enumeration concept only for legacy classes and it is not a universal cursor.</a:t>
            </a:r>
            <a:endParaRPr lang="en-US" dirty="0"/>
          </a:p>
          <a:p>
            <a:endParaRPr lang="en-US" dirty="0"/>
          </a:p>
          <a:p>
            <a:r>
              <a:rPr lang="en-US" dirty="0"/>
              <a:t>2. By using Enumeration we can get only read access and we can't perform remove operations.</a:t>
            </a:r>
            <a:endParaRPr lang="en-US" dirty="0"/>
          </a:p>
          <a:p>
            <a:endParaRPr lang="en-US" dirty="0"/>
          </a:p>
          <a:p>
            <a:r>
              <a:rPr lang="en-US" dirty="0"/>
              <a:t>3. To overcome these limitations sun people introduced </a:t>
            </a:r>
            <a:r>
              <a:rPr lang="en-US" dirty="0" err="1"/>
              <a:t>Iterator</a:t>
            </a:r>
            <a:r>
              <a:rPr lang="en-US" dirty="0"/>
              <a:t> concept</a:t>
            </a:r>
            <a:endParaRPr lang="en-US" dirty="0"/>
          </a:p>
          <a:p>
            <a:r>
              <a:rPr lang="en-US" dirty="0"/>
              <a:t>in 1.2v.</a:t>
            </a:r>
            <a:endParaRPr lang="en-US" dirty="0"/>
          </a:p>
        </p:txBody>
      </p:sp>
      <p:sp>
        <p:nvSpPr>
          <p:cNvPr id="9" name="Rectangle 8"/>
          <p:cNvSpPr/>
          <p:nvPr/>
        </p:nvSpPr>
        <p:spPr>
          <a:xfrm>
            <a:off x="7239000" y="4400550"/>
            <a:ext cx="470000" cy="400110"/>
          </a:xfrm>
          <a:prstGeom prst="rect">
            <a:avLst/>
          </a:prstGeom>
        </p:spPr>
        <p:txBody>
          <a:bodyPr wrap="none">
            <a:spAutoFit/>
          </a:bodyPr>
          <a:lstStyle/>
          <a:p>
            <a:r>
              <a:rPr lang="en-US" sz="2000" dirty="0"/>
              <a:t>19</a:t>
            </a:r>
            <a:endParaRPr lang="en-US" sz="2000"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4" name="Rectangle 3"/>
          <p:cNvSpPr/>
          <p:nvPr/>
        </p:nvSpPr>
        <p:spPr>
          <a:xfrm>
            <a:off x="762000" y="285750"/>
            <a:ext cx="4572000" cy="1169551"/>
          </a:xfrm>
          <a:prstGeom prst="rect">
            <a:avLst/>
          </a:prstGeom>
        </p:spPr>
        <p:txBody>
          <a:bodyPr>
            <a:spAutoFit/>
          </a:bodyPr>
          <a:lstStyle/>
          <a:p>
            <a:r>
              <a:rPr lang="en-US" u="sng" dirty="0"/>
              <a:t>Example:</a:t>
            </a:r>
            <a:endParaRPr lang="en-US" u="sng" dirty="0"/>
          </a:p>
          <a:p>
            <a:endParaRPr lang="en-US" dirty="0"/>
          </a:p>
          <a:p>
            <a:r>
              <a:rPr lang="en-US" dirty="0"/>
              <a:t> Object[] o=new Object[10000];</a:t>
            </a:r>
            <a:endParaRPr lang="en-US" dirty="0"/>
          </a:p>
          <a:p>
            <a:r>
              <a:rPr lang="en-US" dirty="0"/>
              <a:t> o[0]=new Student();</a:t>
            </a:r>
            <a:endParaRPr lang="en-US" dirty="0"/>
          </a:p>
          <a:p>
            <a:r>
              <a:rPr lang="en-US" dirty="0"/>
              <a:t> o[1]=new Customer();</a:t>
            </a:r>
            <a:endParaRPr lang="en-US" dirty="0"/>
          </a:p>
        </p:txBody>
      </p:sp>
      <p:sp>
        <p:nvSpPr>
          <p:cNvPr id="7" name="Rectangle 6"/>
          <p:cNvSpPr/>
          <p:nvPr/>
        </p:nvSpPr>
        <p:spPr>
          <a:xfrm>
            <a:off x="914400" y="1428750"/>
            <a:ext cx="4572000" cy="954107"/>
          </a:xfrm>
          <a:prstGeom prst="rect">
            <a:avLst/>
          </a:prstGeom>
        </p:spPr>
        <p:txBody>
          <a:bodyPr>
            <a:spAutoFit/>
          </a:bodyPr>
          <a:lstStyle/>
          <a:p>
            <a:r>
              <a:rPr lang="en-US" dirty="0"/>
              <a:t>4) Arrays concept is not implemented based on some  data structure hence ready-made methods support we </a:t>
            </a:r>
            <a:r>
              <a:rPr lang="en-US"/>
              <a:t>can't expect</a:t>
            </a:r>
            <a:r>
              <a:rPr lang="en-US" dirty="0"/>
              <a:t>. For every requirement we have to write the code  explicitly.</a:t>
            </a:r>
            <a:endParaRPr lang="en-US" dirty="0"/>
          </a:p>
        </p:txBody>
      </p:sp>
      <p:sp>
        <p:nvSpPr>
          <p:cNvPr id="8" name="Rectangle 7"/>
          <p:cNvSpPr/>
          <p:nvPr/>
        </p:nvSpPr>
        <p:spPr>
          <a:xfrm>
            <a:off x="1905000" y="2266950"/>
            <a:ext cx="234360" cy="307777"/>
          </a:xfrm>
          <a:prstGeom prst="rect">
            <a:avLst/>
          </a:prstGeom>
        </p:spPr>
        <p:txBody>
          <a:bodyPr wrap="none">
            <a:spAutoFit/>
          </a:bodyPr>
          <a:lstStyle/>
          <a:p>
            <a:r>
              <a:rPr lang="en-US" dirty="0"/>
              <a:t> </a:t>
            </a:r>
            <a:endParaRPr lang="en-US" dirty="0"/>
          </a:p>
        </p:txBody>
      </p:sp>
      <p:sp>
        <p:nvSpPr>
          <p:cNvPr id="9" name="Rectangle 8"/>
          <p:cNvSpPr/>
          <p:nvPr/>
        </p:nvSpPr>
        <p:spPr>
          <a:xfrm>
            <a:off x="990600" y="2343150"/>
            <a:ext cx="4572000" cy="2893100"/>
          </a:xfrm>
          <a:prstGeom prst="rect">
            <a:avLst/>
          </a:prstGeom>
        </p:spPr>
        <p:txBody>
          <a:bodyPr>
            <a:spAutoFit/>
          </a:bodyPr>
          <a:lstStyle/>
          <a:p>
            <a:r>
              <a:rPr lang="en-US" dirty="0"/>
              <a:t>To overcome the above limitations we should go for collections concept.</a:t>
            </a:r>
            <a:endParaRPr lang="en-US" dirty="0"/>
          </a:p>
          <a:p>
            <a:r>
              <a:rPr lang="en-US" dirty="0"/>
              <a:t> 1. Collections are </a:t>
            </a:r>
            <a:r>
              <a:rPr lang="en-US" dirty="0" err="1"/>
              <a:t>growable</a:t>
            </a:r>
            <a:r>
              <a:rPr lang="en-US" dirty="0"/>
              <a:t> in nature that is based on our requirement we can increase (or) decrease the size hence memory point of view collections concept is recommended to use.</a:t>
            </a:r>
            <a:endParaRPr lang="en-US" dirty="0"/>
          </a:p>
          <a:p>
            <a:r>
              <a:rPr lang="en-US" dirty="0"/>
              <a:t> 2. Collections can hold both homogeneous and heterogeneous objects. </a:t>
            </a:r>
            <a:endParaRPr lang="en-US" dirty="0"/>
          </a:p>
          <a:p>
            <a:r>
              <a:rPr lang="en-US" dirty="0"/>
              <a:t>3. Every collection class is implemented based on some standard data structure hence for every requirement ready-made method support is available being a programmer we can use these methods directly without writing the functionality on our own.</a:t>
            </a:r>
            <a:endParaRPr lang="en-US" dirty="0"/>
          </a:p>
        </p:txBody>
      </p:sp>
      <p:sp>
        <p:nvSpPr>
          <p:cNvPr id="6" name="Rectangle 5"/>
          <p:cNvSpPr/>
          <p:nvPr/>
        </p:nvSpPr>
        <p:spPr>
          <a:xfrm>
            <a:off x="7086600" y="4324350"/>
            <a:ext cx="327334" cy="400110"/>
          </a:xfrm>
          <a:prstGeom prst="rect">
            <a:avLst/>
          </a:prstGeom>
        </p:spPr>
        <p:txBody>
          <a:bodyPr wrap="none">
            <a:spAutoFit/>
          </a:bodyPr>
          <a:lstStyle/>
          <a:p>
            <a:r>
              <a:rPr lang="en-US" sz="2000" dirty="0"/>
              <a:t>4</a:t>
            </a:r>
            <a:endParaRPr lang="en-US" sz="2000" dirty="0"/>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15200" y="4400550"/>
            <a:ext cx="470000" cy="400110"/>
          </a:xfrm>
          <a:prstGeom prst="rect">
            <a:avLst/>
          </a:prstGeom>
        </p:spPr>
        <p:txBody>
          <a:bodyPr wrap="none">
            <a:spAutoFit/>
          </a:bodyPr>
          <a:lstStyle/>
          <a:p>
            <a:r>
              <a:rPr lang="en-US" sz="2000" dirty="0"/>
              <a:t>19</a:t>
            </a:r>
            <a:endParaRPr lang="en-US" sz="2000" dirty="0"/>
          </a:p>
        </p:txBody>
      </p:sp>
      <p:sp>
        <p:nvSpPr>
          <p:cNvPr id="7" name="Rectangle 6"/>
          <p:cNvSpPr/>
          <p:nvPr/>
        </p:nvSpPr>
        <p:spPr>
          <a:xfrm>
            <a:off x="2667000" y="2114550"/>
            <a:ext cx="3720890" cy="1323439"/>
          </a:xfrm>
          <a:prstGeom prst="rect">
            <a:avLst/>
          </a:prstGeom>
        </p:spPr>
        <p:txBody>
          <a:bodyPr wrap="none">
            <a:spAutoFit/>
          </a:bodyPr>
          <a:lstStyle/>
          <a:p>
            <a:r>
              <a:rPr lang="en-US" sz="8000" dirty="0" err="1">
                <a:solidFill>
                  <a:srgbClr val="002060"/>
                </a:solidFill>
              </a:rPr>
              <a:t>Iterator</a:t>
            </a:r>
            <a:r>
              <a:rPr lang="en-US" sz="8000" dirty="0">
                <a:solidFill>
                  <a:srgbClr val="002060"/>
                </a:solidFill>
              </a:rPr>
              <a:t>:</a:t>
            </a:r>
            <a:endParaRPr lang="en-US" sz="8000" dirty="0">
              <a:solidFill>
                <a:srgbClr val="002060"/>
              </a:solidFill>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742950"/>
            <a:ext cx="7010400" cy="2245360"/>
          </a:xfrm>
          <a:prstGeom prst="rect">
            <a:avLst/>
          </a:prstGeom>
        </p:spPr>
        <p:txBody>
          <a:bodyPr wrap="square">
            <a:spAutoFit/>
          </a:bodyPr>
          <a:lstStyle/>
          <a:p>
            <a:r>
              <a:rPr lang="en-US" dirty="0"/>
              <a:t>   1. We can use </a:t>
            </a:r>
            <a:r>
              <a:rPr lang="en-US" dirty="0" err="1"/>
              <a:t>Iterator</a:t>
            </a:r>
            <a:r>
              <a:rPr lang="en-US" dirty="0"/>
              <a:t> to get objects one by one from any collection object.</a:t>
            </a:r>
            <a:endParaRPr lang="en-US" dirty="0"/>
          </a:p>
          <a:p>
            <a:r>
              <a:rPr lang="en-US" dirty="0"/>
              <a:t>   2. We can apply </a:t>
            </a:r>
            <a:r>
              <a:rPr lang="en-US" dirty="0" err="1"/>
              <a:t>Iterator</a:t>
            </a:r>
            <a:r>
              <a:rPr lang="en-US" dirty="0"/>
              <a:t> concept for any collection object and it is a </a:t>
            </a:r>
            <a:r>
              <a:rPr lang="en-US" b="1" dirty="0">
                <a:latin typeface="Arial Bold" panose="020B0604020202020204" charset="0"/>
                <a:cs typeface="Arial Bold" panose="020B0604020202020204" charset="0"/>
              </a:rPr>
              <a:t>universal cursor.</a:t>
            </a:r>
            <a:endParaRPr lang="en-US" b="1" dirty="0">
              <a:latin typeface="Arial Bold" panose="020B0604020202020204" charset="0"/>
              <a:cs typeface="Arial Bold" panose="020B0604020202020204" charset="0"/>
            </a:endParaRPr>
          </a:p>
          <a:p>
            <a:r>
              <a:rPr lang="en-US" dirty="0"/>
              <a:t>   3. While iterating the objects by </a:t>
            </a:r>
            <a:r>
              <a:rPr lang="en-US" dirty="0" err="1"/>
              <a:t>Iterator</a:t>
            </a:r>
            <a:r>
              <a:rPr lang="en-US" dirty="0"/>
              <a:t> we can perform both read and remove</a:t>
            </a:r>
            <a:endParaRPr lang="en-US" dirty="0"/>
          </a:p>
          <a:p>
            <a:r>
              <a:rPr lang="en-US" dirty="0"/>
              <a:t>       operations.</a:t>
            </a:r>
            <a:endParaRPr lang="en-US" dirty="0"/>
          </a:p>
          <a:p>
            <a:endParaRPr lang="en-US" dirty="0"/>
          </a:p>
          <a:p>
            <a:endParaRPr lang="en-US" dirty="0"/>
          </a:p>
          <a:p>
            <a:r>
              <a:rPr lang="en-US" dirty="0"/>
              <a:t>We can get </a:t>
            </a:r>
            <a:r>
              <a:rPr lang="en-US" dirty="0" err="1"/>
              <a:t>Iterator</a:t>
            </a:r>
            <a:r>
              <a:rPr lang="en-US" dirty="0"/>
              <a:t> object by using </a:t>
            </a:r>
            <a:r>
              <a:rPr lang="en-US" dirty="0" err="1"/>
              <a:t>iterator</a:t>
            </a:r>
            <a:r>
              <a:rPr lang="en-US" dirty="0"/>
              <a:t>() method of Collection interface.</a:t>
            </a:r>
            <a:endParaRPr lang="en-US" dirty="0"/>
          </a:p>
          <a:p>
            <a:r>
              <a:rPr lang="en-US" dirty="0"/>
              <a:t>public </a:t>
            </a:r>
            <a:r>
              <a:rPr lang="en-US" dirty="0" err="1"/>
              <a:t>Iterator</a:t>
            </a:r>
            <a:r>
              <a:rPr lang="en-US" dirty="0"/>
              <a:t> </a:t>
            </a:r>
            <a:r>
              <a:rPr lang="en-US" dirty="0" err="1"/>
              <a:t>iterator</a:t>
            </a:r>
            <a:r>
              <a:rPr lang="en-US" dirty="0"/>
              <a:t>();</a:t>
            </a:r>
            <a:endParaRPr lang="en-US" dirty="0"/>
          </a:p>
          <a:p>
            <a:r>
              <a:rPr lang="en-US" dirty="0" err="1"/>
              <a:t>Iterator</a:t>
            </a:r>
            <a:r>
              <a:rPr lang="en-US" dirty="0"/>
              <a:t> </a:t>
            </a:r>
            <a:r>
              <a:rPr lang="en-US" dirty="0" err="1"/>
              <a:t>itr</a:t>
            </a:r>
            <a:r>
              <a:rPr lang="en-US" dirty="0"/>
              <a:t>=</a:t>
            </a:r>
            <a:r>
              <a:rPr lang="en-US" dirty="0" err="1"/>
              <a:t>c.iterator</a:t>
            </a:r>
            <a:r>
              <a:rPr lang="en-US" dirty="0"/>
              <a:t>();</a:t>
            </a:r>
            <a:endParaRPr lang="en-US" dirty="0"/>
          </a:p>
        </p:txBody>
      </p:sp>
      <p:sp>
        <p:nvSpPr>
          <p:cNvPr id="6" name="Rectangle 5"/>
          <p:cNvSpPr/>
          <p:nvPr/>
        </p:nvSpPr>
        <p:spPr>
          <a:xfrm>
            <a:off x="1676400" y="3028950"/>
            <a:ext cx="4092787" cy="307777"/>
          </a:xfrm>
          <a:prstGeom prst="rect">
            <a:avLst/>
          </a:prstGeom>
        </p:spPr>
        <p:txBody>
          <a:bodyPr wrap="none">
            <a:spAutoFit/>
          </a:bodyPr>
          <a:lstStyle/>
          <a:p>
            <a:r>
              <a:rPr lang="en-US" u="sng" dirty="0" err="1"/>
              <a:t>Iterator</a:t>
            </a:r>
            <a:r>
              <a:rPr lang="en-US" u="sng" dirty="0"/>
              <a:t> interface defines the following 3 methods</a:t>
            </a:r>
            <a:r>
              <a:rPr lang="en-US" dirty="0"/>
              <a:t>.</a:t>
            </a:r>
            <a:endParaRPr lang="en-US" dirty="0"/>
          </a:p>
        </p:txBody>
      </p:sp>
      <p:sp>
        <p:nvSpPr>
          <p:cNvPr id="7" name="Rectangle 6"/>
          <p:cNvSpPr/>
          <p:nvPr/>
        </p:nvSpPr>
        <p:spPr>
          <a:xfrm>
            <a:off x="1752600" y="3562350"/>
            <a:ext cx="4572000" cy="738664"/>
          </a:xfrm>
          <a:prstGeom prst="rect">
            <a:avLst/>
          </a:prstGeom>
        </p:spPr>
        <p:txBody>
          <a:bodyPr>
            <a:spAutoFit/>
          </a:bodyPr>
          <a:lstStyle/>
          <a:p>
            <a:r>
              <a:rPr lang="en-US" dirty="0"/>
              <a:t>1. public </a:t>
            </a:r>
            <a:r>
              <a:rPr lang="en-US" dirty="0" err="1"/>
              <a:t>boolean</a:t>
            </a:r>
            <a:r>
              <a:rPr lang="en-US" dirty="0"/>
              <a:t> </a:t>
            </a:r>
            <a:r>
              <a:rPr lang="en-US" dirty="0" err="1"/>
              <a:t>hasNext</a:t>
            </a:r>
            <a:r>
              <a:rPr lang="en-US" dirty="0"/>
              <a:t>();</a:t>
            </a:r>
            <a:endParaRPr lang="en-US" dirty="0"/>
          </a:p>
          <a:p>
            <a:r>
              <a:rPr lang="en-US" dirty="0"/>
              <a:t>2. public object next();</a:t>
            </a:r>
            <a:endParaRPr lang="en-US" dirty="0"/>
          </a:p>
          <a:p>
            <a:r>
              <a:rPr lang="en-US" dirty="0"/>
              <a:t>3. public void remove();</a:t>
            </a:r>
            <a:endParaRPr lang="en-US" dirty="0"/>
          </a:p>
        </p:txBody>
      </p:sp>
      <p:sp>
        <p:nvSpPr>
          <p:cNvPr id="8" name="Rectangle 7"/>
          <p:cNvSpPr/>
          <p:nvPr/>
        </p:nvSpPr>
        <p:spPr>
          <a:xfrm>
            <a:off x="7315200" y="4400550"/>
            <a:ext cx="470000" cy="400110"/>
          </a:xfrm>
          <a:prstGeom prst="rect">
            <a:avLst/>
          </a:prstGeom>
        </p:spPr>
        <p:txBody>
          <a:bodyPr wrap="none">
            <a:spAutoFit/>
          </a:bodyPr>
          <a:lstStyle/>
          <a:p>
            <a:r>
              <a:rPr lang="en-US" sz="2000" dirty="0"/>
              <a:t>19</a:t>
            </a:r>
            <a:endParaRPr lang="en-US" sz="2000" dirty="0"/>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0"/>
            <a:ext cx="6400800" cy="4832092"/>
          </a:xfrm>
          <a:prstGeom prst="rect">
            <a:avLst/>
          </a:prstGeom>
        </p:spPr>
        <p:txBody>
          <a:bodyPr wrap="square">
            <a:spAutoFit/>
          </a:bodyPr>
          <a:lstStyle/>
          <a:p>
            <a:r>
              <a:rPr lang="en-US" u="sng" dirty="0"/>
              <a:t>Example:</a:t>
            </a:r>
            <a:endParaRPr lang="en-US" u="sng" dirty="0"/>
          </a:p>
          <a:p>
            <a:r>
              <a:rPr lang="en-US" dirty="0"/>
              <a:t>import </a:t>
            </a:r>
            <a:r>
              <a:rPr lang="en-US" dirty="0" err="1"/>
              <a:t>java.util</a:t>
            </a:r>
            <a:r>
              <a:rPr lang="en-US" dirty="0"/>
              <a:t>.*;</a:t>
            </a:r>
            <a:endParaRPr lang="en-US" dirty="0"/>
          </a:p>
          <a:p>
            <a:r>
              <a:rPr lang="en-US" dirty="0"/>
              <a:t>class </a:t>
            </a:r>
            <a:r>
              <a:rPr lang="en-US" dirty="0" err="1"/>
              <a:t>IteratorDemo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ArrayList</a:t>
            </a:r>
            <a:r>
              <a:rPr lang="en-US" dirty="0"/>
              <a:t> a=new </a:t>
            </a:r>
            <a:r>
              <a:rPr lang="en-US" dirty="0" err="1"/>
              <a:t>ArrayList</a:t>
            </a:r>
            <a:r>
              <a:rPr lang="en-US" dirty="0"/>
              <a:t>();</a:t>
            </a:r>
            <a:endParaRPr lang="en-US" dirty="0"/>
          </a:p>
          <a:p>
            <a:r>
              <a:rPr lang="en-US" dirty="0"/>
              <a:t>                    for(</a:t>
            </a:r>
            <a:r>
              <a:rPr lang="en-US" dirty="0" err="1"/>
              <a:t>int</a:t>
            </a:r>
            <a:r>
              <a:rPr lang="en-US" dirty="0"/>
              <a:t> </a:t>
            </a:r>
            <a:r>
              <a:rPr lang="en-US" dirty="0" err="1"/>
              <a:t>i</a:t>
            </a:r>
            <a:r>
              <a:rPr lang="en-US" dirty="0"/>
              <a:t>=0;i&lt;=10;i++)</a:t>
            </a:r>
            <a:endParaRPr lang="en-US" dirty="0"/>
          </a:p>
          <a:p>
            <a:r>
              <a:rPr lang="en-US" dirty="0"/>
              <a:t>                    {</a:t>
            </a:r>
            <a:endParaRPr lang="en-US" dirty="0"/>
          </a:p>
          <a:p>
            <a:r>
              <a:rPr lang="en-US" dirty="0"/>
              <a:t>                         </a:t>
            </a:r>
            <a:r>
              <a:rPr lang="en-US" dirty="0" err="1"/>
              <a:t>a.add</a:t>
            </a:r>
            <a:r>
              <a:rPr lang="en-US" dirty="0"/>
              <a:t>(</a:t>
            </a:r>
            <a:r>
              <a:rPr lang="en-US" dirty="0" err="1"/>
              <a:t>i</a:t>
            </a:r>
            <a:r>
              <a:rPr lang="en-US" dirty="0"/>
              <a:t>);</a:t>
            </a:r>
            <a:endParaRPr lang="en-US" dirty="0"/>
          </a:p>
          <a:p>
            <a:r>
              <a:rPr lang="en-US" dirty="0"/>
              <a:t>                     }</a:t>
            </a:r>
            <a:endParaRPr lang="en-US" dirty="0"/>
          </a:p>
          <a:p>
            <a:r>
              <a:rPr lang="en-US" dirty="0"/>
              <a:t>                    </a:t>
            </a:r>
            <a:r>
              <a:rPr lang="en-US" dirty="0" err="1"/>
              <a:t>System.out.println</a:t>
            </a:r>
            <a:r>
              <a:rPr lang="en-US" dirty="0"/>
              <a:t>(a);//[0, 1, 2, 3, 4, 5, 6, 7, 8, 9, 10]</a:t>
            </a:r>
            <a:endParaRPr lang="en-US" dirty="0"/>
          </a:p>
          <a:p>
            <a:endParaRPr lang="en-US" dirty="0"/>
          </a:p>
          <a:p>
            <a:r>
              <a:rPr lang="en-US" dirty="0"/>
              <a:t>                    </a:t>
            </a:r>
            <a:r>
              <a:rPr lang="en-US" dirty="0" err="1"/>
              <a:t>Iterator</a:t>
            </a:r>
            <a:r>
              <a:rPr lang="en-US" dirty="0"/>
              <a:t> </a:t>
            </a:r>
            <a:r>
              <a:rPr lang="en-US" dirty="0" err="1"/>
              <a:t>itr</a:t>
            </a:r>
            <a:r>
              <a:rPr lang="en-US" dirty="0"/>
              <a:t>=</a:t>
            </a:r>
            <a:r>
              <a:rPr lang="en-US" dirty="0" err="1"/>
              <a:t>a.iterator</a:t>
            </a:r>
            <a:r>
              <a:rPr lang="en-US" dirty="0"/>
              <a:t>();</a:t>
            </a:r>
            <a:endParaRPr lang="en-US" dirty="0"/>
          </a:p>
          <a:p>
            <a:r>
              <a:rPr lang="en-US" dirty="0"/>
              <a:t>                    while(</a:t>
            </a:r>
            <a:r>
              <a:rPr lang="en-US" dirty="0" err="1"/>
              <a:t>itr.hasNext</a:t>
            </a:r>
            <a:r>
              <a:rPr lang="en-US" dirty="0"/>
              <a:t>())</a:t>
            </a:r>
            <a:endParaRPr lang="en-US" dirty="0"/>
          </a:p>
          <a:p>
            <a:r>
              <a:rPr lang="en-US" dirty="0"/>
              <a:t>                    {</a:t>
            </a:r>
            <a:endParaRPr lang="en-US" dirty="0"/>
          </a:p>
          <a:p>
            <a:r>
              <a:rPr lang="en-US" dirty="0"/>
              <a:t>                            Integer </a:t>
            </a:r>
            <a:r>
              <a:rPr lang="en-US" dirty="0" err="1"/>
              <a:t>i</a:t>
            </a:r>
            <a:r>
              <a:rPr lang="en-US" dirty="0"/>
              <a:t>=(Integer)</a:t>
            </a:r>
            <a:r>
              <a:rPr lang="en-US" dirty="0" err="1"/>
              <a:t>itr.next</a:t>
            </a:r>
            <a:r>
              <a:rPr lang="en-US" dirty="0"/>
              <a:t>();</a:t>
            </a:r>
            <a:endParaRPr lang="en-US" dirty="0"/>
          </a:p>
          <a:p>
            <a:r>
              <a:rPr lang="en-US" dirty="0"/>
              <a:t>                            if(i%2==0)</a:t>
            </a:r>
            <a:endParaRPr lang="en-US" dirty="0"/>
          </a:p>
          <a:p>
            <a:r>
              <a:rPr lang="en-US" dirty="0"/>
              <a:t>                                      </a:t>
            </a:r>
            <a:r>
              <a:rPr lang="en-US" dirty="0" err="1"/>
              <a:t>System.out.println</a:t>
            </a:r>
            <a:r>
              <a:rPr lang="en-US" dirty="0"/>
              <a:t>(</a:t>
            </a:r>
            <a:r>
              <a:rPr lang="en-US" dirty="0" err="1"/>
              <a:t>i</a:t>
            </a:r>
            <a:r>
              <a:rPr lang="en-US" dirty="0"/>
              <a:t>);//0, 2, 4, 6, 8, 10</a:t>
            </a:r>
            <a:endParaRPr lang="en-US" dirty="0"/>
          </a:p>
          <a:p>
            <a:endParaRPr lang="en-US" dirty="0"/>
          </a:p>
          <a:p>
            <a:r>
              <a:rPr lang="en-US" dirty="0"/>
              <a:t>                             else</a:t>
            </a:r>
            <a:endParaRPr lang="en-US" dirty="0"/>
          </a:p>
          <a:p>
            <a:r>
              <a:rPr lang="en-US" dirty="0"/>
              <a:t>                                       </a:t>
            </a:r>
            <a:r>
              <a:rPr lang="en-US" dirty="0" err="1"/>
              <a:t>itr.remove</a:t>
            </a:r>
            <a:r>
              <a:rPr lang="en-US" dirty="0"/>
              <a:t>();</a:t>
            </a:r>
            <a:endParaRPr lang="en-US" dirty="0"/>
          </a:p>
        </p:txBody>
      </p:sp>
      <p:sp>
        <p:nvSpPr>
          <p:cNvPr id="6" name="Rectangle 5"/>
          <p:cNvSpPr/>
          <p:nvPr/>
        </p:nvSpPr>
        <p:spPr>
          <a:xfrm>
            <a:off x="7315200" y="4324350"/>
            <a:ext cx="470000" cy="400110"/>
          </a:xfrm>
          <a:prstGeom prst="rect">
            <a:avLst/>
          </a:prstGeom>
        </p:spPr>
        <p:txBody>
          <a:bodyPr wrap="none">
            <a:spAutoFit/>
          </a:bodyPr>
          <a:lstStyle/>
          <a:p>
            <a:r>
              <a:rPr lang="en-US" sz="2000" dirty="0"/>
              <a:t>19</a:t>
            </a:r>
            <a:endParaRPr lang="en-US" sz="2000" dirty="0"/>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85750"/>
            <a:ext cx="4572000" cy="954107"/>
          </a:xfrm>
          <a:prstGeom prst="rect">
            <a:avLst/>
          </a:prstGeom>
        </p:spPr>
        <p:txBody>
          <a:bodyPr>
            <a:spAutoFit/>
          </a:bodyPr>
          <a:lstStyle/>
          <a:p>
            <a:r>
              <a:rPr lang="en-US" dirty="0"/>
              <a:t>           }</a:t>
            </a:r>
            <a:endParaRPr lang="en-US" dirty="0"/>
          </a:p>
          <a:p>
            <a:r>
              <a:rPr lang="en-US" dirty="0"/>
              <a:t>          </a:t>
            </a:r>
            <a:r>
              <a:rPr lang="en-US" dirty="0" err="1"/>
              <a:t>System.out.println</a:t>
            </a:r>
            <a:r>
              <a:rPr lang="en-US" dirty="0"/>
              <a:t>(a);//[0, 2, 4, 6, 8, 10]</a:t>
            </a:r>
            <a:endParaRPr lang="en-US" dirty="0"/>
          </a:p>
          <a:p>
            <a:r>
              <a:rPr lang="en-US" dirty="0"/>
              <a:t>     }</a:t>
            </a:r>
            <a:endParaRPr lang="en-US" dirty="0"/>
          </a:p>
          <a:p>
            <a:r>
              <a:rPr lang="en-US" dirty="0"/>
              <a:t>}</a:t>
            </a:r>
            <a:endParaRPr lang="en-US" dirty="0"/>
          </a:p>
        </p:txBody>
      </p:sp>
      <p:sp>
        <p:nvSpPr>
          <p:cNvPr id="6" name="Rectangle 5"/>
          <p:cNvSpPr/>
          <p:nvPr/>
        </p:nvSpPr>
        <p:spPr>
          <a:xfrm>
            <a:off x="2286000" y="1352550"/>
            <a:ext cx="1904689" cy="307777"/>
          </a:xfrm>
          <a:prstGeom prst="rect">
            <a:avLst/>
          </a:prstGeom>
        </p:spPr>
        <p:txBody>
          <a:bodyPr wrap="none">
            <a:spAutoFit/>
          </a:bodyPr>
          <a:lstStyle/>
          <a:p>
            <a:r>
              <a:rPr lang="en-US" u="sng" dirty="0"/>
              <a:t>Limitations of </a:t>
            </a:r>
            <a:r>
              <a:rPr lang="en-US" u="sng" dirty="0" err="1"/>
              <a:t>Iterator</a:t>
            </a:r>
            <a:r>
              <a:rPr lang="en-US" u="sng" dirty="0"/>
              <a:t>:</a:t>
            </a:r>
            <a:endParaRPr lang="en-US" u="sng" dirty="0"/>
          </a:p>
        </p:txBody>
      </p:sp>
      <p:sp>
        <p:nvSpPr>
          <p:cNvPr id="7" name="Rectangle 6"/>
          <p:cNvSpPr/>
          <p:nvPr/>
        </p:nvSpPr>
        <p:spPr>
          <a:xfrm>
            <a:off x="2362200" y="1809750"/>
            <a:ext cx="5562600" cy="2246769"/>
          </a:xfrm>
          <a:prstGeom prst="rect">
            <a:avLst/>
          </a:prstGeom>
        </p:spPr>
        <p:txBody>
          <a:bodyPr wrap="square">
            <a:spAutoFit/>
          </a:bodyPr>
          <a:lstStyle/>
          <a:p>
            <a:r>
              <a:rPr lang="en-US" dirty="0"/>
              <a:t>1. Both enumeration and </a:t>
            </a:r>
            <a:r>
              <a:rPr lang="en-US" dirty="0" err="1"/>
              <a:t>Iterator</a:t>
            </a:r>
            <a:r>
              <a:rPr lang="en-US" dirty="0"/>
              <a:t> are single direction cursors only.      That is we can always move only forward direction and </a:t>
            </a:r>
            <a:endParaRPr lang="en-US" dirty="0"/>
          </a:p>
          <a:p>
            <a:r>
              <a:rPr lang="en-US" dirty="0"/>
              <a:t> we can't move to the backward direction.</a:t>
            </a:r>
            <a:endParaRPr lang="en-US" dirty="0"/>
          </a:p>
          <a:p>
            <a:endParaRPr lang="en-US" dirty="0"/>
          </a:p>
          <a:p>
            <a:r>
              <a:rPr lang="en-US" dirty="0"/>
              <a:t>2. While iterating by </a:t>
            </a:r>
            <a:r>
              <a:rPr lang="en-US" dirty="0" err="1"/>
              <a:t>Iterator</a:t>
            </a:r>
            <a:r>
              <a:rPr lang="en-US" dirty="0"/>
              <a:t> we can perform only read and remove  operations and</a:t>
            </a:r>
            <a:endParaRPr lang="en-US" dirty="0"/>
          </a:p>
          <a:p>
            <a:r>
              <a:rPr lang="en-US" dirty="0"/>
              <a:t>we can't perform replacement and addition of new objects.</a:t>
            </a:r>
            <a:endParaRPr lang="en-US" dirty="0"/>
          </a:p>
          <a:p>
            <a:endParaRPr lang="en-US" dirty="0"/>
          </a:p>
          <a:p>
            <a:r>
              <a:rPr lang="en-US" dirty="0"/>
              <a:t>3. To overcome these limitations sun people introduced </a:t>
            </a:r>
            <a:r>
              <a:rPr lang="en-US" dirty="0" err="1"/>
              <a:t>listIterator</a:t>
            </a:r>
            <a:r>
              <a:rPr lang="en-US" dirty="0"/>
              <a:t> concept.</a:t>
            </a:r>
            <a:endParaRPr lang="en-US" dirty="0"/>
          </a:p>
        </p:txBody>
      </p:sp>
      <p:sp>
        <p:nvSpPr>
          <p:cNvPr id="8" name="Rectangle 7"/>
          <p:cNvSpPr/>
          <p:nvPr/>
        </p:nvSpPr>
        <p:spPr>
          <a:xfrm>
            <a:off x="7391400" y="4324350"/>
            <a:ext cx="470000" cy="400110"/>
          </a:xfrm>
          <a:prstGeom prst="rect">
            <a:avLst/>
          </a:prstGeom>
        </p:spPr>
        <p:txBody>
          <a:bodyPr wrap="none">
            <a:spAutoFit/>
          </a:bodyPr>
          <a:lstStyle/>
          <a:p>
            <a:r>
              <a:rPr lang="en-US" sz="2000" dirty="0"/>
              <a:t>20</a:t>
            </a:r>
            <a:endParaRPr lang="en-US" sz="2000" dirty="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2114550"/>
            <a:ext cx="4594528" cy="1200329"/>
          </a:xfrm>
          <a:prstGeom prst="rect">
            <a:avLst/>
          </a:prstGeom>
        </p:spPr>
        <p:txBody>
          <a:bodyPr wrap="none">
            <a:spAutoFit/>
          </a:bodyPr>
          <a:lstStyle/>
          <a:p>
            <a:r>
              <a:rPr lang="en-US" sz="7200" dirty="0" err="1">
                <a:solidFill>
                  <a:schemeClr val="accent6">
                    <a:lumMod val="50000"/>
                  </a:schemeClr>
                </a:solidFill>
              </a:rPr>
              <a:t>ListIterator</a:t>
            </a:r>
            <a:r>
              <a:rPr lang="en-US" dirty="0"/>
              <a:t>:</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20</a:t>
            </a:r>
            <a:endParaRPr lang="en-US" sz="2000" dirty="0"/>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0"/>
            <a:ext cx="6096000" cy="1815882"/>
          </a:xfrm>
          <a:prstGeom prst="rect">
            <a:avLst/>
          </a:prstGeom>
        </p:spPr>
        <p:txBody>
          <a:bodyPr wrap="square">
            <a:spAutoFit/>
          </a:bodyPr>
          <a:lstStyle/>
          <a:p>
            <a:pPr marL="342900" indent="-342900">
              <a:buAutoNum type="arabicPeriod"/>
            </a:pPr>
            <a:r>
              <a:rPr lang="en-US" dirty="0" err="1"/>
              <a:t>ListIterator</a:t>
            </a:r>
            <a:r>
              <a:rPr lang="en-US" dirty="0"/>
              <a:t> is the child interface of </a:t>
            </a:r>
            <a:r>
              <a:rPr lang="en-US" dirty="0" err="1"/>
              <a:t>Iterator</a:t>
            </a:r>
            <a:r>
              <a:rPr lang="en-US" dirty="0"/>
              <a:t>. </a:t>
            </a:r>
            <a:endParaRPr lang="en-US" dirty="0"/>
          </a:p>
          <a:p>
            <a:pPr marL="342900" indent="-342900"/>
            <a:endParaRPr lang="en-US" dirty="0"/>
          </a:p>
          <a:p>
            <a:r>
              <a:rPr lang="en-US" dirty="0"/>
              <a:t>2. By using </a:t>
            </a:r>
            <a:r>
              <a:rPr lang="en-US" dirty="0" err="1"/>
              <a:t>listIterator</a:t>
            </a:r>
            <a:r>
              <a:rPr lang="en-US" dirty="0"/>
              <a:t> we can move either to the forward direction (or) to the backward direction that  is it is a bi-directional cursor.</a:t>
            </a:r>
            <a:endParaRPr lang="en-US" dirty="0"/>
          </a:p>
          <a:p>
            <a:endParaRPr lang="en-US" dirty="0"/>
          </a:p>
          <a:p>
            <a:r>
              <a:rPr lang="en-US" dirty="0"/>
              <a:t>3. While iterating by </a:t>
            </a:r>
            <a:r>
              <a:rPr lang="en-US" dirty="0" err="1"/>
              <a:t>listIterator</a:t>
            </a:r>
            <a:r>
              <a:rPr lang="en-US" dirty="0"/>
              <a:t> we can perform replacement and addition of new objects in addition to read and remove operations</a:t>
            </a:r>
            <a:endParaRPr lang="en-US" dirty="0"/>
          </a:p>
          <a:p>
            <a:endParaRPr lang="en-US" dirty="0"/>
          </a:p>
        </p:txBody>
      </p:sp>
      <p:sp>
        <p:nvSpPr>
          <p:cNvPr id="6" name="Rectangle 5"/>
          <p:cNvSpPr/>
          <p:nvPr/>
        </p:nvSpPr>
        <p:spPr>
          <a:xfrm>
            <a:off x="1905000" y="1581150"/>
            <a:ext cx="5943600" cy="1169551"/>
          </a:xfrm>
          <a:prstGeom prst="rect">
            <a:avLst/>
          </a:prstGeom>
        </p:spPr>
        <p:txBody>
          <a:bodyPr wrap="square">
            <a:spAutoFit/>
          </a:bodyPr>
          <a:lstStyle/>
          <a:p>
            <a:r>
              <a:rPr lang="en-US" dirty="0"/>
              <a:t>By using </a:t>
            </a:r>
            <a:r>
              <a:rPr lang="en-US" dirty="0" err="1"/>
              <a:t>listIterator</a:t>
            </a:r>
            <a:r>
              <a:rPr lang="en-US" dirty="0"/>
              <a:t> method we can create </a:t>
            </a:r>
            <a:r>
              <a:rPr lang="en-US" dirty="0" err="1"/>
              <a:t>listIterator</a:t>
            </a:r>
            <a:r>
              <a:rPr lang="en-US" dirty="0"/>
              <a:t> object.</a:t>
            </a:r>
            <a:endParaRPr lang="en-US" dirty="0"/>
          </a:p>
          <a:p>
            <a:endParaRPr lang="en-US" dirty="0"/>
          </a:p>
          <a:p>
            <a:r>
              <a:rPr lang="en-US" dirty="0"/>
              <a:t>public </a:t>
            </a:r>
            <a:r>
              <a:rPr lang="en-US" dirty="0" err="1"/>
              <a:t>ListIterator</a:t>
            </a:r>
            <a:r>
              <a:rPr lang="en-US" dirty="0"/>
              <a:t> </a:t>
            </a:r>
            <a:r>
              <a:rPr lang="en-US" dirty="0" err="1"/>
              <a:t>listIterator</a:t>
            </a:r>
            <a:r>
              <a:rPr lang="en-US" dirty="0"/>
              <a:t>();</a:t>
            </a:r>
            <a:endParaRPr lang="en-US" dirty="0"/>
          </a:p>
          <a:p>
            <a:r>
              <a:rPr lang="en-US" dirty="0" err="1"/>
              <a:t>ListIterator</a:t>
            </a:r>
            <a:r>
              <a:rPr lang="en-US" dirty="0"/>
              <a:t> </a:t>
            </a:r>
            <a:r>
              <a:rPr lang="en-US" dirty="0" err="1"/>
              <a:t>itr</a:t>
            </a:r>
            <a:r>
              <a:rPr lang="en-US" dirty="0"/>
              <a:t>=</a:t>
            </a:r>
            <a:r>
              <a:rPr lang="en-US" dirty="0" err="1"/>
              <a:t>l.listIterator</a:t>
            </a:r>
            <a:r>
              <a:rPr lang="en-US" dirty="0"/>
              <a:t>();</a:t>
            </a:r>
            <a:endParaRPr lang="en-US" dirty="0"/>
          </a:p>
          <a:p>
            <a:r>
              <a:rPr lang="en-US" dirty="0"/>
              <a:t>(l is any List object)</a:t>
            </a:r>
            <a:endParaRPr lang="en-US" dirty="0"/>
          </a:p>
        </p:txBody>
      </p:sp>
      <p:sp>
        <p:nvSpPr>
          <p:cNvPr id="7" name="Rectangle 6"/>
          <p:cNvSpPr/>
          <p:nvPr/>
        </p:nvSpPr>
        <p:spPr>
          <a:xfrm>
            <a:off x="1905000" y="2724150"/>
            <a:ext cx="4572000" cy="2462213"/>
          </a:xfrm>
          <a:prstGeom prst="rect">
            <a:avLst/>
          </a:prstGeom>
        </p:spPr>
        <p:txBody>
          <a:bodyPr>
            <a:spAutoFit/>
          </a:bodyPr>
          <a:lstStyle/>
          <a:p>
            <a:r>
              <a:rPr lang="en-US" u="sng" dirty="0" err="1"/>
              <a:t>ListIterator</a:t>
            </a:r>
            <a:r>
              <a:rPr lang="en-US" u="sng" dirty="0"/>
              <a:t> interface defines the following 9 methods.</a:t>
            </a:r>
            <a:endParaRPr lang="en-US" u="sng" dirty="0"/>
          </a:p>
          <a:p>
            <a:endParaRPr lang="en-US" u="sng" dirty="0"/>
          </a:p>
          <a:p>
            <a:r>
              <a:rPr lang="en-US" dirty="0"/>
              <a:t>1. public </a:t>
            </a:r>
            <a:r>
              <a:rPr lang="en-US" dirty="0" err="1"/>
              <a:t>boolean</a:t>
            </a:r>
            <a:r>
              <a:rPr lang="en-US" dirty="0"/>
              <a:t> </a:t>
            </a:r>
            <a:r>
              <a:rPr lang="en-US" dirty="0" err="1"/>
              <a:t>hasNext</a:t>
            </a:r>
            <a:r>
              <a:rPr lang="en-US" dirty="0"/>
              <a:t>();</a:t>
            </a:r>
            <a:endParaRPr lang="en-US" dirty="0"/>
          </a:p>
          <a:p>
            <a:r>
              <a:rPr lang="en-US" dirty="0"/>
              <a:t>2. public Object next(); forward</a:t>
            </a:r>
            <a:endParaRPr lang="en-US" dirty="0"/>
          </a:p>
          <a:p>
            <a:r>
              <a:rPr lang="en-US" dirty="0"/>
              <a:t>3. public </a:t>
            </a:r>
            <a:r>
              <a:rPr lang="en-US" dirty="0" err="1"/>
              <a:t>int</a:t>
            </a:r>
            <a:r>
              <a:rPr lang="en-US" dirty="0"/>
              <a:t> </a:t>
            </a:r>
            <a:r>
              <a:rPr lang="en-US" dirty="0" err="1"/>
              <a:t>nextIndex</a:t>
            </a:r>
            <a:r>
              <a:rPr lang="en-US" dirty="0"/>
              <a:t>();</a:t>
            </a:r>
            <a:endParaRPr lang="en-US" dirty="0"/>
          </a:p>
          <a:p>
            <a:r>
              <a:rPr lang="en-US" dirty="0"/>
              <a:t>4. public </a:t>
            </a:r>
            <a:r>
              <a:rPr lang="en-US" dirty="0" err="1"/>
              <a:t>boolean</a:t>
            </a:r>
            <a:r>
              <a:rPr lang="en-US" dirty="0"/>
              <a:t> </a:t>
            </a:r>
            <a:r>
              <a:rPr lang="en-US" dirty="0" err="1"/>
              <a:t>hasPrevious</a:t>
            </a:r>
            <a:r>
              <a:rPr lang="en-US" dirty="0"/>
              <a:t>();</a:t>
            </a:r>
            <a:endParaRPr lang="en-US" dirty="0"/>
          </a:p>
          <a:p>
            <a:r>
              <a:rPr lang="en-US" dirty="0"/>
              <a:t>5. public Object previous(); backward</a:t>
            </a:r>
            <a:endParaRPr lang="en-US" dirty="0"/>
          </a:p>
          <a:p>
            <a:r>
              <a:rPr lang="en-US" dirty="0"/>
              <a:t>6. public </a:t>
            </a:r>
            <a:r>
              <a:rPr lang="en-US" dirty="0" err="1"/>
              <a:t>int</a:t>
            </a:r>
            <a:r>
              <a:rPr lang="en-US" dirty="0"/>
              <a:t> </a:t>
            </a:r>
            <a:r>
              <a:rPr lang="en-US" dirty="0" err="1"/>
              <a:t>previousIndex</a:t>
            </a:r>
            <a:r>
              <a:rPr lang="en-US" dirty="0"/>
              <a:t>();</a:t>
            </a:r>
            <a:endParaRPr lang="en-US" dirty="0"/>
          </a:p>
          <a:p>
            <a:r>
              <a:rPr lang="en-US" dirty="0"/>
              <a:t>7. public void remove();</a:t>
            </a:r>
            <a:endParaRPr lang="en-US" dirty="0"/>
          </a:p>
          <a:p>
            <a:r>
              <a:rPr lang="en-US" dirty="0"/>
              <a:t>8. public void set(Object new);</a:t>
            </a:r>
            <a:endParaRPr lang="en-US" dirty="0"/>
          </a:p>
          <a:p>
            <a:r>
              <a:rPr lang="en-US" dirty="0"/>
              <a:t>9. public void add(Object new);</a:t>
            </a:r>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20</a:t>
            </a:r>
            <a:endParaRPr lang="en-US" sz="2000" dirty="0"/>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95250"/>
            <a:ext cx="6324600" cy="1600438"/>
          </a:xfrm>
          <a:prstGeom prst="rect">
            <a:avLst/>
          </a:prstGeom>
        </p:spPr>
        <p:txBody>
          <a:bodyPr wrap="square">
            <a:spAutoFit/>
          </a:bodyPr>
          <a:lstStyle/>
          <a:p>
            <a:r>
              <a:rPr lang="en-US" u="sng" dirty="0"/>
              <a:t>Example:</a:t>
            </a:r>
            <a:endParaRPr lang="en-US" u="sng" dirty="0"/>
          </a:p>
          <a:p>
            <a:endParaRPr lang="en-US" u="sng" dirty="0"/>
          </a:p>
          <a:p>
            <a:r>
              <a:rPr lang="en-US" dirty="0"/>
              <a:t>import </a:t>
            </a:r>
            <a:r>
              <a:rPr lang="en-US" dirty="0" err="1"/>
              <a:t>java.util</a:t>
            </a:r>
            <a:r>
              <a:rPr lang="en-US" dirty="0"/>
              <a:t>.*;</a:t>
            </a:r>
            <a:endParaRPr lang="en-US" dirty="0"/>
          </a:p>
          <a:p>
            <a:r>
              <a:rPr lang="en-US" dirty="0"/>
              <a:t>class </a:t>
            </a:r>
            <a:r>
              <a:rPr lang="en-US" dirty="0" err="1"/>
              <a:t>ListIteratorDemo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p:txBody>
      </p:sp>
      <p:sp>
        <p:nvSpPr>
          <p:cNvPr id="7" name="Rectangle 6"/>
          <p:cNvSpPr/>
          <p:nvPr/>
        </p:nvSpPr>
        <p:spPr>
          <a:xfrm>
            <a:off x="1447800" y="1581150"/>
            <a:ext cx="6096000" cy="1815882"/>
          </a:xfrm>
          <a:prstGeom prst="rect">
            <a:avLst/>
          </a:prstGeom>
        </p:spPr>
        <p:txBody>
          <a:bodyPr wrap="square">
            <a:spAutoFit/>
          </a:bodyPr>
          <a:lstStyle/>
          <a:p>
            <a:r>
              <a:rPr lang="en-US" dirty="0" err="1"/>
              <a:t>LinkedList</a:t>
            </a:r>
            <a:r>
              <a:rPr lang="en-US" dirty="0"/>
              <a:t> l=new </a:t>
            </a:r>
            <a:r>
              <a:rPr lang="en-US" dirty="0" err="1"/>
              <a:t>LinkedList</a:t>
            </a:r>
            <a:r>
              <a:rPr lang="en-US" dirty="0"/>
              <a:t>();</a:t>
            </a:r>
            <a:endParaRPr lang="en-US" dirty="0"/>
          </a:p>
          <a:p>
            <a:r>
              <a:rPr lang="en-US" dirty="0" err="1"/>
              <a:t>l.add</a:t>
            </a:r>
            <a:r>
              <a:rPr lang="en-US" dirty="0"/>
              <a:t>("</a:t>
            </a:r>
            <a:r>
              <a:rPr lang="en-US" dirty="0" err="1"/>
              <a:t>balakrishna</a:t>
            </a:r>
            <a:r>
              <a:rPr lang="en-US" dirty="0"/>
              <a:t>");</a:t>
            </a:r>
            <a:endParaRPr lang="en-US" dirty="0"/>
          </a:p>
          <a:p>
            <a:r>
              <a:rPr lang="en-US" dirty="0" err="1"/>
              <a:t>l.add</a:t>
            </a:r>
            <a:r>
              <a:rPr lang="en-US" dirty="0"/>
              <a:t>("</a:t>
            </a:r>
            <a:r>
              <a:rPr lang="en-US" dirty="0" err="1"/>
              <a:t>venki</a:t>
            </a:r>
            <a:r>
              <a:rPr lang="en-US" dirty="0"/>
              <a:t>");</a:t>
            </a:r>
            <a:endParaRPr lang="en-US" dirty="0"/>
          </a:p>
          <a:p>
            <a:r>
              <a:rPr lang="en-US" dirty="0" err="1"/>
              <a:t>l.add</a:t>
            </a:r>
            <a:r>
              <a:rPr lang="en-US" dirty="0"/>
              <a:t>("</a:t>
            </a:r>
            <a:r>
              <a:rPr lang="en-US" dirty="0" err="1"/>
              <a:t>chiru</a:t>
            </a:r>
            <a:r>
              <a:rPr lang="en-US" dirty="0"/>
              <a:t>");</a:t>
            </a:r>
            <a:endParaRPr lang="en-US" dirty="0"/>
          </a:p>
          <a:p>
            <a:r>
              <a:rPr lang="en-US" dirty="0" err="1"/>
              <a:t>l.add</a:t>
            </a:r>
            <a:r>
              <a:rPr lang="en-US" dirty="0"/>
              <a:t>("nag");</a:t>
            </a:r>
            <a:endParaRPr lang="en-US" dirty="0"/>
          </a:p>
          <a:p>
            <a:r>
              <a:rPr lang="en-US" dirty="0" err="1"/>
              <a:t>System.out.println</a:t>
            </a:r>
            <a:r>
              <a:rPr lang="en-US" dirty="0"/>
              <a:t>(l);//[</a:t>
            </a:r>
            <a:r>
              <a:rPr lang="en-US" dirty="0" err="1"/>
              <a:t>balakrishna</a:t>
            </a:r>
            <a:r>
              <a:rPr lang="en-US" dirty="0"/>
              <a:t>, </a:t>
            </a:r>
            <a:r>
              <a:rPr lang="en-US" dirty="0" err="1"/>
              <a:t>venki</a:t>
            </a:r>
            <a:r>
              <a:rPr lang="en-US" dirty="0"/>
              <a:t>, </a:t>
            </a:r>
            <a:r>
              <a:rPr lang="en-US" dirty="0" err="1"/>
              <a:t>chiru</a:t>
            </a:r>
            <a:r>
              <a:rPr lang="en-US" dirty="0"/>
              <a:t>, nag]</a:t>
            </a:r>
            <a:endParaRPr lang="en-US" dirty="0"/>
          </a:p>
          <a:p>
            <a:endParaRPr lang="en-US" dirty="0"/>
          </a:p>
          <a:p>
            <a:endParaRPr lang="en-US" dirty="0"/>
          </a:p>
        </p:txBody>
      </p:sp>
      <p:sp>
        <p:nvSpPr>
          <p:cNvPr id="8" name="Rectangle 7"/>
          <p:cNvSpPr/>
          <p:nvPr/>
        </p:nvSpPr>
        <p:spPr>
          <a:xfrm>
            <a:off x="1447800" y="3105150"/>
            <a:ext cx="4572000" cy="521970"/>
          </a:xfrm>
          <a:prstGeom prst="rect">
            <a:avLst/>
          </a:prstGeom>
        </p:spPr>
        <p:txBody>
          <a:bodyPr>
            <a:spAutoFit/>
          </a:bodyPr>
          <a:lstStyle/>
          <a:p>
            <a:r>
              <a:rPr lang="en-US" dirty="0" err="1"/>
              <a:t>ListIterator</a:t>
            </a:r>
            <a:r>
              <a:rPr lang="en-US" dirty="0"/>
              <a:t> </a:t>
            </a:r>
            <a:r>
              <a:rPr lang="en-US" dirty="0" err="1"/>
              <a:t>itr</a:t>
            </a:r>
            <a:r>
              <a:rPr lang="en-US" dirty="0"/>
              <a:t>=</a:t>
            </a:r>
            <a:r>
              <a:rPr lang="en-US" dirty="0" err="1"/>
              <a:t>l.listIterator</a:t>
            </a:r>
            <a:r>
              <a:rPr lang="en-US" dirty="0"/>
              <a:t>();</a:t>
            </a:r>
            <a:endParaRPr lang="en-US" dirty="0"/>
          </a:p>
          <a:p>
            <a:r>
              <a:rPr lang="en-US" dirty="0"/>
              <a:t>while(</a:t>
            </a:r>
            <a:r>
              <a:rPr lang="en-US" dirty="0" err="1"/>
              <a:t>itr.hasNext</a:t>
            </a:r>
            <a:r>
              <a:rPr lang="en-US" dirty="0"/>
              <a:t>())</a:t>
            </a:r>
            <a:endParaRPr lang="en-US" dirty="0"/>
          </a:p>
        </p:txBody>
      </p:sp>
      <p:sp>
        <p:nvSpPr>
          <p:cNvPr id="9" name="Rectangle 8"/>
          <p:cNvSpPr/>
          <p:nvPr/>
        </p:nvSpPr>
        <p:spPr>
          <a:xfrm>
            <a:off x="1371600" y="3562350"/>
            <a:ext cx="4191000" cy="1815882"/>
          </a:xfrm>
          <a:prstGeom prst="rect">
            <a:avLst/>
          </a:prstGeom>
        </p:spPr>
        <p:txBody>
          <a:bodyPr wrap="square">
            <a:spAutoFit/>
          </a:bodyPr>
          <a:lstStyle/>
          <a:p>
            <a:r>
              <a:rPr lang="en-US" dirty="0"/>
              <a:t>   {</a:t>
            </a:r>
            <a:endParaRPr lang="en-US" dirty="0"/>
          </a:p>
          <a:p>
            <a:r>
              <a:rPr lang="en-US" dirty="0"/>
              <a:t>            String s=(String)</a:t>
            </a:r>
            <a:r>
              <a:rPr lang="en-US" dirty="0" err="1"/>
              <a:t>itr.next</a:t>
            </a:r>
            <a:r>
              <a:rPr lang="en-US" dirty="0"/>
              <a:t>();</a:t>
            </a:r>
            <a:endParaRPr lang="en-US" dirty="0"/>
          </a:p>
          <a:p>
            <a:r>
              <a:rPr lang="en-US" dirty="0"/>
              <a:t>            if(</a:t>
            </a:r>
            <a:r>
              <a:rPr lang="en-US" dirty="0" err="1"/>
              <a:t>s.equals</a:t>
            </a:r>
            <a:r>
              <a:rPr lang="en-US" dirty="0"/>
              <a:t>("</a:t>
            </a:r>
            <a:r>
              <a:rPr lang="en-US" dirty="0" err="1"/>
              <a:t>venki</a:t>
            </a:r>
            <a:r>
              <a:rPr lang="en-US" dirty="0"/>
              <a:t>"))</a:t>
            </a:r>
            <a:endParaRPr lang="en-US" dirty="0"/>
          </a:p>
          <a:p>
            <a:r>
              <a:rPr lang="en-US" dirty="0"/>
              <a:t>            {</a:t>
            </a:r>
            <a:endParaRPr lang="en-US" dirty="0"/>
          </a:p>
          <a:p>
            <a:r>
              <a:rPr lang="en-US" dirty="0"/>
              <a:t>                   </a:t>
            </a:r>
            <a:r>
              <a:rPr lang="en-US" dirty="0" err="1"/>
              <a:t>itr.remove</a:t>
            </a:r>
            <a:r>
              <a:rPr lang="en-US" dirty="0"/>
              <a:t>();</a:t>
            </a:r>
            <a:endParaRPr lang="en-US" dirty="0"/>
          </a:p>
          <a:p>
            <a:r>
              <a:rPr lang="en-US" dirty="0"/>
              <a:t>              }</a:t>
            </a:r>
            <a:endParaRPr lang="en-US" dirty="0"/>
          </a:p>
          <a:p>
            <a:r>
              <a:rPr lang="en-US" dirty="0"/>
              <a:t>}</a:t>
            </a:r>
            <a:endParaRPr lang="en-US" dirty="0"/>
          </a:p>
          <a:p>
            <a:endParaRPr lang="en-US" dirty="0"/>
          </a:p>
        </p:txBody>
      </p:sp>
      <p:sp>
        <p:nvSpPr>
          <p:cNvPr id="10" name="Rectangle 9"/>
          <p:cNvSpPr/>
          <p:nvPr/>
        </p:nvSpPr>
        <p:spPr>
          <a:xfrm>
            <a:off x="7391400" y="4400550"/>
            <a:ext cx="470000" cy="400110"/>
          </a:xfrm>
          <a:prstGeom prst="rect">
            <a:avLst/>
          </a:prstGeom>
        </p:spPr>
        <p:txBody>
          <a:bodyPr wrap="none">
            <a:spAutoFit/>
          </a:bodyPr>
          <a:lstStyle/>
          <a:p>
            <a:r>
              <a:rPr lang="en-US" sz="2000" dirty="0"/>
              <a:t>21</a:t>
            </a:r>
            <a:endParaRPr lang="en-US" sz="2000" dirty="0"/>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590550"/>
            <a:ext cx="1774845" cy="646331"/>
          </a:xfrm>
          <a:prstGeom prst="rect">
            <a:avLst/>
          </a:prstGeom>
        </p:spPr>
        <p:txBody>
          <a:bodyPr wrap="none">
            <a:spAutoFit/>
          </a:bodyPr>
          <a:lstStyle/>
          <a:p>
            <a:r>
              <a:rPr lang="en-US" sz="3600" dirty="0">
                <a:solidFill>
                  <a:schemeClr val="accent6">
                    <a:lumMod val="50000"/>
                  </a:schemeClr>
                </a:solidFill>
              </a:rPr>
              <a:t>Case 1:</a:t>
            </a:r>
            <a:endParaRPr lang="en-US" sz="3600" dirty="0">
              <a:solidFill>
                <a:schemeClr val="accent6">
                  <a:lumMod val="50000"/>
                </a:schemeClr>
              </a:solidFill>
            </a:endParaRPr>
          </a:p>
        </p:txBody>
      </p:sp>
      <p:sp>
        <p:nvSpPr>
          <p:cNvPr id="6" name="Rectangle 5"/>
          <p:cNvSpPr/>
          <p:nvPr/>
        </p:nvSpPr>
        <p:spPr>
          <a:xfrm>
            <a:off x="2133600" y="1733550"/>
            <a:ext cx="4572000" cy="1600438"/>
          </a:xfrm>
          <a:prstGeom prst="rect">
            <a:avLst/>
          </a:prstGeom>
        </p:spPr>
        <p:txBody>
          <a:bodyPr>
            <a:spAutoFit/>
          </a:bodyPr>
          <a:lstStyle/>
          <a:p>
            <a:r>
              <a:rPr lang="en-US" dirty="0"/>
              <a:t>if(</a:t>
            </a:r>
            <a:r>
              <a:rPr lang="en-US" dirty="0" err="1"/>
              <a:t>s.equals</a:t>
            </a:r>
            <a:r>
              <a:rPr lang="en-US" dirty="0"/>
              <a:t>("</a:t>
            </a:r>
            <a:r>
              <a:rPr lang="en-US" dirty="0" err="1"/>
              <a:t>chiru</a:t>
            </a:r>
            <a:r>
              <a:rPr lang="en-US" dirty="0"/>
              <a:t>"))</a:t>
            </a:r>
            <a:endParaRPr lang="en-US" dirty="0"/>
          </a:p>
          <a:p>
            <a:r>
              <a:rPr lang="en-US" dirty="0"/>
              <a:t>{</a:t>
            </a:r>
            <a:endParaRPr lang="en-US" dirty="0"/>
          </a:p>
          <a:p>
            <a:r>
              <a:rPr lang="en-US" dirty="0" err="1"/>
              <a:t>itr.set</a:t>
            </a:r>
            <a:r>
              <a:rPr lang="en-US" dirty="0"/>
              <a:t>("</a:t>
            </a:r>
            <a:r>
              <a:rPr lang="en-US" dirty="0" err="1"/>
              <a:t>chran</a:t>
            </a:r>
            <a:r>
              <a:rPr lang="en-US" dirty="0"/>
              <a:t>");</a:t>
            </a:r>
            <a:endParaRPr lang="en-US" dirty="0"/>
          </a:p>
          <a:p>
            <a:r>
              <a:rPr lang="en-US" dirty="0"/>
              <a:t>}</a:t>
            </a:r>
            <a:endParaRPr lang="en-US" dirty="0"/>
          </a:p>
          <a:p>
            <a:r>
              <a:rPr lang="en-US" dirty="0"/>
              <a:t>Output:</a:t>
            </a:r>
            <a:endParaRPr lang="en-US" dirty="0"/>
          </a:p>
          <a:p>
            <a:r>
              <a:rPr lang="en-US" dirty="0"/>
              <a:t>[</a:t>
            </a:r>
            <a:r>
              <a:rPr lang="en-US" dirty="0" err="1"/>
              <a:t>balakrishna</a:t>
            </a:r>
            <a:r>
              <a:rPr lang="en-US" dirty="0"/>
              <a:t>, </a:t>
            </a:r>
            <a:r>
              <a:rPr lang="en-US" dirty="0" err="1"/>
              <a:t>venki</a:t>
            </a:r>
            <a:r>
              <a:rPr lang="en-US" dirty="0"/>
              <a:t>, </a:t>
            </a:r>
            <a:r>
              <a:rPr lang="en-US" dirty="0" err="1"/>
              <a:t>chiru</a:t>
            </a:r>
            <a:r>
              <a:rPr lang="en-US" dirty="0"/>
              <a:t>, nag]</a:t>
            </a:r>
            <a:endParaRPr lang="en-US" dirty="0"/>
          </a:p>
          <a:p>
            <a:r>
              <a:rPr lang="en-US" dirty="0"/>
              <a:t>[</a:t>
            </a:r>
            <a:r>
              <a:rPr lang="en-US" dirty="0" err="1"/>
              <a:t>balakrishna</a:t>
            </a:r>
            <a:r>
              <a:rPr lang="en-US" dirty="0"/>
              <a:t>, </a:t>
            </a:r>
            <a:r>
              <a:rPr lang="en-US" dirty="0" err="1"/>
              <a:t>venki</a:t>
            </a:r>
            <a:r>
              <a:rPr lang="en-US" dirty="0"/>
              <a:t>, </a:t>
            </a:r>
            <a:r>
              <a:rPr lang="en-US" dirty="0" err="1"/>
              <a:t>chran</a:t>
            </a:r>
            <a:r>
              <a:rPr lang="en-US" dirty="0"/>
              <a:t>, nag]</a:t>
            </a:r>
            <a:endParaRPr lang="en-US" dirty="0"/>
          </a:p>
        </p:txBody>
      </p:sp>
      <p:sp>
        <p:nvSpPr>
          <p:cNvPr id="7" name="Rectangle 6"/>
          <p:cNvSpPr/>
          <p:nvPr/>
        </p:nvSpPr>
        <p:spPr>
          <a:xfrm>
            <a:off x="7391400" y="4324350"/>
            <a:ext cx="470000" cy="400110"/>
          </a:xfrm>
          <a:prstGeom prst="rect">
            <a:avLst/>
          </a:prstGeom>
        </p:spPr>
        <p:txBody>
          <a:bodyPr wrap="none">
            <a:spAutoFit/>
          </a:bodyPr>
          <a:lstStyle/>
          <a:p>
            <a:r>
              <a:rPr lang="en-US" sz="2000" dirty="0"/>
              <a:t>21</a:t>
            </a:r>
            <a:endParaRPr lang="en-US" sz="2000" dirty="0"/>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1962150"/>
            <a:ext cx="3365024" cy="1200329"/>
          </a:xfrm>
          <a:prstGeom prst="rect">
            <a:avLst/>
          </a:prstGeom>
        </p:spPr>
        <p:txBody>
          <a:bodyPr wrap="none">
            <a:spAutoFit/>
          </a:bodyPr>
          <a:lstStyle/>
          <a:p>
            <a:r>
              <a:rPr lang="en-US" sz="7200" dirty="0">
                <a:solidFill>
                  <a:srgbClr val="FF0000"/>
                </a:solidFill>
              </a:rPr>
              <a:t>Case 2:</a:t>
            </a:r>
            <a:endParaRPr lang="en-US" sz="7200" dirty="0">
              <a:solidFill>
                <a:srgbClr val="FF0000"/>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21</a:t>
            </a:r>
            <a:endParaRPr lang="en-US" sz="2000" dirty="0"/>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5867400" cy="2245360"/>
          </a:xfrm>
          <a:prstGeom prst="rect">
            <a:avLst/>
          </a:prstGeom>
        </p:spPr>
        <p:txBody>
          <a:bodyPr wrap="square">
            <a:spAutoFit/>
          </a:bodyPr>
          <a:lstStyle/>
          <a:p>
            <a:r>
              <a:rPr lang="en-US" dirty="0"/>
              <a:t>if(</a:t>
            </a:r>
            <a:r>
              <a:rPr lang="en-US" dirty="0" err="1"/>
              <a:t>s.equals</a:t>
            </a:r>
            <a:r>
              <a:rPr lang="en-US" dirty="0"/>
              <a:t>("nag"))</a:t>
            </a:r>
            <a:endParaRPr lang="en-US" dirty="0"/>
          </a:p>
          <a:p>
            <a:r>
              <a:rPr lang="en-US" dirty="0"/>
              <a:t>{</a:t>
            </a:r>
            <a:endParaRPr lang="en-US" dirty="0"/>
          </a:p>
          <a:p>
            <a:r>
              <a:rPr lang="en-US" dirty="0" err="1"/>
              <a:t>itr.add</a:t>
            </a:r>
            <a:r>
              <a:rPr lang="en-US" dirty="0"/>
              <a:t>("</a:t>
            </a:r>
            <a:r>
              <a:rPr lang="en-US" dirty="0" err="1"/>
              <a:t>chitu</a:t>
            </a:r>
            <a:r>
              <a:rPr lang="en-US" dirty="0"/>
              <a:t>");</a:t>
            </a:r>
            <a:endParaRPr lang="en-US" dirty="0"/>
          </a:p>
          <a:p>
            <a:r>
              <a:rPr lang="en-US" dirty="0"/>
              <a:t>}</a:t>
            </a:r>
            <a:endParaRPr lang="en-US" dirty="0"/>
          </a:p>
          <a:p>
            <a:r>
              <a:rPr lang="en-US" dirty="0"/>
              <a:t>Output:</a:t>
            </a:r>
            <a:endParaRPr lang="en-US" dirty="0"/>
          </a:p>
          <a:p>
            <a:r>
              <a:rPr lang="en-US" dirty="0"/>
              <a:t>[</a:t>
            </a:r>
            <a:r>
              <a:rPr lang="en-US" dirty="0" err="1"/>
              <a:t>balakrishna</a:t>
            </a:r>
            <a:r>
              <a:rPr lang="en-US" dirty="0"/>
              <a:t>, </a:t>
            </a:r>
            <a:r>
              <a:rPr lang="en-US" dirty="0" err="1"/>
              <a:t>venki</a:t>
            </a:r>
            <a:r>
              <a:rPr lang="en-US" dirty="0"/>
              <a:t>, </a:t>
            </a:r>
            <a:r>
              <a:rPr lang="en-US" dirty="0" err="1"/>
              <a:t>chiru</a:t>
            </a:r>
            <a:r>
              <a:rPr lang="en-US" dirty="0"/>
              <a:t>, nag]</a:t>
            </a:r>
            <a:endParaRPr lang="en-US" dirty="0"/>
          </a:p>
          <a:p>
            <a:r>
              <a:rPr lang="en-US" dirty="0"/>
              <a:t>[</a:t>
            </a:r>
            <a:r>
              <a:rPr lang="en-US" dirty="0" err="1"/>
              <a:t>balakrishna</a:t>
            </a:r>
            <a:r>
              <a:rPr lang="en-US" dirty="0"/>
              <a:t>, </a:t>
            </a:r>
            <a:r>
              <a:rPr lang="en-US" dirty="0" err="1"/>
              <a:t>venki</a:t>
            </a:r>
            <a:r>
              <a:rPr lang="en-US" dirty="0"/>
              <a:t>, </a:t>
            </a:r>
            <a:r>
              <a:rPr lang="en-US" dirty="0" err="1"/>
              <a:t>chiru</a:t>
            </a:r>
            <a:r>
              <a:rPr lang="en-US" dirty="0"/>
              <a:t>, nag, </a:t>
            </a:r>
            <a:r>
              <a:rPr lang="en-US" dirty="0" err="1"/>
              <a:t>chitu</a:t>
            </a:r>
            <a:r>
              <a:rPr lang="en-US" dirty="0"/>
              <a:t>]</a:t>
            </a:r>
            <a:endParaRPr lang="en-US" dirty="0"/>
          </a:p>
          <a:p>
            <a:r>
              <a:rPr lang="en-US" b="1" dirty="0">
                <a:latin typeface="Arial Bold" panose="020B0604020202020204" charset="0"/>
                <a:cs typeface="Arial Bold" panose="020B0604020202020204" charset="0"/>
              </a:rPr>
              <a:t>The most powerful cursor is </a:t>
            </a:r>
            <a:r>
              <a:rPr lang="en-US" b="1" dirty="0" err="1">
                <a:latin typeface="Arial Bold" panose="020B0604020202020204" charset="0"/>
                <a:cs typeface="Arial Bold" panose="020B0604020202020204" charset="0"/>
              </a:rPr>
              <a:t>listIterator</a:t>
            </a:r>
            <a:r>
              <a:rPr lang="en-US" b="1" dirty="0">
                <a:latin typeface="Arial Bold" panose="020B0604020202020204" charset="0"/>
                <a:cs typeface="Arial Bold" panose="020B0604020202020204" charset="0"/>
              </a:rPr>
              <a:t> but its limitation is it is applicable only for "List</a:t>
            </a:r>
            <a:endParaRPr lang="en-US" b="1" dirty="0">
              <a:latin typeface="Arial Bold" panose="020B0604020202020204" charset="0"/>
              <a:cs typeface="Arial Bold" panose="020B0604020202020204" charset="0"/>
            </a:endParaRPr>
          </a:p>
          <a:p>
            <a:r>
              <a:rPr lang="en-US" b="1" dirty="0">
                <a:latin typeface="Arial Bold" panose="020B0604020202020204" charset="0"/>
                <a:cs typeface="Arial Bold" panose="020B0604020202020204" charset="0"/>
              </a:rPr>
              <a:t>objects".</a:t>
            </a:r>
            <a:endParaRPr lang="en-US" b="1" dirty="0">
              <a:latin typeface="Arial Bold" panose="020B0604020202020204" charset="0"/>
              <a:cs typeface="Arial Bold" panose="020B0604020202020204" charset="0"/>
            </a:endParaRPr>
          </a:p>
        </p:txBody>
      </p:sp>
      <p:sp>
        <p:nvSpPr>
          <p:cNvPr id="6" name="Rectangle 5"/>
          <p:cNvSpPr/>
          <p:nvPr/>
        </p:nvSpPr>
        <p:spPr>
          <a:xfrm>
            <a:off x="1600200" y="2266950"/>
            <a:ext cx="4509568" cy="307777"/>
          </a:xfrm>
          <a:prstGeom prst="rect">
            <a:avLst/>
          </a:prstGeom>
        </p:spPr>
        <p:txBody>
          <a:bodyPr wrap="none">
            <a:spAutoFit/>
          </a:bodyPr>
          <a:lstStyle/>
          <a:p>
            <a:r>
              <a:rPr lang="en-US" u="sng" dirty="0"/>
              <a:t>Compression of Enumeration </a:t>
            </a:r>
            <a:r>
              <a:rPr lang="en-US" u="sng" dirty="0" err="1"/>
              <a:t>Iterator</a:t>
            </a:r>
            <a:r>
              <a:rPr lang="en-US" u="sng" dirty="0"/>
              <a:t> and </a:t>
            </a:r>
            <a:r>
              <a:rPr lang="en-US" u="sng" dirty="0" err="1"/>
              <a:t>ListIterator</a:t>
            </a:r>
            <a:r>
              <a:rPr lang="en-US" u="sng" dirty="0"/>
              <a:t> ?</a:t>
            </a:r>
            <a:endParaRPr lang="en-US" u="sng" dirty="0"/>
          </a:p>
        </p:txBody>
      </p:sp>
      <p:pic>
        <p:nvPicPr>
          <p:cNvPr id="1026" name="Picture 2" descr="C:\Users\HOME\Desktop\Capture 5.PNG"/>
          <p:cNvPicPr>
            <a:picLocks noChangeAspect="1" noChangeArrowheads="1"/>
          </p:cNvPicPr>
          <p:nvPr/>
        </p:nvPicPr>
        <p:blipFill>
          <a:blip r:embed="rId1"/>
          <a:srcRect/>
          <a:stretch>
            <a:fillRect/>
          </a:stretch>
        </p:blipFill>
        <p:spPr bwMode="auto">
          <a:xfrm>
            <a:off x="1524000" y="2571750"/>
            <a:ext cx="5429250" cy="1301750"/>
          </a:xfrm>
          <a:prstGeom prst="rect">
            <a:avLst/>
          </a:prstGeom>
          <a:noFill/>
        </p:spPr>
      </p:pic>
      <p:sp>
        <p:nvSpPr>
          <p:cNvPr id="8" name="Rectangle 7"/>
          <p:cNvSpPr/>
          <p:nvPr/>
        </p:nvSpPr>
        <p:spPr>
          <a:xfrm>
            <a:off x="7315200" y="4324350"/>
            <a:ext cx="470000" cy="400110"/>
          </a:xfrm>
          <a:prstGeom prst="rect">
            <a:avLst/>
          </a:prstGeom>
        </p:spPr>
        <p:txBody>
          <a:bodyPr wrap="none">
            <a:spAutoFit/>
          </a:bodyPr>
          <a:lstStyle/>
          <a:p>
            <a:r>
              <a:rPr lang="en-US" sz="2000" dirty="0"/>
              <a:t>21</a:t>
            </a:r>
            <a:endParaRPr lang="en-US" sz="20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7" name="Rectangle 6"/>
          <p:cNvSpPr/>
          <p:nvPr/>
        </p:nvSpPr>
        <p:spPr>
          <a:xfrm>
            <a:off x="533400" y="2419350"/>
            <a:ext cx="8475397" cy="584775"/>
          </a:xfrm>
          <a:prstGeom prst="rect">
            <a:avLst/>
          </a:prstGeom>
        </p:spPr>
        <p:txBody>
          <a:bodyPr wrap="none">
            <a:spAutoFit/>
          </a:bodyPr>
          <a:lstStyle/>
          <a:p>
            <a:r>
              <a:rPr lang="en-US" sz="3200" dirty="0">
                <a:solidFill>
                  <a:schemeClr val="accent5">
                    <a:lumMod val="75000"/>
                  </a:schemeClr>
                </a:solidFill>
              </a:rPr>
              <a:t>Differences between Arrays and Collections ?</a:t>
            </a:r>
            <a:endParaRPr lang="en-US" sz="3200" dirty="0">
              <a:solidFill>
                <a:schemeClr val="accent5">
                  <a:lumMod val="75000"/>
                </a:schemeClr>
              </a:solidFill>
            </a:endParaRPr>
          </a:p>
        </p:txBody>
      </p:sp>
      <p:sp>
        <p:nvSpPr>
          <p:cNvPr id="3" name="Rectangle 2"/>
          <p:cNvSpPr/>
          <p:nvPr/>
        </p:nvSpPr>
        <p:spPr>
          <a:xfrm>
            <a:off x="6781800" y="4095750"/>
            <a:ext cx="327334" cy="400110"/>
          </a:xfrm>
          <a:prstGeom prst="rect">
            <a:avLst/>
          </a:prstGeom>
        </p:spPr>
        <p:txBody>
          <a:bodyPr wrap="none">
            <a:spAutoFit/>
          </a:bodyPr>
          <a:lstStyle/>
          <a:p>
            <a:r>
              <a:rPr lang="en-US" sz="2000" dirty="0"/>
              <a:t>4</a:t>
            </a:r>
            <a:endParaRPr lang="en-US" sz="2000" dirty="0"/>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E\Desktop\Capture 6.PNG"/>
          <p:cNvPicPr>
            <a:picLocks noChangeAspect="1" noChangeArrowheads="1"/>
          </p:cNvPicPr>
          <p:nvPr/>
        </p:nvPicPr>
        <p:blipFill>
          <a:blip r:embed="rId1"/>
          <a:srcRect b="-741"/>
          <a:stretch>
            <a:fillRect/>
          </a:stretch>
        </p:blipFill>
        <p:spPr bwMode="auto">
          <a:xfrm>
            <a:off x="1828800" y="971550"/>
            <a:ext cx="5454650" cy="2590800"/>
          </a:xfrm>
          <a:prstGeom prst="rect">
            <a:avLst/>
          </a:prstGeom>
          <a:noFill/>
        </p:spPr>
      </p:pic>
      <p:sp>
        <p:nvSpPr>
          <p:cNvPr id="6" name="Rectangle 5"/>
          <p:cNvSpPr/>
          <p:nvPr/>
        </p:nvSpPr>
        <p:spPr>
          <a:xfrm>
            <a:off x="7315200" y="4324350"/>
            <a:ext cx="470000" cy="400110"/>
          </a:xfrm>
          <a:prstGeom prst="rect">
            <a:avLst/>
          </a:prstGeom>
        </p:spPr>
        <p:txBody>
          <a:bodyPr wrap="none">
            <a:spAutoFit/>
          </a:bodyPr>
          <a:lstStyle/>
          <a:p>
            <a:r>
              <a:rPr lang="en-US" sz="2000" dirty="0"/>
              <a:t>22</a:t>
            </a:r>
            <a:endParaRPr lang="en-US" sz="2000" dirty="0"/>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3207929" cy="707886"/>
          </a:xfrm>
          <a:prstGeom prst="rect">
            <a:avLst/>
          </a:prstGeom>
        </p:spPr>
        <p:txBody>
          <a:bodyPr wrap="none">
            <a:spAutoFit/>
          </a:bodyPr>
          <a:lstStyle/>
          <a:p>
            <a:r>
              <a:rPr lang="en-US" sz="4000" dirty="0">
                <a:solidFill>
                  <a:schemeClr val="accent5">
                    <a:lumMod val="75000"/>
                  </a:schemeClr>
                </a:solidFill>
              </a:rPr>
              <a:t>Set interface:</a:t>
            </a:r>
            <a:endParaRPr lang="en-US" sz="4000" dirty="0">
              <a:solidFill>
                <a:schemeClr val="accent5">
                  <a:lumMod val="75000"/>
                </a:schemeClr>
              </a:solidFill>
            </a:endParaRPr>
          </a:p>
        </p:txBody>
      </p:sp>
      <p:sp>
        <p:nvSpPr>
          <p:cNvPr id="6" name="Rectangle 5"/>
          <p:cNvSpPr/>
          <p:nvPr/>
        </p:nvSpPr>
        <p:spPr>
          <a:xfrm>
            <a:off x="1676400" y="666750"/>
            <a:ext cx="6400800" cy="954107"/>
          </a:xfrm>
          <a:prstGeom prst="rect">
            <a:avLst/>
          </a:prstGeom>
        </p:spPr>
        <p:txBody>
          <a:bodyPr wrap="square">
            <a:spAutoFit/>
          </a:bodyPr>
          <a:lstStyle/>
          <a:p>
            <a:r>
              <a:rPr lang="en-US" dirty="0"/>
              <a:t>1. It is the child interface of Collection.</a:t>
            </a:r>
            <a:endParaRPr lang="en-US" dirty="0"/>
          </a:p>
          <a:p>
            <a:r>
              <a:rPr lang="en-US" dirty="0"/>
              <a:t>2. If we want to represent a group of individual objects as a single entity where</a:t>
            </a:r>
            <a:endParaRPr lang="en-US" dirty="0"/>
          </a:p>
          <a:p>
            <a:r>
              <a:rPr lang="en-US" dirty="0"/>
              <a:t>duplicates are not allow and insertion order is not preserved then we should go for Set interface.</a:t>
            </a:r>
            <a:endParaRPr lang="en-US" dirty="0"/>
          </a:p>
        </p:txBody>
      </p:sp>
      <p:sp>
        <p:nvSpPr>
          <p:cNvPr id="7" name="Rectangle 6"/>
          <p:cNvSpPr/>
          <p:nvPr/>
        </p:nvSpPr>
        <p:spPr>
          <a:xfrm>
            <a:off x="1752600" y="1581150"/>
            <a:ext cx="910827" cy="307777"/>
          </a:xfrm>
          <a:prstGeom prst="rect">
            <a:avLst/>
          </a:prstGeom>
        </p:spPr>
        <p:txBody>
          <a:bodyPr wrap="none">
            <a:spAutoFit/>
          </a:bodyPr>
          <a:lstStyle/>
          <a:p>
            <a:r>
              <a:rPr lang="en-US" u="sng" dirty="0"/>
              <a:t>Diagram:</a:t>
            </a:r>
            <a:endParaRPr lang="en-US" u="sng" dirty="0"/>
          </a:p>
        </p:txBody>
      </p:sp>
      <p:pic>
        <p:nvPicPr>
          <p:cNvPr id="3074" name="Picture 2" descr="C:\Users\HOME\Desktop\Capture 7.PNG"/>
          <p:cNvPicPr>
            <a:picLocks noChangeAspect="1" noChangeArrowheads="1"/>
          </p:cNvPicPr>
          <p:nvPr/>
        </p:nvPicPr>
        <p:blipFill>
          <a:blip r:embed="rId1"/>
          <a:srcRect l="3270" b="-909"/>
          <a:stretch>
            <a:fillRect/>
          </a:stretch>
        </p:blipFill>
        <p:spPr bwMode="auto">
          <a:xfrm>
            <a:off x="2362200" y="1885950"/>
            <a:ext cx="4508500" cy="2819400"/>
          </a:xfrm>
          <a:prstGeom prst="rect">
            <a:avLst/>
          </a:prstGeom>
          <a:noFill/>
        </p:spPr>
      </p:pic>
      <p:sp>
        <p:nvSpPr>
          <p:cNvPr id="9" name="Rectangle 8"/>
          <p:cNvSpPr/>
          <p:nvPr/>
        </p:nvSpPr>
        <p:spPr>
          <a:xfrm>
            <a:off x="1295400" y="4620280"/>
            <a:ext cx="6553200" cy="521970"/>
          </a:xfrm>
          <a:prstGeom prst="rect">
            <a:avLst/>
          </a:prstGeom>
        </p:spPr>
        <p:txBody>
          <a:bodyPr wrap="square">
            <a:spAutoFit/>
          </a:bodyPr>
          <a:lstStyle/>
          <a:p>
            <a:r>
              <a:rPr lang="en-US" b="1" dirty="0">
                <a:latin typeface="Arial Bold" panose="020B0604020202020204" charset="0"/>
                <a:cs typeface="Arial Bold" panose="020B0604020202020204" charset="0"/>
              </a:rPr>
              <a:t>Set interface does not contain any new method we have to use only Collection interface methods.</a:t>
            </a:r>
            <a:endParaRPr lang="en-US" b="1" dirty="0">
              <a:latin typeface="Arial Bold" panose="020B0604020202020204" charset="0"/>
              <a:cs typeface="Arial Bold" panose="020B0604020202020204" charset="0"/>
            </a:endParaRPr>
          </a:p>
        </p:txBody>
      </p:sp>
      <p:sp>
        <p:nvSpPr>
          <p:cNvPr id="10" name="Rectangle 9"/>
          <p:cNvSpPr/>
          <p:nvPr/>
        </p:nvSpPr>
        <p:spPr>
          <a:xfrm>
            <a:off x="7391400" y="4400550"/>
            <a:ext cx="470000" cy="400110"/>
          </a:xfrm>
          <a:prstGeom prst="rect">
            <a:avLst/>
          </a:prstGeom>
        </p:spPr>
        <p:txBody>
          <a:bodyPr wrap="none">
            <a:spAutoFit/>
          </a:bodyPr>
          <a:lstStyle/>
          <a:p>
            <a:r>
              <a:rPr lang="en-US" sz="2000" dirty="0"/>
              <a:t>22</a:t>
            </a:r>
            <a:endParaRPr lang="en-US" sz="2000" dirty="0"/>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1885950"/>
            <a:ext cx="3980577" cy="1200329"/>
          </a:xfrm>
          <a:prstGeom prst="rect">
            <a:avLst/>
          </a:prstGeom>
        </p:spPr>
        <p:txBody>
          <a:bodyPr wrap="none">
            <a:spAutoFit/>
          </a:bodyPr>
          <a:lstStyle/>
          <a:p>
            <a:r>
              <a:rPr lang="en-US" sz="7200" dirty="0" err="1">
                <a:solidFill>
                  <a:srgbClr val="7030A0"/>
                </a:solidFill>
              </a:rPr>
              <a:t>HashSet</a:t>
            </a:r>
            <a:r>
              <a:rPr lang="en-US" sz="7200" dirty="0">
                <a:solidFill>
                  <a:srgbClr val="7030A0"/>
                </a:solidFill>
              </a:rPr>
              <a:t>:</a:t>
            </a:r>
            <a:endParaRPr lang="en-US" sz="7200" dirty="0">
              <a:solidFill>
                <a:srgbClr val="7030A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23</a:t>
            </a:r>
            <a:endParaRPr lang="en-US" sz="2000" dirty="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9550"/>
            <a:ext cx="6858000" cy="2030095"/>
          </a:xfrm>
          <a:prstGeom prst="rect">
            <a:avLst/>
          </a:prstGeom>
        </p:spPr>
        <p:txBody>
          <a:bodyPr wrap="square">
            <a:spAutoFit/>
          </a:bodyPr>
          <a:lstStyle/>
          <a:p>
            <a:r>
              <a:rPr lang="en-US" dirty="0"/>
              <a:t>1. The underlying data structure is </a:t>
            </a:r>
            <a:r>
              <a:rPr lang="en-US" dirty="0" err="1"/>
              <a:t>Hashtable</a:t>
            </a:r>
            <a:r>
              <a:rPr lang="en-US" dirty="0"/>
              <a:t>.</a:t>
            </a:r>
            <a:endParaRPr lang="en-US" dirty="0"/>
          </a:p>
          <a:p>
            <a:r>
              <a:rPr lang="en-US" dirty="0"/>
              <a:t>2. </a:t>
            </a:r>
            <a:r>
              <a:rPr lang="en-US" b="1" dirty="0">
                <a:latin typeface="Arial Bold" panose="020B0604020202020204" charset="0"/>
                <a:cs typeface="Arial Bold" panose="020B0604020202020204" charset="0"/>
              </a:rPr>
              <a:t>Insertion order is not preserved</a:t>
            </a:r>
            <a:r>
              <a:rPr lang="en-US" dirty="0"/>
              <a:t> and it is based on hash code of the objects.</a:t>
            </a:r>
            <a:endParaRPr lang="en-US" dirty="0"/>
          </a:p>
          <a:p>
            <a:r>
              <a:rPr lang="en-US" dirty="0"/>
              <a:t>3.</a:t>
            </a:r>
            <a:r>
              <a:rPr lang="en-US" b="1" dirty="0">
                <a:latin typeface="Arial Bold" panose="020B0604020202020204" charset="0"/>
                <a:cs typeface="Arial Bold" panose="020B0604020202020204" charset="0"/>
              </a:rPr>
              <a:t> Duplicate objects are not allowed.</a:t>
            </a:r>
            <a:endParaRPr lang="en-US" b="1" dirty="0">
              <a:latin typeface="Arial Bold" panose="020B0604020202020204" charset="0"/>
              <a:cs typeface="Arial Bold" panose="020B0604020202020204" charset="0"/>
            </a:endParaRPr>
          </a:p>
          <a:p>
            <a:r>
              <a:rPr lang="en-US" dirty="0"/>
              <a:t>4. If we are trying to insert duplicate objects we won't get compile time error and</a:t>
            </a:r>
            <a:endParaRPr lang="en-US" dirty="0"/>
          </a:p>
          <a:p>
            <a:r>
              <a:rPr lang="en-US" dirty="0"/>
              <a:t>runtime error add() method simply returns false.</a:t>
            </a:r>
            <a:endParaRPr lang="en-US" dirty="0"/>
          </a:p>
          <a:p>
            <a:r>
              <a:rPr lang="en-US" dirty="0"/>
              <a:t>5. Heterogeneous objects are allowed.</a:t>
            </a:r>
            <a:endParaRPr lang="en-US" dirty="0"/>
          </a:p>
          <a:p>
            <a:r>
              <a:rPr lang="en-US" dirty="0"/>
              <a:t>6. </a:t>
            </a:r>
            <a:r>
              <a:rPr lang="en-US" b="1" dirty="0">
                <a:latin typeface="Arial Bold" panose="020B0604020202020204" charset="0"/>
                <a:cs typeface="Arial Bold" panose="020B0604020202020204" charset="0"/>
              </a:rPr>
              <a:t>Null insertion is possible.(only once)</a:t>
            </a:r>
            <a:endParaRPr lang="en-US" dirty="0"/>
          </a:p>
          <a:p>
            <a:r>
              <a:rPr lang="en-US" dirty="0"/>
              <a:t>7. Implements </a:t>
            </a:r>
            <a:r>
              <a:rPr lang="en-US" dirty="0" err="1"/>
              <a:t>Serializable</a:t>
            </a:r>
            <a:r>
              <a:rPr lang="en-US" dirty="0"/>
              <a:t> and </a:t>
            </a:r>
            <a:r>
              <a:rPr lang="en-US" dirty="0" err="1"/>
              <a:t>Cloneable</a:t>
            </a:r>
            <a:r>
              <a:rPr lang="en-US" dirty="0"/>
              <a:t> interfaces but not  </a:t>
            </a:r>
            <a:r>
              <a:rPr lang="en-US" dirty="0" err="1"/>
              <a:t>RandomAccess</a:t>
            </a:r>
            <a:r>
              <a:rPr lang="en-US" dirty="0"/>
              <a:t>.</a:t>
            </a:r>
            <a:endParaRPr lang="en-US" dirty="0"/>
          </a:p>
          <a:p>
            <a:r>
              <a:rPr lang="en-US" dirty="0"/>
              <a:t>8.</a:t>
            </a:r>
            <a:r>
              <a:rPr lang="en-US" b="1" dirty="0">
                <a:latin typeface="Arial Bold" panose="020B0604020202020204" charset="0"/>
                <a:cs typeface="Arial Bold" panose="020B0604020202020204" charset="0"/>
              </a:rPr>
              <a:t> </a:t>
            </a:r>
            <a:r>
              <a:rPr lang="en-US" b="1" dirty="0" err="1">
                <a:latin typeface="Arial Bold" panose="020B0604020202020204" charset="0"/>
                <a:cs typeface="Arial Bold" panose="020B0604020202020204" charset="0"/>
              </a:rPr>
              <a:t>HashSet</a:t>
            </a:r>
            <a:r>
              <a:rPr lang="en-US" b="1" dirty="0">
                <a:latin typeface="Arial Bold" panose="020B0604020202020204" charset="0"/>
                <a:cs typeface="Arial Bold" panose="020B0604020202020204" charset="0"/>
              </a:rPr>
              <a:t> is best suitable, if our frequent operation is "Search".</a:t>
            </a:r>
            <a:endParaRPr lang="en-US" b="1" dirty="0">
              <a:latin typeface="Arial Bold" panose="020B0604020202020204" charset="0"/>
              <a:cs typeface="Arial Bold" panose="020B0604020202020204" charset="0"/>
            </a:endParaRPr>
          </a:p>
        </p:txBody>
      </p:sp>
      <p:sp>
        <p:nvSpPr>
          <p:cNvPr id="6" name="Rectangle 5"/>
          <p:cNvSpPr/>
          <p:nvPr/>
        </p:nvSpPr>
        <p:spPr>
          <a:xfrm>
            <a:off x="1600200" y="2266950"/>
            <a:ext cx="1249060" cy="307777"/>
          </a:xfrm>
          <a:prstGeom prst="rect">
            <a:avLst/>
          </a:prstGeom>
        </p:spPr>
        <p:txBody>
          <a:bodyPr wrap="none">
            <a:spAutoFit/>
          </a:bodyPr>
          <a:lstStyle/>
          <a:p>
            <a:r>
              <a:rPr lang="en-US" u="sng" dirty="0"/>
              <a:t>Constructors:</a:t>
            </a:r>
            <a:endParaRPr lang="en-US" u="sng" dirty="0"/>
          </a:p>
        </p:txBody>
      </p:sp>
      <p:sp>
        <p:nvSpPr>
          <p:cNvPr id="8" name="Rectangle 7"/>
          <p:cNvSpPr/>
          <p:nvPr/>
        </p:nvSpPr>
        <p:spPr>
          <a:xfrm>
            <a:off x="1676400" y="2571750"/>
            <a:ext cx="6781800" cy="1384995"/>
          </a:xfrm>
          <a:prstGeom prst="rect">
            <a:avLst/>
          </a:prstGeom>
        </p:spPr>
        <p:txBody>
          <a:bodyPr wrap="square">
            <a:spAutoFit/>
          </a:bodyPr>
          <a:lstStyle/>
          <a:p>
            <a:r>
              <a:rPr lang="en-US" dirty="0"/>
              <a:t>1. </a:t>
            </a:r>
            <a:r>
              <a:rPr lang="en-US" dirty="0" err="1"/>
              <a:t>HashSet</a:t>
            </a:r>
            <a:r>
              <a:rPr lang="en-US" dirty="0"/>
              <a:t> h=new </a:t>
            </a:r>
            <a:r>
              <a:rPr lang="en-US" dirty="0" err="1"/>
              <a:t>HashSet</a:t>
            </a:r>
            <a:r>
              <a:rPr lang="en-US" dirty="0"/>
              <a:t>();</a:t>
            </a:r>
            <a:endParaRPr lang="en-US" dirty="0"/>
          </a:p>
          <a:p>
            <a:r>
              <a:rPr lang="en-US" dirty="0"/>
              <a:t>    Creates an empty </a:t>
            </a:r>
            <a:r>
              <a:rPr lang="en-US" dirty="0" err="1"/>
              <a:t>HashSet</a:t>
            </a:r>
            <a:r>
              <a:rPr lang="en-US" dirty="0"/>
              <a:t> object with default initial capacity 16 and default fill</a:t>
            </a:r>
            <a:endParaRPr lang="en-US" dirty="0"/>
          </a:p>
          <a:p>
            <a:r>
              <a:rPr lang="en-US" dirty="0"/>
              <a:t>    ratio 0.75(fill ratio is also known as load factor).</a:t>
            </a:r>
            <a:endParaRPr lang="en-US" dirty="0"/>
          </a:p>
          <a:p>
            <a:r>
              <a:rPr lang="en-US" dirty="0"/>
              <a:t>2. </a:t>
            </a:r>
            <a:r>
              <a:rPr lang="en-US" dirty="0" err="1"/>
              <a:t>HashSet</a:t>
            </a:r>
            <a:r>
              <a:rPr lang="en-US" dirty="0"/>
              <a:t> h=new </a:t>
            </a:r>
            <a:r>
              <a:rPr lang="en-US" dirty="0" err="1"/>
              <a:t>HashSet</a:t>
            </a:r>
            <a:r>
              <a:rPr lang="en-US" dirty="0"/>
              <a:t>(</a:t>
            </a:r>
            <a:r>
              <a:rPr lang="en-US" dirty="0" err="1"/>
              <a:t>int</a:t>
            </a:r>
            <a:r>
              <a:rPr lang="en-US" dirty="0"/>
              <a:t> </a:t>
            </a:r>
            <a:r>
              <a:rPr lang="en-US" dirty="0" err="1"/>
              <a:t>initialcapacity</a:t>
            </a:r>
            <a:r>
              <a:rPr lang="en-US" dirty="0"/>
              <a:t>);</a:t>
            </a:r>
            <a:endParaRPr lang="en-US" dirty="0"/>
          </a:p>
          <a:p>
            <a:r>
              <a:rPr lang="en-US" dirty="0"/>
              <a:t>    Creates an empty </a:t>
            </a:r>
            <a:r>
              <a:rPr lang="en-US" dirty="0" err="1"/>
              <a:t>HashSet</a:t>
            </a:r>
            <a:r>
              <a:rPr lang="en-US" dirty="0"/>
              <a:t> object with the specified initial capacity and default fill</a:t>
            </a:r>
            <a:endParaRPr lang="en-US" dirty="0"/>
          </a:p>
          <a:p>
            <a:r>
              <a:rPr lang="en-US" dirty="0"/>
              <a:t>    ratio 0.75.</a:t>
            </a:r>
            <a:endParaRPr lang="en-US" dirty="0"/>
          </a:p>
        </p:txBody>
      </p:sp>
      <p:sp>
        <p:nvSpPr>
          <p:cNvPr id="9" name="Rectangle 8"/>
          <p:cNvSpPr/>
          <p:nvPr/>
        </p:nvSpPr>
        <p:spPr>
          <a:xfrm>
            <a:off x="1676400" y="4019550"/>
            <a:ext cx="6553200" cy="523220"/>
          </a:xfrm>
          <a:prstGeom prst="rect">
            <a:avLst/>
          </a:prstGeom>
        </p:spPr>
        <p:txBody>
          <a:bodyPr wrap="square">
            <a:spAutoFit/>
          </a:bodyPr>
          <a:lstStyle/>
          <a:p>
            <a:r>
              <a:rPr lang="en-US" dirty="0"/>
              <a:t>3. </a:t>
            </a:r>
            <a:r>
              <a:rPr lang="en-US" dirty="0" err="1"/>
              <a:t>HashSet</a:t>
            </a:r>
            <a:r>
              <a:rPr lang="en-US" dirty="0"/>
              <a:t> h=new </a:t>
            </a:r>
            <a:r>
              <a:rPr lang="en-US" dirty="0" err="1"/>
              <a:t>HashSet</a:t>
            </a:r>
            <a:r>
              <a:rPr lang="en-US" dirty="0"/>
              <a:t>(</a:t>
            </a:r>
            <a:r>
              <a:rPr lang="en-US" dirty="0" err="1"/>
              <a:t>int</a:t>
            </a:r>
            <a:r>
              <a:rPr lang="en-US" dirty="0"/>
              <a:t> </a:t>
            </a:r>
            <a:r>
              <a:rPr lang="en-US" dirty="0" err="1"/>
              <a:t>initialcapacity,float</a:t>
            </a:r>
            <a:r>
              <a:rPr lang="en-US" dirty="0"/>
              <a:t> </a:t>
            </a:r>
            <a:r>
              <a:rPr lang="en-US" dirty="0" err="1"/>
              <a:t>fillratio</a:t>
            </a:r>
            <a:r>
              <a:rPr lang="en-US" dirty="0"/>
              <a:t>);</a:t>
            </a:r>
            <a:endParaRPr lang="en-US" dirty="0"/>
          </a:p>
          <a:p>
            <a:r>
              <a:rPr lang="en-US" dirty="0"/>
              <a:t>4. </a:t>
            </a:r>
            <a:r>
              <a:rPr lang="en-US" dirty="0" err="1"/>
              <a:t>HashSet</a:t>
            </a:r>
            <a:r>
              <a:rPr lang="en-US" dirty="0"/>
              <a:t> h=new </a:t>
            </a:r>
            <a:r>
              <a:rPr lang="en-US" dirty="0" err="1"/>
              <a:t>HashSet</a:t>
            </a:r>
            <a:r>
              <a:rPr lang="en-US" dirty="0"/>
              <a:t>(Collection c);</a:t>
            </a:r>
            <a:endParaRPr lang="en-US" dirty="0"/>
          </a:p>
        </p:txBody>
      </p:sp>
      <p:sp>
        <p:nvSpPr>
          <p:cNvPr id="10" name="Rectangle 9"/>
          <p:cNvSpPr/>
          <p:nvPr/>
        </p:nvSpPr>
        <p:spPr>
          <a:xfrm>
            <a:off x="7391400" y="4400550"/>
            <a:ext cx="470000" cy="400110"/>
          </a:xfrm>
          <a:prstGeom prst="rect">
            <a:avLst/>
          </a:prstGeom>
        </p:spPr>
        <p:txBody>
          <a:bodyPr wrap="none">
            <a:spAutoFit/>
          </a:bodyPr>
          <a:lstStyle/>
          <a:p>
            <a:r>
              <a:rPr lang="en-US" sz="2000" dirty="0"/>
              <a:t>23</a:t>
            </a:r>
            <a:endParaRPr lang="en-US" sz="2000" dirty="0"/>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33350"/>
            <a:ext cx="6858000" cy="738664"/>
          </a:xfrm>
          <a:prstGeom prst="rect">
            <a:avLst/>
          </a:prstGeom>
        </p:spPr>
        <p:txBody>
          <a:bodyPr wrap="square">
            <a:spAutoFit/>
          </a:bodyPr>
          <a:lstStyle/>
          <a:p>
            <a:r>
              <a:rPr lang="en-US" dirty="0"/>
              <a:t>Note : After filling how much ratio new </a:t>
            </a:r>
            <a:r>
              <a:rPr lang="en-US" dirty="0" err="1"/>
              <a:t>HashSet</a:t>
            </a:r>
            <a:r>
              <a:rPr lang="en-US" dirty="0"/>
              <a:t> object will be created , The ratio is called</a:t>
            </a:r>
            <a:endParaRPr lang="en-US" dirty="0"/>
          </a:p>
          <a:p>
            <a:r>
              <a:rPr lang="en-US" dirty="0"/>
              <a:t>"</a:t>
            </a:r>
            <a:r>
              <a:rPr lang="en-US" dirty="0" err="1"/>
              <a:t>FillRatio</a:t>
            </a:r>
            <a:r>
              <a:rPr lang="en-US" dirty="0"/>
              <a:t>" or "</a:t>
            </a:r>
            <a:r>
              <a:rPr lang="en-US" dirty="0" err="1"/>
              <a:t>LoadFactor</a:t>
            </a:r>
            <a:r>
              <a:rPr lang="en-US" dirty="0"/>
              <a:t>".</a:t>
            </a:r>
            <a:endParaRPr lang="en-US" dirty="0"/>
          </a:p>
        </p:txBody>
      </p:sp>
      <p:sp>
        <p:nvSpPr>
          <p:cNvPr id="6" name="Rectangle 5"/>
          <p:cNvSpPr/>
          <p:nvPr/>
        </p:nvSpPr>
        <p:spPr>
          <a:xfrm>
            <a:off x="1447800" y="895350"/>
            <a:ext cx="931665" cy="307777"/>
          </a:xfrm>
          <a:prstGeom prst="rect">
            <a:avLst/>
          </a:prstGeom>
        </p:spPr>
        <p:txBody>
          <a:bodyPr wrap="none">
            <a:spAutoFit/>
          </a:bodyPr>
          <a:lstStyle/>
          <a:p>
            <a:r>
              <a:rPr lang="en-US" u="sng" dirty="0"/>
              <a:t>Example:</a:t>
            </a:r>
            <a:endParaRPr lang="en-US" u="sng" dirty="0"/>
          </a:p>
        </p:txBody>
      </p:sp>
      <p:sp>
        <p:nvSpPr>
          <p:cNvPr id="7" name="Rectangle 6"/>
          <p:cNvSpPr/>
          <p:nvPr/>
        </p:nvSpPr>
        <p:spPr>
          <a:xfrm>
            <a:off x="1371600" y="1200150"/>
            <a:ext cx="4572000" cy="3538220"/>
          </a:xfrm>
          <a:prstGeom prst="rect">
            <a:avLst/>
          </a:prstGeom>
        </p:spPr>
        <p:txBody>
          <a:bodyPr>
            <a:spAutoFit/>
          </a:bodyPr>
          <a:lstStyle/>
          <a:p>
            <a:r>
              <a:rPr lang="en-US" dirty="0"/>
              <a:t>import </a:t>
            </a:r>
            <a:r>
              <a:rPr lang="en-US" dirty="0" err="1"/>
              <a:t>java.util</a:t>
            </a:r>
            <a:r>
              <a:rPr lang="en-US" dirty="0"/>
              <a:t>.*;</a:t>
            </a:r>
            <a:endParaRPr lang="en-US" dirty="0"/>
          </a:p>
          <a:p>
            <a:r>
              <a:rPr lang="en-US" dirty="0"/>
              <a:t>class </a:t>
            </a:r>
            <a:r>
              <a:rPr lang="en-US" dirty="0" err="1"/>
              <a:t>HashSetDemo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HashSet</a:t>
            </a:r>
            <a:r>
              <a:rPr lang="en-US" dirty="0"/>
              <a:t> h=new </a:t>
            </a:r>
            <a:r>
              <a:rPr lang="en-US" dirty="0" err="1"/>
              <a:t>HashSet</a:t>
            </a:r>
            <a:r>
              <a:rPr lang="en-US" dirty="0"/>
              <a:t>();</a:t>
            </a:r>
            <a:endParaRPr lang="en-US" dirty="0"/>
          </a:p>
          <a:p>
            <a:r>
              <a:rPr lang="en-US" dirty="0"/>
              <a:t>                    </a:t>
            </a:r>
            <a:r>
              <a:rPr lang="en-US" dirty="0" err="1"/>
              <a:t>h.add</a:t>
            </a:r>
            <a:r>
              <a:rPr lang="en-US" dirty="0"/>
              <a:t>("B");</a:t>
            </a:r>
            <a:endParaRPr lang="en-US" dirty="0"/>
          </a:p>
          <a:p>
            <a:r>
              <a:rPr lang="en-US" dirty="0"/>
              <a:t>                    </a:t>
            </a:r>
            <a:r>
              <a:rPr lang="en-US" dirty="0" err="1"/>
              <a:t>h.add</a:t>
            </a:r>
            <a:r>
              <a:rPr lang="en-US" dirty="0"/>
              <a:t>("C");</a:t>
            </a:r>
            <a:endParaRPr lang="en-US" dirty="0"/>
          </a:p>
          <a:p>
            <a:r>
              <a:rPr lang="en-US" dirty="0"/>
              <a:t>                    </a:t>
            </a:r>
            <a:r>
              <a:rPr lang="en-US" dirty="0" err="1"/>
              <a:t>h.add</a:t>
            </a:r>
            <a:r>
              <a:rPr lang="en-US" dirty="0"/>
              <a:t>"D");</a:t>
            </a:r>
            <a:endParaRPr lang="en-US" dirty="0"/>
          </a:p>
          <a:p>
            <a:r>
              <a:rPr lang="en-US" dirty="0"/>
              <a:t>                    </a:t>
            </a:r>
            <a:r>
              <a:rPr lang="en-US" dirty="0" err="1"/>
              <a:t>h.add</a:t>
            </a:r>
            <a:r>
              <a:rPr lang="en-US" dirty="0"/>
              <a:t>("Z");</a:t>
            </a:r>
            <a:endParaRPr lang="en-US" dirty="0"/>
          </a:p>
          <a:p>
            <a:r>
              <a:rPr lang="en-US" dirty="0"/>
              <a:t>                    </a:t>
            </a:r>
            <a:r>
              <a:rPr lang="en-US" dirty="0" err="1"/>
              <a:t>h.add</a:t>
            </a:r>
            <a:r>
              <a:rPr lang="en-US" dirty="0"/>
              <a:t>(null);</a:t>
            </a:r>
            <a:endParaRPr lang="en-US" dirty="0"/>
          </a:p>
          <a:p>
            <a:r>
              <a:rPr lang="en-US" dirty="0"/>
              <a:t>                    </a:t>
            </a:r>
            <a:r>
              <a:rPr lang="en-US" dirty="0" err="1"/>
              <a:t>h.add</a:t>
            </a:r>
            <a:r>
              <a:rPr lang="en-US" dirty="0"/>
              <a:t>(10);</a:t>
            </a:r>
            <a:endParaRPr lang="en-US" dirty="0"/>
          </a:p>
          <a:p>
            <a:r>
              <a:rPr lang="en-US" dirty="0"/>
              <a:t>                    </a:t>
            </a:r>
            <a:r>
              <a:rPr lang="en-US" dirty="0" err="1"/>
              <a:t>System.out.println</a:t>
            </a:r>
            <a:r>
              <a:rPr lang="en-US" dirty="0"/>
              <a:t>(</a:t>
            </a:r>
            <a:r>
              <a:rPr lang="en-US" dirty="0" err="1"/>
              <a:t>h.add</a:t>
            </a:r>
            <a:r>
              <a:rPr lang="en-US" dirty="0"/>
              <a:t>("Z"));//false</a:t>
            </a:r>
            <a:endParaRPr lang="en-US" dirty="0"/>
          </a:p>
          <a:p>
            <a:r>
              <a:rPr lang="en-US" dirty="0"/>
              <a:t>                    </a:t>
            </a:r>
            <a:r>
              <a:rPr lang="en-US" dirty="0" err="1"/>
              <a:t>System.out.println</a:t>
            </a:r>
            <a:r>
              <a:rPr lang="en-US" dirty="0"/>
              <a:t>(h);//[null, D, B, C, 10, Z]</a:t>
            </a:r>
            <a:endParaRPr lang="en-US" dirty="0"/>
          </a:p>
          <a:p>
            <a:r>
              <a:rPr lang="en-US" dirty="0"/>
              <a:t>                     }</a:t>
            </a:r>
            <a:endParaRPr lang="en-US" dirty="0"/>
          </a:p>
          <a:p>
            <a:r>
              <a:rPr lang="en-US" dirty="0"/>
              <a:t>}</a:t>
            </a:r>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23</a:t>
            </a:r>
            <a:endParaRPr lang="en-US" sz="2000" dirty="0"/>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114550"/>
            <a:ext cx="5070619" cy="923330"/>
          </a:xfrm>
          <a:prstGeom prst="rect">
            <a:avLst/>
          </a:prstGeom>
        </p:spPr>
        <p:txBody>
          <a:bodyPr wrap="none">
            <a:spAutoFit/>
          </a:bodyPr>
          <a:lstStyle/>
          <a:p>
            <a:r>
              <a:rPr lang="en-US" sz="5400" dirty="0" err="1">
                <a:solidFill>
                  <a:schemeClr val="accent6">
                    <a:lumMod val="60000"/>
                    <a:lumOff val="40000"/>
                  </a:schemeClr>
                </a:solidFill>
              </a:rPr>
              <a:t>LinkedHashSet</a:t>
            </a:r>
            <a:r>
              <a:rPr lang="en-US" sz="5400" dirty="0">
                <a:solidFill>
                  <a:schemeClr val="accent6">
                    <a:lumMod val="60000"/>
                    <a:lumOff val="40000"/>
                  </a:schemeClr>
                </a:solidFill>
              </a:rPr>
              <a:t>:</a:t>
            </a:r>
            <a:endParaRPr lang="en-US" sz="5400" dirty="0">
              <a:solidFill>
                <a:schemeClr val="accent6">
                  <a:lumMod val="60000"/>
                  <a:lumOff val="40000"/>
                </a:schemeClr>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24</a:t>
            </a:r>
            <a:endParaRPr lang="en-US" sz="2000" dirty="0"/>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438150"/>
            <a:ext cx="6400800" cy="738664"/>
          </a:xfrm>
          <a:prstGeom prst="rect">
            <a:avLst/>
          </a:prstGeom>
        </p:spPr>
        <p:txBody>
          <a:bodyPr wrap="square">
            <a:spAutoFit/>
          </a:bodyPr>
          <a:lstStyle/>
          <a:p>
            <a:r>
              <a:rPr lang="en-US" dirty="0"/>
              <a:t>1. It is the child class of </a:t>
            </a:r>
            <a:r>
              <a:rPr lang="en-US" dirty="0" err="1"/>
              <a:t>HashSet</a:t>
            </a:r>
            <a:r>
              <a:rPr lang="en-US" dirty="0"/>
              <a:t>.</a:t>
            </a:r>
            <a:endParaRPr lang="en-US" dirty="0"/>
          </a:p>
          <a:p>
            <a:r>
              <a:rPr lang="en-US" dirty="0"/>
              <a:t>2. </a:t>
            </a:r>
            <a:r>
              <a:rPr lang="en-US" dirty="0" err="1"/>
              <a:t>LinkedHashSet</a:t>
            </a:r>
            <a:r>
              <a:rPr lang="en-US" dirty="0"/>
              <a:t> is exactly same as </a:t>
            </a:r>
            <a:r>
              <a:rPr lang="en-US" dirty="0" err="1"/>
              <a:t>HashSet</a:t>
            </a:r>
            <a:r>
              <a:rPr lang="en-US" dirty="0"/>
              <a:t> except the following differences.      .</a:t>
            </a:r>
            <a:endParaRPr lang="en-US" dirty="0"/>
          </a:p>
        </p:txBody>
      </p:sp>
      <p:pic>
        <p:nvPicPr>
          <p:cNvPr id="4099" name="Picture 3" descr="C:\Users\HOME\Desktop\Capture 2.PNG"/>
          <p:cNvPicPr>
            <a:picLocks noChangeAspect="1" noChangeArrowheads="1"/>
          </p:cNvPicPr>
          <p:nvPr/>
        </p:nvPicPr>
        <p:blipFill>
          <a:blip r:embed="rId1"/>
          <a:srcRect/>
          <a:stretch>
            <a:fillRect/>
          </a:stretch>
        </p:blipFill>
        <p:spPr bwMode="auto">
          <a:xfrm>
            <a:off x="1676400" y="971550"/>
            <a:ext cx="5416550" cy="1936750"/>
          </a:xfrm>
          <a:prstGeom prst="rect">
            <a:avLst/>
          </a:prstGeom>
          <a:noFill/>
        </p:spPr>
      </p:pic>
      <p:sp>
        <p:nvSpPr>
          <p:cNvPr id="8" name="Rectangle 7"/>
          <p:cNvSpPr/>
          <p:nvPr/>
        </p:nvSpPr>
        <p:spPr>
          <a:xfrm>
            <a:off x="1676400" y="3028950"/>
            <a:ext cx="6858000" cy="738664"/>
          </a:xfrm>
          <a:prstGeom prst="rect">
            <a:avLst/>
          </a:prstGeom>
        </p:spPr>
        <p:txBody>
          <a:bodyPr wrap="square">
            <a:spAutoFit/>
          </a:bodyPr>
          <a:lstStyle/>
          <a:p>
            <a:r>
              <a:rPr lang="en-US" dirty="0"/>
              <a:t>In the above program if we are replacing </a:t>
            </a:r>
            <a:r>
              <a:rPr lang="en-US" dirty="0" err="1"/>
              <a:t>HashSet</a:t>
            </a:r>
            <a:r>
              <a:rPr lang="en-US" dirty="0"/>
              <a:t> with </a:t>
            </a:r>
            <a:r>
              <a:rPr lang="en-US" dirty="0" err="1"/>
              <a:t>LinkedHashSet</a:t>
            </a:r>
            <a:r>
              <a:rPr lang="en-US" dirty="0"/>
              <a:t> the output is [B, C,</a:t>
            </a:r>
            <a:endParaRPr lang="en-US" dirty="0"/>
          </a:p>
          <a:p>
            <a:r>
              <a:rPr lang="en-US" dirty="0"/>
              <a:t>D, Z, null, 10].That is insertion order is preserved.</a:t>
            </a:r>
            <a:endParaRPr lang="en-US" dirty="0"/>
          </a:p>
        </p:txBody>
      </p:sp>
      <p:sp>
        <p:nvSpPr>
          <p:cNvPr id="9" name="Rectangle 8"/>
          <p:cNvSpPr/>
          <p:nvPr/>
        </p:nvSpPr>
        <p:spPr>
          <a:xfrm>
            <a:off x="1600200" y="3790950"/>
            <a:ext cx="931665" cy="307777"/>
          </a:xfrm>
          <a:prstGeom prst="rect">
            <a:avLst/>
          </a:prstGeom>
        </p:spPr>
        <p:txBody>
          <a:bodyPr wrap="none">
            <a:spAutoFit/>
          </a:bodyPr>
          <a:lstStyle/>
          <a:p>
            <a:r>
              <a:rPr lang="en-US" u="sng" dirty="0"/>
              <a:t>Example:</a:t>
            </a:r>
            <a:endParaRPr lang="en-US" u="sng" dirty="0"/>
          </a:p>
        </p:txBody>
      </p:sp>
      <p:sp>
        <p:nvSpPr>
          <p:cNvPr id="10" name="Rectangle 9"/>
          <p:cNvSpPr/>
          <p:nvPr/>
        </p:nvSpPr>
        <p:spPr>
          <a:xfrm>
            <a:off x="1676400" y="4171950"/>
            <a:ext cx="5181600" cy="523220"/>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class </a:t>
            </a:r>
            <a:r>
              <a:rPr lang="en-US" dirty="0" err="1"/>
              <a:t>LinkedHashSetDemo</a:t>
            </a:r>
            <a:endParaRPr lang="en-US" dirty="0"/>
          </a:p>
        </p:txBody>
      </p:sp>
      <p:sp>
        <p:nvSpPr>
          <p:cNvPr id="11" name="Rectangle 10"/>
          <p:cNvSpPr/>
          <p:nvPr/>
        </p:nvSpPr>
        <p:spPr>
          <a:xfrm>
            <a:off x="7315200" y="4400550"/>
            <a:ext cx="470000" cy="400110"/>
          </a:xfrm>
          <a:prstGeom prst="rect">
            <a:avLst/>
          </a:prstGeom>
        </p:spPr>
        <p:txBody>
          <a:bodyPr wrap="none">
            <a:spAutoFit/>
          </a:bodyPr>
          <a:lstStyle/>
          <a:p>
            <a:r>
              <a:rPr lang="en-US" sz="2000" dirty="0"/>
              <a:t>24</a:t>
            </a:r>
            <a:endParaRPr lang="en-US" sz="2000" dirty="0"/>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438150"/>
            <a:ext cx="6477000" cy="4185761"/>
          </a:xfrm>
          <a:prstGeom prst="rect">
            <a:avLst/>
          </a:prstGeom>
        </p:spPr>
        <p:txBody>
          <a:bodyPr wrap="square">
            <a:spAutoFit/>
          </a:bodyPr>
          <a:lstStyle/>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LinkedHashSet</a:t>
            </a:r>
            <a:r>
              <a:rPr lang="en-US" dirty="0"/>
              <a:t> h=new </a:t>
            </a:r>
            <a:r>
              <a:rPr lang="en-US" dirty="0" err="1"/>
              <a:t>LinkedHashSet</a:t>
            </a:r>
            <a:r>
              <a:rPr lang="en-US" dirty="0"/>
              <a:t>();</a:t>
            </a:r>
            <a:endParaRPr lang="en-US" dirty="0"/>
          </a:p>
          <a:p>
            <a:r>
              <a:rPr lang="en-US" dirty="0"/>
              <a:t>                          </a:t>
            </a:r>
            <a:r>
              <a:rPr lang="en-US" dirty="0" err="1"/>
              <a:t>h.add</a:t>
            </a:r>
            <a:r>
              <a:rPr lang="en-US" dirty="0"/>
              <a:t>("B");</a:t>
            </a:r>
            <a:endParaRPr lang="en-US" dirty="0"/>
          </a:p>
          <a:p>
            <a:r>
              <a:rPr lang="en-US" dirty="0"/>
              <a:t>                          </a:t>
            </a:r>
            <a:r>
              <a:rPr lang="en-US" dirty="0" err="1"/>
              <a:t>h.add</a:t>
            </a:r>
            <a:r>
              <a:rPr lang="en-US" dirty="0"/>
              <a:t>("C");</a:t>
            </a:r>
            <a:endParaRPr lang="en-US" dirty="0"/>
          </a:p>
          <a:p>
            <a:r>
              <a:rPr lang="en-US" dirty="0"/>
              <a:t>                          </a:t>
            </a:r>
            <a:r>
              <a:rPr lang="en-US" dirty="0" err="1"/>
              <a:t>h.add</a:t>
            </a:r>
            <a:r>
              <a:rPr lang="en-US" dirty="0"/>
              <a:t>("D");</a:t>
            </a:r>
            <a:endParaRPr lang="en-US" dirty="0"/>
          </a:p>
          <a:p>
            <a:r>
              <a:rPr lang="en-US" dirty="0"/>
              <a:t>                          </a:t>
            </a:r>
            <a:r>
              <a:rPr lang="en-US" dirty="0" err="1"/>
              <a:t>h.add</a:t>
            </a:r>
            <a:r>
              <a:rPr lang="en-US" dirty="0"/>
              <a:t>("Z");</a:t>
            </a:r>
            <a:endParaRPr lang="en-US" dirty="0"/>
          </a:p>
          <a:p>
            <a:r>
              <a:rPr lang="en-US" dirty="0"/>
              <a:t>                          </a:t>
            </a:r>
            <a:r>
              <a:rPr lang="en-US" dirty="0" err="1"/>
              <a:t>h.add</a:t>
            </a:r>
            <a:r>
              <a:rPr lang="en-US" dirty="0"/>
              <a:t>(null);</a:t>
            </a:r>
            <a:endParaRPr lang="en-US" dirty="0"/>
          </a:p>
          <a:p>
            <a:r>
              <a:rPr lang="en-US" dirty="0"/>
              <a:t>                          </a:t>
            </a:r>
            <a:r>
              <a:rPr lang="en-US" dirty="0" err="1"/>
              <a:t>h.add</a:t>
            </a:r>
            <a:r>
              <a:rPr lang="en-US" dirty="0"/>
              <a:t>(10);</a:t>
            </a:r>
            <a:endParaRPr lang="en-US" dirty="0"/>
          </a:p>
          <a:p>
            <a:r>
              <a:rPr lang="en-US" dirty="0"/>
              <a:t>                          </a:t>
            </a:r>
            <a:r>
              <a:rPr lang="en-US" dirty="0" err="1"/>
              <a:t>System.out.println</a:t>
            </a:r>
            <a:r>
              <a:rPr lang="en-US" dirty="0"/>
              <a:t>(</a:t>
            </a:r>
            <a:r>
              <a:rPr lang="en-US" dirty="0" err="1"/>
              <a:t>h.add</a:t>
            </a:r>
            <a:r>
              <a:rPr lang="en-US" dirty="0"/>
              <a:t>("Z"));//false</a:t>
            </a:r>
            <a:endParaRPr lang="en-US" dirty="0"/>
          </a:p>
          <a:p>
            <a:r>
              <a:rPr lang="en-US" dirty="0"/>
              <a:t>                          </a:t>
            </a:r>
            <a:r>
              <a:rPr lang="en-US" dirty="0" err="1"/>
              <a:t>System.out.println</a:t>
            </a:r>
            <a:r>
              <a:rPr lang="en-US" dirty="0"/>
              <a:t>(h);//[B, C, D, Z, null, 10]</a:t>
            </a:r>
            <a:endParaRPr lang="en-US" dirty="0"/>
          </a:p>
          <a:p>
            <a:r>
              <a:rPr lang="en-US" dirty="0"/>
              <a:t>                           }</a:t>
            </a:r>
            <a:endParaRPr lang="en-US" dirty="0"/>
          </a:p>
          <a:p>
            <a:endParaRPr lang="en-US" dirty="0"/>
          </a:p>
          <a:p>
            <a:r>
              <a:rPr lang="en-US" dirty="0"/>
              <a:t>}</a:t>
            </a:r>
            <a:endParaRPr lang="en-US" dirty="0"/>
          </a:p>
          <a:p>
            <a:endParaRPr lang="en-US" dirty="0"/>
          </a:p>
          <a:p>
            <a:r>
              <a:rPr lang="en-US" dirty="0"/>
              <a:t>Note: </a:t>
            </a:r>
            <a:r>
              <a:rPr lang="en-US" dirty="0" err="1"/>
              <a:t>LinkedHashSet</a:t>
            </a:r>
            <a:r>
              <a:rPr lang="en-US" dirty="0"/>
              <a:t> and </a:t>
            </a:r>
            <a:r>
              <a:rPr lang="en-US" dirty="0" err="1"/>
              <a:t>LinkedHashMap</a:t>
            </a:r>
            <a:r>
              <a:rPr lang="en-US" dirty="0"/>
              <a:t> commonly used for implementing "cache applications” where insertion order must be preserved and duplicates   are not allowed.</a:t>
            </a:r>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24</a:t>
            </a:r>
            <a:endParaRPr lang="en-US" sz="2000" dirty="0"/>
          </a:p>
        </p:txBody>
      </p: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38350"/>
            <a:ext cx="3818674" cy="1015663"/>
          </a:xfrm>
          <a:prstGeom prst="rect">
            <a:avLst/>
          </a:prstGeom>
        </p:spPr>
        <p:txBody>
          <a:bodyPr wrap="none">
            <a:spAutoFit/>
          </a:bodyPr>
          <a:lstStyle/>
          <a:p>
            <a:r>
              <a:rPr lang="en-US" sz="6000" dirty="0" err="1">
                <a:solidFill>
                  <a:schemeClr val="accent6">
                    <a:lumMod val="75000"/>
                  </a:schemeClr>
                </a:solidFill>
              </a:rPr>
              <a:t>SortedSet</a:t>
            </a:r>
            <a:r>
              <a:rPr lang="en-US" sz="6000" dirty="0">
                <a:solidFill>
                  <a:schemeClr val="accent6">
                    <a:lumMod val="75000"/>
                  </a:schemeClr>
                </a:solidFill>
              </a:rPr>
              <a:t>:</a:t>
            </a:r>
            <a:endParaRPr lang="en-US" sz="6000" dirty="0">
              <a:solidFill>
                <a:schemeClr val="accent6">
                  <a:lumMod val="75000"/>
                </a:schemeClr>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24</a:t>
            </a:r>
            <a:endParaRPr lang="en-US" sz="2000" dirty="0"/>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09550"/>
            <a:ext cx="6934200" cy="1384995"/>
          </a:xfrm>
          <a:prstGeom prst="rect">
            <a:avLst/>
          </a:prstGeom>
        </p:spPr>
        <p:txBody>
          <a:bodyPr wrap="square">
            <a:spAutoFit/>
          </a:bodyPr>
          <a:lstStyle/>
          <a:p>
            <a:r>
              <a:rPr lang="en-US" dirty="0"/>
              <a:t>1.  It is child interface of Set.</a:t>
            </a:r>
            <a:endParaRPr lang="en-US" dirty="0"/>
          </a:p>
          <a:p>
            <a:r>
              <a:rPr lang="en-US" dirty="0"/>
              <a:t>2.  If we want to represent a group of "unique objects" where duplicates are not</a:t>
            </a:r>
            <a:endParaRPr lang="en-US" dirty="0"/>
          </a:p>
          <a:p>
            <a:r>
              <a:rPr lang="en-US" dirty="0"/>
              <a:t>     allowed and all objects must be inserting according to some sorting order then we</a:t>
            </a:r>
            <a:endParaRPr lang="en-US" dirty="0"/>
          </a:p>
          <a:p>
            <a:r>
              <a:rPr lang="en-US" dirty="0"/>
              <a:t>     should go for </a:t>
            </a:r>
            <a:r>
              <a:rPr lang="en-US" dirty="0" err="1"/>
              <a:t>SortedSet</a:t>
            </a:r>
            <a:r>
              <a:rPr lang="en-US" dirty="0"/>
              <a:t> interface.</a:t>
            </a:r>
            <a:endParaRPr lang="en-US" dirty="0"/>
          </a:p>
          <a:p>
            <a:r>
              <a:rPr lang="en-US" dirty="0"/>
              <a:t>3.  That sorting order can be either default natural sorting (or) customized sorting</a:t>
            </a:r>
            <a:endParaRPr lang="en-US" dirty="0"/>
          </a:p>
          <a:p>
            <a:r>
              <a:rPr lang="en-US" dirty="0"/>
              <a:t>      order.</a:t>
            </a:r>
            <a:endParaRPr lang="en-US" dirty="0"/>
          </a:p>
        </p:txBody>
      </p:sp>
      <p:sp>
        <p:nvSpPr>
          <p:cNvPr id="6" name="Rectangle 5"/>
          <p:cNvSpPr/>
          <p:nvPr/>
        </p:nvSpPr>
        <p:spPr>
          <a:xfrm>
            <a:off x="1295400" y="1581150"/>
            <a:ext cx="6934200" cy="307777"/>
          </a:xfrm>
          <a:prstGeom prst="rect">
            <a:avLst/>
          </a:prstGeom>
        </p:spPr>
        <p:txBody>
          <a:bodyPr wrap="square">
            <a:spAutoFit/>
          </a:bodyPr>
          <a:lstStyle/>
          <a:p>
            <a:r>
              <a:rPr lang="en-US" u="sng" dirty="0" err="1"/>
              <a:t>SortedSet</a:t>
            </a:r>
            <a:r>
              <a:rPr lang="en-US" u="sng" dirty="0"/>
              <a:t> interface define the following 6 specific methods.</a:t>
            </a:r>
            <a:endParaRPr lang="en-US" u="sng" dirty="0"/>
          </a:p>
        </p:txBody>
      </p:sp>
      <p:sp>
        <p:nvSpPr>
          <p:cNvPr id="7" name="Rectangle 6"/>
          <p:cNvSpPr/>
          <p:nvPr/>
        </p:nvSpPr>
        <p:spPr>
          <a:xfrm>
            <a:off x="1447800" y="1885950"/>
            <a:ext cx="6781800" cy="2677656"/>
          </a:xfrm>
          <a:prstGeom prst="rect">
            <a:avLst/>
          </a:prstGeom>
        </p:spPr>
        <p:txBody>
          <a:bodyPr wrap="square">
            <a:spAutoFit/>
          </a:bodyPr>
          <a:lstStyle/>
          <a:p>
            <a:r>
              <a:rPr lang="en-US" dirty="0"/>
              <a:t>1.   Object first();</a:t>
            </a:r>
            <a:endParaRPr lang="en-US" dirty="0"/>
          </a:p>
          <a:p>
            <a:r>
              <a:rPr lang="en-US" dirty="0"/>
              <a:t>2.   Object last();</a:t>
            </a:r>
            <a:endParaRPr lang="en-US" dirty="0"/>
          </a:p>
          <a:p>
            <a:r>
              <a:rPr lang="en-US" dirty="0"/>
              <a:t>3.   </a:t>
            </a:r>
            <a:r>
              <a:rPr lang="en-US" dirty="0" err="1"/>
              <a:t>SortedSet</a:t>
            </a:r>
            <a:r>
              <a:rPr lang="en-US" dirty="0"/>
              <a:t> </a:t>
            </a:r>
            <a:r>
              <a:rPr lang="en-US" dirty="0" err="1"/>
              <a:t>headSet</a:t>
            </a:r>
            <a:r>
              <a:rPr lang="en-US" dirty="0"/>
              <a:t>(Object </a:t>
            </a:r>
            <a:r>
              <a:rPr lang="en-US" dirty="0" err="1"/>
              <a:t>obj</a:t>
            </a:r>
            <a:r>
              <a:rPr lang="en-US" dirty="0"/>
              <a:t>);</a:t>
            </a:r>
            <a:endParaRPr lang="en-US" dirty="0"/>
          </a:p>
          <a:p>
            <a:r>
              <a:rPr lang="en-US" dirty="0"/>
              <a:t>      Returns the </a:t>
            </a:r>
            <a:r>
              <a:rPr lang="en-US" dirty="0" err="1"/>
              <a:t>SortedSet</a:t>
            </a:r>
            <a:r>
              <a:rPr lang="en-US" dirty="0"/>
              <a:t> whose elements are &lt;obj.</a:t>
            </a:r>
            <a:endParaRPr lang="en-US" dirty="0"/>
          </a:p>
          <a:p>
            <a:r>
              <a:rPr lang="en-US" dirty="0"/>
              <a:t>4.   </a:t>
            </a:r>
            <a:r>
              <a:rPr lang="en-US" dirty="0" err="1"/>
              <a:t>SortedSet</a:t>
            </a:r>
            <a:r>
              <a:rPr lang="en-US" dirty="0"/>
              <a:t> </a:t>
            </a:r>
            <a:r>
              <a:rPr lang="en-US" dirty="0" err="1"/>
              <a:t>tailSet</a:t>
            </a:r>
            <a:r>
              <a:rPr lang="en-US" dirty="0"/>
              <a:t>(Object </a:t>
            </a:r>
            <a:r>
              <a:rPr lang="en-US" dirty="0" err="1"/>
              <a:t>obj</a:t>
            </a:r>
            <a:r>
              <a:rPr lang="en-US" dirty="0"/>
              <a:t>);</a:t>
            </a:r>
            <a:endParaRPr lang="en-US" dirty="0"/>
          </a:p>
          <a:p>
            <a:r>
              <a:rPr lang="en-US" dirty="0"/>
              <a:t>      It returns the </a:t>
            </a:r>
            <a:r>
              <a:rPr lang="en-US" dirty="0" err="1"/>
              <a:t>SortedSet</a:t>
            </a:r>
            <a:r>
              <a:rPr lang="en-US" dirty="0"/>
              <a:t> whose elements are &gt;=obj.</a:t>
            </a:r>
            <a:endParaRPr lang="en-US" dirty="0"/>
          </a:p>
          <a:p>
            <a:r>
              <a:rPr lang="en-US" dirty="0"/>
              <a:t>5.   </a:t>
            </a:r>
            <a:r>
              <a:rPr lang="en-US" dirty="0" err="1"/>
              <a:t>SortedSet</a:t>
            </a:r>
            <a:r>
              <a:rPr lang="en-US" dirty="0"/>
              <a:t> subset(Object o1,Object o2);</a:t>
            </a:r>
            <a:endParaRPr lang="en-US" dirty="0"/>
          </a:p>
          <a:p>
            <a:r>
              <a:rPr lang="en-US" dirty="0"/>
              <a:t>      Returns the </a:t>
            </a:r>
            <a:r>
              <a:rPr lang="en-US" dirty="0" err="1"/>
              <a:t>SortedSet</a:t>
            </a:r>
            <a:r>
              <a:rPr lang="en-US" dirty="0"/>
              <a:t> whose elements are &gt;=o1 but &lt;o2.</a:t>
            </a:r>
            <a:endParaRPr lang="en-US" dirty="0"/>
          </a:p>
          <a:p>
            <a:r>
              <a:rPr lang="en-US" dirty="0"/>
              <a:t>6.   Comparator </a:t>
            </a:r>
            <a:r>
              <a:rPr lang="en-US" dirty="0" err="1"/>
              <a:t>comparator</a:t>
            </a:r>
            <a:r>
              <a:rPr lang="en-US" dirty="0"/>
              <a:t>();</a:t>
            </a:r>
            <a:endParaRPr lang="en-US" dirty="0"/>
          </a:p>
          <a:p>
            <a:r>
              <a:rPr lang="en-US" dirty="0"/>
              <a:t>     o Returns the Comparator object that describes underlying sorting technique.</a:t>
            </a:r>
            <a:endParaRPr lang="en-US" dirty="0"/>
          </a:p>
          <a:p>
            <a:r>
              <a:rPr lang="en-US" dirty="0"/>
              <a:t>     o If we are following default natural sorting order then this method returns</a:t>
            </a:r>
            <a:endParaRPr lang="en-US" dirty="0"/>
          </a:p>
          <a:p>
            <a:r>
              <a:rPr lang="en-US" dirty="0"/>
              <a:t>     null.</a:t>
            </a:r>
            <a:endParaRPr lang="en-US" dirty="0"/>
          </a:p>
        </p:txBody>
      </p:sp>
      <p:sp>
        <p:nvSpPr>
          <p:cNvPr id="8" name="Rectangle 7"/>
          <p:cNvSpPr/>
          <p:nvPr/>
        </p:nvSpPr>
        <p:spPr>
          <a:xfrm>
            <a:off x="7315200" y="4476750"/>
            <a:ext cx="470000" cy="400110"/>
          </a:xfrm>
          <a:prstGeom prst="rect">
            <a:avLst/>
          </a:prstGeom>
        </p:spPr>
        <p:txBody>
          <a:bodyPr wrap="none">
            <a:spAutoFit/>
          </a:bodyPr>
          <a:lstStyle/>
          <a:p>
            <a:r>
              <a:rPr lang="en-US" sz="2000" dirty="0"/>
              <a:t>25</a:t>
            </a:r>
            <a:endParaRPr lang="en-US" sz="2000"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1026" name="Picture 2" descr="C:\Users\HOME\Desktop\Capture 1.PNG"/>
          <p:cNvPicPr>
            <a:picLocks noChangeAspect="1" noChangeArrowheads="1"/>
          </p:cNvPicPr>
          <p:nvPr/>
        </p:nvPicPr>
        <p:blipFill>
          <a:blip r:embed="rId1"/>
          <a:srcRect/>
          <a:stretch>
            <a:fillRect/>
          </a:stretch>
        </p:blipFill>
        <p:spPr bwMode="auto">
          <a:xfrm>
            <a:off x="838200" y="209550"/>
            <a:ext cx="5359400" cy="2901950"/>
          </a:xfrm>
          <a:prstGeom prst="rect">
            <a:avLst/>
          </a:prstGeom>
          <a:noFill/>
        </p:spPr>
      </p:pic>
      <p:pic>
        <p:nvPicPr>
          <p:cNvPr id="1027" name="Picture 3" descr="C:\Users\HOME\Desktop\Capture 2.PNG"/>
          <p:cNvPicPr>
            <a:picLocks noChangeAspect="1" noChangeArrowheads="1"/>
          </p:cNvPicPr>
          <p:nvPr/>
        </p:nvPicPr>
        <p:blipFill>
          <a:blip r:embed="rId2"/>
          <a:srcRect/>
          <a:stretch>
            <a:fillRect/>
          </a:stretch>
        </p:blipFill>
        <p:spPr bwMode="auto">
          <a:xfrm>
            <a:off x="838200" y="3028950"/>
            <a:ext cx="5416550" cy="914400"/>
          </a:xfrm>
          <a:prstGeom prst="rect">
            <a:avLst/>
          </a:prstGeom>
          <a:noFill/>
        </p:spPr>
      </p:pic>
      <p:sp>
        <p:nvSpPr>
          <p:cNvPr id="4" name="Rectangle 3"/>
          <p:cNvSpPr/>
          <p:nvPr/>
        </p:nvSpPr>
        <p:spPr>
          <a:xfrm>
            <a:off x="6781800" y="4095750"/>
            <a:ext cx="327334" cy="400110"/>
          </a:xfrm>
          <a:prstGeom prst="rect">
            <a:avLst/>
          </a:prstGeom>
        </p:spPr>
        <p:txBody>
          <a:bodyPr wrap="none">
            <a:spAutoFit/>
          </a:bodyPr>
          <a:lstStyle/>
          <a:p>
            <a:r>
              <a:rPr lang="en-US" sz="2000" dirty="0"/>
              <a:t>4</a:t>
            </a:r>
            <a:endParaRPr lang="en-US" sz="2000" dirty="0"/>
          </a:p>
        </p:txBody>
      </p:sp>
    </p:spTree>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910827" cy="307777"/>
          </a:xfrm>
          <a:prstGeom prst="rect">
            <a:avLst/>
          </a:prstGeom>
        </p:spPr>
        <p:txBody>
          <a:bodyPr wrap="none">
            <a:spAutoFit/>
          </a:bodyPr>
          <a:lstStyle/>
          <a:p>
            <a:r>
              <a:rPr lang="en-US" u="sng" dirty="0"/>
              <a:t>Diagram:</a:t>
            </a:r>
            <a:endParaRPr lang="en-US" u="sng" dirty="0"/>
          </a:p>
        </p:txBody>
      </p:sp>
      <p:pic>
        <p:nvPicPr>
          <p:cNvPr id="5122" name="Picture 2" descr="C:\Users\HOME\Desktop\Capture 3.PNG"/>
          <p:cNvPicPr>
            <a:picLocks noChangeAspect="1" noChangeArrowheads="1"/>
          </p:cNvPicPr>
          <p:nvPr/>
        </p:nvPicPr>
        <p:blipFill>
          <a:blip r:embed="rId1"/>
          <a:srcRect/>
          <a:stretch>
            <a:fillRect/>
          </a:stretch>
        </p:blipFill>
        <p:spPr bwMode="auto">
          <a:xfrm>
            <a:off x="2209800" y="971550"/>
            <a:ext cx="6324600" cy="3505200"/>
          </a:xfrm>
          <a:prstGeom prst="rect">
            <a:avLst/>
          </a:prstGeom>
          <a:noFill/>
        </p:spPr>
      </p:pic>
      <p:sp>
        <p:nvSpPr>
          <p:cNvPr id="7" name="Rectangle 6"/>
          <p:cNvSpPr/>
          <p:nvPr/>
        </p:nvSpPr>
        <p:spPr>
          <a:xfrm>
            <a:off x="7391400" y="4400550"/>
            <a:ext cx="470000" cy="400110"/>
          </a:xfrm>
          <a:prstGeom prst="rect">
            <a:avLst/>
          </a:prstGeom>
        </p:spPr>
        <p:txBody>
          <a:bodyPr wrap="none">
            <a:spAutoFit/>
          </a:bodyPr>
          <a:lstStyle/>
          <a:p>
            <a:r>
              <a:rPr lang="en-US" sz="2000" dirty="0"/>
              <a:t>25</a:t>
            </a:r>
            <a:endParaRPr lang="en-US" sz="2000" dirty="0"/>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1962150"/>
            <a:ext cx="3517310" cy="1200329"/>
          </a:xfrm>
          <a:prstGeom prst="rect">
            <a:avLst/>
          </a:prstGeom>
        </p:spPr>
        <p:txBody>
          <a:bodyPr wrap="none">
            <a:spAutoFit/>
          </a:bodyPr>
          <a:lstStyle/>
          <a:p>
            <a:r>
              <a:rPr lang="en-US" sz="7200" dirty="0" err="1">
                <a:solidFill>
                  <a:schemeClr val="accent5">
                    <a:lumMod val="75000"/>
                  </a:schemeClr>
                </a:solidFill>
              </a:rPr>
              <a:t>TreeSet</a:t>
            </a:r>
            <a:r>
              <a:rPr lang="en-US" dirty="0"/>
              <a:t>:</a:t>
            </a:r>
            <a:endParaRPr lang="en-US" dirty="0"/>
          </a:p>
        </p:txBody>
      </p:sp>
      <p:sp>
        <p:nvSpPr>
          <p:cNvPr id="6" name="Rectangle 5"/>
          <p:cNvSpPr/>
          <p:nvPr/>
        </p:nvSpPr>
        <p:spPr>
          <a:xfrm>
            <a:off x="7391400" y="4324350"/>
            <a:ext cx="470000" cy="400110"/>
          </a:xfrm>
          <a:prstGeom prst="rect">
            <a:avLst/>
          </a:prstGeom>
        </p:spPr>
        <p:txBody>
          <a:bodyPr wrap="none">
            <a:spAutoFit/>
          </a:bodyPr>
          <a:lstStyle/>
          <a:p>
            <a:r>
              <a:rPr lang="en-US" sz="2000" dirty="0"/>
              <a:t>25</a:t>
            </a:r>
            <a:endParaRPr lang="en-US" sz="2000" dirty="0"/>
          </a:p>
        </p:txBody>
      </p:sp>
    </p:spTree>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85750"/>
            <a:ext cx="6400800" cy="1600438"/>
          </a:xfrm>
          <a:prstGeom prst="rect">
            <a:avLst/>
          </a:prstGeom>
        </p:spPr>
        <p:txBody>
          <a:bodyPr wrap="square">
            <a:spAutoFit/>
          </a:bodyPr>
          <a:lstStyle/>
          <a:p>
            <a:r>
              <a:rPr lang="en-US" dirty="0"/>
              <a:t>1.   The underlying data structure is balanced tree.</a:t>
            </a:r>
            <a:endParaRPr lang="en-US" dirty="0"/>
          </a:p>
          <a:p>
            <a:r>
              <a:rPr lang="en-US" dirty="0"/>
              <a:t>2.   Duplicate objects are not allowed.</a:t>
            </a:r>
            <a:endParaRPr lang="en-US" dirty="0"/>
          </a:p>
          <a:p>
            <a:r>
              <a:rPr lang="en-US" dirty="0"/>
              <a:t>3.   Insertion order is not preserved and it is based on some sorting order of        objects.</a:t>
            </a:r>
            <a:endParaRPr lang="en-US" dirty="0"/>
          </a:p>
          <a:p>
            <a:r>
              <a:rPr lang="en-US" dirty="0"/>
              <a:t>4.   Heterogeneous objects are not allowed if we are trying to insert  heterogeneous objects then we will get </a:t>
            </a:r>
            <a:r>
              <a:rPr lang="en-US" dirty="0" err="1"/>
              <a:t>ClassCastException</a:t>
            </a:r>
            <a:r>
              <a:rPr lang="en-US" dirty="0"/>
              <a:t>.</a:t>
            </a:r>
            <a:endParaRPr lang="en-US" dirty="0"/>
          </a:p>
          <a:p>
            <a:r>
              <a:rPr lang="en-US" dirty="0"/>
              <a:t>5.   Null insertion is possible(only once).</a:t>
            </a:r>
            <a:endParaRPr lang="en-US" dirty="0"/>
          </a:p>
        </p:txBody>
      </p:sp>
      <p:sp>
        <p:nvSpPr>
          <p:cNvPr id="6" name="Rectangle 5"/>
          <p:cNvSpPr/>
          <p:nvPr/>
        </p:nvSpPr>
        <p:spPr>
          <a:xfrm>
            <a:off x="1600200" y="1809750"/>
            <a:ext cx="1249060" cy="307777"/>
          </a:xfrm>
          <a:prstGeom prst="rect">
            <a:avLst/>
          </a:prstGeom>
        </p:spPr>
        <p:txBody>
          <a:bodyPr wrap="none">
            <a:spAutoFit/>
          </a:bodyPr>
          <a:lstStyle/>
          <a:p>
            <a:r>
              <a:rPr lang="en-US" u="sng" dirty="0"/>
              <a:t>Constructors:</a:t>
            </a:r>
            <a:endParaRPr lang="en-US" u="sng" dirty="0"/>
          </a:p>
        </p:txBody>
      </p:sp>
      <p:sp>
        <p:nvSpPr>
          <p:cNvPr id="7" name="Rectangle 6"/>
          <p:cNvSpPr/>
          <p:nvPr/>
        </p:nvSpPr>
        <p:spPr>
          <a:xfrm>
            <a:off x="1600200" y="2190750"/>
            <a:ext cx="7543800" cy="1815882"/>
          </a:xfrm>
          <a:prstGeom prst="rect">
            <a:avLst/>
          </a:prstGeom>
        </p:spPr>
        <p:txBody>
          <a:bodyPr wrap="square">
            <a:spAutoFit/>
          </a:bodyPr>
          <a:lstStyle/>
          <a:p>
            <a:r>
              <a:rPr lang="en-US" dirty="0"/>
              <a:t>1.  </a:t>
            </a:r>
            <a:r>
              <a:rPr lang="en-US" dirty="0" err="1"/>
              <a:t>TreeSet</a:t>
            </a:r>
            <a:r>
              <a:rPr lang="en-US" dirty="0"/>
              <a:t> t=new </a:t>
            </a:r>
            <a:r>
              <a:rPr lang="en-US" dirty="0" err="1"/>
              <a:t>TreeSet</a:t>
            </a:r>
            <a:r>
              <a:rPr lang="en-US" dirty="0"/>
              <a:t>();</a:t>
            </a:r>
            <a:endParaRPr lang="en-US" dirty="0"/>
          </a:p>
          <a:p>
            <a:r>
              <a:rPr lang="en-US" dirty="0"/>
              <a:t>     Creates an empty </a:t>
            </a:r>
            <a:r>
              <a:rPr lang="en-US" dirty="0" err="1"/>
              <a:t>TreeSet</a:t>
            </a:r>
            <a:r>
              <a:rPr lang="en-US" dirty="0"/>
              <a:t> object where all elements will be inserted according to</a:t>
            </a:r>
            <a:endParaRPr lang="en-US" dirty="0"/>
          </a:p>
          <a:p>
            <a:r>
              <a:rPr lang="en-US" dirty="0"/>
              <a:t>     default natural sorting order.</a:t>
            </a:r>
            <a:endParaRPr lang="en-US" dirty="0"/>
          </a:p>
          <a:p>
            <a:r>
              <a:rPr lang="en-US" dirty="0"/>
              <a:t>2.  </a:t>
            </a:r>
            <a:r>
              <a:rPr lang="en-US" dirty="0" err="1"/>
              <a:t>TreeSet</a:t>
            </a:r>
            <a:r>
              <a:rPr lang="en-US" dirty="0"/>
              <a:t> t=new </a:t>
            </a:r>
            <a:r>
              <a:rPr lang="en-US" dirty="0" err="1"/>
              <a:t>TreeSet</a:t>
            </a:r>
            <a:r>
              <a:rPr lang="en-US" dirty="0"/>
              <a:t>(Comparator c);</a:t>
            </a:r>
            <a:endParaRPr lang="en-US" dirty="0"/>
          </a:p>
          <a:p>
            <a:r>
              <a:rPr lang="en-US" dirty="0"/>
              <a:t>     Creates an empty </a:t>
            </a:r>
            <a:r>
              <a:rPr lang="en-US" dirty="0" err="1"/>
              <a:t>TreeSet</a:t>
            </a:r>
            <a:r>
              <a:rPr lang="en-US" dirty="0"/>
              <a:t> object where all objects will be inserted according to</a:t>
            </a:r>
            <a:endParaRPr lang="en-US" dirty="0"/>
          </a:p>
          <a:p>
            <a:r>
              <a:rPr lang="en-US" dirty="0"/>
              <a:t>     customized sorting order specified by Comparator object.</a:t>
            </a:r>
            <a:endParaRPr lang="en-US" dirty="0"/>
          </a:p>
          <a:p>
            <a:r>
              <a:rPr lang="en-US" dirty="0"/>
              <a:t>3.  </a:t>
            </a:r>
            <a:r>
              <a:rPr lang="en-US" dirty="0" err="1"/>
              <a:t>TreeSet</a:t>
            </a:r>
            <a:r>
              <a:rPr lang="en-US" dirty="0"/>
              <a:t> t=new </a:t>
            </a:r>
            <a:r>
              <a:rPr lang="en-US" dirty="0" err="1"/>
              <a:t>TreeSet</a:t>
            </a:r>
            <a:r>
              <a:rPr lang="en-US" dirty="0"/>
              <a:t>(</a:t>
            </a:r>
            <a:r>
              <a:rPr lang="en-US" dirty="0" err="1"/>
              <a:t>SortedSet</a:t>
            </a:r>
            <a:r>
              <a:rPr lang="en-US" dirty="0"/>
              <a:t> s);</a:t>
            </a:r>
            <a:endParaRPr lang="en-US" dirty="0"/>
          </a:p>
          <a:p>
            <a:r>
              <a:rPr lang="en-US" dirty="0"/>
              <a:t>4.  </a:t>
            </a:r>
            <a:r>
              <a:rPr lang="en-US" dirty="0" err="1"/>
              <a:t>TreeSet</a:t>
            </a:r>
            <a:r>
              <a:rPr lang="en-US" dirty="0"/>
              <a:t> t=new </a:t>
            </a:r>
            <a:r>
              <a:rPr lang="en-US" dirty="0" err="1"/>
              <a:t>TreeSet</a:t>
            </a:r>
            <a:r>
              <a:rPr lang="en-US" dirty="0"/>
              <a:t>(Collection c);</a:t>
            </a:r>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26</a:t>
            </a:r>
            <a:endParaRPr lang="en-US" sz="2000" dirty="0"/>
          </a:p>
        </p:txBody>
      </p:sp>
    </p:spTree>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1080745" cy="307777"/>
          </a:xfrm>
          <a:prstGeom prst="rect">
            <a:avLst/>
          </a:prstGeom>
        </p:spPr>
        <p:txBody>
          <a:bodyPr wrap="none">
            <a:spAutoFit/>
          </a:bodyPr>
          <a:lstStyle/>
          <a:p>
            <a:r>
              <a:rPr lang="en-US" u="sng" dirty="0"/>
              <a:t>Example 1:</a:t>
            </a:r>
            <a:endParaRPr lang="en-US" u="sng" dirty="0"/>
          </a:p>
        </p:txBody>
      </p:sp>
      <p:sp>
        <p:nvSpPr>
          <p:cNvPr id="8" name="Rectangle 7"/>
          <p:cNvSpPr/>
          <p:nvPr/>
        </p:nvSpPr>
        <p:spPr>
          <a:xfrm>
            <a:off x="2286000" y="694313"/>
            <a:ext cx="6096000" cy="3754874"/>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class </a:t>
            </a:r>
            <a:r>
              <a:rPr lang="en-US" dirty="0" err="1"/>
              <a:t>TreeSetDemo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TreeSet</a:t>
            </a:r>
            <a:r>
              <a:rPr lang="en-US" dirty="0"/>
              <a:t> t=new </a:t>
            </a:r>
            <a:r>
              <a:rPr lang="en-US" dirty="0" err="1"/>
              <a:t>TreeSet</a:t>
            </a:r>
            <a:r>
              <a:rPr lang="en-US" dirty="0"/>
              <a:t>();</a:t>
            </a:r>
            <a:endParaRPr lang="en-US" dirty="0"/>
          </a:p>
          <a:p>
            <a:r>
              <a:rPr lang="en-US" dirty="0"/>
              <a:t>                        </a:t>
            </a:r>
            <a:r>
              <a:rPr lang="en-US" dirty="0" err="1"/>
              <a:t>t.add</a:t>
            </a:r>
            <a:r>
              <a:rPr lang="en-US" dirty="0"/>
              <a:t>("A");</a:t>
            </a:r>
            <a:endParaRPr lang="en-US" dirty="0"/>
          </a:p>
          <a:p>
            <a:r>
              <a:rPr lang="en-US" dirty="0"/>
              <a:t>                        </a:t>
            </a:r>
            <a:r>
              <a:rPr lang="en-US" dirty="0" err="1"/>
              <a:t>t.add</a:t>
            </a:r>
            <a:r>
              <a:rPr lang="en-US" dirty="0"/>
              <a:t>("a");</a:t>
            </a:r>
            <a:endParaRPr lang="en-US" dirty="0"/>
          </a:p>
          <a:p>
            <a:r>
              <a:rPr lang="en-US" dirty="0"/>
              <a:t>                        </a:t>
            </a:r>
            <a:r>
              <a:rPr lang="en-US" dirty="0" err="1"/>
              <a:t>t.add</a:t>
            </a:r>
            <a:r>
              <a:rPr lang="en-US" dirty="0"/>
              <a:t>("B");</a:t>
            </a:r>
            <a:endParaRPr lang="en-US" dirty="0"/>
          </a:p>
          <a:p>
            <a:r>
              <a:rPr lang="en-US" dirty="0"/>
              <a:t>                        </a:t>
            </a:r>
            <a:r>
              <a:rPr lang="en-US" dirty="0" err="1"/>
              <a:t>t.add</a:t>
            </a:r>
            <a:r>
              <a:rPr lang="en-US" dirty="0"/>
              <a:t>("Z");</a:t>
            </a:r>
            <a:endParaRPr lang="en-US" dirty="0"/>
          </a:p>
          <a:p>
            <a:r>
              <a:rPr lang="en-US" dirty="0"/>
              <a:t>                        </a:t>
            </a:r>
            <a:r>
              <a:rPr lang="en-US" dirty="0" err="1"/>
              <a:t>t.add</a:t>
            </a:r>
            <a:r>
              <a:rPr lang="en-US" dirty="0"/>
              <a:t>("L");</a:t>
            </a:r>
            <a:endParaRPr lang="en-US" dirty="0"/>
          </a:p>
          <a:p>
            <a:r>
              <a:rPr lang="en-US" dirty="0"/>
              <a:t>                        //</a:t>
            </a:r>
            <a:r>
              <a:rPr lang="en-US" dirty="0" err="1"/>
              <a:t>t.add</a:t>
            </a:r>
            <a:r>
              <a:rPr lang="en-US" dirty="0"/>
              <a:t>(new Integer(10));//</a:t>
            </a:r>
            <a:r>
              <a:rPr lang="en-US" dirty="0" err="1"/>
              <a:t>ClassCastException</a:t>
            </a:r>
            <a:endParaRPr lang="en-US" dirty="0"/>
          </a:p>
          <a:p>
            <a:r>
              <a:rPr lang="en-US" dirty="0"/>
              <a:t>                        //</a:t>
            </a:r>
            <a:r>
              <a:rPr lang="en-US" dirty="0" err="1"/>
              <a:t>t.add</a:t>
            </a:r>
            <a:r>
              <a:rPr lang="en-US" dirty="0"/>
              <a:t>(null);//</a:t>
            </a:r>
            <a:r>
              <a:rPr lang="en-US" dirty="0" err="1"/>
              <a:t>NullPointerException</a:t>
            </a:r>
            <a:endParaRPr lang="en-US" dirty="0"/>
          </a:p>
          <a:p>
            <a:r>
              <a:rPr lang="en-US" dirty="0"/>
              <a:t>                        </a:t>
            </a:r>
            <a:r>
              <a:rPr lang="en-US" dirty="0" err="1"/>
              <a:t>System.out.println</a:t>
            </a:r>
            <a:r>
              <a:rPr lang="en-US" dirty="0"/>
              <a:t>(t);//[A, B, L, Z, a]</a:t>
            </a:r>
            <a:endParaRPr lang="en-US" dirty="0"/>
          </a:p>
          <a:p>
            <a:r>
              <a:rPr lang="en-US" dirty="0"/>
              <a:t>                         }</a:t>
            </a:r>
            <a:endParaRPr lang="en-US" dirty="0"/>
          </a:p>
          <a:p>
            <a:endParaRPr lang="en-US" dirty="0"/>
          </a:p>
          <a:p>
            <a:r>
              <a:rPr lang="en-US" dirty="0"/>
              <a:t>}</a:t>
            </a:r>
            <a:endParaRPr lang="en-US" dirty="0"/>
          </a:p>
        </p:txBody>
      </p:sp>
      <p:sp>
        <p:nvSpPr>
          <p:cNvPr id="9" name="Rectangle 8"/>
          <p:cNvSpPr/>
          <p:nvPr/>
        </p:nvSpPr>
        <p:spPr>
          <a:xfrm>
            <a:off x="7391400" y="4400550"/>
            <a:ext cx="470000" cy="400110"/>
          </a:xfrm>
          <a:prstGeom prst="rect">
            <a:avLst/>
          </a:prstGeom>
        </p:spPr>
        <p:txBody>
          <a:bodyPr wrap="none">
            <a:spAutoFit/>
          </a:bodyPr>
          <a:lstStyle/>
          <a:p>
            <a:r>
              <a:rPr lang="en-US" sz="2000" dirty="0"/>
              <a:t>26</a:t>
            </a:r>
            <a:endParaRPr lang="en-US" sz="2000" dirty="0"/>
          </a:p>
        </p:txBody>
      </p:sp>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2114550"/>
            <a:ext cx="5873724" cy="1015663"/>
          </a:xfrm>
          <a:prstGeom prst="rect">
            <a:avLst/>
          </a:prstGeom>
        </p:spPr>
        <p:txBody>
          <a:bodyPr wrap="none">
            <a:spAutoFit/>
          </a:bodyPr>
          <a:lstStyle/>
          <a:p>
            <a:r>
              <a:rPr lang="en-US" sz="6000" dirty="0">
                <a:solidFill>
                  <a:schemeClr val="accent6">
                    <a:lumMod val="50000"/>
                  </a:schemeClr>
                </a:solidFill>
              </a:rPr>
              <a:t>Null acceptance:</a:t>
            </a:r>
            <a:endParaRPr lang="en-US" sz="6000" dirty="0">
              <a:solidFill>
                <a:schemeClr val="accent6">
                  <a:lumMod val="50000"/>
                </a:schemeClr>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26</a:t>
            </a:r>
            <a:endParaRPr lang="en-US" sz="2000" dirty="0"/>
          </a:p>
        </p:txBody>
      </p:sp>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6477000" cy="1169551"/>
          </a:xfrm>
          <a:prstGeom prst="rect">
            <a:avLst/>
          </a:prstGeom>
        </p:spPr>
        <p:txBody>
          <a:bodyPr wrap="square">
            <a:spAutoFit/>
          </a:bodyPr>
          <a:lstStyle/>
          <a:p>
            <a:r>
              <a:rPr lang="en-US" dirty="0"/>
              <a:t> For the empty </a:t>
            </a:r>
            <a:r>
              <a:rPr lang="en-US" dirty="0" err="1"/>
              <a:t>TreeSet</a:t>
            </a:r>
            <a:r>
              <a:rPr lang="en-US" dirty="0"/>
              <a:t> as the 1st element "null" insertion is possible but after</a:t>
            </a:r>
            <a:endParaRPr lang="en-US" dirty="0"/>
          </a:p>
          <a:p>
            <a:r>
              <a:rPr lang="en-US" dirty="0"/>
              <a:t>inserting that null if we are trying to insert any other we will get</a:t>
            </a:r>
            <a:endParaRPr lang="en-US" dirty="0"/>
          </a:p>
          <a:p>
            <a:r>
              <a:rPr lang="en-US" dirty="0" err="1"/>
              <a:t>NullPointerException</a:t>
            </a:r>
            <a:r>
              <a:rPr lang="en-US" dirty="0"/>
              <a:t>.</a:t>
            </a:r>
            <a:endParaRPr lang="en-US" dirty="0"/>
          </a:p>
          <a:p>
            <a:r>
              <a:rPr lang="en-US" dirty="0"/>
              <a:t> For the non empty </a:t>
            </a:r>
            <a:r>
              <a:rPr lang="en-US" dirty="0" err="1"/>
              <a:t>TreeSet</a:t>
            </a:r>
            <a:r>
              <a:rPr lang="en-US" dirty="0"/>
              <a:t> if we are trying to insert null then we will get</a:t>
            </a:r>
            <a:endParaRPr lang="en-US" dirty="0"/>
          </a:p>
          <a:p>
            <a:r>
              <a:rPr lang="en-US" dirty="0" err="1"/>
              <a:t>NullPointerException</a:t>
            </a:r>
            <a:r>
              <a:rPr lang="en-US" dirty="0"/>
              <a:t>.</a:t>
            </a:r>
            <a:endParaRPr lang="en-US" dirty="0"/>
          </a:p>
        </p:txBody>
      </p:sp>
      <p:sp>
        <p:nvSpPr>
          <p:cNvPr id="6" name="Rectangle 5"/>
          <p:cNvSpPr/>
          <p:nvPr/>
        </p:nvSpPr>
        <p:spPr>
          <a:xfrm>
            <a:off x="1600200" y="1200150"/>
            <a:ext cx="5943600" cy="2893100"/>
          </a:xfrm>
          <a:prstGeom prst="rect">
            <a:avLst/>
          </a:prstGeom>
        </p:spPr>
        <p:txBody>
          <a:bodyPr wrap="square">
            <a:spAutoFit/>
          </a:bodyPr>
          <a:lstStyle/>
          <a:p>
            <a:r>
              <a:rPr lang="en-US" u="sng" dirty="0"/>
              <a:t>Example 2:</a:t>
            </a:r>
            <a:endParaRPr lang="en-US" u="sng" dirty="0"/>
          </a:p>
          <a:p>
            <a:endParaRPr lang="en-US" u="sng" dirty="0"/>
          </a:p>
          <a:p>
            <a:r>
              <a:rPr lang="en-US" dirty="0"/>
              <a:t>import </a:t>
            </a:r>
            <a:r>
              <a:rPr lang="en-US" dirty="0" err="1"/>
              <a:t>java.util</a:t>
            </a:r>
            <a:r>
              <a:rPr lang="en-US" dirty="0"/>
              <a:t>.*;</a:t>
            </a:r>
            <a:endParaRPr lang="en-US" dirty="0"/>
          </a:p>
          <a:p>
            <a:r>
              <a:rPr lang="en-US" dirty="0"/>
              <a:t>class </a:t>
            </a:r>
            <a:r>
              <a:rPr lang="en-US" dirty="0" err="1"/>
              <a:t>TreeSetDemo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TreeSet</a:t>
            </a:r>
            <a:r>
              <a:rPr lang="en-US" dirty="0"/>
              <a:t> t=new </a:t>
            </a:r>
            <a:r>
              <a:rPr lang="en-US" dirty="0" err="1"/>
              <a:t>TreeSet</a:t>
            </a:r>
            <a:r>
              <a:rPr lang="en-US" dirty="0"/>
              <a:t>();</a:t>
            </a:r>
            <a:endParaRPr lang="en-US" dirty="0"/>
          </a:p>
          <a:p>
            <a:r>
              <a:rPr lang="en-US" dirty="0"/>
              <a:t>                       </a:t>
            </a:r>
            <a:r>
              <a:rPr lang="en-US" dirty="0" err="1"/>
              <a:t>t.add</a:t>
            </a:r>
            <a:r>
              <a:rPr lang="en-US" dirty="0"/>
              <a:t>(new </a:t>
            </a:r>
            <a:r>
              <a:rPr lang="en-US" dirty="0" err="1"/>
              <a:t>StringBuffer</a:t>
            </a:r>
            <a:r>
              <a:rPr lang="en-US" dirty="0"/>
              <a:t>("A"));</a:t>
            </a:r>
            <a:endParaRPr lang="en-US" dirty="0"/>
          </a:p>
          <a:p>
            <a:r>
              <a:rPr lang="en-US" dirty="0"/>
              <a:t>                       </a:t>
            </a:r>
            <a:r>
              <a:rPr lang="en-US" dirty="0" err="1"/>
              <a:t>t.add</a:t>
            </a:r>
            <a:r>
              <a:rPr lang="en-US" dirty="0"/>
              <a:t>(new </a:t>
            </a:r>
            <a:r>
              <a:rPr lang="en-US" dirty="0" err="1"/>
              <a:t>StringBuffer</a:t>
            </a:r>
            <a:r>
              <a:rPr lang="en-US" dirty="0"/>
              <a:t>("Z"));</a:t>
            </a:r>
            <a:endParaRPr lang="en-US" dirty="0"/>
          </a:p>
          <a:p>
            <a:r>
              <a:rPr lang="en-US" dirty="0"/>
              <a:t>                       </a:t>
            </a:r>
            <a:r>
              <a:rPr lang="en-US" dirty="0" err="1"/>
              <a:t>t.add</a:t>
            </a:r>
            <a:r>
              <a:rPr lang="en-US" dirty="0"/>
              <a:t>(new </a:t>
            </a:r>
            <a:r>
              <a:rPr lang="en-US" dirty="0" err="1"/>
              <a:t>StringBuffer</a:t>
            </a:r>
            <a:r>
              <a:rPr lang="en-US" dirty="0"/>
              <a:t>("L"));</a:t>
            </a:r>
            <a:endParaRPr lang="en-US" dirty="0"/>
          </a:p>
          <a:p>
            <a:r>
              <a:rPr lang="en-US" dirty="0"/>
              <a:t>                       </a:t>
            </a:r>
            <a:r>
              <a:rPr lang="en-US" dirty="0" err="1"/>
              <a:t>t.add</a:t>
            </a:r>
            <a:r>
              <a:rPr lang="en-US" dirty="0"/>
              <a:t>(new </a:t>
            </a:r>
            <a:r>
              <a:rPr lang="en-US" dirty="0" err="1"/>
              <a:t>StringBuffer</a:t>
            </a:r>
            <a:r>
              <a:rPr lang="en-US" dirty="0"/>
              <a:t>("B"));</a:t>
            </a:r>
            <a:endParaRPr lang="en-US" dirty="0"/>
          </a:p>
          <a:p>
            <a:r>
              <a:rPr lang="en-US" dirty="0"/>
              <a:t>                       </a:t>
            </a:r>
            <a:r>
              <a:rPr lang="en-US" dirty="0" err="1"/>
              <a:t>System.out.println</a:t>
            </a:r>
            <a:r>
              <a:rPr lang="en-US" dirty="0"/>
              <a:t>(t);</a:t>
            </a:r>
            <a:endParaRPr lang="en-US" dirty="0"/>
          </a:p>
        </p:txBody>
      </p:sp>
      <p:sp>
        <p:nvSpPr>
          <p:cNvPr id="7" name="Rectangle 6"/>
          <p:cNvSpPr/>
          <p:nvPr/>
        </p:nvSpPr>
        <p:spPr>
          <a:xfrm>
            <a:off x="2286000" y="4095750"/>
            <a:ext cx="243978" cy="307777"/>
          </a:xfrm>
          <a:prstGeom prst="rect">
            <a:avLst/>
          </a:prstGeom>
        </p:spPr>
        <p:txBody>
          <a:bodyPr wrap="none">
            <a:spAutoFit/>
          </a:bodyPr>
          <a:lstStyle/>
          <a:p>
            <a:r>
              <a:rPr lang="en-US" dirty="0"/>
              <a:t>}</a:t>
            </a:r>
            <a:endParaRPr lang="en-US" dirty="0"/>
          </a:p>
        </p:txBody>
      </p:sp>
      <p:sp>
        <p:nvSpPr>
          <p:cNvPr id="8" name="Rectangle 7"/>
          <p:cNvSpPr/>
          <p:nvPr/>
        </p:nvSpPr>
        <p:spPr>
          <a:xfrm>
            <a:off x="1676400" y="4404836"/>
            <a:ext cx="4572000" cy="738664"/>
          </a:xfrm>
          <a:prstGeom prst="rect">
            <a:avLst/>
          </a:prstGeom>
        </p:spPr>
        <p:txBody>
          <a:bodyPr>
            <a:spAutoFit/>
          </a:bodyPr>
          <a:lstStyle/>
          <a:p>
            <a:r>
              <a:rPr lang="en-US" dirty="0"/>
              <a:t>}</a:t>
            </a:r>
            <a:endParaRPr lang="en-US" dirty="0"/>
          </a:p>
          <a:p>
            <a:r>
              <a:rPr lang="en-US" dirty="0"/>
              <a:t>Output:</a:t>
            </a:r>
            <a:endParaRPr lang="en-US" dirty="0"/>
          </a:p>
          <a:p>
            <a:r>
              <a:rPr lang="en-US" dirty="0"/>
              <a:t>Runtime Exception.</a:t>
            </a:r>
            <a:endParaRPr lang="en-US" dirty="0"/>
          </a:p>
        </p:txBody>
      </p:sp>
      <p:sp>
        <p:nvSpPr>
          <p:cNvPr id="9" name="Rectangle 8"/>
          <p:cNvSpPr/>
          <p:nvPr/>
        </p:nvSpPr>
        <p:spPr>
          <a:xfrm>
            <a:off x="7391400" y="4400550"/>
            <a:ext cx="470000" cy="400110"/>
          </a:xfrm>
          <a:prstGeom prst="rect">
            <a:avLst/>
          </a:prstGeom>
        </p:spPr>
        <p:txBody>
          <a:bodyPr wrap="none">
            <a:spAutoFit/>
          </a:bodyPr>
          <a:lstStyle/>
          <a:p>
            <a:r>
              <a:rPr lang="en-US" sz="2000" dirty="0"/>
              <a:t>26</a:t>
            </a:r>
            <a:endParaRPr lang="en-US" sz="2000" dirty="0"/>
          </a:p>
        </p:txBody>
      </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1123950"/>
            <a:ext cx="7010400" cy="2891790"/>
          </a:xfrm>
          <a:prstGeom prst="rect">
            <a:avLst/>
          </a:prstGeom>
        </p:spPr>
        <p:txBody>
          <a:bodyPr wrap="square">
            <a:spAutoFit/>
          </a:bodyPr>
          <a:lstStyle/>
          <a:p>
            <a:r>
              <a:rPr lang="en-US" dirty="0"/>
              <a:t>Note :</a:t>
            </a:r>
            <a:endParaRPr lang="en-US" dirty="0"/>
          </a:p>
          <a:p>
            <a:endParaRPr lang="en-US" dirty="0"/>
          </a:p>
          <a:p>
            <a:endParaRPr lang="en-US" dirty="0"/>
          </a:p>
          <a:p>
            <a:r>
              <a:rPr lang="en-US" dirty="0"/>
              <a:t>   Exception in thread "main" </a:t>
            </a:r>
            <a:r>
              <a:rPr lang="en-US" dirty="0" err="1"/>
              <a:t>java.lang.ClassCastException</a:t>
            </a:r>
            <a:r>
              <a:rPr lang="en-US" dirty="0"/>
              <a:t>: </a:t>
            </a:r>
            <a:r>
              <a:rPr lang="en-US" dirty="0" err="1"/>
              <a:t>java.lang.StringBuffer</a:t>
            </a:r>
            <a:endParaRPr lang="en-US" dirty="0"/>
          </a:p>
          <a:p>
            <a:r>
              <a:rPr lang="en-US" dirty="0"/>
              <a:t>      cannot be cast to </a:t>
            </a:r>
            <a:r>
              <a:rPr lang="en-US" dirty="0" err="1"/>
              <a:t>java.lang.Comparable</a:t>
            </a:r>
            <a:endParaRPr lang="en-US" dirty="0"/>
          </a:p>
          <a:p>
            <a:r>
              <a:rPr lang="en-US" dirty="0"/>
              <a:t>   If we are depending on default natural sorting order compulsory the objects should</a:t>
            </a:r>
            <a:endParaRPr lang="en-US" dirty="0"/>
          </a:p>
          <a:p>
            <a:r>
              <a:rPr lang="en-US" dirty="0"/>
              <a:t>      be homogeneous and Comparable otherwise we will get </a:t>
            </a:r>
            <a:r>
              <a:rPr lang="en-US" dirty="0" err="1"/>
              <a:t>ClassCastException</a:t>
            </a:r>
            <a:r>
              <a:rPr lang="en-US" dirty="0"/>
              <a:t>.</a:t>
            </a:r>
            <a:endParaRPr lang="en-US" dirty="0"/>
          </a:p>
          <a:p>
            <a:r>
              <a:rPr lang="en-US" dirty="0"/>
              <a:t>   An object is said to be Comparable if and only if the corresponding class</a:t>
            </a:r>
            <a:endParaRPr lang="en-US" dirty="0"/>
          </a:p>
          <a:p>
            <a:r>
              <a:rPr lang="en-US" dirty="0"/>
              <a:t>      implements Comparable interface.</a:t>
            </a:r>
            <a:endParaRPr lang="en-US" dirty="0"/>
          </a:p>
          <a:p>
            <a:r>
              <a:rPr lang="en-US" dirty="0"/>
              <a:t></a:t>
            </a:r>
            <a:r>
              <a:rPr lang="en-US" b="1" dirty="0">
                <a:latin typeface="Arial Bold" panose="020B0604020202020204" charset="0"/>
                <a:cs typeface="Arial Bold" panose="020B0604020202020204" charset="0"/>
              </a:rPr>
              <a:t>   String class and all wrapper classes implements Comparable interface but</a:t>
            </a:r>
            <a:endParaRPr lang="en-US" b="1" dirty="0">
              <a:latin typeface="Arial Bold" panose="020B0604020202020204" charset="0"/>
              <a:cs typeface="Arial Bold" panose="020B0604020202020204" charset="0"/>
            </a:endParaRPr>
          </a:p>
          <a:p>
            <a:r>
              <a:rPr lang="en-US" b="1" dirty="0">
                <a:latin typeface="Arial Bold" panose="020B0604020202020204" charset="0"/>
                <a:cs typeface="Arial Bold" panose="020B0604020202020204" charset="0"/>
              </a:rPr>
              <a:t>      </a:t>
            </a:r>
            <a:r>
              <a:rPr lang="en-US" b="1" dirty="0" err="1">
                <a:latin typeface="Arial Bold" panose="020B0604020202020204" charset="0"/>
                <a:cs typeface="Arial Bold" panose="020B0604020202020204" charset="0"/>
              </a:rPr>
              <a:t>StringBuffer</a:t>
            </a:r>
            <a:r>
              <a:rPr lang="en-US" b="1" dirty="0">
                <a:latin typeface="Arial Bold" panose="020B0604020202020204" charset="0"/>
                <a:cs typeface="Arial Bold" panose="020B0604020202020204" charset="0"/>
              </a:rPr>
              <a:t> class doesn't implement Comparable interface hence in the above</a:t>
            </a:r>
            <a:endParaRPr lang="en-US" b="1" dirty="0">
              <a:latin typeface="Arial Bold" panose="020B0604020202020204" charset="0"/>
              <a:cs typeface="Arial Bold" panose="020B0604020202020204" charset="0"/>
            </a:endParaRPr>
          </a:p>
          <a:p>
            <a:r>
              <a:rPr lang="en-US" b="1" dirty="0">
                <a:latin typeface="Arial Bold" panose="020B0604020202020204" charset="0"/>
                <a:cs typeface="Arial Bold" panose="020B0604020202020204" charset="0"/>
              </a:rPr>
              <a:t>      program we are getting </a:t>
            </a:r>
            <a:r>
              <a:rPr lang="en-US" b="1" dirty="0" err="1">
                <a:latin typeface="Arial Bold" panose="020B0604020202020204" charset="0"/>
                <a:cs typeface="Arial Bold" panose="020B0604020202020204" charset="0"/>
              </a:rPr>
              <a:t>ClassCastException</a:t>
            </a:r>
            <a:r>
              <a:rPr lang="en-US" b="1" dirty="0">
                <a:latin typeface="Arial Bold" panose="020B0604020202020204" charset="0"/>
                <a:cs typeface="Arial Bold" panose="020B0604020202020204" charset="0"/>
              </a:rPr>
              <a:t>.</a:t>
            </a:r>
            <a:endParaRPr lang="en-US" b="1" dirty="0">
              <a:latin typeface="Arial Bold" panose="020B0604020202020204" charset="0"/>
              <a:cs typeface="Arial Bold" panose="020B0604020202020204" charset="0"/>
            </a:endParaRPr>
          </a:p>
        </p:txBody>
      </p:sp>
      <p:sp>
        <p:nvSpPr>
          <p:cNvPr id="6" name="Rectangle 5"/>
          <p:cNvSpPr/>
          <p:nvPr/>
        </p:nvSpPr>
        <p:spPr>
          <a:xfrm>
            <a:off x="7391400" y="4400550"/>
            <a:ext cx="470000" cy="400110"/>
          </a:xfrm>
          <a:prstGeom prst="rect">
            <a:avLst/>
          </a:prstGeom>
        </p:spPr>
        <p:txBody>
          <a:bodyPr wrap="none">
            <a:spAutoFit/>
          </a:bodyPr>
          <a:lstStyle/>
          <a:p>
            <a:r>
              <a:rPr lang="en-US" sz="2000" dirty="0"/>
              <a:t>27</a:t>
            </a:r>
            <a:endParaRPr lang="en-US" sz="2000" dirty="0"/>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2190750"/>
            <a:ext cx="7755649" cy="1015663"/>
          </a:xfrm>
          <a:prstGeom prst="rect">
            <a:avLst/>
          </a:prstGeom>
        </p:spPr>
        <p:txBody>
          <a:bodyPr wrap="none">
            <a:spAutoFit/>
          </a:bodyPr>
          <a:lstStyle/>
          <a:p>
            <a:r>
              <a:rPr lang="en-US" sz="6000" dirty="0">
                <a:solidFill>
                  <a:schemeClr val="accent5">
                    <a:lumMod val="60000"/>
                    <a:lumOff val="40000"/>
                  </a:schemeClr>
                </a:solidFill>
              </a:rPr>
              <a:t>Comparable interface:</a:t>
            </a:r>
            <a:endParaRPr lang="en-US" sz="6000" dirty="0">
              <a:solidFill>
                <a:schemeClr val="accent5">
                  <a:lumMod val="60000"/>
                  <a:lumOff val="40000"/>
                </a:schemeClr>
              </a:solidFill>
            </a:endParaRPr>
          </a:p>
        </p:txBody>
      </p:sp>
      <p:sp>
        <p:nvSpPr>
          <p:cNvPr id="6" name="Rectangle 5"/>
          <p:cNvSpPr/>
          <p:nvPr/>
        </p:nvSpPr>
        <p:spPr>
          <a:xfrm>
            <a:off x="7315200" y="4324350"/>
            <a:ext cx="470000" cy="400110"/>
          </a:xfrm>
          <a:prstGeom prst="rect">
            <a:avLst/>
          </a:prstGeom>
        </p:spPr>
        <p:txBody>
          <a:bodyPr wrap="none">
            <a:spAutoFit/>
          </a:bodyPr>
          <a:lstStyle/>
          <a:p>
            <a:r>
              <a:rPr lang="en-US" sz="2000" dirty="0"/>
              <a:t>27</a:t>
            </a:r>
            <a:endParaRPr lang="en-US" sz="2000" dirty="0"/>
          </a:p>
        </p:txBody>
      </p:sp>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486400" cy="954107"/>
          </a:xfrm>
          <a:prstGeom prst="rect">
            <a:avLst/>
          </a:prstGeom>
        </p:spPr>
        <p:txBody>
          <a:bodyPr wrap="square">
            <a:spAutoFit/>
          </a:bodyPr>
          <a:lstStyle/>
          <a:p>
            <a:r>
              <a:rPr lang="en-US" dirty="0"/>
              <a:t>Comparable interface present in </a:t>
            </a:r>
            <a:r>
              <a:rPr lang="en-US" dirty="0" err="1"/>
              <a:t>java.lang</a:t>
            </a:r>
            <a:r>
              <a:rPr lang="en-US" dirty="0"/>
              <a:t> package and contains only one method</a:t>
            </a:r>
            <a:endParaRPr lang="en-US" dirty="0"/>
          </a:p>
          <a:p>
            <a:r>
              <a:rPr lang="en-US" dirty="0" err="1"/>
              <a:t>compareTo</a:t>
            </a:r>
            <a:r>
              <a:rPr lang="en-US" dirty="0"/>
              <a:t>() method.</a:t>
            </a:r>
            <a:endParaRPr lang="en-US" dirty="0"/>
          </a:p>
          <a:p>
            <a:r>
              <a:rPr lang="en-US" dirty="0"/>
              <a:t>public </a:t>
            </a:r>
            <a:r>
              <a:rPr lang="en-US" dirty="0" err="1"/>
              <a:t>int</a:t>
            </a:r>
            <a:r>
              <a:rPr lang="en-US" dirty="0"/>
              <a:t> </a:t>
            </a:r>
            <a:r>
              <a:rPr lang="en-US" dirty="0" err="1"/>
              <a:t>compareTo</a:t>
            </a:r>
            <a:r>
              <a:rPr lang="en-US" dirty="0"/>
              <a:t>(Object </a:t>
            </a:r>
            <a:r>
              <a:rPr lang="en-US" dirty="0" err="1"/>
              <a:t>obj</a:t>
            </a:r>
            <a:r>
              <a:rPr lang="en-US" dirty="0"/>
              <a:t>);</a:t>
            </a:r>
            <a:endParaRPr lang="en-US" dirty="0"/>
          </a:p>
        </p:txBody>
      </p:sp>
      <p:sp>
        <p:nvSpPr>
          <p:cNvPr id="6" name="Rectangle 5"/>
          <p:cNvSpPr/>
          <p:nvPr/>
        </p:nvSpPr>
        <p:spPr>
          <a:xfrm>
            <a:off x="2286000" y="1276350"/>
            <a:ext cx="931665" cy="307777"/>
          </a:xfrm>
          <a:prstGeom prst="rect">
            <a:avLst/>
          </a:prstGeom>
        </p:spPr>
        <p:txBody>
          <a:bodyPr wrap="none">
            <a:spAutoFit/>
          </a:bodyPr>
          <a:lstStyle/>
          <a:p>
            <a:r>
              <a:rPr lang="en-US" u="sng" dirty="0"/>
              <a:t>Example:</a:t>
            </a:r>
            <a:endParaRPr lang="en-US" u="sng" dirty="0"/>
          </a:p>
        </p:txBody>
      </p:sp>
      <p:sp>
        <p:nvSpPr>
          <p:cNvPr id="7" name="Rectangle 6"/>
          <p:cNvSpPr/>
          <p:nvPr/>
        </p:nvSpPr>
        <p:spPr>
          <a:xfrm>
            <a:off x="1981200" y="1581150"/>
            <a:ext cx="1983235" cy="307777"/>
          </a:xfrm>
          <a:prstGeom prst="rect">
            <a:avLst/>
          </a:prstGeom>
        </p:spPr>
        <p:txBody>
          <a:bodyPr wrap="none">
            <a:spAutoFit/>
          </a:bodyPr>
          <a:lstStyle/>
          <a:p>
            <a:r>
              <a:rPr lang="en-US" dirty="0"/>
              <a:t>obj1.compareTo(obj2);</a:t>
            </a:r>
            <a:endParaRPr lang="en-US" dirty="0"/>
          </a:p>
        </p:txBody>
      </p:sp>
      <p:sp>
        <p:nvSpPr>
          <p:cNvPr id="8" name="Rectangle 7"/>
          <p:cNvSpPr/>
          <p:nvPr/>
        </p:nvSpPr>
        <p:spPr>
          <a:xfrm>
            <a:off x="2286000" y="1885950"/>
            <a:ext cx="910827" cy="307777"/>
          </a:xfrm>
          <a:prstGeom prst="rect">
            <a:avLst/>
          </a:prstGeom>
        </p:spPr>
        <p:txBody>
          <a:bodyPr wrap="none">
            <a:spAutoFit/>
          </a:bodyPr>
          <a:lstStyle/>
          <a:p>
            <a:r>
              <a:rPr lang="en-US" u="sng" dirty="0"/>
              <a:t>Diagram:</a:t>
            </a:r>
            <a:endParaRPr lang="en-US" u="sng" dirty="0"/>
          </a:p>
        </p:txBody>
      </p:sp>
      <p:pic>
        <p:nvPicPr>
          <p:cNvPr id="6146" name="Picture 2" descr="C:\Users\HOME\Desktop\Capture 4.PNG"/>
          <p:cNvPicPr>
            <a:picLocks noChangeAspect="1" noChangeArrowheads="1"/>
          </p:cNvPicPr>
          <p:nvPr/>
        </p:nvPicPr>
        <p:blipFill>
          <a:blip r:embed="rId1"/>
          <a:srcRect/>
          <a:stretch>
            <a:fillRect/>
          </a:stretch>
        </p:blipFill>
        <p:spPr bwMode="auto">
          <a:xfrm>
            <a:off x="1905000" y="2190750"/>
            <a:ext cx="5518150" cy="1498600"/>
          </a:xfrm>
          <a:prstGeom prst="rect">
            <a:avLst/>
          </a:prstGeom>
          <a:noFill/>
        </p:spPr>
      </p:pic>
      <p:sp>
        <p:nvSpPr>
          <p:cNvPr id="10" name="Rectangle 9"/>
          <p:cNvSpPr/>
          <p:nvPr/>
        </p:nvSpPr>
        <p:spPr>
          <a:xfrm>
            <a:off x="1295400" y="3638550"/>
            <a:ext cx="5715000" cy="1384995"/>
          </a:xfrm>
          <a:prstGeom prst="rect">
            <a:avLst/>
          </a:prstGeom>
        </p:spPr>
        <p:txBody>
          <a:bodyPr wrap="square">
            <a:spAutoFit/>
          </a:bodyPr>
          <a:lstStyle/>
          <a:p>
            <a:r>
              <a:rPr lang="en-US" u="sng" dirty="0"/>
              <a:t>Example 3</a:t>
            </a:r>
            <a:r>
              <a:rPr lang="en-US" dirty="0"/>
              <a:t>:</a:t>
            </a:r>
            <a:endParaRPr lang="en-US" dirty="0"/>
          </a:p>
          <a:p>
            <a:r>
              <a:rPr lang="en-US" dirty="0"/>
              <a:t>class Test</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System.out.println</a:t>
            </a:r>
            <a:r>
              <a:rPr lang="en-US" dirty="0"/>
              <a:t>("</a:t>
            </a:r>
            <a:r>
              <a:rPr lang="en-US" dirty="0" err="1"/>
              <a:t>A".compareTo</a:t>
            </a:r>
            <a:r>
              <a:rPr lang="en-US" dirty="0"/>
              <a:t>("Z"));//-25</a:t>
            </a:r>
            <a:endParaRPr lang="en-US" dirty="0"/>
          </a:p>
        </p:txBody>
      </p:sp>
      <p:sp>
        <p:nvSpPr>
          <p:cNvPr id="11" name="Rectangle 10"/>
          <p:cNvSpPr/>
          <p:nvPr/>
        </p:nvSpPr>
        <p:spPr>
          <a:xfrm>
            <a:off x="7391400" y="4400550"/>
            <a:ext cx="470000" cy="400110"/>
          </a:xfrm>
          <a:prstGeom prst="rect">
            <a:avLst/>
          </a:prstGeom>
        </p:spPr>
        <p:txBody>
          <a:bodyPr wrap="none">
            <a:spAutoFit/>
          </a:bodyPr>
          <a:lstStyle/>
          <a:p>
            <a:r>
              <a:rPr lang="en-US" sz="2000" dirty="0"/>
              <a:t>27</a:t>
            </a:r>
            <a:endParaRPr lang="en-US" sz="2000" dirty="0"/>
          </a:p>
        </p:txBody>
      </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91200" cy="3754874"/>
          </a:xfrm>
          <a:prstGeom prst="rect">
            <a:avLst/>
          </a:prstGeom>
        </p:spPr>
        <p:txBody>
          <a:bodyPr wrap="square">
            <a:spAutoFit/>
          </a:bodyPr>
          <a:lstStyle/>
          <a:p>
            <a:r>
              <a:rPr lang="en-US" dirty="0"/>
              <a:t>        </a:t>
            </a:r>
            <a:r>
              <a:rPr lang="en-US" dirty="0" err="1"/>
              <a:t>System.out.println</a:t>
            </a:r>
            <a:r>
              <a:rPr lang="en-US" dirty="0"/>
              <a:t>("</a:t>
            </a:r>
            <a:r>
              <a:rPr lang="en-US" dirty="0" err="1"/>
              <a:t>Z".compareTo</a:t>
            </a:r>
            <a:r>
              <a:rPr lang="en-US" dirty="0"/>
              <a:t>("K"));//15</a:t>
            </a:r>
            <a:endParaRPr lang="en-US" dirty="0"/>
          </a:p>
          <a:p>
            <a:r>
              <a:rPr lang="en-US" dirty="0"/>
              <a:t>        </a:t>
            </a:r>
            <a:r>
              <a:rPr lang="en-US" dirty="0" err="1"/>
              <a:t>System.out.println</a:t>
            </a:r>
            <a:r>
              <a:rPr lang="en-US" dirty="0"/>
              <a:t>("</a:t>
            </a:r>
            <a:r>
              <a:rPr lang="en-US" dirty="0" err="1"/>
              <a:t>A".compareTo</a:t>
            </a:r>
            <a:r>
              <a:rPr lang="en-US" dirty="0"/>
              <a:t>("A"));//0</a:t>
            </a:r>
            <a:endParaRPr lang="en-US" dirty="0"/>
          </a:p>
          <a:p>
            <a:r>
              <a:rPr lang="en-US" dirty="0"/>
              <a:t>        //</a:t>
            </a:r>
            <a:r>
              <a:rPr lang="en-US" dirty="0" err="1"/>
              <a:t>System.out.println</a:t>
            </a:r>
            <a:r>
              <a:rPr lang="en-US" dirty="0"/>
              <a:t>("</a:t>
            </a:r>
            <a:r>
              <a:rPr lang="en-US" dirty="0" err="1"/>
              <a:t>A".compareTo</a:t>
            </a:r>
            <a:r>
              <a:rPr lang="en-US" dirty="0"/>
              <a:t>(new</a:t>
            </a:r>
            <a:endParaRPr lang="en-US" dirty="0"/>
          </a:p>
          <a:p>
            <a:endParaRPr lang="en-US" dirty="0"/>
          </a:p>
          <a:p>
            <a:r>
              <a:rPr lang="en-US" dirty="0"/>
              <a:t>Integer(10)));</a:t>
            </a:r>
            <a:endParaRPr lang="en-US" dirty="0"/>
          </a:p>
          <a:p>
            <a:endParaRPr lang="en-US" dirty="0"/>
          </a:p>
          <a:p>
            <a:r>
              <a:rPr lang="en-US" dirty="0"/>
              <a:t>                 //Test.java:8: </a:t>
            </a:r>
            <a:r>
              <a:rPr lang="en-US" dirty="0" err="1"/>
              <a:t>compareTo</a:t>
            </a:r>
            <a:r>
              <a:rPr lang="en-US" dirty="0"/>
              <a:t>(</a:t>
            </a:r>
            <a:r>
              <a:rPr lang="en-US" dirty="0" err="1"/>
              <a:t>java.lang.String</a:t>
            </a:r>
            <a:r>
              <a:rPr lang="en-US" dirty="0"/>
              <a:t>)</a:t>
            </a:r>
            <a:endParaRPr lang="en-US" dirty="0"/>
          </a:p>
          <a:p>
            <a:r>
              <a:rPr lang="en-US" dirty="0"/>
              <a:t>in </a:t>
            </a:r>
            <a:r>
              <a:rPr lang="en-US" dirty="0" err="1"/>
              <a:t>java.lang.String</a:t>
            </a:r>
            <a:r>
              <a:rPr lang="en-US" dirty="0"/>
              <a:t> cannot</a:t>
            </a:r>
            <a:endParaRPr lang="en-US" dirty="0"/>
          </a:p>
          <a:p>
            <a:endParaRPr lang="en-US" dirty="0"/>
          </a:p>
          <a:p>
            <a:r>
              <a:rPr lang="en-US" dirty="0"/>
              <a:t>                   be applied to (</a:t>
            </a:r>
            <a:r>
              <a:rPr lang="en-US" dirty="0" err="1"/>
              <a:t>java.lang.Integer</a:t>
            </a:r>
            <a:r>
              <a:rPr lang="en-US" dirty="0"/>
              <a:t>)</a:t>
            </a:r>
            <a:endParaRPr lang="en-US" dirty="0"/>
          </a:p>
          <a:p>
            <a:endParaRPr lang="en-US" dirty="0"/>
          </a:p>
          <a:p>
            <a:r>
              <a:rPr lang="en-US" dirty="0"/>
              <a:t>     //</a:t>
            </a:r>
            <a:r>
              <a:rPr lang="en-US" dirty="0" err="1"/>
              <a:t>System.out.println</a:t>
            </a:r>
            <a:r>
              <a:rPr lang="en-US" dirty="0"/>
              <a:t>("</a:t>
            </a:r>
            <a:r>
              <a:rPr lang="en-US" dirty="0" err="1"/>
              <a:t>A".compareTo</a:t>
            </a:r>
            <a:r>
              <a:rPr lang="en-US" dirty="0"/>
              <a:t>(null));//</a:t>
            </a:r>
            <a:r>
              <a:rPr lang="en-US" dirty="0" err="1"/>
              <a:t>NullPointer</a:t>
            </a:r>
            <a:endParaRPr lang="en-US" dirty="0"/>
          </a:p>
          <a:p>
            <a:r>
              <a:rPr lang="en-US" dirty="0"/>
              <a:t>exception</a:t>
            </a:r>
            <a:endParaRPr lang="en-US" dirty="0"/>
          </a:p>
          <a:p>
            <a:endParaRPr lang="en-US" dirty="0"/>
          </a:p>
          <a:p>
            <a:r>
              <a:rPr lang="en-US" dirty="0"/>
              <a:t>          }</a:t>
            </a:r>
            <a:endParaRPr lang="en-US" dirty="0"/>
          </a:p>
          <a:p>
            <a:endParaRPr lang="en-US" dirty="0"/>
          </a:p>
          <a:p>
            <a:r>
              <a:rPr lang="en-US" dirty="0"/>
              <a:t>}</a:t>
            </a:r>
            <a:endParaRPr lang="en-US" dirty="0"/>
          </a:p>
        </p:txBody>
      </p:sp>
      <p:sp>
        <p:nvSpPr>
          <p:cNvPr id="6" name="Rectangle 5"/>
          <p:cNvSpPr/>
          <p:nvPr/>
        </p:nvSpPr>
        <p:spPr>
          <a:xfrm>
            <a:off x="1828800" y="3867150"/>
            <a:ext cx="6629400" cy="523220"/>
          </a:xfrm>
          <a:prstGeom prst="rect">
            <a:avLst/>
          </a:prstGeom>
        </p:spPr>
        <p:txBody>
          <a:bodyPr wrap="square">
            <a:spAutoFit/>
          </a:bodyPr>
          <a:lstStyle/>
          <a:p>
            <a:r>
              <a:rPr lang="en-US" dirty="0"/>
              <a:t>If we are depending on default natural sorting order then internally JVM will use</a:t>
            </a:r>
            <a:endParaRPr lang="en-US" dirty="0"/>
          </a:p>
          <a:p>
            <a:r>
              <a:rPr lang="en-US" dirty="0" err="1"/>
              <a:t>compareTo</a:t>
            </a:r>
            <a:r>
              <a:rPr lang="en-US" dirty="0"/>
              <a:t>() method to arrange objects in sorting order.</a:t>
            </a:r>
            <a:endParaRPr lang="en-US" dirty="0"/>
          </a:p>
        </p:txBody>
      </p:sp>
      <p:sp>
        <p:nvSpPr>
          <p:cNvPr id="7" name="Rectangle 6"/>
          <p:cNvSpPr/>
          <p:nvPr/>
        </p:nvSpPr>
        <p:spPr>
          <a:xfrm>
            <a:off x="7391400" y="4400550"/>
            <a:ext cx="470000" cy="400110"/>
          </a:xfrm>
          <a:prstGeom prst="rect">
            <a:avLst/>
          </a:prstGeom>
        </p:spPr>
        <p:txBody>
          <a:bodyPr wrap="none">
            <a:spAutoFit/>
          </a:bodyPr>
          <a:lstStyle/>
          <a:p>
            <a:r>
              <a:rPr lang="en-US" sz="2000" dirty="0"/>
              <a:t>28</a:t>
            </a:r>
            <a:endParaRPr lang="en-US" sz="20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9" name="Rectangle 8"/>
          <p:cNvSpPr/>
          <p:nvPr/>
        </p:nvSpPr>
        <p:spPr>
          <a:xfrm>
            <a:off x="2667000" y="1962150"/>
            <a:ext cx="3615092" cy="1015663"/>
          </a:xfrm>
          <a:prstGeom prst="rect">
            <a:avLst/>
          </a:prstGeom>
        </p:spPr>
        <p:txBody>
          <a:bodyPr wrap="none">
            <a:spAutoFit/>
          </a:bodyPr>
          <a:lstStyle/>
          <a:p>
            <a:r>
              <a:rPr lang="en-US" sz="6000" dirty="0">
                <a:solidFill>
                  <a:schemeClr val="accent6">
                    <a:lumMod val="75000"/>
                  </a:schemeClr>
                </a:solidFill>
              </a:rPr>
              <a:t>Collection</a:t>
            </a:r>
            <a:r>
              <a:rPr lang="en-US" dirty="0">
                <a:solidFill>
                  <a:schemeClr val="accent6">
                    <a:lumMod val="75000"/>
                  </a:schemeClr>
                </a:solidFill>
              </a:rPr>
              <a:t>:</a:t>
            </a:r>
            <a:endParaRPr lang="en-US" dirty="0">
              <a:solidFill>
                <a:schemeClr val="accent6">
                  <a:lumMod val="75000"/>
                </a:schemeClr>
              </a:solidFill>
            </a:endParaRPr>
          </a:p>
        </p:txBody>
      </p:sp>
      <p:sp>
        <p:nvSpPr>
          <p:cNvPr id="3" name="Rectangle 2"/>
          <p:cNvSpPr/>
          <p:nvPr/>
        </p:nvSpPr>
        <p:spPr>
          <a:xfrm>
            <a:off x="6781800" y="4095750"/>
            <a:ext cx="327334" cy="400110"/>
          </a:xfrm>
          <a:prstGeom prst="rect">
            <a:avLst/>
          </a:prstGeom>
        </p:spPr>
        <p:txBody>
          <a:bodyPr wrap="none">
            <a:spAutoFit/>
          </a:bodyPr>
          <a:lstStyle/>
          <a:p>
            <a:r>
              <a:rPr lang="en-US" sz="2000" dirty="0"/>
              <a:t>5</a:t>
            </a:r>
            <a:endParaRPr lang="en-US" sz="2000" dirty="0"/>
          </a:p>
        </p:txBody>
      </p:sp>
    </p:spTree>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209550"/>
            <a:ext cx="1080745" cy="307777"/>
          </a:xfrm>
          <a:prstGeom prst="rect">
            <a:avLst/>
          </a:prstGeom>
        </p:spPr>
        <p:txBody>
          <a:bodyPr wrap="none">
            <a:spAutoFit/>
          </a:bodyPr>
          <a:lstStyle/>
          <a:p>
            <a:r>
              <a:rPr lang="en-US" u="sng" dirty="0"/>
              <a:t>Example 4:</a:t>
            </a:r>
            <a:endParaRPr lang="en-US" u="sng" dirty="0"/>
          </a:p>
        </p:txBody>
      </p:sp>
      <p:sp>
        <p:nvSpPr>
          <p:cNvPr id="6" name="Rectangle 5"/>
          <p:cNvSpPr/>
          <p:nvPr/>
        </p:nvSpPr>
        <p:spPr>
          <a:xfrm>
            <a:off x="2590800" y="742950"/>
            <a:ext cx="5410200" cy="3108543"/>
          </a:xfrm>
          <a:prstGeom prst="rect">
            <a:avLst/>
          </a:prstGeom>
        </p:spPr>
        <p:txBody>
          <a:bodyPr wrap="square">
            <a:spAutoFit/>
          </a:bodyPr>
          <a:lstStyle/>
          <a:p>
            <a:r>
              <a:rPr lang="en-US" dirty="0"/>
              <a:t>import </a:t>
            </a:r>
            <a:r>
              <a:rPr lang="en-US" dirty="0" err="1"/>
              <a:t>java.util</a:t>
            </a:r>
            <a:r>
              <a:rPr lang="en-US" dirty="0"/>
              <a:t>.*;</a:t>
            </a:r>
            <a:endParaRPr lang="en-US" dirty="0"/>
          </a:p>
          <a:p>
            <a:r>
              <a:rPr lang="en-US" dirty="0"/>
              <a:t>class Test</a:t>
            </a:r>
            <a:endParaRPr lang="en-US" dirty="0"/>
          </a:p>
          <a:p>
            <a:r>
              <a:rPr lang="en-US" dirty="0"/>
              <a:t>{</a:t>
            </a:r>
            <a:endParaRPr lang="en-US" dirty="0"/>
          </a:p>
          <a:p>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TreeSet</a:t>
            </a:r>
            <a:r>
              <a:rPr lang="en-US" dirty="0"/>
              <a:t> t=new </a:t>
            </a:r>
            <a:r>
              <a:rPr lang="en-US" dirty="0" err="1"/>
              <a:t>TreeSet</a:t>
            </a:r>
            <a:r>
              <a:rPr lang="en-US" dirty="0"/>
              <a:t>();</a:t>
            </a:r>
            <a:endParaRPr lang="en-US" dirty="0"/>
          </a:p>
          <a:p>
            <a:r>
              <a:rPr lang="en-US" dirty="0"/>
              <a:t>                       </a:t>
            </a:r>
            <a:r>
              <a:rPr lang="en-US" dirty="0" err="1"/>
              <a:t>t.add</a:t>
            </a:r>
            <a:r>
              <a:rPr lang="en-US" dirty="0"/>
              <a:t>(10);</a:t>
            </a:r>
            <a:endParaRPr lang="en-US" dirty="0"/>
          </a:p>
          <a:p>
            <a:r>
              <a:rPr lang="en-US" dirty="0"/>
              <a:t>                       </a:t>
            </a:r>
            <a:r>
              <a:rPr lang="en-US" dirty="0" err="1"/>
              <a:t>t.add</a:t>
            </a:r>
            <a:r>
              <a:rPr lang="en-US" dirty="0"/>
              <a:t>(0);</a:t>
            </a:r>
            <a:endParaRPr lang="en-US" dirty="0"/>
          </a:p>
          <a:p>
            <a:r>
              <a:rPr lang="en-US" dirty="0"/>
              <a:t>                       </a:t>
            </a:r>
            <a:r>
              <a:rPr lang="en-US" dirty="0" err="1"/>
              <a:t>t.add</a:t>
            </a:r>
            <a:r>
              <a:rPr lang="en-US" dirty="0"/>
              <a:t>(15);</a:t>
            </a:r>
            <a:endParaRPr lang="en-US" dirty="0"/>
          </a:p>
          <a:p>
            <a:r>
              <a:rPr lang="en-US" dirty="0"/>
              <a:t>                       </a:t>
            </a:r>
            <a:r>
              <a:rPr lang="en-US" dirty="0" err="1"/>
              <a:t>t.add</a:t>
            </a:r>
            <a:r>
              <a:rPr lang="en-US" dirty="0"/>
              <a:t>(10);</a:t>
            </a:r>
            <a:endParaRPr lang="en-US" dirty="0"/>
          </a:p>
          <a:p>
            <a:r>
              <a:rPr lang="en-US" dirty="0"/>
              <a:t>                       </a:t>
            </a:r>
            <a:r>
              <a:rPr lang="en-US" dirty="0" err="1"/>
              <a:t>System.out.println</a:t>
            </a:r>
            <a:r>
              <a:rPr lang="en-US" dirty="0"/>
              <a:t>(t);//[0, 10, 15]</a:t>
            </a:r>
            <a:endParaRPr lang="en-US" dirty="0"/>
          </a:p>
          <a:p>
            <a:r>
              <a:rPr lang="en-US" dirty="0"/>
              <a:t>           }</a:t>
            </a:r>
            <a:endParaRPr lang="en-US" dirty="0"/>
          </a:p>
          <a:p>
            <a:r>
              <a:rPr lang="en-US" dirty="0"/>
              <a:t>}</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28</a:t>
            </a:r>
            <a:endParaRPr lang="en-US" sz="2000" dirty="0"/>
          </a:p>
        </p:txBody>
      </p:sp>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2343150"/>
            <a:ext cx="7116051" cy="707886"/>
          </a:xfrm>
          <a:prstGeom prst="rect">
            <a:avLst/>
          </a:prstGeom>
        </p:spPr>
        <p:txBody>
          <a:bodyPr wrap="none">
            <a:spAutoFit/>
          </a:bodyPr>
          <a:lstStyle/>
          <a:p>
            <a:r>
              <a:rPr lang="en-US" sz="4000" dirty="0" err="1">
                <a:solidFill>
                  <a:srgbClr val="0070C0"/>
                </a:solidFill>
              </a:rPr>
              <a:t>compareTo</a:t>
            </a:r>
            <a:r>
              <a:rPr lang="en-US" sz="4000" dirty="0">
                <a:solidFill>
                  <a:srgbClr val="0070C0"/>
                </a:solidFill>
              </a:rPr>
              <a:t>() method analysis:</a:t>
            </a:r>
            <a:endParaRPr lang="en-US" sz="4000" dirty="0">
              <a:solidFill>
                <a:srgbClr val="0070C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28</a:t>
            </a:r>
            <a:endParaRPr lang="en-US" sz="2000" dirty="0"/>
          </a:p>
        </p:txBody>
      </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OME\Desktop\Capture.PNG"/>
          <p:cNvPicPr>
            <a:picLocks noChangeAspect="1" noChangeArrowheads="1"/>
          </p:cNvPicPr>
          <p:nvPr/>
        </p:nvPicPr>
        <p:blipFill>
          <a:blip r:embed="rId1"/>
          <a:srcRect/>
          <a:stretch>
            <a:fillRect/>
          </a:stretch>
        </p:blipFill>
        <p:spPr bwMode="auto">
          <a:xfrm>
            <a:off x="2536156" y="179806"/>
            <a:ext cx="5769644" cy="2120900"/>
          </a:xfrm>
          <a:prstGeom prst="rect">
            <a:avLst/>
          </a:prstGeom>
          <a:noFill/>
        </p:spPr>
      </p:pic>
      <p:sp>
        <p:nvSpPr>
          <p:cNvPr id="6" name="Rectangle 5"/>
          <p:cNvSpPr/>
          <p:nvPr/>
        </p:nvSpPr>
        <p:spPr>
          <a:xfrm>
            <a:off x="838200" y="2495550"/>
            <a:ext cx="6858000" cy="1600438"/>
          </a:xfrm>
          <a:prstGeom prst="rect">
            <a:avLst/>
          </a:prstGeom>
        </p:spPr>
        <p:txBody>
          <a:bodyPr wrap="square">
            <a:spAutoFit/>
          </a:bodyPr>
          <a:lstStyle/>
          <a:p>
            <a:r>
              <a:rPr lang="en-US" dirty="0"/>
              <a:t>    If we are not satisfying with default natural sorting order (or) if default natural</a:t>
            </a:r>
            <a:endParaRPr lang="en-US" dirty="0"/>
          </a:p>
          <a:p>
            <a:r>
              <a:rPr lang="en-US" dirty="0"/>
              <a:t>       sorting order is not available then we can define our own customized sorting by</a:t>
            </a:r>
            <a:endParaRPr lang="en-US" dirty="0"/>
          </a:p>
          <a:p>
            <a:r>
              <a:rPr lang="en-US" dirty="0"/>
              <a:t>       Comparator object.</a:t>
            </a:r>
            <a:endParaRPr lang="en-US" dirty="0"/>
          </a:p>
          <a:p>
            <a:endParaRPr lang="en-US" dirty="0"/>
          </a:p>
          <a:p>
            <a:r>
              <a:rPr lang="en-US" dirty="0"/>
              <a:t>    Comparable meant for default natural sorting order.</a:t>
            </a:r>
            <a:endParaRPr lang="en-US" dirty="0"/>
          </a:p>
          <a:p>
            <a:endParaRPr lang="en-US" dirty="0"/>
          </a:p>
          <a:p>
            <a:r>
              <a:rPr lang="en-US" dirty="0"/>
              <a:t>    Comparator meant for customized sorting order.</a:t>
            </a:r>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29</a:t>
            </a:r>
            <a:endParaRPr lang="en-US" sz="2000" dirty="0"/>
          </a:p>
        </p:txBody>
      </p:sp>
    </p:spTree>
  </p:cSld>
  <p:clrMapOvr>
    <a:masterClrMapping/>
  </p:clrMapOvr>
  <p:transition>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190750"/>
            <a:ext cx="6146234" cy="830997"/>
          </a:xfrm>
          <a:prstGeom prst="rect">
            <a:avLst/>
          </a:prstGeom>
        </p:spPr>
        <p:txBody>
          <a:bodyPr wrap="none">
            <a:spAutoFit/>
          </a:bodyPr>
          <a:lstStyle/>
          <a:p>
            <a:r>
              <a:rPr lang="en-US" sz="4800" dirty="0">
                <a:solidFill>
                  <a:srgbClr val="7030A0"/>
                </a:solidFill>
              </a:rPr>
              <a:t>Comparator interface:</a:t>
            </a:r>
            <a:endParaRPr lang="en-US" sz="4800" dirty="0">
              <a:solidFill>
                <a:srgbClr val="7030A0"/>
              </a:solidFill>
            </a:endParaRPr>
          </a:p>
        </p:txBody>
      </p:sp>
      <p:sp>
        <p:nvSpPr>
          <p:cNvPr id="6" name="Rectangle 5"/>
          <p:cNvSpPr/>
          <p:nvPr/>
        </p:nvSpPr>
        <p:spPr>
          <a:xfrm>
            <a:off x="7315200" y="4400550"/>
            <a:ext cx="470000" cy="400110"/>
          </a:xfrm>
          <a:prstGeom prst="rect">
            <a:avLst/>
          </a:prstGeom>
        </p:spPr>
        <p:txBody>
          <a:bodyPr wrap="none">
            <a:spAutoFit/>
          </a:bodyPr>
          <a:lstStyle/>
          <a:p>
            <a:r>
              <a:rPr lang="en-US" sz="2000" dirty="0"/>
              <a:t>29</a:t>
            </a:r>
            <a:endParaRPr lang="en-US" sz="2000" dirty="0"/>
          </a:p>
        </p:txBody>
      </p:sp>
    </p:spTree>
  </p:cSld>
  <p:clrMapOvr>
    <a:masterClrMapping/>
  </p:clrMapOvr>
  <p:transition>
    <p:fade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15000" cy="954107"/>
          </a:xfrm>
          <a:prstGeom prst="rect">
            <a:avLst/>
          </a:prstGeom>
        </p:spPr>
        <p:txBody>
          <a:bodyPr wrap="square">
            <a:spAutoFit/>
          </a:bodyPr>
          <a:lstStyle/>
          <a:p>
            <a:r>
              <a:rPr lang="en-US" dirty="0"/>
              <a:t>Comparator interface present in </a:t>
            </a:r>
            <a:r>
              <a:rPr lang="en-US" dirty="0" err="1"/>
              <a:t>java.util</a:t>
            </a:r>
            <a:r>
              <a:rPr lang="en-US" dirty="0"/>
              <a:t> package this interface defines the following 2 methods.</a:t>
            </a:r>
            <a:endParaRPr lang="en-US" dirty="0"/>
          </a:p>
          <a:p>
            <a:endParaRPr lang="en-US" dirty="0"/>
          </a:p>
          <a:p>
            <a:r>
              <a:rPr lang="en-US" dirty="0"/>
              <a:t>1) public </a:t>
            </a:r>
            <a:r>
              <a:rPr lang="en-US" dirty="0" err="1"/>
              <a:t>int</a:t>
            </a:r>
            <a:r>
              <a:rPr lang="en-US" dirty="0"/>
              <a:t> compare(Object obj1,Object Obj2);</a:t>
            </a:r>
            <a:endParaRPr lang="en-US" dirty="0"/>
          </a:p>
        </p:txBody>
      </p:sp>
      <p:sp>
        <p:nvSpPr>
          <p:cNvPr id="6" name="Rectangle 5"/>
          <p:cNvSpPr/>
          <p:nvPr/>
        </p:nvSpPr>
        <p:spPr>
          <a:xfrm>
            <a:off x="2438400" y="1123950"/>
            <a:ext cx="910827" cy="307777"/>
          </a:xfrm>
          <a:prstGeom prst="rect">
            <a:avLst/>
          </a:prstGeom>
        </p:spPr>
        <p:txBody>
          <a:bodyPr wrap="none">
            <a:spAutoFit/>
          </a:bodyPr>
          <a:lstStyle/>
          <a:p>
            <a:r>
              <a:rPr lang="en-US" u="sng" dirty="0"/>
              <a:t>Diagram:</a:t>
            </a:r>
            <a:endParaRPr lang="en-US" u="sng" dirty="0"/>
          </a:p>
        </p:txBody>
      </p:sp>
      <p:pic>
        <p:nvPicPr>
          <p:cNvPr id="8194" name="Picture 2" descr="C:\Users\HOME\Desktop\Capture  2.PNG"/>
          <p:cNvPicPr>
            <a:picLocks noChangeAspect="1" noChangeArrowheads="1"/>
          </p:cNvPicPr>
          <p:nvPr/>
        </p:nvPicPr>
        <p:blipFill>
          <a:blip r:embed="rId1"/>
          <a:srcRect/>
          <a:stretch>
            <a:fillRect/>
          </a:stretch>
        </p:blipFill>
        <p:spPr bwMode="auto">
          <a:xfrm>
            <a:off x="2286000" y="1504950"/>
            <a:ext cx="5283200" cy="1143000"/>
          </a:xfrm>
          <a:prstGeom prst="rect">
            <a:avLst/>
          </a:prstGeom>
          <a:noFill/>
        </p:spPr>
      </p:pic>
      <p:sp>
        <p:nvSpPr>
          <p:cNvPr id="8" name="Rectangle 7"/>
          <p:cNvSpPr/>
          <p:nvPr/>
        </p:nvSpPr>
        <p:spPr>
          <a:xfrm>
            <a:off x="1905000" y="2876550"/>
            <a:ext cx="7010400" cy="1384995"/>
          </a:xfrm>
          <a:prstGeom prst="rect">
            <a:avLst/>
          </a:prstGeom>
        </p:spPr>
        <p:txBody>
          <a:bodyPr wrap="square">
            <a:spAutoFit/>
          </a:bodyPr>
          <a:lstStyle/>
          <a:p>
            <a:r>
              <a:rPr lang="en-US" dirty="0"/>
              <a:t>2) public </a:t>
            </a:r>
            <a:r>
              <a:rPr lang="en-US" dirty="0" err="1"/>
              <a:t>boolean</a:t>
            </a:r>
            <a:r>
              <a:rPr lang="en-US" dirty="0"/>
              <a:t> equals(Object </a:t>
            </a:r>
            <a:r>
              <a:rPr lang="en-US" dirty="0" err="1"/>
              <a:t>obj</a:t>
            </a:r>
            <a:r>
              <a:rPr lang="en-US" dirty="0"/>
              <a:t>);</a:t>
            </a:r>
            <a:endParaRPr lang="en-US" dirty="0"/>
          </a:p>
          <a:p>
            <a:endParaRPr lang="en-US" dirty="0"/>
          </a:p>
          <a:p>
            <a:r>
              <a:rPr lang="en-US" dirty="0"/>
              <a:t>  Whenever we are implementing Comparator interface we have to provide</a:t>
            </a:r>
            <a:endParaRPr lang="en-US" dirty="0"/>
          </a:p>
          <a:p>
            <a:r>
              <a:rPr lang="en-US" dirty="0"/>
              <a:t>      implementation only for compare() method.</a:t>
            </a:r>
            <a:endParaRPr lang="en-US" dirty="0"/>
          </a:p>
          <a:p>
            <a:r>
              <a:rPr lang="en-US" dirty="0"/>
              <a:t>  Implementing equals() method is optional because it is already available      from </a:t>
            </a:r>
            <a:endParaRPr lang="en-US" dirty="0"/>
          </a:p>
          <a:p>
            <a:r>
              <a:rPr lang="en-US" dirty="0"/>
              <a:t>     Object class through inheritance.</a:t>
            </a:r>
            <a:endParaRPr lang="en-US" dirty="0"/>
          </a:p>
        </p:txBody>
      </p:sp>
      <p:sp>
        <p:nvSpPr>
          <p:cNvPr id="9" name="Rectangle 8"/>
          <p:cNvSpPr/>
          <p:nvPr/>
        </p:nvSpPr>
        <p:spPr>
          <a:xfrm>
            <a:off x="7391400" y="4400550"/>
            <a:ext cx="470000" cy="400110"/>
          </a:xfrm>
          <a:prstGeom prst="rect">
            <a:avLst/>
          </a:prstGeom>
        </p:spPr>
        <p:txBody>
          <a:bodyPr wrap="none">
            <a:spAutoFit/>
          </a:bodyPr>
          <a:lstStyle/>
          <a:p>
            <a:r>
              <a:rPr lang="en-US" sz="2000" dirty="0"/>
              <a:t>29</a:t>
            </a:r>
            <a:endParaRPr lang="en-US" sz="2000" dirty="0"/>
          </a:p>
        </p:txBody>
      </p:sp>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514350"/>
            <a:ext cx="6781800" cy="523220"/>
          </a:xfrm>
          <a:prstGeom prst="rect">
            <a:avLst/>
          </a:prstGeom>
        </p:spPr>
        <p:txBody>
          <a:bodyPr wrap="square">
            <a:spAutoFit/>
          </a:bodyPr>
          <a:lstStyle/>
          <a:p>
            <a:r>
              <a:rPr lang="en-US" u="sng" dirty="0"/>
              <a:t>Requirement: </a:t>
            </a:r>
            <a:r>
              <a:rPr lang="en-US" dirty="0"/>
              <a:t>Write a program to insert integer objects into the </a:t>
            </a:r>
            <a:r>
              <a:rPr lang="en-US" dirty="0" err="1"/>
              <a:t>TreeSet</a:t>
            </a:r>
            <a:r>
              <a:rPr lang="en-US" dirty="0"/>
              <a:t> where the</a:t>
            </a:r>
            <a:endParaRPr lang="en-US" dirty="0"/>
          </a:p>
          <a:p>
            <a:r>
              <a:rPr lang="en-US" dirty="0"/>
              <a:t>sorting order is descending order.</a:t>
            </a:r>
            <a:endParaRPr lang="en-US" dirty="0"/>
          </a:p>
        </p:txBody>
      </p:sp>
      <p:sp>
        <p:nvSpPr>
          <p:cNvPr id="6" name="Rectangle 5"/>
          <p:cNvSpPr/>
          <p:nvPr/>
        </p:nvSpPr>
        <p:spPr>
          <a:xfrm>
            <a:off x="1295400" y="1200150"/>
            <a:ext cx="6172200" cy="3323987"/>
          </a:xfrm>
          <a:prstGeom prst="rect">
            <a:avLst/>
          </a:prstGeom>
        </p:spPr>
        <p:txBody>
          <a:bodyPr wrap="square">
            <a:spAutoFit/>
          </a:bodyPr>
          <a:lstStyle/>
          <a:p>
            <a:r>
              <a:rPr lang="en-US" dirty="0"/>
              <a:t>Program:</a:t>
            </a:r>
            <a:endParaRPr lang="en-US" dirty="0"/>
          </a:p>
          <a:p>
            <a:r>
              <a:rPr lang="en-US" dirty="0"/>
              <a:t>import </a:t>
            </a:r>
            <a:r>
              <a:rPr lang="en-US" dirty="0" err="1"/>
              <a:t>java.util</a:t>
            </a:r>
            <a:r>
              <a:rPr lang="en-US" dirty="0"/>
              <a:t>.*;</a:t>
            </a:r>
            <a:endParaRPr lang="en-US" dirty="0"/>
          </a:p>
          <a:p>
            <a:r>
              <a:rPr lang="en-US" dirty="0"/>
              <a:t>class Test</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a:t>
            </a:r>
            <a:endParaRPr lang="en-US" dirty="0"/>
          </a:p>
          <a:p>
            <a:r>
              <a:rPr lang="en-US" dirty="0"/>
              <a:t>                      </a:t>
            </a:r>
            <a:r>
              <a:rPr lang="en-US" dirty="0" err="1"/>
              <a:t>TreeSet</a:t>
            </a:r>
            <a:r>
              <a:rPr lang="en-US" dirty="0"/>
              <a:t> t=new </a:t>
            </a:r>
            <a:r>
              <a:rPr lang="en-US" dirty="0" err="1"/>
              <a:t>TreeSet</a:t>
            </a:r>
            <a:r>
              <a:rPr lang="en-US" dirty="0"/>
              <a:t>(new </a:t>
            </a:r>
            <a:r>
              <a:rPr lang="en-US" dirty="0" err="1"/>
              <a:t>MyComparator</a:t>
            </a:r>
            <a:r>
              <a:rPr lang="en-US" dirty="0"/>
              <a:t>()); //---</a:t>
            </a:r>
            <a:endParaRPr lang="en-US" dirty="0"/>
          </a:p>
          <a:p>
            <a:endParaRPr lang="en-US" dirty="0"/>
          </a:p>
          <a:p>
            <a:r>
              <a:rPr lang="en-US" dirty="0"/>
              <a:t>-&gt;(1)</a:t>
            </a:r>
            <a:endParaRPr lang="en-US" dirty="0"/>
          </a:p>
          <a:p>
            <a:endParaRPr lang="en-US" dirty="0"/>
          </a:p>
          <a:p>
            <a:r>
              <a:rPr lang="en-US" dirty="0"/>
              <a:t>                       </a:t>
            </a:r>
            <a:r>
              <a:rPr lang="en-US" dirty="0" err="1"/>
              <a:t>t.add</a:t>
            </a:r>
            <a:r>
              <a:rPr lang="en-US" dirty="0"/>
              <a:t>(10);</a:t>
            </a:r>
            <a:endParaRPr lang="en-US" dirty="0"/>
          </a:p>
          <a:p>
            <a:r>
              <a:rPr lang="en-US" dirty="0"/>
              <a:t>                       </a:t>
            </a:r>
            <a:r>
              <a:rPr lang="en-US" dirty="0" err="1"/>
              <a:t>t.add</a:t>
            </a:r>
            <a:r>
              <a:rPr lang="en-US" dirty="0"/>
              <a:t>(0);</a:t>
            </a:r>
            <a:endParaRPr lang="en-US" dirty="0"/>
          </a:p>
          <a:p>
            <a:r>
              <a:rPr lang="en-US" dirty="0"/>
              <a:t>                       </a:t>
            </a:r>
            <a:r>
              <a:rPr lang="en-US" dirty="0" err="1"/>
              <a:t>t.add</a:t>
            </a:r>
            <a:r>
              <a:rPr lang="en-US" dirty="0"/>
              <a:t>(15);</a:t>
            </a:r>
            <a:endParaRPr lang="en-US" dirty="0"/>
          </a:p>
          <a:p>
            <a:r>
              <a:rPr lang="en-US" dirty="0"/>
              <a:t>                       </a:t>
            </a:r>
            <a:r>
              <a:rPr lang="en-US" dirty="0" err="1"/>
              <a:t>t.add</a:t>
            </a:r>
            <a:r>
              <a:rPr lang="en-US" dirty="0"/>
              <a:t>(5);</a:t>
            </a:r>
            <a:endParaRPr lang="en-US" dirty="0"/>
          </a:p>
          <a:p>
            <a:r>
              <a:rPr lang="en-US" dirty="0"/>
              <a:t>                       </a:t>
            </a:r>
            <a:r>
              <a:rPr lang="en-US" dirty="0" err="1"/>
              <a:t>t.add</a:t>
            </a:r>
            <a:r>
              <a:rPr lang="en-US" dirty="0"/>
              <a:t>(20);</a:t>
            </a:r>
            <a:endParaRPr lang="en-US" dirty="0"/>
          </a:p>
        </p:txBody>
      </p:sp>
      <p:sp>
        <p:nvSpPr>
          <p:cNvPr id="7" name="Rectangle 6"/>
          <p:cNvSpPr/>
          <p:nvPr/>
        </p:nvSpPr>
        <p:spPr>
          <a:xfrm>
            <a:off x="7391400" y="4400550"/>
            <a:ext cx="470000" cy="400110"/>
          </a:xfrm>
          <a:prstGeom prst="rect">
            <a:avLst/>
          </a:prstGeom>
        </p:spPr>
        <p:txBody>
          <a:bodyPr wrap="none">
            <a:spAutoFit/>
          </a:bodyPr>
          <a:lstStyle/>
          <a:p>
            <a:r>
              <a:rPr lang="en-US" sz="2000" dirty="0"/>
              <a:t>29</a:t>
            </a:r>
            <a:endParaRPr lang="en-US" sz="2000" dirty="0"/>
          </a:p>
        </p:txBody>
      </p:sp>
    </p:spTree>
  </p:cSld>
  <p:clrMapOvr>
    <a:masterClrMapping/>
  </p:clrMapOvr>
  <p:transition>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514350"/>
            <a:ext cx="5791200" cy="3970318"/>
          </a:xfrm>
          <a:prstGeom prst="rect">
            <a:avLst/>
          </a:prstGeom>
        </p:spPr>
        <p:txBody>
          <a:bodyPr wrap="square">
            <a:spAutoFit/>
          </a:bodyPr>
          <a:lstStyle/>
          <a:p>
            <a:r>
              <a:rPr lang="en-US" dirty="0"/>
              <a:t>                 </a:t>
            </a:r>
            <a:r>
              <a:rPr lang="en-US" dirty="0" err="1"/>
              <a:t>System.out.println</a:t>
            </a:r>
            <a:r>
              <a:rPr lang="en-US" dirty="0"/>
              <a:t>(t);//[20, 15, 10, 5, 0]</a:t>
            </a:r>
            <a:endParaRPr lang="en-US" dirty="0"/>
          </a:p>
          <a:p>
            <a:r>
              <a:rPr lang="en-US" dirty="0"/>
              <a:t>       }</a:t>
            </a:r>
            <a:endParaRPr lang="en-US" dirty="0"/>
          </a:p>
          <a:p>
            <a:r>
              <a:rPr lang="en-US" dirty="0"/>
              <a:t>}</a:t>
            </a:r>
            <a:endParaRPr lang="en-US" dirty="0"/>
          </a:p>
          <a:p>
            <a:r>
              <a:rPr lang="en-US" dirty="0"/>
              <a:t>class </a:t>
            </a:r>
            <a:r>
              <a:rPr lang="en-US" dirty="0" err="1"/>
              <a:t>MyComparator</a:t>
            </a:r>
            <a:r>
              <a:rPr lang="en-US" dirty="0"/>
              <a:t> implements Comparator</a:t>
            </a:r>
            <a:endParaRPr lang="en-US" dirty="0"/>
          </a:p>
          <a:p>
            <a:r>
              <a:rPr lang="en-US" dirty="0"/>
              <a:t>{</a:t>
            </a:r>
            <a:endParaRPr lang="en-US" dirty="0"/>
          </a:p>
          <a:p>
            <a:endParaRPr lang="en-US" dirty="0"/>
          </a:p>
          <a:p>
            <a:r>
              <a:rPr lang="en-US" dirty="0"/>
              <a:t>          public </a:t>
            </a:r>
            <a:r>
              <a:rPr lang="en-US" dirty="0" err="1"/>
              <a:t>int</a:t>
            </a:r>
            <a:r>
              <a:rPr lang="en-US" dirty="0"/>
              <a:t> compare(Object obj1,Object obj2)</a:t>
            </a:r>
            <a:endParaRPr lang="en-US" dirty="0"/>
          </a:p>
          <a:p>
            <a:r>
              <a:rPr lang="en-US" dirty="0"/>
              <a:t>          {</a:t>
            </a:r>
            <a:endParaRPr lang="en-US" dirty="0"/>
          </a:p>
          <a:p>
            <a:endParaRPr lang="en-US" dirty="0"/>
          </a:p>
          <a:p>
            <a:r>
              <a:rPr lang="en-US" dirty="0"/>
              <a:t>                    Integer i1=(Integer)obj1;</a:t>
            </a:r>
            <a:endParaRPr lang="en-US" dirty="0"/>
          </a:p>
          <a:p>
            <a:r>
              <a:rPr lang="en-US" dirty="0"/>
              <a:t>                    Integer i2=(Integer)obj2;</a:t>
            </a:r>
            <a:endParaRPr lang="en-US" dirty="0"/>
          </a:p>
          <a:p>
            <a:r>
              <a:rPr lang="en-US" dirty="0"/>
              <a:t>                    if(i1&lt;i2)</a:t>
            </a:r>
            <a:endParaRPr lang="en-US" dirty="0"/>
          </a:p>
          <a:p>
            <a:r>
              <a:rPr lang="en-US" dirty="0"/>
              <a:t>                            return +1;</a:t>
            </a:r>
            <a:endParaRPr lang="en-US" dirty="0"/>
          </a:p>
          <a:p>
            <a:r>
              <a:rPr lang="en-US" dirty="0"/>
              <a:t>                    else if(i1 &gt; i2)</a:t>
            </a:r>
            <a:endParaRPr lang="en-US" dirty="0"/>
          </a:p>
          <a:p>
            <a:r>
              <a:rPr lang="en-US" dirty="0"/>
              <a:t>                            return -100;</a:t>
            </a:r>
            <a:endParaRPr lang="en-US" dirty="0"/>
          </a:p>
          <a:p>
            <a:r>
              <a:rPr lang="en-US" dirty="0"/>
              <a:t>                    else return 0;</a:t>
            </a:r>
            <a:endParaRPr lang="en-US" dirty="0"/>
          </a:p>
          <a:p>
            <a:r>
              <a:rPr lang="en-US" dirty="0"/>
              <a:t>            }</a:t>
            </a:r>
            <a:endParaRPr lang="en-US" dirty="0"/>
          </a:p>
          <a:p>
            <a:r>
              <a:rPr lang="en-US" dirty="0"/>
              <a:t>}</a:t>
            </a:r>
            <a:endParaRPr lang="en-US" dirty="0"/>
          </a:p>
        </p:txBody>
      </p:sp>
      <p:sp>
        <p:nvSpPr>
          <p:cNvPr id="6" name="Rectangle 5"/>
          <p:cNvSpPr/>
          <p:nvPr/>
        </p:nvSpPr>
        <p:spPr>
          <a:xfrm>
            <a:off x="7391400" y="4400550"/>
            <a:ext cx="470000" cy="400110"/>
          </a:xfrm>
          <a:prstGeom prst="rect">
            <a:avLst/>
          </a:prstGeom>
        </p:spPr>
        <p:txBody>
          <a:bodyPr wrap="none">
            <a:spAutoFit/>
          </a:bodyPr>
          <a:lstStyle/>
          <a:p>
            <a:r>
              <a:rPr lang="en-US" sz="2000" dirty="0"/>
              <a:t>30</a:t>
            </a:r>
            <a:endParaRPr lang="en-US" sz="2000" dirty="0"/>
          </a:p>
        </p:txBody>
      </p:sp>
    </p:spTree>
  </p:cSld>
  <p:clrMapOvr>
    <a:masterClrMapping/>
  </p:clrMapOvr>
  <p:transition>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33350"/>
            <a:ext cx="6477000" cy="2031325"/>
          </a:xfrm>
          <a:prstGeom prst="rect">
            <a:avLst/>
          </a:prstGeom>
        </p:spPr>
        <p:txBody>
          <a:bodyPr wrap="square">
            <a:spAutoFit/>
          </a:bodyPr>
          <a:lstStyle/>
          <a:p>
            <a:r>
              <a:rPr lang="en-US" dirty="0"/>
              <a:t>  At line "1" if we are not passing Comparator object then JVM will always calls</a:t>
            </a:r>
            <a:endParaRPr lang="en-US" dirty="0"/>
          </a:p>
          <a:p>
            <a:r>
              <a:rPr lang="en-US" dirty="0"/>
              <a:t>     </a:t>
            </a:r>
            <a:r>
              <a:rPr lang="en-US" dirty="0" err="1"/>
              <a:t>compareTo</a:t>
            </a:r>
            <a:r>
              <a:rPr lang="en-US" dirty="0"/>
              <a:t>() method which is meant for default natural sorting         order(ascending order)hence in this case the </a:t>
            </a:r>
            <a:endParaRPr lang="en-US" dirty="0"/>
          </a:p>
          <a:p>
            <a:r>
              <a:rPr lang="en-US" dirty="0"/>
              <a:t>     output is [0, 5, 10, 15, 20].</a:t>
            </a:r>
            <a:endParaRPr lang="en-US" dirty="0"/>
          </a:p>
          <a:p>
            <a:endParaRPr lang="en-US" dirty="0"/>
          </a:p>
          <a:p>
            <a:r>
              <a:rPr lang="en-US" dirty="0"/>
              <a:t>  At line "1" if we are passing Comparator object then JVM calls compare()   method of </a:t>
            </a:r>
            <a:r>
              <a:rPr lang="en-US" dirty="0" err="1"/>
              <a:t>MyComparator</a:t>
            </a:r>
            <a:r>
              <a:rPr lang="en-US" dirty="0"/>
              <a:t> class which is meant for customized</a:t>
            </a:r>
            <a:endParaRPr lang="en-US" dirty="0"/>
          </a:p>
          <a:p>
            <a:r>
              <a:rPr lang="en-US" dirty="0"/>
              <a:t>  sorting order(descending order) hence in this case</a:t>
            </a:r>
            <a:endParaRPr lang="en-US" dirty="0"/>
          </a:p>
          <a:p>
            <a:r>
              <a:rPr lang="en-US" dirty="0"/>
              <a:t>  the output is [20, 15, 10, 5, 0].</a:t>
            </a:r>
            <a:endParaRPr lang="en-US" dirty="0"/>
          </a:p>
        </p:txBody>
      </p:sp>
      <p:sp>
        <p:nvSpPr>
          <p:cNvPr id="6" name="Rectangle 5"/>
          <p:cNvSpPr/>
          <p:nvPr/>
        </p:nvSpPr>
        <p:spPr>
          <a:xfrm>
            <a:off x="2133600" y="2190750"/>
            <a:ext cx="910827" cy="307777"/>
          </a:xfrm>
          <a:prstGeom prst="rect">
            <a:avLst/>
          </a:prstGeom>
        </p:spPr>
        <p:txBody>
          <a:bodyPr wrap="none">
            <a:spAutoFit/>
          </a:bodyPr>
          <a:lstStyle/>
          <a:p>
            <a:r>
              <a:rPr lang="en-US" u="sng" dirty="0"/>
              <a:t>Diagram:</a:t>
            </a:r>
            <a:endParaRPr lang="en-US" u="sng" dirty="0"/>
          </a:p>
        </p:txBody>
      </p:sp>
      <p:pic>
        <p:nvPicPr>
          <p:cNvPr id="9218" name="Picture 2" descr="C:\Users\HOME\Desktop\Capture 3.PNG"/>
          <p:cNvPicPr>
            <a:picLocks noChangeAspect="1" noChangeArrowheads="1"/>
          </p:cNvPicPr>
          <p:nvPr/>
        </p:nvPicPr>
        <p:blipFill>
          <a:blip r:embed="rId1"/>
          <a:srcRect/>
          <a:stretch>
            <a:fillRect/>
          </a:stretch>
        </p:blipFill>
        <p:spPr bwMode="auto">
          <a:xfrm>
            <a:off x="1981200" y="2552700"/>
            <a:ext cx="5105400" cy="2590800"/>
          </a:xfrm>
          <a:prstGeom prst="rect">
            <a:avLst/>
          </a:prstGeom>
          <a:noFill/>
        </p:spPr>
      </p:pic>
      <p:sp>
        <p:nvSpPr>
          <p:cNvPr id="8" name="Rectangle 7"/>
          <p:cNvSpPr/>
          <p:nvPr/>
        </p:nvSpPr>
        <p:spPr>
          <a:xfrm>
            <a:off x="7315200" y="4476750"/>
            <a:ext cx="470000" cy="400110"/>
          </a:xfrm>
          <a:prstGeom prst="rect">
            <a:avLst/>
          </a:prstGeom>
        </p:spPr>
        <p:txBody>
          <a:bodyPr wrap="none">
            <a:spAutoFit/>
          </a:bodyPr>
          <a:lstStyle/>
          <a:p>
            <a:r>
              <a:rPr lang="en-US" sz="2000" dirty="0"/>
              <a:t>30</a:t>
            </a:r>
            <a:endParaRPr lang="en-US" sz="2000" dirty="0"/>
          </a:p>
        </p:txBody>
      </p:sp>
    </p:spTree>
  </p:cSld>
  <p:clrMapOvr>
    <a:masterClrMapping/>
  </p:clrMapOvr>
  <p:transition>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562600" cy="1384995"/>
          </a:xfrm>
          <a:prstGeom prst="rect">
            <a:avLst/>
          </a:prstGeom>
        </p:spPr>
        <p:txBody>
          <a:bodyPr wrap="square">
            <a:spAutoFit/>
          </a:bodyPr>
          <a:lstStyle/>
          <a:p>
            <a:r>
              <a:rPr lang="en-US" dirty="0"/>
              <a:t>Various alternative implementations of compare() method:</a:t>
            </a:r>
            <a:endParaRPr lang="en-US" dirty="0"/>
          </a:p>
          <a:p>
            <a:r>
              <a:rPr lang="en-US" dirty="0"/>
              <a:t>public </a:t>
            </a:r>
            <a:r>
              <a:rPr lang="en-US" dirty="0" err="1"/>
              <a:t>int</a:t>
            </a:r>
            <a:r>
              <a:rPr lang="en-US" dirty="0"/>
              <a:t> compare(Object obj1,Object obj2)</a:t>
            </a:r>
            <a:endParaRPr lang="en-US" dirty="0"/>
          </a:p>
          <a:p>
            <a:r>
              <a:rPr lang="en-US" dirty="0"/>
              <a:t>           {</a:t>
            </a:r>
            <a:endParaRPr lang="en-US" dirty="0"/>
          </a:p>
          <a:p>
            <a:endParaRPr lang="en-US" dirty="0"/>
          </a:p>
          <a:p>
            <a:r>
              <a:rPr lang="en-US" dirty="0"/>
              <a:t>                Integer i1=(Integer)obj1;</a:t>
            </a:r>
            <a:endParaRPr lang="en-US" dirty="0"/>
          </a:p>
          <a:p>
            <a:r>
              <a:rPr lang="en-US" dirty="0"/>
              <a:t>                Integer i2=(Integer)obj2;</a:t>
            </a:r>
            <a:endParaRPr lang="en-US" dirty="0"/>
          </a:p>
        </p:txBody>
      </p:sp>
      <p:sp>
        <p:nvSpPr>
          <p:cNvPr id="3" name="Rectangle 2"/>
          <p:cNvSpPr/>
          <p:nvPr/>
        </p:nvSpPr>
        <p:spPr>
          <a:xfrm>
            <a:off x="3200400" y="1809750"/>
            <a:ext cx="5334000" cy="2246769"/>
          </a:xfrm>
          <a:prstGeom prst="rect">
            <a:avLst/>
          </a:prstGeom>
        </p:spPr>
        <p:txBody>
          <a:bodyPr wrap="square">
            <a:spAutoFit/>
          </a:bodyPr>
          <a:lstStyle/>
          <a:p>
            <a:r>
              <a:rPr lang="en-US" dirty="0"/>
              <a:t> //return i1.compareTo(i2);//[0, 5, 10, 15, 20]</a:t>
            </a:r>
            <a:endParaRPr lang="en-US" dirty="0"/>
          </a:p>
          <a:p>
            <a:r>
              <a:rPr lang="en-US" dirty="0"/>
              <a:t> //return -i1.compareTo(i2);//[20, 15, 10, 5, 0]</a:t>
            </a:r>
            <a:endParaRPr lang="en-US" dirty="0"/>
          </a:p>
          <a:p>
            <a:r>
              <a:rPr lang="en-US" dirty="0"/>
              <a:t> //return i2.compareTo(i1);//[20, 15, 10, 5, 0]</a:t>
            </a:r>
            <a:endParaRPr lang="en-US" dirty="0"/>
          </a:p>
          <a:p>
            <a:r>
              <a:rPr lang="en-US" dirty="0"/>
              <a:t> //return -i2.compareTo(i1);//[0, 5, 10, 15, 20]</a:t>
            </a:r>
            <a:endParaRPr lang="en-US" dirty="0"/>
          </a:p>
          <a:p>
            <a:r>
              <a:rPr lang="en-US" dirty="0"/>
              <a:t> //return -1;//[20, 5, 15, 0, 10]//reverse of insertion order </a:t>
            </a:r>
            <a:endParaRPr lang="en-US" dirty="0"/>
          </a:p>
          <a:p>
            <a:endParaRPr lang="en-US" dirty="0"/>
          </a:p>
          <a:p>
            <a:endParaRPr lang="en-US" dirty="0"/>
          </a:p>
          <a:p>
            <a:r>
              <a:rPr lang="en-US" dirty="0"/>
              <a:t>//return +1;//[10, 0, 15, 5, 20]//insertion order</a:t>
            </a:r>
            <a:endParaRPr lang="en-US" dirty="0"/>
          </a:p>
          <a:p>
            <a:r>
              <a:rPr lang="en-US" dirty="0"/>
              <a:t>//return 0;//[10]and all the remaining elements treated as</a:t>
            </a:r>
            <a:endParaRPr lang="en-US" dirty="0"/>
          </a:p>
          <a:p>
            <a:r>
              <a:rPr lang="en-US" dirty="0"/>
              <a:t> duplicate.</a:t>
            </a:r>
            <a:endParaRPr lang="en-US" dirty="0"/>
          </a:p>
        </p:txBody>
      </p:sp>
      <p:sp>
        <p:nvSpPr>
          <p:cNvPr id="4" name="Rectangle 3"/>
          <p:cNvSpPr/>
          <p:nvPr/>
        </p:nvSpPr>
        <p:spPr>
          <a:xfrm>
            <a:off x="3048000" y="4019550"/>
            <a:ext cx="243978" cy="307777"/>
          </a:xfrm>
          <a:prstGeom prst="rect">
            <a:avLst/>
          </a:prstGeom>
        </p:spPr>
        <p:txBody>
          <a:bodyPr wrap="none">
            <a:spAutoFit/>
          </a:bodyPr>
          <a:lstStyle/>
          <a:p>
            <a:r>
              <a:rPr lang="en-US" dirty="0"/>
              <a:t>}</a:t>
            </a:r>
            <a:endParaRPr lang="en-US" dirty="0"/>
          </a:p>
        </p:txBody>
      </p:sp>
      <p:sp>
        <p:nvSpPr>
          <p:cNvPr id="6" name="Rectangle 5"/>
          <p:cNvSpPr/>
          <p:nvPr/>
        </p:nvSpPr>
        <p:spPr>
          <a:xfrm>
            <a:off x="7391400" y="4400550"/>
            <a:ext cx="470000" cy="400110"/>
          </a:xfrm>
          <a:prstGeom prst="rect">
            <a:avLst/>
          </a:prstGeom>
        </p:spPr>
        <p:txBody>
          <a:bodyPr wrap="none">
            <a:spAutoFit/>
          </a:bodyPr>
          <a:lstStyle/>
          <a:p>
            <a:r>
              <a:rPr lang="en-US" sz="2000" dirty="0"/>
              <a:t>31</a:t>
            </a:r>
            <a:endParaRPr lang="en-US" sz="2000" dirty="0"/>
          </a:p>
        </p:txBody>
      </p:sp>
    </p:spTree>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33350"/>
            <a:ext cx="6553200" cy="738664"/>
          </a:xfrm>
          <a:prstGeom prst="rect">
            <a:avLst/>
          </a:prstGeom>
        </p:spPr>
        <p:txBody>
          <a:bodyPr wrap="square">
            <a:spAutoFit/>
          </a:bodyPr>
          <a:lstStyle/>
          <a:p>
            <a:r>
              <a:rPr lang="en-US" u="sng" dirty="0"/>
              <a:t>Requirement:</a:t>
            </a:r>
            <a:r>
              <a:rPr lang="en-US" dirty="0"/>
              <a:t> Write a program to insert </a:t>
            </a:r>
            <a:r>
              <a:rPr lang="en-US" dirty="0" err="1"/>
              <a:t>StringBuffer</a:t>
            </a:r>
            <a:r>
              <a:rPr lang="en-US" dirty="0"/>
              <a:t> objects into the </a:t>
            </a:r>
            <a:r>
              <a:rPr lang="en-US" dirty="0" err="1"/>
              <a:t>TreeSet</a:t>
            </a:r>
            <a:r>
              <a:rPr lang="en-US" dirty="0"/>
              <a:t> where the sorting order is alphabetical order.</a:t>
            </a:r>
            <a:endParaRPr lang="en-US" dirty="0"/>
          </a:p>
          <a:p>
            <a:endParaRPr lang="en-US" dirty="0"/>
          </a:p>
        </p:txBody>
      </p:sp>
      <p:sp>
        <p:nvSpPr>
          <p:cNvPr id="6" name="Rectangle 5"/>
          <p:cNvSpPr/>
          <p:nvPr/>
        </p:nvSpPr>
        <p:spPr>
          <a:xfrm>
            <a:off x="2514600" y="742950"/>
            <a:ext cx="5867400" cy="1815882"/>
          </a:xfrm>
          <a:prstGeom prst="rect">
            <a:avLst/>
          </a:prstGeom>
        </p:spPr>
        <p:txBody>
          <a:bodyPr wrap="square">
            <a:spAutoFit/>
          </a:bodyPr>
          <a:lstStyle/>
          <a:p>
            <a:r>
              <a:rPr lang="en-US" dirty="0"/>
              <a:t>Program:</a:t>
            </a:r>
            <a:endParaRPr lang="en-US" dirty="0"/>
          </a:p>
          <a:p>
            <a:r>
              <a:rPr lang="en-US" dirty="0"/>
              <a:t>import </a:t>
            </a:r>
            <a:r>
              <a:rPr lang="en-US" dirty="0" err="1"/>
              <a:t>java.util</a:t>
            </a:r>
            <a:r>
              <a:rPr lang="en-US" dirty="0"/>
              <a:t>.*;</a:t>
            </a:r>
            <a:endParaRPr lang="en-US" dirty="0"/>
          </a:p>
          <a:p>
            <a:r>
              <a:rPr lang="en-US" dirty="0"/>
              <a:t>class </a:t>
            </a:r>
            <a:r>
              <a:rPr lang="en-US" dirty="0" err="1"/>
              <a:t>TreeSetDemo</a:t>
            </a:r>
            <a:endParaRPr lang="en-US" dirty="0"/>
          </a:p>
          <a:p>
            <a:r>
              <a:rPr lang="en-US" dirty="0"/>
              <a:t>{</a:t>
            </a:r>
            <a:endParaRPr lang="en-US" dirty="0"/>
          </a:p>
          <a:p>
            <a:r>
              <a:rPr lang="en-US" dirty="0"/>
              <a:t>          public static void main(String[] </a:t>
            </a:r>
            <a:r>
              <a:rPr lang="en-US" dirty="0" err="1"/>
              <a:t>args</a:t>
            </a:r>
            <a:r>
              <a:rPr lang="en-US" dirty="0"/>
              <a:t>)</a:t>
            </a:r>
            <a:endParaRPr lang="en-US" dirty="0"/>
          </a:p>
          <a:p>
            <a:r>
              <a:rPr lang="en-US" dirty="0"/>
              <a:t>          {</a:t>
            </a:r>
            <a:endParaRPr lang="en-US" dirty="0"/>
          </a:p>
          <a:p>
            <a:r>
              <a:rPr lang="en-US" dirty="0"/>
              <a:t>                     </a:t>
            </a:r>
            <a:r>
              <a:rPr lang="en-US" dirty="0" err="1"/>
              <a:t>TreeSet</a:t>
            </a:r>
            <a:r>
              <a:rPr lang="en-US" dirty="0"/>
              <a:t> t=new </a:t>
            </a:r>
            <a:r>
              <a:rPr lang="en-US" dirty="0" err="1"/>
              <a:t>TreeSet</a:t>
            </a:r>
            <a:r>
              <a:rPr lang="en-US" dirty="0"/>
              <a:t>(new </a:t>
            </a:r>
            <a:r>
              <a:rPr lang="en-US" dirty="0" err="1"/>
              <a:t>MyComparator</a:t>
            </a:r>
            <a:r>
              <a:rPr lang="en-US" dirty="0"/>
              <a:t>());</a:t>
            </a:r>
            <a:endParaRPr lang="en-US" dirty="0"/>
          </a:p>
          <a:p>
            <a:r>
              <a:rPr lang="en-US" dirty="0"/>
              <a:t>                      </a:t>
            </a:r>
            <a:r>
              <a:rPr lang="en-US" dirty="0" err="1"/>
              <a:t>t.add</a:t>
            </a:r>
            <a:r>
              <a:rPr lang="en-US" dirty="0"/>
              <a:t>(new </a:t>
            </a:r>
            <a:r>
              <a:rPr lang="en-US" dirty="0" err="1"/>
              <a:t>StringBuffer</a:t>
            </a:r>
            <a:r>
              <a:rPr lang="en-US" dirty="0"/>
              <a:t>("A"));</a:t>
            </a:r>
            <a:endParaRPr lang="en-US" dirty="0"/>
          </a:p>
        </p:txBody>
      </p:sp>
      <p:sp>
        <p:nvSpPr>
          <p:cNvPr id="7" name="Rectangle 6"/>
          <p:cNvSpPr/>
          <p:nvPr/>
        </p:nvSpPr>
        <p:spPr>
          <a:xfrm>
            <a:off x="3581400" y="2495550"/>
            <a:ext cx="4572000" cy="954107"/>
          </a:xfrm>
          <a:prstGeom prst="rect">
            <a:avLst/>
          </a:prstGeom>
        </p:spPr>
        <p:txBody>
          <a:bodyPr>
            <a:spAutoFit/>
          </a:bodyPr>
          <a:lstStyle/>
          <a:p>
            <a:r>
              <a:rPr lang="en-US" dirty="0" err="1"/>
              <a:t>t.add</a:t>
            </a:r>
            <a:r>
              <a:rPr lang="en-US" dirty="0"/>
              <a:t>(new </a:t>
            </a:r>
            <a:r>
              <a:rPr lang="en-US" dirty="0" err="1"/>
              <a:t>StringBuffer</a:t>
            </a:r>
            <a:r>
              <a:rPr lang="en-US" dirty="0"/>
              <a:t>("Z"));</a:t>
            </a:r>
            <a:endParaRPr lang="en-US" dirty="0"/>
          </a:p>
          <a:p>
            <a:r>
              <a:rPr lang="en-US" dirty="0" err="1"/>
              <a:t>t.add</a:t>
            </a:r>
            <a:r>
              <a:rPr lang="en-US" dirty="0"/>
              <a:t>(new </a:t>
            </a:r>
            <a:r>
              <a:rPr lang="en-US" dirty="0" err="1"/>
              <a:t>StringBuffer</a:t>
            </a:r>
            <a:r>
              <a:rPr lang="en-US" dirty="0"/>
              <a:t>("K"));</a:t>
            </a:r>
            <a:endParaRPr lang="en-US" dirty="0"/>
          </a:p>
          <a:p>
            <a:r>
              <a:rPr lang="en-US" dirty="0" err="1"/>
              <a:t>t.add</a:t>
            </a:r>
            <a:r>
              <a:rPr lang="en-US" dirty="0"/>
              <a:t>(new </a:t>
            </a:r>
            <a:r>
              <a:rPr lang="en-US" dirty="0" err="1"/>
              <a:t>StringBuffer</a:t>
            </a:r>
            <a:r>
              <a:rPr lang="en-US" dirty="0"/>
              <a:t>("L"));</a:t>
            </a:r>
            <a:endParaRPr lang="en-US" dirty="0"/>
          </a:p>
          <a:p>
            <a:r>
              <a:rPr lang="en-US" dirty="0" err="1"/>
              <a:t>System.out.println</a:t>
            </a:r>
            <a:r>
              <a:rPr lang="en-US" dirty="0"/>
              <a:t>(t);// [A, K, L, Z]</a:t>
            </a:r>
            <a:endParaRPr lang="en-US" dirty="0"/>
          </a:p>
        </p:txBody>
      </p:sp>
      <p:sp>
        <p:nvSpPr>
          <p:cNvPr id="8" name="Rectangle 7"/>
          <p:cNvSpPr/>
          <p:nvPr/>
        </p:nvSpPr>
        <p:spPr>
          <a:xfrm>
            <a:off x="3124200" y="3486150"/>
            <a:ext cx="243978" cy="307777"/>
          </a:xfrm>
          <a:prstGeom prst="rect">
            <a:avLst/>
          </a:prstGeom>
        </p:spPr>
        <p:txBody>
          <a:bodyPr wrap="none">
            <a:spAutoFit/>
          </a:bodyPr>
          <a:lstStyle/>
          <a:p>
            <a:r>
              <a:rPr lang="en-US" dirty="0"/>
              <a:t>}</a:t>
            </a:r>
            <a:endParaRPr lang="en-US" dirty="0"/>
          </a:p>
        </p:txBody>
      </p:sp>
      <p:sp>
        <p:nvSpPr>
          <p:cNvPr id="9" name="Rectangle 8"/>
          <p:cNvSpPr/>
          <p:nvPr/>
        </p:nvSpPr>
        <p:spPr>
          <a:xfrm>
            <a:off x="2667000" y="4019550"/>
            <a:ext cx="243978" cy="307777"/>
          </a:xfrm>
          <a:prstGeom prst="rect">
            <a:avLst/>
          </a:prstGeom>
        </p:spPr>
        <p:txBody>
          <a:bodyPr wrap="none">
            <a:spAutoFit/>
          </a:bodyPr>
          <a:lstStyle/>
          <a:p>
            <a:r>
              <a:rPr lang="en-US" dirty="0"/>
              <a:t>}</a:t>
            </a:r>
            <a:endParaRPr lang="en-US" dirty="0"/>
          </a:p>
        </p:txBody>
      </p:sp>
      <p:sp>
        <p:nvSpPr>
          <p:cNvPr id="10" name="Rectangle 9"/>
          <p:cNvSpPr/>
          <p:nvPr/>
        </p:nvSpPr>
        <p:spPr>
          <a:xfrm>
            <a:off x="2743200" y="4476750"/>
            <a:ext cx="5257800" cy="307777"/>
          </a:xfrm>
          <a:prstGeom prst="rect">
            <a:avLst/>
          </a:prstGeom>
        </p:spPr>
        <p:txBody>
          <a:bodyPr wrap="square">
            <a:spAutoFit/>
          </a:bodyPr>
          <a:lstStyle/>
          <a:p>
            <a:r>
              <a:rPr lang="en-US" dirty="0"/>
              <a:t>class </a:t>
            </a:r>
            <a:r>
              <a:rPr lang="en-US" dirty="0" err="1"/>
              <a:t>MyComparator</a:t>
            </a:r>
            <a:r>
              <a:rPr lang="en-US" dirty="0"/>
              <a:t> implements Comparator</a:t>
            </a:r>
            <a:endParaRPr lang="en-US" dirty="0"/>
          </a:p>
        </p:txBody>
      </p:sp>
      <p:sp>
        <p:nvSpPr>
          <p:cNvPr id="11" name="Rectangle 10"/>
          <p:cNvSpPr/>
          <p:nvPr/>
        </p:nvSpPr>
        <p:spPr>
          <a:xfrm>
            <a:off x="7391400" y="4324350"/>
            <a:ext cx="470000" cy="400110"/>
          </a:xfrm>
          <a:prstGeom prst="rect">
            <a:avLst/>
          </a:prstGeom>
        </p:spPr>
        <p:txBody>
          <a:bodyPr wrap="none">
            <a:spAutoFit/>
          </a:bodyPr>
          <a:lstStyle/>
          <a:p>
            <a:r>
              <a:rPr lang="en-US" sz="2000" dirty="0"/>
              <a:t>32</a:t>
            </a:r>
            <a:endParaRPr lang="en-US" sz="2000" dirty="0"/>
          </a:p>
        </p:txBody>
      </p:sp>
    </p:spTree>
  </p:cSld>
  <p:clrMapOvr>
    <a:masterClrMapping/>
  </p:clrMapOvr>
  <p:transition>
    <p:fade thruBlk="1"/>
  </p:transition>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67954</Words>
  <Application>WPS Presentation</Application>
  <PresentationFormat>On-screen Show (16:9)</PresentationFormat>
  <Paragraphs>2667</Paragraphs>
  <Slides>188</Slides>
  <Notes>38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188</vt:i4>
      </vt:variant>
    </vt:vector>
  </HeadingPairs>
  <TitlesOfParts>
    <vt:vector size="203" baseType="lpstr">
      <vt:lpstr>Arial</vt:lpstr>
      <vt:lpstr>SimSun</vt:lpstr>
      <vt:lpstr>Wingdings</vt:lpstr>
      <vt:lpstr>Arial</vt:lpstr>
      <vt:lpstr>Nixie One</vt:lpstr>
      <vt:lpstr>Thonburi</vt:lpstr>
      <vt:lpstr>Varela Round</vt:lpstr>
      <vt:lpstr>Nixie One</vt:lpstr>
      <vt:lpstr>苹方-简</vt:lpstr>
      <vt:lpstr>Arial Bold</vt:lpstr>
      <vt:lpstr>Microsoft YaHei</vt:lpstr>
      <vt:lpstr>汉仪旗黑</vt:lpstr>
      <vt:lpstr>Arial Unicode MS</vt:lpstr>
      <vt:lpstr>宋体-简</vt:lpstr>
      <vt:lpstr>Puck template</vt:lpstr>
      <vt:lpstr>Collection API </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dc:title>
  <dc:creator>HOME</dc:creator>
  <cp:lastModifiedBy>alanluke</cp:lastModifiedBy>
  <cp:revision>170</cp:revision>
  <dcterms:created xsi:type="dcterms:W3CDTF">2024-09-29T18:29:46Z</dcterms:created>
  <dcterms:modified xsi:type="dcterms:W3CDTF">2024-09-29T18:29:46Z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