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4.jpg" ContentType="image/jpg"/>
  <Override PartName="/ppt/media/image22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49"/>
  </p:notesMasterIdLst>
  <p:sldIdLst>
    <p:sldId id="256" r:id="rId2"/>
    <p:sldId id="274" r:id="rId3"/>
    <p:sldId id="276" r:id="rId4"/>
    <p:sldId id="278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30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275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</p:sldIdLst>
  <p:sldSz cx="9144000" cy="5143500" type="screen16x9"/>
  <p:notesSz cx="6858000" cy="9144000"/>
  <p:embeddedFontLst>
    <p:embeddedFont>
      <p:font typeface="Nunito" panose="020B0604020202020204" charset="0"/>
      <p:regular r:id="rId50"/>
      <p:bold r:id="rId51"/>
      <p:italic r:id="rId52"/>
      <p:boldItalic r:id="rId53"/>
    </p:embeddedFont>
    <p:embeddedFont>
      <p:font typeface="Montserrat" panose="020B0604020202020204" charset="0"/>
      <p:regular r:id="rId54"/>
      <p:bold r:id="rId55"/>
      <p:italic r:id="rId56"/>
      <p:boldItalic r:id="rId57"/>
    </p:embeddedFont>
    <p:embeddedFont>
      <p:font typeface="Verdana" panose="020B060403050404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nrique Díaz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2-23T02:22:43.009" idx="1">
    <p:pos x="6000" y="0"/>
    <p:text>+k@devf.mx agrega speaker notes a la presentación
_Assigned to Enrique Díaz_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2-23T02:20:27.531" idx="2">
    <p:pos x="6000" y="0"/>
    <p:text>+k@devf.mx agrega imágenes de estos estas propiedades
_Assigned to Enrique Díaz_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32854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65c9f3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65c9f3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23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65c9f3d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65c9f3d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 que ser claros en diferenciar los tipos de selectores, ya que estos son muy utiles al momento que estamos desarrollando sobre css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97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065c9f3da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065c9f3da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 que ser claros en diferenciar los tipos de selectores, ya que estos son muy utiles al momento que estamos desarrollando sobre css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7587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065c9f3da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065c9f3da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Alinear cada una de los ítems con respecto al eje secundario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1474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065c9f3da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065c9f3da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Alinear cada una de las líneas del contenedor multilinea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3345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065c9f3da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065c9f3da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 que indica el crecimiento del item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3240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fde6f78a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fde6f78a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881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065c9f3da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065c9f3da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 y establece el orden de los ítems según una secuencia numérica.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7260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065c9f3da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065c9f3da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054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65c9f3da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065c9f3da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Sobreescribe el comportamiento de align-items para un elemento concreto que no queremos que se comporte igual que el resto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041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fde6f78a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fde6f78a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2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65c9f3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65c9f3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5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65c9f3da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65c9f3da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940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65c9f3d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65c9f3d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013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65c9f3d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65c9f3d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https://lenguajecss.com/p/css/propiedades/flexbox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91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de6f78a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de6f78a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https://css-tricks.com/snippets/css/a-guide-to-flexbox/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317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65c9f3d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65c9f3d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 un elemento padre que es el contenedor que tendrá en su interior cada uno de los ítems flexibles y adaptables.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7103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65c9f3da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65c9f3da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importante comentar cómo es la sintaxis básica, ademas  de como se compone y que se puede hacer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159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065c9f3da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065c9f3da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EJE PRINCIPAL Y SECUNDARIO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Principal:</a:t>
            </a:r>
            <a:r>
              <a:rPr lang="en"/>
              <a:t> Los contenedores flexibles tendrán una orientación principal específica. Por defecto, es en horizontal (row / fila)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Secundario:</a:t>
            </a:r>
            <a:r>
              <a:rPr lang="en"/>
              <a:t> Eje secundario: De la misma forma, los contenedores flexibles tendrán una orientación secundaria, perpendicular a la principal.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11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una columna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  <a:defRPr>
                <a:solidFill>
                  <a:srgbClr val="44184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89" name="Google Shape;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4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  <a:defRPr>
                <a:solidFill>
                  <a:srgbClr val="44184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ca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una columna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/>
          <p:nvPr/>
        </p:nvSpPr>
        <p:spPr>
          <a:xfrm>
            <a:off x="4629500" y="-42975"/>
            <a:ext cx="4564500" cy="5220000"/>
          </a:xfrm>
          <a:prstGeom prst="rect">
            <a:avLst/>
          </a:prstGeom>
          <a:solidFill>
            <a:srgbClr val="44184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26"/>
          <p:cNvSpPr txBox="1">
            <a:spLocks noGrp="1"/>
          </p:cNvSpPr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body" idx="1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9" name="Google Shape;99;p26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una columna 1">
  <p:cSld name="ONE_COLUMN_TEXT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 flipH="1">
            <a:off x="-50200" y="-42975"/>
            <a:ext cx="4679700" cy="5220000"/>
          </a:xfrm>
          <a:prstGeom prst="rect">
            <a:avLst/>
          </a:prstGeom>
          <a:solidFill>
            <a:srgbClr val="44184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04" name="Google Shape;104;p27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4800"/>
              <a:buNone/>
              <a:defRPr sz="4800">
                <a:solidFill>
                  <a:srgbClr val="44184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107" name="Google Shape;10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12000"/>
              <a:buNone/>
              <a:defRPr sz="12000">
                <a:solidFill>
                  <a:srgbClr val="44184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13" name="Google Shape;11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">
  <p:cSld name="TITLE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es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2" name="Google Shape;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4293025" y="2921425"/>
            <a:ext cx="26631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">
  <p:cSld name="TITLE_AND_BOD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">
  <p:cSld name="TITLE_AND_BODY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 txBox="1">
            <a:spLocks noGrp="1"/>
          </p:cNvSpPr>
          <p:nvPr>
            <p:ph type="subTitle" idx="1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 1">
  <p:cSld name="TITLE_AND_BODY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9"/>
          <p:cNvSpPr txBox="1">
            <a:spLocks noGrp="1"/>
          </p:cNvSpPr>
          <p:nvPr>
            <p:ph type="subTitle" idx="1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tivo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0"/>
          <p:cNvSpPr txBox="1">
            <a:spLocks noGrp="1"/>
          </p:cNvSpPr>
          <p:nvPr>
            <p:ph type="subTitle" idx="1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tivo 1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9" name="Google Shape;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  <a:defRPr>
                <a:solidFill>
                  <a:srgbClr val="44184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85" name="Google Shape;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Responsive Design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object 2"/>
          <p:cNvSpPr txBox="1"/>
          <p:nvPr/>
        </p:nvSpPr>
        <p:spPr>
          <a:xfrm>
            <a:off x="-606581" y="1433689"/>
            <a:ext cx="7063826" cy="1275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759"/>
              </a:lnSpc>
              <a:tabLst>
                <a:tab pos="3629025" algn="l"/>
              </a:tabLst>
            </a:pPr>
            <a:r>
              <a:rPr sz="4400" b="1" dirty="0"/>
              <a:t>        </a:t>
            </a:r>
            <a:r>
              <a:rPr lang="es-ES" sz="4400" b="1" dirty="0" err="1" smtClean="0"/>
              <a:t>Portrait</a:t>
            </a:r>
            <a:r>
              <a:rPr lang="es-ES" sz="4400" b="1" dirty="0" smtClean="0"/>
              <a:t> - </a:t>
            </a:r>
            <a:r>
              <a:rPr lang="es-ES" sz="4400" b="1" dirty="0" err="1" smtClean="0"/>
              <a:t>Landscape</a:t>
            </a:r>
            <a:r>
              <a:rPr sz="4400" b="1" dirty="0"/>
              <a:t>	</a:t>
            </a:r>
            <a:endParaRPr sz="4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70" y="1788583"/>
            <a:ext cx="4705350" cy="25146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91823" y="2619021"/>
            <a:ext cx="2551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*Vertical</a:t>
            </a:r>
          </a:p>
          <a:p>
            <a:r>
              <a:rPr lang="es-ES" sz="2000" b="1" dirty="0" smtClean="0"/>
              <a:t>*Horizontal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99507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object 2"/>
          <p:cNvSpPr txBox="1"/>
          <p:nvPr/>
        </p:nvSpPr>
        <p:spPr>
          <a:xfrm>
            <a:off x="1265864" y="1749778"/>
            <a:ext cx="7063826" cy="1275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759"/>
              </a:lnSpc>
              <a:tabLst>
                <a:tab pos="3629025" algn="l"/>
              </a:tabLst>
            </a:pPr>
            <a:r>
              <a:rPr sz="4800" b="1" dirty="0"/>
              <a:t>        </a:t>
            </a:r>
            <a:r>
              <a:rPr lang="es-ES" sz="4800" b="1" dirty="0" smtClean="0"/>
              <a:t>Mobile </a:t>
            </a:r>
            <a:r>
              <a:rPr lang="es-ES" sz="4800" b="1" dirty="0" err="1" smtClean="0"/>
              <a:t>First</a:t>
            </a:r>
            <a:endParaRPr sz="4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664177" y="2387599"/>
            <a:ext cx="426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Empezar un </a:t>
            </a:r>
            <a:r>
              <a:rPr lang="es-ES" sz="2000" dirty="0" err="1" smtClean="0"/>
              <a:t>website</a:t>
            </a:r>
            <a:r>
              <a:rPr lang="es-ES" sz="2000" dirty="0" smtClean="0"/>
              <a:t> desde la menor resolución soportada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2612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object 2"/>
          <p:cNvSpPr txBox="1"/>
          <p:nvPr/>
        </p:nvSpPr>
        <p:spPr>
          <a:xfrm>
            <a:off x="2518931" y="1749778"/>
            <a:ext cx="7063826" cy="1275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759"/>
              </a:lnSpc>
              <a:tabLst>
                <a:tab pos="3629025" algn="l"/>
              </a:tabLst>
            </a:pPr>
            <a:r>
              <a:rPr lang="es-ES" sz="4800" b="1" dirty="0" smtClean="0"/>
              <a:t>Desktop </a:t>
            </a:r>
            <a:r>
              <a:rPr lang="es-ES" sz="4800" b="1" dirty="0" err="1" smtClean="0"/>
              <a:t>First</a:t>
            </a:r>
            <a:endParaRPr sz="4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664178" y="2539998"/>
            <a:ext cx="426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Empezar un </a:t>
            </a:r>
            <a:r>
              <a:rPr lang="es-ES" sz="2000" dirty="0" err="1" smtClean="0"/>
              <a:t>website</a:t>
            </a:r>
            <a:r>
              <a:rPr lang="es-ES" sz="2000" dirty="0" smtClean="0"/>
              <a:t> desde la mayor resolución soportada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871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806222" y="1095022"/>
            <a:ext cx="59040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/>
              <a:t>Unidades Relativas de medida</a:t>
            </a:r>
            <a:endParaRPr lang="es-ES" sz="44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1806222" y="2954877"/>
            <a:ext cx="426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Varían según alguna condición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2803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270447" y="1468753"/>
            <a:ext cx="3468900" cy="572700"/>
          </a:xfrm>
        </p:spPr>
        <p:txBody>
          <a:bodyPr/>
          <a:lstStyle/>
          <a:p>
            <a:r>
              <a:rPr lang="es-ES" sz="3200" dirty="0" smtClean="0"/>
              <a:t>Porcentaje (%)</a:t>
            </a:r>
            <a:endParaRPr lang="es-ES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4080142" y="2424714"/>
            <a:ext cx="3849510" cy="1029686"/>
          </a:xfrm>
        </p:spPr>
        <p:txBody>
          <a:bodyPr/>
          <a:lstStyle/>
          <a:p>
            <a:r>
              <a:rPr lang="es-ES" sz="1800" dirty="0" smtClean="0"/>
              <a:t>Longitud referente al tamaño de los elementos padre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9487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6892" y="1491331"/>
            <a:ext cx="3468900" cy="572700"/>
          </a:xfrm>
        </p:spPr>
        <p:txBody>
          <a:bodyPr/>
          <a:lstStyle/>
          <a:p>
            <a:r>
              <a:rPr lang="es-ES" sz="3600" dirty="0" err="1" smtClean="0"/>
              <a:t>em</a:t>
            </a:r>
            <a:endParaRPr lang="es-E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89824" y="2436002"/>
            <a:ext cx="4218797" cy="939375"/>
          </a:xfrm>
        </p:spPr>
        <p:txBody>
          <a:bodyPr/>
          <a:lstStyle/>
          <a:p>
            <a:r>
              <a:rPr lang="es-ES" sz="1800" dirty="0" smtClean="0"/>
              <a:t>Unidad relativa al tamaño de fuente especificada más cercano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4420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>
          <a:xfrm>
            <a:off x="107244" y="1122878"/>
            <a:ext cx="8839202" cy="2625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1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1562100"/>
            <a:ext cx="87153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9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rem</a:t>
            </a:r>
            <a:endParaRPr lang="es-E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93025" y="2526313"/>
            <a:ext cx="4354264" cy="1142575"/>
          </a:xfrm>
        </p:spPr>
        <p:txBody>
          <a:bodyPr/>
          <a:lstStyle/>
          <a:p>
            <a:r>
              <a:rPr lang="es-ES" sz="1600" dirty="0" smtClean="0"/>
              <a:t>Unidad relativa al tamaño de fuente especificada en el ancestro más lejano (</a:t>
            </a:r>
            <a:r>
              <a:rPr lang="es-ES" sz="1600" dirty="0" err="1" smtClean="0"/>
              <a:t>html</a:t>
            </a:r>
            <a:r>
              <a:rPr lang="es-ES" sz="1600" dirty="0" smtClean="0"/>
              <a:t> o </a:t>
            </a:r>
            <a:r>
              <a:rPr lang="es-ES" sz="1600" dirty="0" err="1" smtClean="0"/>
              <a:t>body</a:t>
            </a:r>
            <a:r>
              <a:rPr lang="es-ES" sz="1600" dirty="0" smtClean="0"/>
              <a:t>)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50042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31" y="293511"/>
            <a:ext cx="7442614" cy="44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;p36"/>
          <p:cNvSpPr txBox="1"/>
          <p:nvPr/>
        </p:nvSpPr>
        <p:spPr>
          <a:xfrm>
            <a:off x="621953" y="1733812"/>
            <a:ext cx="80694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smtClean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Son las técnicas que usamos para adaptar nuestras aplicaciones web a la mayor cantidad de pantallas</a:t>
            </a:r>
            <a:endParaRPr sz="24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612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" t="15580" r="1461" b="14906"/>
          <a:stretch/>
        </p:blipFill>
        <p:spPr>
          <a:xfrm>
            <a:off x="1253446" y="801384"/>
            <a:ext cx="6647381" cy="357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448" y="1276841"/>
            <a:ext cx="3468900" cy="572700"/>
          </a:xfrm>
        </p:spPr>
        <p:txBody>
          <a:bodyPr/>
          <a:lstStyle/>
          <a:p>
            <a:r>
              <a:rPr lang="es-ES" sz="3600" dirty="0" err="1"/>
              <a:t>v</a:t>
            </a:r>
            <a:r>
              <a:rPr lang="es-ES" sz="3600" dirty="0" err="1" smtClean="0"/>
              <a:t>w</a:t>
            </a:r>
            <a:r>
              <a:rPr lang="es-ES" sz="3600" dirty="0" smtClean="0"/>
              <a:t> - </a:t>
            </a:r>
            <a:r>
              <a:rPr lang="es-ES" sz="3600" dirty="0" err="1" smtClean="0"/>
              <a:t>vh</a:t>
            </a:r>
            <a:endParaRPr lang="es-E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94668" y="2108625"/>
            <a:ext cx="4594578" cy="1526398"/>
          </a:xfrm>
        </p:spPr>
        <p:txBody>
          <a:bodyPr/>
          <a:lstStyle/>
          <a:p>
            <a:r>
              <a:rPr lang="es-ES" sz="1600" dirty="0" smtClean="0"/>
              <a:t>Unidad relativa porcentual con respecto </a:t>
            </a:r>
          </a:p>
          <a:p>
            <a:r>
              <a:rPr lang="es-ES" sz="1600" dirty="0" smtClean="0"/>
              <a:t>al </a:t>
            </a:r>
            <a:r>
              <a:rPr lang="es-ES" sz="1600" dirty="0" err="1" smtClean="0"/>
              <a:t>Viewport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7668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86124"/>
            <a:ext cx="7563556" cy="363112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002844" y="3804356"/>
            <a:ext cx="4436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100vw = 1024px</a:t>
            </a:r>
          </a:p>
          <a:p>
            <a:r>
              <a:rPr lang="es-ES" sz="2400" b="1" dirty="0" smtClean="0"/>
              <a:t>100vh = 437px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58175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021" y="214489"/>
            <a:ext cx="2415608" cy="460163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165600" y="1851378"/>
            <a:ext cx="4436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100vw = 437px</a:t>
            </a:r>
          </a:p>
          <a:p>
            <a:r>
              <a:rPr lang="es-ES" sz="2400" b="1" dirty="0" smtClean="0"/>
              <a:t>100vh = 1024px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1997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71599" y="812800"/>
            <a:ext cx="5904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/>
              <a:t>Media </a:t>
            </a:r>
            <a:r>
              <a:rPr lang="es-ES" sz="4800" b="1" dirty="0" err="1" smtClean="0"/>
              <a:t>Queries</a:t>
            </a:r>
            <a:endParaRPr lang="es-ES" sz="4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411109" y="2212622"/>
            <a:ext cx="5825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Gracias a este módulo de CSS existe </a:t>
            </a:r>
            <a:r>
              <a:rPr lang="es-ES" sz="2000" dirty="0" err="1" smtClean="0"/>
              <a:t>Responsive</a:t>
            </a:r>
            <a:r>
              <a:rPr lang="es-ES" sz="2000" dirty="0" smtClean="0"/>
              <a:t> </a:t>
            </a:r>
            <a:r>
              <a:rPr lang="es-ES" sz="2000" dirty="0" err="1" smtClean="0"/>
              <a:t>Design</a:t>
            </a:r>
            <a:r>
              <a:rPr lang="es-ES" sz="2000" dirty="0" smtClean="0"/>
              <a:t> ya que permite adaptar la representación del contenido a las características del dispositivo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2138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24088" y="1128889"/>
            <a:ext cx="7078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FFC000"/>
                </a:solidFill>
              </a:rPr>
              <a:t>@media</a:t>
            </a:r>
            <a:r>
              <a:rPr lang="es-ES" sz="2800" b="1" dirty="0" smtClean="0"/>
              <a:t> </a:t>
            </a:r>
            <a:r>
              <a:rPr lang="es-ES" sz="2800" b="1" dirty="0" err="1" smtClean="0">
                <a:solidFill>
                  <a:schemeClr val="accent5">
                    <a:lumMod val="75000"/>
                  </a:schemeClr>
                </a:solidFill>
              </a:rPr>
              <a:t>media</a:t>
            </a:r>
            <a:r>
              <a:rPr lang="es-E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r>
              <a:rPr lang="es-E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800" b="1" dirty="0" smtClean="0">
                <a:solidFill>
                  <a:srgbClr val="FFC000"/>
                </a:solidFill>
              </a:rPr>
              <a:t>and</a:t>
            </a:r>
            <a:r>
              <a:rPr lang="es-ES" sz="2800" b="1" dirty="0" smtClean="0"/>
              <a:t> </a:t>
            </a:r>
            <a:r>
              <a:rPr lang="es-ES" sz="2800" b="1" dirty="0" smtClean="0">
                <a:solidFill>
                  <a:srgbClr val="7030A0"/>
                </a:solidFill>
              </a:rPr>
              <a:t>(</a:t>
            </a:r>
            <a:r>
              <a:rPr lang="es-ES" sz="2800" b="1" dirty="0" smtClean="0">
                <a:solidFill>
                  <a:srgbClr val="00B050"/>
                </a:solidFill>
              </a:rPr>
              <a:t>condición</a:t>
            </a:r>
            <a:r>
              <a:rPr lang="es-ES" sz="2800" b="1" dirty="0" smtClean="0">
                <a:solidFill>
                  <a:srgbClr val="7030A0"/>
                </a:solidFill>
              </a:rPr>
              <a:t>) {</a:t>
            </a:r>
          </a:p>
          <a:p>
            <a:endParaRPr lang="es-ES" sz="2800" b="1" dirty="0" smtClean="0">
              <a:solidFill>
                <a:srgbClr val="7030A0"/>
              </a:solidFill>
            </a:endParaRPr>
          </a:p>
          <a:p>
            <a:r>
              <a:rPr lang="es-ES" sz="2800" b="1" dirty="0" smtClean="0">
                <a:solidFill>
                  <a:srgbClr val="7030A0"/>
                </a:solidFill>
              </a:rPr>
              <a:t>}</a:t>
            </a:r>
            <a:endParaRPr lang="es-ES" sz="2800" b="1" dirty="0">
              <a:solidFill>
                <a:srgbClr val="7030A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82133" y="3036712"/>
            <a:ext cx="676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Se compone de un media </a:t>
            </a:r>
            <a:r>
              <a:rPr lang="es-ES" sz="2000" dirty="0" err="1" smtClean="0"/>
              <a:t>type</a:t>
            </a:r>
            <a:r>
              <a:rPr lang="es-ES" sz="2000" dirty="0" smtClean="0"/>
              <a:t> y una o más condiciones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14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24088" y="1128889"/>
            <a:ext cx="72813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FFC000"/>
                </a:solidFill>
              </a:rPr>
              <a:t>@media</a:t>
            </a:r>
            <a:r>
              <a:rPr lang="es-ES" sz="2800" b="1" dirty="0" smtClean="0"/>
              <a:t> </a:t>
            </a:r>
            <a:r>
              <a:rPr lang="es-ES" sz="2800" b="1" dirty="0" err="1" smtClean="0">
                <a:solidFill>
                  <a:schemeClr val="accent5">
                    <a:lumMod val="75000"/>
                  </a:schemeClr>
                </a:solidFill>
              </a:rPr>
              <a:t>screen</a:t>
            </a:r>
            <a:r>
              <a:rPr lang="es-E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800" b="1" dirty="0" smtClean="0">
                <a:solidFill>
                  <a:srgbClr val="FFC000"/>
                </a:solidFill>
              </a:rPr>
              <a:t>and</a:t>
            </a:r>
            <a:r>
              <a:rPr lang="es-ES" sz="2800" b="1" dirty="0" smtClean="0"/>
              <a:t> </a:t>
            </a:r>
            <a:r>
              <a:rPr lang="es-ES" sz="2800" b="1" dirty="0" smtClean="0">
                <a:solidFill>
                  <a:srgbClr val="7030A0"/>
                </a:solidFill>
              </a:rPr>
              <a:t>(</a:t>
            </a:r>
            <a:r>
              <a:rPr lang="es-ES" sz="2800" b="1" dirty="0" err="1" smtClean="0">
                <a:solidFill>
                  <a:srgbClr val="00B050"/>
                </a:solidFill>
              </a:rPr>
              <a:t>max-width</a:t>
            </a:r>
            <a:r>
              <a:rPr lang="es-ES" sz="2800" b="1" dirty="0" smtClean="0">
                <a:solidFill>
                  <a:srgbClr val="00B050"/>
                </a:solidFill>
              </a:rPr>
              <a:t>: 768px</a:t>
            </a:r>
            <a:r>
              <a:rPr lang="es-ES" sz="2800" b="1" dirty="0" smtClean="0">
                <a:solidFill>
                  <a:srgbClr val="7030A0"/>
                </a:solidFill>
              </a:rPr>
              <a:t>) {</a:t>
            </a:r>
          </a:p>
          <a:p>
            <a:endParaRPr lang="es-ES" sz="2800" b="1" dirty="0" smtClean="0">
              <a:solidFill>
                <a:srgbClr val="7030A0"/>
              </a:solidFill>
            </a:endParaRPr>
          </a:p>
          <a:p>
            <a:r>
              <a:rPr lang="es-ES" sz="2800" b="1" dirty="0" smtClean="0">
                <a:solidFill>
                  <a:srgbClr val="7030A0"/>
                </a:solidFill>
              </a:rPr>
              <a:t>}</a:t>
            </a:r>
            <a:endParaRPr lang="es-ES" sz="2800" b="1" dirty="0">
              <a:solidFill>
                <a:srgbClr val="7030A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82133" y="3036712"/>
            <a:ext cx="6762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Todas las pantallas con un ancho inferior o igual a 768px cumplen esta condición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560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24088" y="1128889"/>
            <a:ext cx="72813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FFC000"/>
                </a:solidFill>
              </a:rPr>
              <a:t>@media</a:t>
            </a:r>
            <a:r>
              <a:rPr lang="es-ES" sz="2800" b="1" dirty="0" smtClean="0"/>
              <a:t> </a:t>
            </a:r>
            <a:r>
              <a:rPr lang="es-ES" sz="2800" b="1" dirty="0" err="1" smtClean="0">
                <a:solidFill>
                  <a:schemeClr val="accent5">
                    <a:lumMod val="75000"/>
                  </a:schemeClr>
                </a:solidFill>
              </a:rPr>
              <a:t>screen</a:t>
            </a:r>
            <a:r>
              <a:rPr lang="es-E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800" b="1" dirty="0" smtClean="0">
                <a:solidFill>
                  <a:srgbClr val="FFC000"/>
                </a:solidFill>
              </a:rPr>
              <a:t>and</a:t>
            </a:r>
            <a:r>
              <a:rPr lang="es-ES" sz="2800" b="1" dirty="0" smtClean="0"/>
              <a:t> </a:t>
            </a:r>
            <a:r>
              <a:rPr lang="es-ES" sz="2800" b="1" dirty="0" smtClean="0">
                <a:solidFill>
                  <a:srgbClr val="7030A0"/>
                </a:solidFill>
              </a:rPr>
              <a:t>(</a:t>
            </a:r>
            <a:r>
              <a:rPr lang="es-ES" sz="2800" b="1" dirty="0" err="1" smtClean="0">
                <a:solidFill>
                  <a:srgbClr val="00B050"/>
                </a:solidFill>
              </a:rPr>
              <a:t>max-width</a:t>
            </a:r>
            <a:r>
              <a:rPr lang="es-ES" sz="2800" b="1" dirty="0" smtClean="0">
                <a:solidFill>
                  <a:srgbClr val="00B050"/>
                </a:solidFill>
              </a:rPr>
              <a:t>: 768px</a:t>
            </a:r>
            <a:r>
              <a:rPr lang="es-ES" sz="2800" b="1" dirty="0" smtClean="0">
                <a:solidFill>
                  <a:srgbClr val="7030A0"/>
                </a:solidFill>
              </a:rPr>
              <a:t>) </a:t>
            </a:r>
            <a:r>
              <a:rPr lang="es-ES" sz="2800" b="1" dirty="0" smtClean="0">
                <a:solidFill>
                  <a:srgbClr val="FFC000"/>
                </a:solidFill>
              </a:rPr>
              <a:t>and </a:t>
            </a:r>
            <a:r>
              <a:rPr lang="es-ES" sz="2800" b="1" dirty="0" smtClean="0">
                <a:solidFill>
                  <a:srgbClr val="7030A0"/>
                </a:solidFill>
              </a:rPr>
              <a:t>(</a:t>
            </a:r>
            <a:r>
              <a:rPr lang="es-ES" sz="2800" b="1" dirty="0" smtClean="0">
                <a:solidFill>
                  <a:srgbClr val="00B050"/>
                </a:solidFill>
              </a:rPr>
              <a:t>min-width:480px</a:t>
            </a:r>
            <a:r>
              <a:rPr lang="es-ES" sz="2800" b="1" dirty="0" smtClean="0">
                <a:solidFill>
                  <a:srgbClr val="7030A0"/>
                </a:solidFill>
              </a:rPr>
              <a:t>) {</a:t>
            </a:r>
          </a:p>
          <a:p>
            <a:endParaRPr lang="es-ES" sz="2800" b="1" dirty="0" smtClean="0">
              <a:solidFill>
                <a:srgbClr val="7030A0"/>
              </a:solidFill>
            </a:endParaRPr>
          </a:p>
          <a:p>
            <a:r>
              <a:rPr lang="es-ES" sz="2800" b="1" dirty="0" smtClean="0">
                <a:solidFill>
                  <a:srgbClr val="7030A0"/>
                </a:solidFill>
              </a:rPr>
              <a:t>}</a:t>
            </a:r>
            <a:endParaRPr lang="es-ES" sz="2800" b="1" dirty="0">
              <a:solidFill>
                <a:srgbClr val="7030A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82133" y="3036712"/>
            <a:ext cx="6762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Todas las pantallas con un ancho de 480px hasta 768px cumplen esta condición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168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Mobile </a:t>
            </a:r>
            <a:r>
              <a:rPr lang="es-ES" dirty="0" err="1" smtClean="0"/>
              <a:t>First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b="1" dirty="0" smtClean="0">
                <a:solidFill>
                  <a:srgbClr val="FFC000"/>
                </a:solidFill>
              </a:rPr>
              <a:t>@media </a:t>
            </a:r>
            <a:r>
              <a:rPr lang="es-ES" sz="2400" b="1" dirty="0" err="1" smtClean="0">
                <a:solidFill>
                  <a:schemeClr val="accent5">
                    <a:lumMod val="75000"/>
                  </a:schemeClr>
                </a:solidFill>
              </a:rPr>
              <a:t>screen</a:t>
            </a:r>
            <a:r>
              <a:rPr lang="es-ES" sz="2400" b="1" dirty="0" smtClean="0"/>
              <a:t> </a:t>
            </a:r>
            <a:r>
              <a:rPr lang="es-ES" sz="2400" b="1" dirty="0" smtClean="0">
                <a:solidFill>
                  <a:srgbClr val="FFC000"/>
                </a:solidFill>
              </a:rPr>
              <a:t>and</a:t>
            </a:r>
            <a:r>
              <a:rPr lang="es-ES" sz="2400" b="1" dirty="0" smtClean="0"/>
              <a:t> </a:t>
            </a:r>
            <a:r>
              <a:rPr lang="es-ES" sz="2400" b="1" dirty="0" smtClean="0">
                <a:solidFill>
                  <a:srgbClr val="7030A0"/>
                </a:solidFill>
              </a:rPr>
              <a:t>(</a:t>
            </a:r>
            <a:r>
              <a:rPr lang="es-ES" sz="2400" b="1" dirty="0" smtClean="0">
                <a:solidFill>
                  <a:srgbClr val="00B050"/>
                </a:solidFill>
              </a:rPr>
              <a:t>min-</a:t>
            </a:r>
            <a:r>
              <a:rPr lang="es-ES" sz="2400" b="1" dirty="0" err="1" smtClean="0">
                <a:solidFill>
                  <a:srgbClr val="00B050"/>
                </a:solidFill>
              </a:rPr>
              <a:t>width</a:t>
            </a:r>
            <a:r>
              <a:rPr lang="es-ES" sz="2400" b="1" dirty="0" smtClean="0"/>
              <a:t>: </a:t>
            </a:r>
            <a:r>
              <a:rPr lang="es-ES" sz="2400" b="1" dirty="0" smtClean="0">
                <a:solidFill>
                  <a:srgbClr val="00B050"/>
                </a:solidFill>
              </a:rPr>
              <a:t>320px</a:t>
            </a:r>
            <a:r>
              <a:rPr lang="es-ES" sz="2400" b="1" dirty="0" smtClean="0">
                <a:solidFill>
                  <a:srgbClr val="7030A0"/>
                </a:solidFill>
              </a:rPr>
              <a:t>)</a:t>
            </a:r>
            <a:r>
              <a:rPr lang="es-ES" sz="2400" b="1" dirty="0" smtClean="0"/>
              <a:t> </a:t>
            </a:r>
            <a:r>
              <a:rPr lang="es-ES" sz="2400" b="1" dirty="0" smtClean="0">
                <a:solidFill>
                  <a:srgbClr val="7030A0"/>
                </a:solidFill>
              </a:rPr>
              <a:t>{}</a:t>
            </a:r>
          </a:p>
          <a:p>
            <a:r>
              <a:rPr lang="es-ES" sz="2400" b="1" dirty="0">
                <a:solidFill>
                  <a:srgbClr val="FFC000"/>
                </a:solidFill>
              </a:rPr>
              <a:t>@media </a:t>
            </a:r>
            <a:r>
              <a:rPr lang="es-ES" sz="2400" b="1" dirty="0" err="1">
                <a:solidFill>
                  <a:schemeClr val="accent5">
                    <a:lumMod val="75000"/>
                  </a:schemeClr>
                </a:solidFill>
              </a:rPr>
              <a:t>screen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rgbClr val="FFC000"/>
                </a:solidFill>
              </a:rPr>
              <a:t>and</a:t>
            </a:r>
            <a:r>
              <a:rPr lang="es-ES" sz="2400" b="1" dirty="0"/>
              <a:t> </a:t>
            </a:r>
            <a:r>
              <a:rPr lang="es-ES" sz="2400" b="1" dirty="0">
                <a:solidFill>
                  <a:srgbClr val="7030A0"/>
                </a:solidFill>
              </a:rPr>
              <a:t>(</a:t>
            </a:r>
            <a:r>
              <a:rPr lang="es-ES" sz="2400" b="1" dirty="0">
                <a:solidFill>
                  <a:srgbClr val="00B050"/>
                </a:solidFill>
              </a:rPr>
              <a:t>min-</a:t>
            </a:r>
            <a:r>
              <a:rPr lang="es-ES" sz="2400" b="1" dirty="0" err="1">
                <a:solidFill>
                  <a:srgbClr val="00B050"/>
                </a:solidFill>
              </a:rPr>
              <a:t>width</a:t>
            </a:r>
            <a:r>
              <a:rPr lang="es-ES" sz="2400" b="1" dirty="0"/>
              <a:t>: </a:t>
            </a:r>
            <a:r>
              <a:rPr lang="es-ES" sz="2400" b="1" dirty="0" smtClean="0">
                <a:solidFill>
                  <a:srgbClr val="00B050"/>
                </a:solidFill>
              </a:rPr>
              <a:t>480px</a:t>
            </a:r>
            <a:r>
              <a:rPr lang="es-ES" sz="2400" b="1" dirty="0">
                <a:solidFill>
                  <a:srgbClr val="7030A0"/>
                </a:solidFill>
              </a:rPr>
              <a:t>)</a:t>
            </a:r>
            <a:r>
              <a:rPr lang="es-ES" sz="2400" b="1" dirty="0"/>
              <a:t> </a:t>
            </a:r>
            <a:r>
              <a:rPr lang="es-ES" sz="2400" b="1" dirty="0">
                <a:solidFill>
                  <a:srgbClr val="7030A0"/>
                </a:solidFill>
              </a:rPr>
              <a:t>{}</a:t>
            </a:r>
          </a:p>
          <a:p>
            <a:r>
              <a:rPr lang="es-ES" sz="2400" b="1" dirty="0">
                <a:solidFill>
                  <a:srgbClr val="FFC000"/>
                </a:solidFill>
              </a:rPr>
              <a:t>@media </a:t>
            </a:r>
            <a:r>
              <a:rPr lang="es-ES" sz="2400" b="1" dirty="0" err="1">
                <a:solidFill>
                  <a:schemeClr val="accent5">
                    <a:lumMod val="75000"/>
                  </a:schemeClr>
                </a:solidFill>
              </a:rPr>
              <a:t>screen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rgbClr val="FFC000"/>
                </a:solidFill>
              </a:rPr>
              <a:t>and</a:t>
            </a:r>
            <a:r>
              <a:rPr lang="es-ES" sz="2400" b="1" dirty="0"/>
              <a:t> </a:t>
            </a:r>
            <a:r>
              <a:rPr lang="es-ES" sz="2400" b="1" dirty="0">
                <a:solidFill>
                  <a:srgbClr val="7030A0"/>
                </a:solidFill>
              </a:rPr>
              <a:t>(</a:t>
            </a:r>
            <a:r>
              <a:rPr lang="es-ES" sz="2400" b="1" dirty="0">
                <a:solidFill>
                  <a:srgbClr val="00B050"/>
                </a:solidFill>
              </a:rPr>
              <a:t>min-</a:t>
            </a:r>
            <a:r>
              <a:rPr lang="es-ES" sz="2400" b="1" dirty="0" err="1">
                <a:solidFill>
                  <a:srgbClr val="00B050"/>
                </a:solidFill>
              </a:rPr>
              <a:t>width</a:t>
            </a:r>
            <a:r>
              <a:rPr lang="es-ES" sz="2400" b="1" dirty="0"/>
              <a:t>: </a:t>
            </a:r>
            <a:r>
              <a:rPr lang="es-ES" sz="2400" b="1" dirty="0" smtClean="0">
                <a:solidFill>
                  <a:srgbClr val="00B050"/>
                </a:solidFill>
              </a:rPr>
              <a:t>768px</a:t>
            </a:r>
            <a:r>
              <a:rPr lang="es-ES" sz="2400" b="1" dirty="0">
                <a:solidFill>
                  <a:srgbClr val="7030A0"/>
                </a:solidFill>
              </a:rPr>
              <a:t>)</a:t>
            </a:r>
            <a:r>
              <a:rPr lang="es-ES" sz="2400" b="1" dirty="0"/>
              <a:t> </a:t>
            </a:r>
            <a:r>
              <a:rPr lang="es-ES" sz="2400" b="1" dirty="0">
                <a:solidFill>
                  <a:srgbClr val="7030A0"/>
                </a:solidFill>
              </a:rPr>
              <a:t>{}</a:t>
            </a:r>
          </a:p>
          <a:p>
            <a:r>
              <a:rPr lang="es-ES" sz="2400" b="1" dirty="0">
                <a:solidFill>
                  <a:srgbClr val="FFC000"/>
                </a:solidFill>
              </a:rPr>
              <a:t>@media </a:t>
            </a:r>
            <a:r>
              <a:rPr lang="es-ES" sz="2400" b="1" dirty="0" err="1">
                <a:solidFill>
                  <a:schemeClr val="accent5">
                    <a:lumMod val="75000"/>
                  </a:schemeClr>
                </a:solidFill>
              </a:rPr>
              <a:t>screen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rgbClr val="FFC000"/>
                </a:solidFill>
              </a:rPr>
              <a:t>and</a:t>
            </a:r>
            <a:r>
              <a:rPr lang="es-ES" sz="2400" b="1" dirty="0"/>
              <a:t> </a:t>
            </a:r>
            <a:r>
              <a:rPr lang="es-ES" sz="2400" b="1" dirty="0">
                <a:solidFill>
                  <a:srgbClr val="7030A0"/>
                </a:solidFill>
              </a:rPr>
              <a:t>(</a:t>
            </a:r>
            <a:r>
              <a:rPr lang="es-ES" sz="2400" b="1" dirty="0">
                <a:solidFill>
                  <a:srgbClr val="00B050"/>
                </a:solidFill>
              </a:rPr>
              <a:t>min-</a:t>
            </a:r>
            <a:r>
              <a:rPr lang="es-ES" sz="2400" b="1" dirty="0" err="1">
                <a:solidFill>
                  <a:srgbClr val="00B050"/>
                </a:solidFill>
              </a:rPr>
              <a:t>width</a:t>
            </a:r>
            <a:r>
              <a:rPr lang="es-ES" sz="2400" b="1" dirty="0"/>
              <a:t>: </a:t>
            </a:r>
            <a:r>
              <a:rPr lang="es-ES" sz="2400" b="1" dirty="0" smtClean="0">
                <a:solidFill>
                  <a:srgbClr val="00B050"/>
                </a:solidFill>
              </a:rPr>
              <a:t>1024px</a:t>
            </a:r>
            <a:r>
              <a:rPr lang="es-ES" sz="2400" b="1" dirty="0">
                <a:solidFill>
                  <a:srgbClr val="7030A0"/>
                </a:solidFill>
              </a:rPr>
              <a:t>)</a:t>
            </a:r>
            <a:r>
              <a:rPr lang="es-ES" sz="2400" b="1" dirty="0"/>
              <a:t> </a:t>
            </a:r>
            <a:r>
              <a:rPr lang="es-ES" sz="2400" b="1" dirty="0">
                <a:solidFill>
                  <a:srgbClr val="7030A0"/>
                </a:solidFill>
              </a:rPr>
              <a:t>{}</a:t>
            </a:r>
          </a:p>
          <a:p>
            <a:endParaRPr lang="es-ES" sz="2400" b="1" dirty="0" smtClean="0"/>
          </a:p>
          <a:p>
            <a:pPr marL="139700" indent="0">
              <a:buNone/>
            </a:pPr>
            <a:r>
              <a:rPr lang="es-ES" sz="2400" b="1" dirty="0" smtClean="0"/>
              <a:t>Min-</a:t>
            </a:r>
            <a:r>
              <a:rPr lang="es-ES" sz="2400" b="1" dirty="0" err="1" smtClean="0"/>
              <a:t>width</a:t>
            </a:r>
            <a:r>
              <a:rPr lang="es-ES" sz="2400" b="1" dirty="0" smtClean="0"/>
              <a:t> = Desde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0656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Desktop </a:t>
            </a:r>
            <a:r>
              <a:rPr lang="es-ES" dirty="0" err="1" smtClean="0"/>
              <a:t>First</a:t>
            </a:r>
            <a:endParaRPr lang="es-ES" dirty="0"/>
          </a:p>
        </p:txBody>
      </p:sp>
      <p:sp>
        <p:nvSpPr>
          <p:cNvPr id="4" name="Marcador de texto 5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481300" cy="3416400"/>
          </a:xfrm>
        </p:spPr>
        <p:txBody>
          <a:bodyPr/>
          <a:lstStyle/>
          <a:p>
            <a:r>
              <a:rPr lang="es-ES" sz="2400" b="1" dirty="0" smtClean="0">
                <a:solidFill>
                  <a:srgbClr val="FFC000"/>
                </a:solidFill>
              </a:rPr>
              <a:t>@media </a:t>
            </a:r>
            <a:r>
              <a:rPr lang="es-ES" sz="2400" b="1" dirty="0" err="1" smtClean="0">
                <a:solidFill>
                  <a:schemeClr val="accent5">
                    <a:lumMod val="75000"/>
                  </a:schemeClr>
                </a:solidFill>
              </a:rPr>
              <a:t>screen</a:t>
            </a:r>
            <a:r>
              <a:rPr lang="es-ES" sz="2400" b="1" dirty="0" smtClean="0"/>
              <a:t> </a:t>
            </a:r>
            <a:r>
              <a:rPr lang="es-ES" sz="2400" b="1" dirty="0" smtClean="0">
                <a:solidFill>
                  <a:srgbClr val="FFC000"/>
                </a:solidFill>
              </a:rPr>
              <a:t>and</a:t>
            </a:r>
            <a:r>
              <a:rPr lang="es-ES" sz="2400" b="1" dirty="0" smtClean="0"/>
              <a:t> </a:t>
            </a:r>
            <a:r>
              <a:rPr lang="es-ES" sz="2400" b="1" dirty="0" smtClean="0">
                <a:solidFill>
                  <a:srgbClr val="7030A0"/>
                </a:solidFill>
              </a:rPr>
              <a:t>(</a:t>
            </a:r>
            <a:r>
              <a:rPr lang="es-ES" sz="2400" b="1" dirty="0" err="1" smtClean="0">
                <a:solidFill>
                  <a:srgbClr val="00B050"/>
                </a:solidFill>
              </a:rPr>
              <a:t>max-width</a:t>
            </a:r>
            <a:r>
              <a:rPr lang="es-ES" sz="2400" b="1" dirty="0" smtClean="0"/>
              <a:t>: </a:t>
            </a:r>
            <a:r>
              <a:rPr lang="es-ES" sz="2400" b="1" dirty="0" smtClean="0">
                <a:solidFill>
                  <a:srgbClr val="00B050"/>
                </a:solidFill>
              </a:rPr>
              <a:t>1024px</a:t>
            </a:r>
            <a:r>
              <a:rPr lang="es-ES" sz="2400" b="1" dirty="0" smtClean="0">
                <a:solidFill>
                  <a:srgbClr val="7030A0"/>
                </a:solidFill>
              </a:rPr>
              <a:t>)</a:t>
            </a:r>
            <a:r>
              <a:rPr lang="es-ES" sz="2400" b="1" dirty="0" smtClean="0"/>
              <a:t> </a:t>
            </a:r>
            <a:r>
              <a:rPr lang="es-ES" sz="2400" b="1" dirty="0" smtClean="0">
                <a:solidFill>
                  <a:srgbClr val="7030A0"/>
                </a:solidFill>
              </a:rPr>
              <a:t>{}</a:t>
            </a:r>
          </a:p>
          <a:p>
            <a:r>
              <a:rPr lang="es-ES" sz="2400" b="1" dirty="0">
                <a:solidFill>
                  <a:srgbClr val="FFC000"/>
                </a:solidFill>
              </a:rPr>
              <a:t>@media </a:t>
            </a:r>
            <a:r>
              <a:rPr lang="es-ES" sz="2400" b="1" dirty="0" err="1">
                <a:solidFill>
                  <a:schemeClr val="accent5">
                    <a:lumMod val="75000"/>
                  </a:schemeClr>
                </a:solidFill>
              </a:rPr>
              <a:t>screen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rgbClr val="FFC000"/>
                </a:solidFill>
              </a:rPr>
              <a:t>and</a:t>
            </a:r>
            <a:r>
              <a:rPr lang="es-ES" sz="2400" b="1" dirty="0"/>
              <a:t> </a:t>
            </a:r>
            <a:r>
              <a:rPr lang="es-ES" sz="2400" b="1" dirty="0">
                <a:solidFill>
                  <a:srgbClr val="7030A0"/>
                </a:solidFill>
              </a:rPr>
              <a:t>(</a:t>
            </a:r>
            <a:r>
              <a:rPr lang="es-ES" sz="2400" b="1" dirty="0" err="1" smtClean="0">
                <a:solidFill>
                  <a:srgbClr val="00B050"/>
                </a:solidFill>
              </a:rPr>
              <a:t>max-width</a:t>
            </a:r>
            <a:r>
              <a:rPr lang="es-ES" sz="2400" b="1" dirty="0"/>
              <a:t>: </a:t>
            </a:r>
            <a:r>
              <a:rPr lang="es-ES" sz="2400" b="1" dirty="0" smtClean="0">
                <a:solidFill>
                  <a:srgbClr val="00B050"/>
                </a:solidFill>
              </a:rPr>
              <a:t>768px</a:t>
            </a:r>
            <a:r>
              <a:rPr lang="es-ES" sz="2400" b="1" dirty="0">
                <a:solidFill>
                  <a:srgbClr val="7030A0"/>
                </a:solidFill>
              </a:rPr>
              <a:t>)</a:t>
            </a:r>
            <a:r>
              <a:rPr lang="es-ES" sz="2400" b="1" dirty="0"/>
              <a:t> </a:t>
            </a:r>
            <a:r>
              <a:rPr lang="es-ES" sz="2400" b="1" dirty="0">
                <a:solidFill>
                  <a:srgbClr val="7030A0"/>
                </a:solidFill>
              </a:rPr>
              <a:t>{}</a:t>
            </a:r>
          </a:p>
          <a:p>
            <a:r>
              <a:rPr lang="es-ES" sz="2400" b="1" dirty="0">
                <a:solidFill>
                  <a:srgbClr val="FFC000"/>
                </a:solidFill>
              </a:rPr>
              <a:t>@media </a:t>
            </a:r>
            <a:r>
              <a:rPr lang="es-ES" sz="2400" b="1" dirty="0" err="1">
                <a:solidFill>
                  <a:schemeClr val="accent5">
                    <a:lumMod val="75000"/>
                  </a:schemeClr>
                </a:solidFill>
              </a:rPr>
              <a:t>screen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rgbClr val="FFC000"/>
                </a:solidFill>
              </a:rPr>
              <a:t>and</a:t>
            </a:r>
            <a:r>
              <a:rPr lang="es-ES" sz="2400" b="1" dirty="0"/>
              <a:t> </a:t>
            </a:r>
            <a:r>
              <a:rPr lang="es-ES" sz="2400" b="1" dirty="0">
                <a:solidFill>
                  <a:srgbClr val="7030A0"/>
                </a:solidFill>
              </a:rPr>
              <a:t>(</a:t>
            </a:r>
            <a:r>
              <a:rPr lang="es-ES" sz="2400" b="1" dirty="0" err="1" smtClean="0">
                <a:solidFill>
                  <a:srgbClr val="00B050"/>
                </a:solidFill>
              </a:rPr>
              <a:t>max-width</a:t>
            </a:r>
            <a:r>
              <a:rPr lang="es-ES" sz="2400" b="1" dirty="0"/>
              <a:t>: </a:t>
            </a:r>
            <a:r>
              <a:rPr lang="es-ES" sz="2400" b="1" dirty="0" smtClean="0">
                <a:solidFill>
                  <a:srgbClr val="00B050"/>
                </a:solidFill>
              </a:rPr>
              <a:t>480px</a:t>
            </a:r>
            <a:r>
              <a:rPr lang="es-ES" sz="2400" b="1" dirty="0">
                <a:solidFill>
                  <a:srgbClr val="7030A0"/>
                </a:solidFill>
              </a:rPr>
              <a:t>)</a:t>
            </a:r>
            <a:r>
              <a:rPr lang="es-ES" sz="2400" b="1" dirty="0"/>
              <a:t> </a:t>
            </a:r>
            <a:r>
              <a:rPr lang="es-ES" sz="2400" b="1" dirty="0">
                <a:solidFill>
                  <a:srgbClr val="7030A0"/>
                </a:solidFill>
              </a:rPr>
              <a:t>{}</a:t>
            </a:r>
          </a:p>
          <a:p>
            <a:r>
              <a:rPr lang="es-ES" sz="2400" b="1" dirty="0">
                <a:solidFill>
                  <a:srgbClr val="FFC000"/>
                </a:solidFill>
              </a:rPr>
              <a:t>@media </a:t>
            </a:r>
            <a:r>
              <a:rPr lang="es-ES" sz="2400" b="1" dirty="0" err="1">
                <a:solidFill>
                  <a:schemeClr val="accent5">
                    <a:lumMod val="75000"/>
                  </a:schemeClr>
                </a:solidFill>
              </a:rPr>
              <a:t>screen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rgbClr val="FFC000"/>
                </a:solidFill>
              </a:rPr>
              <a:t>and</a:t>
            </a:r>
            <a:r>
              <a:rPr lang="es-ES" sz="2400" b="1" dirty="0"/>
              <a:t> </a:t>
            </a:r>
            <a:r>
              <a:rPr lang="es-ES" sz="2400" b="1" dirty="0">
                <a:solidFill>
                  <a:srgbClr val="7030A0"/>
                </a:solidFill>
              </a:rPr>
              <a:t>(</a:t>
            </a:r>
            <a:r>
              <a:rPr lang="es-ES" sz="2400" b="1" dirty="0" err="1" smtClean="0">
                <a:solidFill>
                  <a:srgbClr val="00B050"/>
                </a:solidFill>
              </a:rPr>
              <a:t>max-width</a:t>
            </a:r>
            <a:r>
              <a:rPr lang="es-ES" sz="2400" b="1" dirty="0"/>
              <a:t>: </a:t>
            </a:r>
            <a:r>
              <a:rPr lang="es-ES" sz="2400" b="1" dirty="0" smtClean="0">
                <a:solidFill>
                  <a:srgbClr val="00B050"/>
                </a:solidFill>
              </a:rPr>
              <a:t>320px</a:t>
            </a:r>
            <a:r>
              <a:rPr lang="es-ES" sz="2400" b="1" dirty="0">
                <a:solidFill>
                  <a:srgbClr val="7030A0"/>
                </a:solidFill>
              </a:rPr>
              <a:t>)</a:t>
            </a:r>
            <a:r>
              <a:rPr lang="es-ES" sz="2400" b="1" dirty="0"/>
              <a:t> </a:t>
            </a:r>
            <a:r>
              <a:rPr lang="es-ES" sz="2400" b="1" dirty="0">
                <a:solidFill>
                  <a:srgbClr val="7030A0"/>
                </a:solidFill>
              </a:rPr>
              <a:t>{}</a:t>
            </a:r>
          </a:p>
          <a:p>
            <a:endParaRPr lang="es-ES" sz="2400" b="1" dirty="0" smtClean="0"/>
          </a:p>
          <a:p>
            <a:pPr marL="139700" indent="0">
              <a:buNone/>
            </a:pPr>
            <a:r>
              <a:rPr lang="es-ES" sz="2400" b="1" dirty="0" smtClean="0"/>
              <a:t>Max-</a:t>
            </a:r>
            <a:r>
              <a:rPr lang="es-ES" sz="2400" b="1" dirty="0" err="1" smtClean="0"/>
              <a:t>width</a:t>
            </a:r>
            <a:r>
              <a:rPr lang="es-ES" sz="2400" b="1" dirty="0" smtClean="0"/>
              <a:t> = Hasta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615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 en </a:t>
            </a:r>
            <a:r>
              <a:rPr lang="es-ES" dirty="0" err="1" smtClean="0"/>
              <a:t>Responsive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endParaRPr lang="es-ES" dirty="0"/>
          </a:p>
        </p:txBody>
      </p:sp>
      <p:sp>
        <p:nvSpPr>
          <p:cNvPr id="3" name="Google Shape;143;p36"/>
          <p:cNvSpPr txBox="1"/>
          <p:nvPr/>
        </p:nvSpPr>
        <p:spPr>
          <a:xfrm>
            <a:off x="2080605" y="1654790"/>
            <a:ext cx="4982789" cy="2476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smtClean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Ejemplos más comunes de cómo se ha usado </a:t>
            </a:r>
            <a:r>
              <a:rPr lang="es-ES" sz="2800" b="1" dirty="0" err="1" smtClean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Responsive</a:t>
            </a:r>
            <a:r>
              <a:rPr lang="es-ES" sz="2800" b="1" dirty="0" smtClean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2800" b="1" dirty="0" err="1" smtClean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Design</a:t>
            </a:r>
            <a:r>
              <a:rPr lang="es-ES" sz="2800" b="1" dirty="0" smtClean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en la práctica</a:t>
            </a:r>
            <a:endParaRPr sz="24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468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Flexbox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8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Histórico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4"/>
          <p:cNvSpPr txBox="1"/>
          <p:nvPr/>
        </p:nvSpPr>
        <p:spPr>
          <a:xfrm>
            <a:off x="3180225" y="1508750"/>
            <a:ext cx="4137600" cy="18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Block</a:t>
            </a:r>
            <a:r>
              <a:rPr lang="en"/>
              <a:t>, for sections in a webpage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Inline</a:t>
            </a:r>
            <a:r>
              <a:rPr lang="en"/>
              <a:t>, for text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Table</a:t>
            </a:r>
            <a:r>
              <a:rPr lang="en"/>
              <a:t>, for two-dimensional table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Positioned</a:t>
            </a:r>
            <a:r>
              <a:rPr lang="en"/>
              <a:t>, for explicit position of an element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213" y="1164957"/>
            <a:ext cx="6079575" cy="347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Histórico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188" y="948800"/>
            <a:ext cx="6827624" cy="372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Flexbox?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i="1" dirty="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36"/>
          <p:cNvSpPr txBox="1"/>
          <p:nvPr/>
        </p:nvSpPr>
        <p:spPr>
          <a:xfrm>
            <a:off x="497775" y="1135500"/>
            <a:ext cx="80694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b="1" dirty="0" smtClean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Flexbox</a:t>
            </a:r>
            <a:r>
              <a:rPr lang="en" sz="1750" dirty="0" smtClean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es un sistema de </a:t>
            </a:r>
            <a:r>
              <a:rPr lang="en" sz="1750" b="1" dirty="0" smtClean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elementos flexibles</a:t>
            </a:r>
            <a:r>
              <a:rPr lang="en" sz="1750" dirty="0" smtClean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750" dirty="0" smtClean="0">
              <a:solidFill>
                <a:schemeClr val="tx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50" dirty="0" smtClean="0">
              <a:solidFill>
                <a:schemeClr val="tx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dirty="0" smtClean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Los elementos HTML se adaptan y colocan automáticamente y es más fácil personalizar los diseños.</a:t>
            </a:r>
            <a:endParaRPr sz="1750" dirty="0" smtClean="0">
              <a:solidFill>
                <a:schemeClr val="tx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50" dirty="0" smtClean="0">
              <a:solidFill>
                <a:schemeClr val="tx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dirty="0" smtClean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Está especialmente diseñado para crear, mediante CSS, estructuras de </a:t>
            </a:r>
            <a:r>
              <a:rPr lang="en" sz="1750" b="1" dirty="0" smtClean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una sóla dimensión</a:t>
            </a:r>
            <a:r>
              <a:rPr lang="en" sz="1750" dirty="0" smtClean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7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Flexbox?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Flex</a:t>
            </a:r>
            <a:r>
              <a:rPr lang="en" sz="1500" b="0" i="1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ible </a:t>
            </a:r>
            <a:r>
              <a:rPr lang="en" sz="1500" i="1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Box</a:t>
            </a:r>
            <a:r>
              <a:rPr lang="en" sz="1500" b="0" i="1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es</a:t>
            </a:r>
            <a:endParaRPr/>
          </a:p>
        </p:txBody>
      </p:sp>
      <p:pic>
        <p:nvPicPr>
          <p:cNvPr id="149" name="Google Shape;1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875" y="1522614"/>
            <a:ext cx="6062249" cy="28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Contenedor padre</a:t>
            </a:r>
            <a:endParaRPr sz="115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75" y="1239800"/>
            <a:ext cx="6699451" cy="266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hijos</a:t>
            </a:r>
            <a:endParaRPr sz="115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788" y="1248638"/>
            <a:ext cx="6786424" cy="264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 txBox="1">
            <a:spLocks noGrp="1"/>
          </p:cNvSpPr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 flex-direction</a:t>
            </a:r>
            <a:endParaRPr/>
          </a:p>
        </p:txBody>
      </p:sp>
      <p:pic>
        <p:nvPicPr>
          <p:cNvPr id="167" name="Google Shape;1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75" y="936900"/>
            <a:ext cx="7902249" cy="362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1"/>
          <p:cNvSpPr txBox="1">
            <a:spLocks noGrp="1"/>
          </p:cNvSpPr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 flex-wrap</a:t>
            </a:r>
            <a:endParaRPr/>
          </a:p>
        </p:txBody>
      </p:sp>
      <p:pic>
        <p:nvPicPr>
          <p:cNvPr id="173" name="Google Shape;1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413" y="1019525"/>
            <a:ext cx="7139585" cy="37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2"/>
          <p:cNvSpPr txBox="1">
            <a:spLocks noGrp="1"/>
          </p:cNvSpPr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 justify-content</a:t>
            </a:r>
            <a:endParaRPr/>
          </a:p>
        </p:txBody>
      </p:sp>
      <p:pic>
        <p:nvPicPr>
          <p:cNvPr id="179" name="Google Shape;1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675" y="957300"/>
            <a:ext cx="2290649" cy="383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18035" y="794232"/>
            <a:ext cx="6307931" cy="2964656"/>
          </a:xfrm>
          <a:custGeom>
            <a:avLst/>
            <a:gdLst/>
            <a:ahLst/>
            <a:cxnLst/>
            <a:rect l="l" t="t" r="r" b="b"/>
            <a:pathLst>
              <a:path w="8410575" h="3952875">
                <a:moveTo>
                  <a:pt x="0" y="0"/>
                </a:moveTo>
                <a:lnTo>
                  <a:pt x="8410575" y="0"/>
                </a:lnTo>
                <a:lnTo>
                  <a:pt x="8410575" y="3952875"/>
                </a:lnTo>
                <a:lnTo>
                  <a:pt x="0" y="39528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050"/>
          </a:p>
        </p:txBody>
      </p:sp>
      <p:sp>
        <p:nvSpPr>
          <p:cNvPr id="4" name="object 4"/>
          <p:cNvSpPr/>
          <p:nvPr/>
        </p:nvSpPr>
        <p:spPr>
          <a:xfrm>
            <a:off x="1418035" y="794232"/>
            <a:ext cx="6307931" cy="2964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50"/>
          </a:p>
        </p:txBody>
      </p:sp>
      <p:sp>
        <p:nvSpPr>
          <p:cNvPr id="2" name="object 2"/>
          <p:cNvSpPr txBox="1"/>
          <p:nvPr/>
        </p:nvSpPr>
        <p:spPr>
          <a:xfrm>
            <a:off x="2749313" y="4111770"/>
            <a:ext cx="3695381" cy="352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759"/>
              </a:lnSpc>
              <a:tabLst>
                <a:tab pos="3629025" algn="l"/>
              </a:tabLst>
            </a:pPr>
            <a:r>
              <a:rPr sz="2625" b="1" dirty="0"/>
              <a:t>        </a:t>
            </a:r>
            <a:r>
              <a:rPr sz="2625" b="1" dirty="0" smtClean="0"/>
              <a:t>Mostly</a:t>
            </a:r>
            <a:r>
              <a:rPr lang="es-ES" sz="2625" b="1" dirty="0" smtClean="0"/>
              <a:t> </a:t>
            </a:r>
            <a:r>
              <a:rPr sz="2625" b="1" spc="-802" dirty="0" smtClean="0"/>
              <a:t> </a:t>
            </a:r>
            <a:r>
              <a:rPr sz="2625" b="1" dirty="0"/>
              <a:t>Fluid 	</a:t>
            </a:r>
            <a:endParaRPr sz="2625" dirty="0"/>
          </a:p>
        </p:txBody>
      </p:sp>
    </p:spTree>
    <p:extLst>
      <p:ext uri="{BB962C8B-B14F-4D97-AF65-F5344CB8AC3E}">
        <p14:creationId xmlns:p14="http://schemas.microsoft.com/office/powerpoint/2010/main" val="35836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3"/>
          <p:cNvSpPr txBox="1">
            <a:spLocks noGrp="1"/>
          </p:cNvSpPr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 align-items</a:t>
            </a:r>
            <a:endParaRPr/>
          </a:p>
        </p:txBody>
      </p:sp>
      <p:pic>
        <p:nvPicPr>
          <p:cNvPr id="185" name="Google Shape;1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200" y="912325"/>
            <a:ext cx="3123588" cy="4143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4"/>
          <p:cNvSpPr txBox="1">
            <a:spLocks noGrp="1"/>
          </p:cNvSpPr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 align-content</a:t>
            </a:r>
            <a:endParaRPr/>
          </a:p>
        </p:txBody>
      </p:sp>
      <p:pic>
        <p:nvPicPr>
          <p:cNvPr id="191" name="Google Shape;1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350" y="863625"/>
            <a:ext cx="3067311" cy="4143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5"/>
          <p:cNvSpPr txBox="1">
            <a:spLocks noGrp="1"/>
          </p:cNvSpPr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 flex-grow</a:t>
            </a:r>
            <a:endParaRPr/>
          </a:p>
        </p:txBody>
      </p:sp>
      <p:pic>
        <p:nvPicPr>
          <p:cNvPr id="197" name="Google Shape;1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63" y="963825"/>
            <a:ext cx="7895474" cy="370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hijos</a:t>
            </a:r>
            <a:endParaRPr sz="115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788" y="1248638"/>
            <a:ext cx="6786424" cy="264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7"/>
          <p:cNvSpPr txBox="1">
            <a:spLocks noGrp="1"/>
          </p:cNvSpPr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 order</a:t>
            </a:r>
            <a:endParaRPr/>
          </a:p>
        </p:txBody>
      </p:sp>
      <p:pic>
        <p:nvPicPr>
          <p:cNvPr id="209" name="Google Shape;2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675" y="1337200"/>
            <a:ext cx="7270650" cy="28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8"/>
          <p:cNvSpPr txBox="1">
            <a:spLocks noGrp="1"/>
          </p:cNvSpPr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 flex-shrink</a:t>
            </a:r>
            <a:endParaRPr/>
          </a:p>
        </p:txBody>
      </p:sp>
      <p:sp>
        <p:nvSpPr>
          <p:cNvPr id="215" name="Google Shape;215;p48"/>
          <p:cNvSpPr txBox="1"/>
          <p:nvPr/>
        </p:nvSpPr>
        <p:spPr>
          <a:xfrm>
            <a:off x="497775" y="1135500"/>
            <a:ext cx="80694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99999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Opuesta a flex-grow.</a:t>
            </a:r>
            <a:endParaRPr sz="1750">
              <a:solidFill>
                <a:srgbClr val="99999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50">
              <a:solidFill>
                <a:srgbClr val="99999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99999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Mientras que la anterior indica un factor de crecimiento, flex-shrink aplica un factor de decrecimiento.</a:t>
            </a:r>
            <a:endParaRPr sz="1750">
              <a:solidFill>
                <a:srgbClr val="99999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50">
              <a:solidFill>
                <a:srgbClr val="99999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99999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Los ítems que tengan un valor numérico más grande, serán más pequeños, mientras que los que tengan un valor numérico más pequeño serán más grandes.</a:t>
            </a:r>
            <a:endParaRPr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9"/>
          <p:cNvSpPr txBox="1">
            <a:spLocks noGrp="1"/>
          </p:cNvSpPr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 align-self</a:t>
            </a:r>
            <a:endParaRPr/>
          </a:p>
        </p:txBody>
      </p:sp>
      <p:pic>
        <p:nvPicPr>
          <p:cNvPr id="221" name="Google Shape;2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251" y="1461550"/>
            <a:ext cx="5753499" cy="29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0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Actividad: Mi portafolio personal con Flexbox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68019" y="832050"/>
            <a:ext cx="6407944" cy="2789624"/>
          </a:xfrm>
          <a:custGeom>
            <a:avLst/>
            <a:gdLst/>
            <a:ahLst/>
            <a:cxnLst/>
            <a:rect l="l" t="t" r="r" b="b"/>
            <a:pathLst>
              <a:path w="8543925" h="3719499">
                <a:moveTo>
                  <a:pt x="0" y="0"/>
                </a:moveTo>
                <a:lnTo>
                  <a:pt x="8543925" y="0"/>
                </a:lnTo>
                <a:lnTo>
                  <a:pt x="8543925" y="3719499"/>
                </a:lnTo>
                <a:lnTo>
                  <a:pt x="0" y="3719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050"/>
          </a:p>
        </p:txBody>
      </p:sp>
      <p:sp>
        <p:nvSpPr>
          <p:cNvPr id="4" name="object 4"/>
          <p:cNvSpPr/>
          <p:nvPr/>
        </p:nvSpPr>
        <p:spPr>
          <a:xfrm>
            <a:off x="1368019" y="832050"/>
            <a:ext cx="6407944" cy="2821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50"/>
          </a:p>
        </p:txBody>
      </p:sp>
      <p:sp>
        <p:nvSpPr>
          <p:cNvPr id="5" name="object 2"/>
          <p:cNvSpPr txBox="1"/>
          <p:nvPr/>
        </p:nvSpPr>
        <p:spPr>
          <a:xfrm>
            <a:off x="1794933" y="4111770"/>
            <a:ext cx="5599289" cy="527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759"/>
              </a:lnSpc>
              <a:tabLst>
                <a:tab pos="3629025" algn="l"/>
              </a:tabLst>
            </a:pPr>
            <a:r>
              <a:rPr sz="2625" b="1" dirty="0"/>
              <a:t>        </a:t>
            </a:r>
            <a:r>
              <a:rPr lang="es-ES" sz="2625" b="1" dirty="0" smtClean="0"/>
              <a:t>Colocación de Columnas</a:t>
            </a:r>
            <a:r>
              <a:rPr sz="2625" b="1" dirty="0"/>
              <a:t>	</a:t>
            </a:r>
            <a:endParaRPr sz="2625" dirty="0"/>
          </a:p>
        </p:txBody>
      </p:sp>
    </p:spTree>
    <p:extLst>
      <p:ext uri="{BB962C8B-B14F-4D97-AF65-F5344CB8AC3E}">
        <p14:creationId xmlns:p14="http://schemas.microsoft.com/office/powerpoint/2010/main" val="117523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08756" y="1227206"/>
            <a:ext cx="6300788" cy="2157413"/>
          </a:xfrm>
          <a:custGeom>
            <a:avLst/>
            <a:gdLst/>
            <a:ahLst/>
            <a:cxnLst/>
            <a:rect l="l" t="t" r="r" b="b"/>
            <a:pathLst>
              <a:path w="8401050" h="2876550">
                <a:moveTo>
                  <a:pt x="0" y="0"/>
                </a:moveTo>
                <a:lnTo>
                  <a:pt x="8401050" y="0"/>
                </a:lnTo>
                <a:lnTo>
                  <a:pt x="8401050" y="2876550"/>
                </a:lnTo>
                <a:lnTo>
                  <a:pt x="0" y="28765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050"/>
          </a:p>
        </p:txBody>
      </p:sp>
      <p:sp>
        <p:nvSpPr>
          <p:cNvPr id="4" name="object 4"/>
          <p:cNvSpPr/>
          <p:nvPr/>
        </p:nvSpPr>
        <p:spPr>
          <a:xfrm>
            <a:off x="1508756" y="1227206"/>
            <a:ext cx="6300788" cy="2157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50"/>
          </a:p>
        </p:txBody>
      </p:sp>
      <p:sp>
        <p:nvSpPr>
          <p:cNvPr id="5" name="object 2"/>
          <p:cNvSpPr txBox="1"/>
          <p:nvPr/>
        </p:nvSpPr>
        <p:spPr>
          <a:xfrm>
            <a:off x="2749313" y="4111770"/>
            <a:ext cx="3695381" cy="352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759"/>
              </a:lnSpc>
              <a:tabLst>
                <a:tab pos="3629025" algn="l"/>
              </a:tabLst>
            </a:pPr>
            <a:r>
              <a:rPr sz="2625" b="1" dirty="0"/>
              <a:t>        </a:t>
            </a:r>
            <a:r>
              <a:rPr lang="es-ES" sz="2625" b="1" dirty="0" err="1" smtClean="0"/>
              <a:t>Layout</a:t>
            </a:r>
            <a:r>
              <a:rPr lang="es-ES" sz="2625" b="1" dirty="0" smtClean="0"/>
              <a:t> </a:t>
            </a:r>
            <a:r>
              <a:rPr lang="es-ES" sz="2625" b="1" dirty="0" err="1" smtClean="0"/>
              <a:t>Shifter</a:t>
            </a:r>
            <a:r>
              <a:rPr sz="2625" b="1" dirty="0"/>
              <a:t>	</a:t>
            </a:r>
            <a:endParaRPr sz="2625" dirty="0"/>
          </a:p>
        </p:txBody>
      </p:sp>
    </p:spTree>
    <p:extLst>
      <p:ext uri="{BB962C8B-B14F-4D97-AF65-F5344CB8AC3E}">
        <p14:creationId xmlns:p14="http://schemas.microsoft.com/office/powerpoint/2010/main" val="340311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48047" y="1341938"/>
            <a:ext cx="6222206" cy="1285875"/>
          </a:xfrm>
          <a:custGeom>
            <a:avLst/>
            <a:gdLst/>
            <a:ahLst/>
            <a:cxnLst/>
            <a:rect l="l" t="t" r="r" b="b"/>
            <a:pathLst>
              <a:path w="8296275" h="1714500">
                <a:moveTo>
                  <a:pt x="0" y="0"/>
                </a:moveTo>
                <a:lnTo>
                  <a:pt x="8296275" y="0"/>
                </a:lnTo>
                <a:lnTo>
                  <a:pt x="8296275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050"/>
          </a:p>
        </p:txBody>
      </p:sp>
      <p:sp>
        <p:nvSpPr>
          <p:cNvPr id="4" name="object 4"/>
          <p:cNvSpPr/>
          <p:nvPr/>
        </p:nvSpPr>
        <p:spPr>
          <a:xfrm>
            <a:off x="1548047" y="1341938"/>
            <a:ext cx="6222206" cy="1285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50"/>
          </a:p>
        </p:txBody>
      </p:sp>
      <p:sp>
        <p:nvSpPr>
          <p:cNvPr id="5" name="object 2"/>
          <p:cNvSpPr txBox="1"/>
          <p:nvPr/>
        </p:nvSpPr>
        <p:spPr>
          <a:xfrm>
            <a:off x="2715447" y="3502170"/>
            <a:ext cx="3695381" cy="352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759"/>
              </a:lnSpc>
              <a:tabLst>
                <a:tab pos="3629025" algn="l"/>
              </a:tabLst>
            </a:pPr>
            <a:r>
              <a:rPr sz="2625" b="1" dirty="0"/>
              <a:t>        </a:t>
            </a:r>
            <a:r>
              <a:rPr lang="es-ES" sz="2625" b="1" dirty="0" err="1" smtClean="0"/>
              <a:t>Tiny</a:t>
            </a:r>
            <a:r>
              <a:rPr lang="es-ES" sz="2625" b="1" dirty="0" smtClean="0"/>
              <a:t> </a:t>
            </a:r>
            <a:r>
              <a:rPr lang="es-ES" sz="2625" b="1" dirty="0" err="1" smtClean="0"/>
              <a:t>tweaks</a:t>
            </a:r>
            <a:r>
              <a:rPr sz="2625" b="1" dirty="0"/>
              <a:t>	</a:t>
            </a:r>
            <a:endParaRPr sz="2625" dirty="0"/>
          </a:p>
        </p:txBody>
      </p:sp>
    </p:spTree>
    <p:extLst>
      <p:ext uri="{BB962C8B-B14F-4D97-AF65-F5344CB8AC3E}">
        <p14:creationId xmlns:p14="http://schemas.microsoft.com/office/powerpoint/2010/main" val="3264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82512" y="577801"/>
            <a:ext cx="5953274" cy="3262256"/>
          </a:xfrm>
          <a:custGeom>
            <a:avLst/>
            <a:gdLst/>
            <a:ahLst/>
            <a:cxnLst/>
            <a:rect l="l" t="t" r="r" b="b"/>
            <a:pathLst>
              <a:path w="7937698" h="4349675">
                <a:moveTo>
                  <a:pt x="0" y="0"/>
                </a:moveTo>
                <a:lnTo>
                  <a:pt x="7937698" y="0"/>
                </a:lnTo>
                <a:lnTo>
                  <a:pt x="7937698" y="4349675"/>
                </a:lnTo>
                <a:lnTo>
                  <a:pt x="0" y="4349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050"/>
          </a:p>
        </p:txBody>
      </p:sp>
      <p:sp>
        <p:nvSpPr>
          <p:cNvPr id="4" name="object 4"/>
          <p:cNvSpPr/>
          <p:nvPr/>
        </p:nvSpPr>
        <p:spPr>
          <a:xfrm>
            <a:off x="1682512" y="577801"/>
            <a:ext cx="5953274" cy="326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50"/>
          </a:p>
        </p:txBody>
      </p:sp>
      <p:sp>
        <p:nvSpPr>
          <p:cNvPr id="2" name="object 2"/>
          <p:cNvSpPr txBox="1"/>
          <p:nvPr/>
        </p:nvSpPr>
        <p:spPr>
          <a:xfrm>
            <a:off x="2367451" y="4281326"/>
            <a:ext cx="4633406" cy="352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759"/>
              </a:lnSpc>
              <a:tabLst>
                <a:tab pos="4572000" algn="l"/>
              </a:tabLst>
            </a:pPr>
            <a:r>
              <a:rPr sz="2625" b="1" dirty="0"/>
              <a:t>             </a:t>
            </a:r>
            <a:r>
              <a:rPr sz="2625" b="1" spc="277" dirty="0"/>
              <a:t> </a:t>
            </a:r>
            <a:r>
              <a:rPr sz="2625" b="1" dirty="0"/>
              <a:t>Off</a:t>
            </a:r>
            <a:r>
              <a:rPr sz="2625" b="1" spc="-802" dirty="0"/>
              <a:t> </a:t>
            </a:r>
            <a:r>
              <a:rPr lang="es-ES" sz="2625" b="1" dirty="0" smtClean="0"/>
              <a:t> C</a:t>
            </a:r>
            <a:r>
              <a:rPr sz="2625" b="1" dirty="0" err="1" smtClean="0"/>
              <a:t>anvas</a:t>
            </a:r>
            <a:r>
              <a:rPr sz="2625" b="1" dirty="0" smtClean="0"/>
              <a:t> </a:t>
            </a:r>
            <a:r>
              <a:rPr sz="2625" b="1" dirty="0"/>
              <a:t>	</a:t>
            </a:r>
            <a:endParaRPr sz="2625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536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4278" y="979594"/>
            <a:ext cx="7786800" cy="603300"/>
          </a:xfrm>
        </p:spPr>
        <p:txBody>
          <a:bodyPr/>
          <a:lstStyle/>
          <a:p>
            <a:r>
              <a:rPr lang="es-ES" sz="3200" dirty="0" smtClean="0"/>
              <a:t>Conceptos Útiles en </a:t>
            </a:r>
            <a:r>
              <a:rPr lang="es-ES" sz="3200" dirty="0" err="1" smtClean="0"/>
              <a:t>Responsive</a:t>
            </a:r>
            <a:r>
              <a:rPr lang="es-ES" sz="3200" dirty="0" smtClean="0"/>
              <a:t> </a:t>
            </a:r>
            <a:r>
              <a:rPr lang="es-ES" sz="3200" dirty="0" err="1" smtClean="0"/>
              <a:t>Design</a:t>
            </a:r>
            <a:endParaRPr lang="es-ES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44" y="1887475"/>
            <a:ext cx="3723528" cy="2089057"/>
          </a:xfrm>
          <a:prstGeom prst="rect">
            <a:avLst/>
          </a:prstGeom>
        </p:spPr>
      </p:pic>
      <p:sp>
        <p:nvSpPr>
          <p:cNvPr id="6" name="object 2"/>
          <p:cNvSpPr txBox="1"/>
          <p:nvPr/>
        </p:nvSpPr>
        <p:spPr>
          <a:xfrm>
            <a:off x="-584004" y="2347257"/>
            <a:ext cx="3695381" cy="352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759"/>
              </a:lnSpc>
              <a:tabLst>
                <a:tab pos="3629025" algn="l"/>
              </a:tabLst>
            </a:pPr>
            <a:r>
              <a:rPr sz="4400" b="1" dirty="0"/>
              <a:t>        </a:t>
            </a:r>
            <a:r>
              <a:rPr lang="es-ES" sz="4400" b="1" dirty="0" err="1" smtClean="0"/>
              <a:t>Viewport</a:t>
            </a:r>
            <a:r>
              <a:rPr sz="4400" b="1" dirty="0"/>
              <a:t>	</a:t>
            </a:r>
            <a:endParaRPr sz="4400" dirty="0"/>
          </a:p>
        </p:txBody>
      </p:sp>
      <p:sp>
        <p:nvSpPr>
          <p:cNvPr id="7" name="object 2"/>
          <p:cNvSpPr txBox="1"/>
          <p:nvPr/>
        </p:nvSpPr>
        <p:spPr>
          <a:xfrm>
            <a:off x="0" y="3004263"/>
            <a:ext cx="3695381" cy="352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759"/>
              </a:lnSpc>
              <a:tabLst>
                <a:tab pos="3629025" algn="l"/>
              </a:tabLst>
            </a:pPr>
            <a:r>
              <a:rPr sz="1800" dirty="0"/>
              <a:t>        </a:t>
            </a:r>
            <a:r>
              <a:rPr lang="es-ES" sz="1800" dirty="0" smtClean="0"/>
              <a:t>El área visible del navegador</a:t>
            </a:r>
            <a:r>
              <a:rPr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059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v 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721</Words>
  <Application>Microsoft Office PowerPoint</Application>
  <PresentationFormat>Presentación en pantalla (16:9)</PresentationFormat>
  <Paragraphs>119</Paragraphs>
  <Slides>47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2" baseType="lpstr">
      <vt:lpstr>Nunito</vt:lpstr>
      <vt:lpstr>Montserrat</vt:lpstr>
      <vt:lpstr>Verdana</vt:lpstr>
      <vt:lpstr>Arial</vt:lpstr>
      <vt:lpstr>Dev F</vt:lpstr>
      <vt:lpstr>Responsive Design</vt:lpstr>
      <vt:lpstr>Presentación de PowerPoint</vt:lpstr>
      <vt:lpstr>Patrones en Responsive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Conceptos Útiles en Responsive Design</vt:lpstr>
      <vt:lpstr>Presentación de PowerPoint</vt:lpstr>
      <vt:lpstr>Presentación de PowerPoint</vt:lpstr>
      <vt:lpstr>Presentación de PowerPoint</vt:lpstr>
      <vt:lpstr>Presentación de PowerPoint</vt:lpstr>
      <vt:lpstr>Porcentaje (%)</vt:lpstr>
      <vt:lpstr>em</vt:lpstr>
      <vt:lpstr>Presentación de PowerPoint</vt:lpstr>
      <vt:lpstr>Presentación de PowerPoint</vt:lpstr>
      <vt:lpstr>rem</vt:lpstr>
      <vt:lpstr>Presentación de PowerPoint</vt:lpstr>
      <vt:lpstr>Presentación de PowerPoint</vt:lpstr>
      <vt:lpstr>vw - vh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Mobile First</vt:lpstr>
      <vt:lpstr>Desktop First</vt:lpstr>
      <vt:lpstr>Introducción a Flexbox</vt:lpstr>
      <vt:lpstr>Contexto Histórico   </vt:lpstr>
      <vt:lpstr>Contexto Histórico   </vt:lpstr>
      <vt:lpstr>¿Qué es Flexbox?   </vt:lpstr>
      <vt:lpstr>¿Qué es Flexbox?   Flexible Boxes</vt:lpstr>
      <vt:lpstr>Contenedor padre  </vt:lpstr>
      <vt:lpstr>Elementos hijos  </vt:lpstr>
      <vt:lpstr>Propiedad flex-direction</vt:lpstr>
      <vt:lpstr>Propiedad flex-wrap</vt:lpstr>
      <vt:lpstr>Propiedad justify-content</vt:lpstr>
      <vt:lpstr>Propiedad align-items</vt:lpstr>
      <vt:lpstr>Propiedad align-content</vt:lpstr>
      <vt:lpstr>Propiedad flex-grow</vt:lpstr>
      <vt:lpstr>Elementos hijos  </vt:lpstr>
      <vt:lpstr>Propiedad order</vt:lpstr>
      <vt:lpstr>Propiedad flex-shrink</vt:lpstr>
      <vt:lpstr>Propiedad align-self</vt:lpstr>
      <vt:lpstr>Actividad: Mi portafolio personal con Flexbox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</dc:title>
  <cp:lastModifiedBy>JRGSL</cp:lastModifiedBy>
  <cp:revision>25</cp:revision>
  <dcterms:modified xsi:type="dcterms:W3CDTF">2019-07-30T01:49:45Z</dcterms:modified>
</cp:coreProperties>
</file>