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B922C-03B7-4A5C-83A0-6C4C3950D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D97D2-5226-406D-B911-EFC28757D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81681-8839-41BF-9BED-3BB4587D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BF45F-DB2C-4C62-90D7-4A4521CC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915E7-0161-4CA9-BA63-6614A9E6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7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28586-9C52-4F04-AD50-2E793348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8691EB-CE4C-4520-90E1-579BBCE4B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147DD-B3A7-46D1-857A-B17E0975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A9440-3F39-4149-B5EE-969730CE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1A816-37F6-4520-B77A-3D61F59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B1263D-3680-4100-AB6D-5AEDF10C3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B8BDBC-011B-4700-B925-417E10FE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508EA-6DFE-42B7-AD54-276D55C3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833BB-01A0-43A4-BADC-1CDEDE99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E0F19-C720-461F-ACF4-FE51D4FC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76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20E4-01B0-487C-8DCD-C78B46E4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7522C-3021-4A63-855F-E5A29077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0F6CF-82F3-4A39-894F-E41CEEC0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83970-4FFA-45F9-8462-9F3C9EA7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A75DF-B94B-461B-81FE-842D584D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0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79984-C36B-42BF-B768-8335C454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334E27-7938-46DE-8407-3CC28296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F50B1-EF79-4600-81A1-15FB4922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ED11B-2B0B-40C4-929D-6BADB408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46E51-1557-4D68-864D-ED547E1C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15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DBC6E-42C4-4045-B315-63966101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FAE19-E216-419C-9598-5446C0E6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AD77E4-B6E2-438D-810D-3BD842A2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9D522A-41B8-41A7-968A-99DBE5F0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7470B-529F-4DB6-A9D5-FF7F91DC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39DBD4-AA99-45A5-8565-48D1DAAD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0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6A6A7-BF4A-4380-875D-F9F9F755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35A035-8F19-4DBB-8C50-99421D0F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4D0D68-2857-4387-A963-A71E4B99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89ED86-8D56-4F50-8D85-B04F01610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188FCA-3515-4A1F-8C14-B30C83AD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7462CD-93C7-459F-A9F5-9928D5EA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5BA267-2DF8-4EBC-8F56-CA9B3351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58AC07-02D0-4D98-929D-44E89442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24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3B1F7-13BF-47F4-A910-A8703C31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D54697-E555-4442-84B8-EFADF1BA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555EBC-B392-4E3A-BB28-29D9DB30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2D31E8-926D-46BB-A7DA-F8B8688B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32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48A4AD-6363-422A-8FB1-DDFA24EA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A9B128-0CDC-47BB-92A7-C094B50B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B940E6-2EE4-4118-97C1-61B348FE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30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59A0E-C667-4595-B33F-D9BCBED5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68178-2328-4BD3-9E19-F54822DC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8D4E8B-DC19-494A-A854-494E76B0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ABAC18-230E-417A-AFBB-D4085B17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5A8132-EF15-4F41-98AA-B34AA20A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4623B0-7D12-461E-88C6-4A3CBABC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8A2AE-9D9B-4C07-AE6A-3AFB3DA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CE4EB7-937E-4CFE-AFC3-D7552567E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6A63E9-CC71-46CE-96D2-E034AA8B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2350F2-CA42-47E3-A50D-9019CB39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1C0A66-6803-4410-A0A0-0DE213DC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B8D5AF-44DE-446A-9BF3-7FBD31A0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7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A3572E-FEDA-4D3F-8ADD-5C4CFA94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4A7696-A66B-46B1-86A2-67634F72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F8924E-B3CE-46BB-833C-E00B27CC4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BBCDC-AC2B-4410-A323-6603280C7E3A}" type="datetimeFigureOut">
              <a:rPr lang="es-MX" smtClean="0"/>
              <a:t>20/04/2020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185124-4742-4BBC-920A-8AEA099FB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A2C28-0DAE-48BA-95B7-BCD17BB87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610B-34FA-4D3E-B6EF-AE06EB578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16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7" Type="http://schemas.openxmlformats.org/officeDocument/2006/relationships/hyperlink" Target="https://www.doctormetrics.com/inteligencia-artificial/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ython_(programming_language)" TargetMode="External"/><Relationship Id="rId5" Type="http://schemas.openxmlformats.org/officeDocument/2006/relationships/hyperlink" Target="https://en.wikipedia.org/wiki/Artificial_neural_network" TargetMode="External"/><Relationship Id="rId4" Type="http://schemas.openxmlformats.org/officeDocument/2006/relationships/hyperlink" Target="https://en.wikipedia.org/wiki/Open-source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rendemachinelearning.com/breve-historia-de-las-redes-neuronales-artificial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iegocalvo.es/wp-content/uploads/2018/12/funci%C3%B3n-ReLU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8D288-A6BD-4DA5-9458-7B2B4D969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219" y="196946"/>
            <a:ext cx="9144000" cy="1062185"/>
          </a:xfrm>
        </p:spPr>
        <p:txBody>
          <a:bodyPr/>
          <a:lstStyle/>
          <a:p>
            <a:r>
              <a:rPr lang="es-MX" dirty="0"/>
              <a:t>Red Neuronal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99D5D-5D05-4A47-8FFF-B394E8CF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81" y="2096159"/>
            <a:ext cx="9144000" cy="871488"/>
          </a:xfrm>
        </p:spPr>
        <p:txBody>
          <a:bodyPr>
            <a:normAutofit/>
          </a:bodyPr>
          <a:lstStyle/>
          <a:p>
            <a:r>
              <a:rPr lang="es-MX" sz="4000" dirty="0"/>
              <a:t>Compuerta </a:t>
            </a:r>
            <a:r>
              <a:rPr lang="es-MX" sz="4000" dirty="0" err="1"/>
              <a:t>Xor</a:t>
            </a:r>
            <a:endParaRPr lang="es-MX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DAD98E-BD10-4FC9-A1E3-BF579D80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33" y="2595429"/>
            <a:ext cx="2702296" cy="36661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74884E-B339-4C2A-A76B-AB86D76AA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78" y="3352190"/>
            <a:ext cx="2276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1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3886881-2C55-49BC-87E1-81A2C723ABB1}"/>
              </a:ext>
            </a:extLst>
          </p:cNvPr>
          <p:cNvSpPr/>
          <p:nvPr/>
        </p:nvSpPr>
        <p:spPr>
          <a:xfrm>
            <a:off x="450574" y="521661"/>
            <a:ext cx="11304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entrenar la red haremos unos ajustes de nuestro modelo: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7A3D14-037E-4B51-B359-A69BA3353A39}"/>
              </a:ext>
            </a:extLst>
          </p:cNvPr>
          <p:cNvSpPr/>
          <p:nvPr/>
        </p:nvSpPr>
        <p:spPr>
          <a:xfrm>
            <a:off x="2226365" y="1701105"/>
            <a:ext cx="8309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sz="2800" dirty="0" err="1">
                <a:solidFill>
                  <a:srgbClr val="002D7A"/>
                </a:solidFill>
                <a:latin typeface="inherit"/>
              </a:rPr>
              <a:t>model</a:t>
            </a:r>
            <a:r>
              <a:rPr lang="en-US" sz="280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2800" dirty="0" err="1">
                <a:solidFill>
                  <a:srgbClr val="800080"/>
                </a:solidFill>
                <a:latin typeface="inherit"/>
              </a:rPr>
              <a:t>compile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2800" dirty="0">
                <a:solidFill>
                  <a:srgbClr val="002D7A"/>
                </a:solidFill>
                <a:latin typeface="inherit"/>
              </a:rPr>
              <a:t>loss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2800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sz="2800" dirty="0" err="1">
                <a:solidFill>
                  <a:srgbClr val="008000"/>
                </a:solidFill>
                <a:latin typeface="inherit"/>
              </a:rPr>
              <a:t>mean_squared_error</a:t>
            </a:r>
            <a:r>
              <a:rPr lang="en-US" sz="2800" dirty="0">
                <a:solidFill>
                  <a:srgbClr val="008000"/>
                </a:solidFill>
                <a:latin typeface="inherit"/>
              </a:rPr>
              <a:t>’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, </a:t>
            </a:r>
          </a:p>
          <a:p>
            <a:r>
              <a:rPr lang="en-US" sz="2800" dirty="0">
                <a:solidFill>
                  <a:srgbClr val="333333"/>
                </a:solidFill>
                <a:latin typeface="inherit"/>
              </a:rPr>
              <a:t>                             </a:t>
            </a:r>
            <a:r>
              <a:rPr lang="en-US" sz="2800" dirty="0">
                <a:solidFill>
                  <a:srgbClr val="002D7A"/>
                </a:solidFill>
                <a:latin typeface="inherit"/>
              </a:rPr>
              <a:t>optimizer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2800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sz="2800" dirty="0" err="1">
                <a:solidFill>
                  <a:srgbClr val="008000"/>
                </a:solidFill>
                <a:latin typeface="inherit"/>
              </a:rPr>
              <a:t>adam</a:t>
            </a:r>
            <a:r>
              <a:rPr lang="en-US" sz="2800" dirty="0">
                <a:solidFill>
                  <a:srgbClr val="008000"/>
                </a:solidFill>
                <a:latin typeface="inherit"/>
              </a:rPr>
              <a:t>’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, </a:t>
            </a:r>
          </a:p>
          <a:p>
            <a:r>
              <a:rPr lang="en-US" sz="2800" dirty="0">
                <a:solidFill>
                  <a:srgbClr val="333333"/>
                </a:solidFill>
                <a:latin typeface="inherit"/>
              </a:rPr>
              <a:t>                             </a:t>
            </a:r>
            <a:r>
              <a:rPr lang="en-US" sz="2800" dirty="0">
                <a:solidFill>
                  <a:srgbClr val="002D7A"/>
                </a:solidFill>
                <a:latin typeface="inherit"/>
              </a:rPr>
              <a:t>metrics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sz="2800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sz="2800" dirty="0" err="1">
                <a:solidFill>
                  <a:srgbClr val="008000"/>
                </a:solidFill>
                <a:latin typeface="inherit"/>
              </a:rPr>
              <a:t>binary_accuracy</a:t>
            </a:r>
            <a:r>
              <a:rPr lang="en-US" sz="2800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])</a:t>
            </a:r>
            <a:endParaRPr lang="es-MX" sz="2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560D2B-C441-4C8A-A1E0-A10BC375367E}"/>
              </a:ext>
            </a:extLst>
          </p:cNvPr>
          <p:cNvSpPr/>
          <p:nvPr/>
        </p:nvSpPr>
        <p:spPr>
          <a:xfrm>
            <a:off x="1126434" y="4049331"/>
            <a:ext cx="99523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esto indicamos el tipo de pérdida (</a:t>
            </a:r>
            <a:r>
              <a:rPr lang="es-MX" sz="2800" dirty="0" err="1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s-MX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utilizaremos, el «</a:t>
            </a:r>
            <a:r>
              <a:rPr lang="es-MX" sz="2800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optimizador</a:t>
            </a:r>
            <a:r>
              <a:rPr lang="es-MX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de los pesos de las conexiones de las neuronas y las métricas que queremos obtener.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FC144A-46EA-46D0-9F0A-8B8278B46EE9}"/>
              </a:ext>
            </a:extLst>
          </p:cNvPr>
          <p:cNvSpPr/>
          <p:nvPr/>
        </p:nvSpPr>
        <p:spPr>
          <a:xfrm>
            <a:off x="1917612" y="2064890"/>
            <a:ext cx="8356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2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err="1">
                <a:solidFill>
                  <a:srgbClr val="004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training_data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target_data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F6CF30-4D55-457C-8A2F-4EF33B1E415F}"/>
              </a:ext>
            </a:extLst>
          </p:cNvPr>
          <p:cNvSpPr/>
          <p:nvPr/>
        </p:nvSpPr>
        <p:spPr>
          <a:xfrm>
            <a:off x="2961828" y="688393"/>
            <a:ext cx="5834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  <a:latin typeface="Open Sans" panose="020B0606030504020204" pitchFamily="34" charset="0"/>
              </a:rPr>
              <a:t>Entrenamiento de la red neuronal</a:t>
            </a:r>
            <a:endParaRPr lang="es-MX" sz="2800" b="1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FCE7ED7-8E25-4837-8A40-274E9CA3C8EE}"/>
              </a:ext>
            </a:extLst>
          </p:cNvPr>
          <p:cNvSpPr/>
          <p:nvPr/>
        </p:nvSpPr>
        <p:spPr>
          <a:xfrm>
            <a:off x="722243" y="3176343"/>
            <a:ext cx="107475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Indicamos con </a:t>
            </a:r>
            <a:r>
              <a:rPr lang="es-MX" sz="2800" b="1" i="1" dirty="0" err="1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es-MX" sz="2800" b="1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s-MX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entradas y sus salidas y la cantidad de iteraciones de aprendizaje (</a:t>
            </a:r>
            <a:r>
              <a:rPr lang="es-MX" sz="2800" i="1" dirty="0" err="1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es-MX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de entrenamiento. </a:t>
            </a:r>
          </a:p>
          <a:p>
            <a:endParaRPr lang="es-MX" sz="2800" dirty="0">
              <a:solidFill>
                <a:srgbClr val="4747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es un ejemplo sencillo, pero recuerda que en modelos más grandes y complejos, necesitarán más iteraciones y a la vez será más lento el entrenamiento.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0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CC4275-D268-4BBF-A633-4288198A0B9F}"/>
              </a:ext>
            </a:extLst>
          </p:cNvPr>
          <p:cNvSpPr/>
          <p:nvPr/>
        </p:nvSpPr>
        <p:spPr>
          <a:xfrm>
            <a:off x="2941149" y="2079871"/>
            <a:ext cx="61085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600" b="1" dirty="0">
                <a:solidFill>
                  <a:srgbClr val="FF0000"/>
                </a:solidFill>
                <a:latin typeface="Open Sans" panose="020B0606030504020204" pitchFamily="34" charset="0"/>
              </a:rPr>
              <a:t>Ejecutando la red neuronal </a:t>
            </a:r>
          </a:p>
          <a:p>
            <a:pPr algn="ctr"/>
            <a:r>
              <a:rPr lang="es-MX" sz="3600" b="1" dirty="0">
                <a:solidFill>
                  <a:srgbClr val="FF0000"/>
                </a:solidFill>
                <a:latin typeface="Open Sans" panose="020B0606030504020204" pitchFamily="34" charset="0"/>
              </a:rPr>
              <a:t>&amp;</a:t>
            </a:r>
          </a:p>
          <a:p>
            <a:pPr algn="ctr"/>
            <a:r>
              <a:rPr lang="es-MX" sz="3600" b="1" dirty="0">
                <a:solidFill>
                  <a:srgbClr val="FF0000"/>
                </a:solidFill>
                <a:latin typeface="Open Sans" panose="020B0606030504020204" pitchFamily="34" charset="0"/>
              </a:rPr>
              <a:t>Analizando los datos</a:t>
            </a:r>
            <a:endParaRPr lang="es-MX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28B4120-2565-426E-9DF9-B972DCEA1F62}"/>
              </a:ext>
            </a:extLst>
          </p:cNvPr>
          <p:cNvSpPr/>
          <p:nvPr/>
        </p:nvSpPr>
        <p:spPr>
          <a:xfrm>
            <a:off x="198783" y="521661"/>
            <a:ext cx="11622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  <a:latin typeface="Open Sans" panose="020B0606030504020204" pitchFamily="34" charset="0"/>
              </a:rPr>
              <a:t>Si vemos las salidas del entrenamiento, en las primeras líneas pone:</a:t>
            </a:r>
            <a:endParaRPr lang="es-MX" sz="2800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C6065C-88C7-473B-98EE-7AD839E83881}"/>
              </a:ext>
            </a:extLst>
          </p:cNvPr>
          <p:cNvSpPr/>
          <p:nvPr/>
        </p:nvSpPr>
        <p:spPr>
          <a:xfrm>
            <a:off x="311427" y="1774256"/>
            <a:ext cx="117281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==============================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0s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43ms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0.2634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binary_accuracy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0.5000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==============================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0s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457us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0.2630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binary_accuracy</a:t>
            </a:r>
            <a:r>
              <a:rPr lang="en-US" sz="20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0.2500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1F9307-CD3D-4E1E-989E-30103481FEB4}"/>
              </a:ext>
            </a:extLst>
          </p:cNvPr>
          <p:cNvSpPr/>
          <p:nvPr/>
        </p:nvSpPr>
        <p:spPr>
          <a:xfrm>
            <a:off x="417443" y="3760305"/>
            <a:ext cx="113571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esto vemos que la primer iteración «tuvo algo de suerte» y acierto la mitad de las salidas (0.5) pero a partir de la segunda, sólo acierta 1 de cada 4 (0.25).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9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FDA2467-0649-4AB3-8D27-9461B448591C}"/>
              </a:ext>
            </a:extLst>
          </p:cNvPr>
          <p:cNvSpPr/>
          <p:nvPr/>
        </p:nvSpPr>
        <p:spPr>
          <a:xfrm>
            <a:off x="331304" y="1488278"/>
            <a:ext cx="115293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dirty="0">
                <a:solidFill>
                  <a:srgbClr val="000000"/>
                </a:solidFill>
                <a:latin typeface="inherit"/>
              </a:rPr>
              <a:t>Epoch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24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1000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==============================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482us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step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loss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0.2549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 err="1">
                <a:solidFill>
                  <a:srgbClr val="002D7A"/>
                </a:solidFill>
                <a:latin typeface="inherit"/>
              </a:rPr>
              <a:t>binary_accuracy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0.5000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sz="2200" dirty="0">
                <a:solidFill>
                  <a:srgbClr val="000000"/>
                </a:solidFill>
                <a:latin typeface="inherit"/>
              </a:rPr>
              <a:t>Epoch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107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1000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==============================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621us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step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loss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0.2319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 err="1">
                <a:solidFill>
                  <a:srgbClr val="002D7A"/>
                </a:solidFill>
                <a:latin typeface="inherit"/>
              </a:rPr>
              <a:t>binary_accuracy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0.7500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sz="2200" dirty="0">
                <a:solidFill>
                  <a:srgbClr val="000000"/>
                </a:solidFill>
                <a:latin typeface="inherit"/>
              </a:rPr>
              <a:t>Epoch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169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1000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==============================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1ms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step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loss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0.2142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 err="1">
                <a:solidFill>
                  <a:srgbClr val="002D7A"/>
                </a:solidFill>
                <a:latin typeface="inherit"/>
              </a:rPr>
              <a:t>binary_accuracy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1.0000</a:t>
            </a:r>
            <a:endParaRPr lang="en-US" sz="2200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70D6804-84E1-4D84-BCF0-46C3CC8A6F44}"/>
              </a:ext>
            </a:extLst>
          </p:cNvPr>
          <p:cNvSpPr/>
          <p:nvPr/>
        </p:nvSpPr>
        <p:spPr>
          <a:xfrm>
            <a:off x="331305" y="260149"/>
            <a:ext cx="11529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474747"/>
                </a:solidFill>
                <a:latin typeface="Open Sans" panose="020B0606030504020204" pitchFamily="34" charset="0"/>
              </a:rPr>
              <a:t>Luego en la </a:t>
            </a:r>
            <a:r>
              <a:rPr lang="es-MX" sz="2800" b="1" i="1" dirty="0">
                <a:solidFill>
                  <a:srgbClr val="474747"/>
                </a:solidFill>
                <a:latin typeface="Open Sans" panose="020B0606030504020204" pitchFamily="34" charset="0"/>
              </a:rPr>
              <a:t>«</a:t>
            </a:r>
            <a:r>
              <a:rPr lang="es-MX" sz="2800" b="1" i="1" dirty="0" err="1">
                <a:solidFill>
                  <a:srgbClr val="474747"/>
                </a:solidFill>
                <a:latin typeface="Open Sans" panose="020B0606030504020204" pitchFamily="34" charset="0"/>
              </a:rPr>
              <a:t>epoch</a:t>
            </a:r>
            <a:r>
              <a:rPr lang="es-MX" sz="2800" b="1" i="1" dirty="0">
                <a:solidFill>
                  <a:srgbClr val="474747"/>
                </a:solidFill>
                <a:latin typeface="Open Sans" panose="020B0606030504020204" pitchFamily="34" charset="0"/>
              </a:rPr>
              <a:t>» 24  </a:t>
            </a:r>
            <a:r>
              <a:rPr lang="es-MX" sz="2800" dirty="0">
                <a:solidFill>
                  <a:srgbClr val="474747"/>
                </a:solidFill>
                <a:latin typeface="Open Sans" panose="020B0606030504020204" pitchFamily="34" charset="0"/>
              </a:rPr>
              <a:t>recupera el 0.5 de aciertos, ya no es «por suerte», si no por haber ajustado correctamente los pesos de la red.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911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9D99F1-E5F2-41B0-BDB9-4A221D7F18B9}"/>
              </a:ext>
            </a:extLst>
          </p:cNvPr>
          <p:cNvSpPr/>
          <p:nvPr/>
        </p:nvSpPr>
        <p:spPr>
          <a:xfrm>
            <a:off x="318052" y="865427"/>
            <a:ext cx="118739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dirty="0">
                <a:solidFill>
                  <a:srgbClr val="000000"/>
                </a:solidFill>
                <a:latin typeface="inherit"/>
              </a:rPr>
              <a:t>Epoch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24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1000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==============================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482us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step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loss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0.2549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 err="1">
                <a:solidFill>
                  <a:srgbClr val="002D7A"/>
                </a:solidFill>
                <a:latin typeface="inherit"/>
              </a:rPr>
              <a:t>binary_accuracy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0.5000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sz="2200" dirty="0">
                <a:solidFill>
                  <a:srgbClr val="000000"/>
                </a:solidFill>
                <a:latin typeface="inherit"/>
              </a:rPr>
              <a:t>Epoch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107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1000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==============================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621us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step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loss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0.2319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 err="1">
                <a:solidFill>
                  <a:srgbClr val="002D7A"/>
                </a:solidFill>
                <a:latin typeface="inherit"/>
              </a:rPr>
              <a:t>binary_accuracy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0.7500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sz="2200" dirty="0">
                <a:solidFill>
                  <a:srgbClr val="000000"/>
                </a:solidFill>
                <a:latin typeface="inherit"/>
              </a:rPr>
              <a:t>Epoch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169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1000</a:t>
            </a:r>
            <a:endParaRPr lang="en-US" sz="22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4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==============================</a:t>
            </a:r>
            <a:r>
              <a:rPr lang="en-US" sz="2200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1ms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step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>
                <a:solidFill>
                  <a:srgbClr val="002D7A"/>
                </a:solidFill>
                <a:latin typeface="inherit"/>
              </a:rPr>
              <a:t>loss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0.2142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 - </a:t>
            </a:r>
            <a:r>
              <a:rPr lang="en-US" sz="2200" dirty="0" err="1">
                <a:solidFill>
                  <a:srgbClr val="002D7A"/>
                </a:solidFill>
                <a:latin typeface="inherit"/>
              </a:rPr>
              <a:t>binary_accuracy</a:t>
            </a:r>
            <a:r>
              <a:rPr lang="en-US" sz="2200" dirty="0">
                <a:solidFill>
                  <a:srgbClr val="006FE0"/>
                </a:solidFill>
                <a:latin typeface="inherit"/>
              </a:rPr>
              <a:t>: </a:t>
            </a:r>
            <a:r>
              <a:rPr lang="en-US" sz="2200" dirty="0">
                <a:solidFill>
                  <a:srgbClr val="CE0000"/>
                </a:solidFill>
                <a:latin typeface="inherit"/>
              </a:rPr>
              <a:t>1.0000</a:t>
            </a:r>
            <a:endParaRPr lang="en-US" sz="2200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E80736-4CFC-4386-B969-AB07374A9BAA}"/>
              </a:ext>
            </a:extLst>
          </p:cNvPr>
          <p:cNvSpPr/>
          <p:nvPr/>
        </p:nvSpPr>
        <p:spPr>
          <a:xfrm>
            <a:off x="662608" y="4189129"/>
            <a:ext cx="10760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iteración 107 aumenta los aciertos al 0,75 (son 3 de 4) y en la iteración 169 logra el 100% de aciertos y se mantiene así hasta finalizar. Como los pesos iniciales de la red son aleatorios, puede que las salidas que tengas en tu ordenador sean levemente distintas en cuanto a las iteraciones, pero llegarás a la «precisión binaria» (</a:t>
            </a:r>
            <a:r>
              <a:rPr lang="es-MX" sz="2400" dirty="0" err="1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binara_accuracy</a:t>
            </a:r>
            <a:r>
              <a:rPr lang="es-MX" sz="2400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de 1.0.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FEB6C0D-43C3-43BA-99FC-2F6527EEECCE}"/>
              </a:ext>
            </a:extLst>
          </p:cNvPr>
          <p:cNvSpPr/>
          <p:nvPr/>
        </p:nvSpPr>
        <p:spPr>
          <a:xfrm>
            <a:off x="10429461" y="3008243"/>
            <a:ext cx="993912" cy="8216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74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4AFFAFC-9896-404E-993E-5F33E16DED57}"/>
              </a:ext>
            </a:extLst>
          </p:cNvPr>
          <p:cNvSpPr/>
          <p:nvPr/>
        </p:nvSpPr>
        <p:spPr>
          <a:xfrm>
            <a:off x="2593695" y="130075"/>
            <a:ext cx="7004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MX" sz="3200" b="1" dirty="0">
                <a:solidFill>
                  <a:srgbClr val="FF0000"/>
                </a:solidFill>
                <a:latin typeface="Varela Round"/>
              </a:rPr>
              <a:t>Afinando parámetros de la red neuronal</a:t>
            </a:r>
            <a:endParaRPr lang="es-MX" sz="3200" b="1" i="0" dirty="0">
              <a:solidFill>
                <a:srgbClr val="FF0000"/>
              </a:solidFill>
              <a:effectLst/>
              <a:latin typeface="Varela Roun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A778B8-E18F-4CA5-A843-E680D6BF59F4}"/>
              </a:ext>
            </a:extLst>
          </p:cNvPr>
          <p:cNvSpPr/>
          <p:nvPr/>
        </p:nvSpPr>
        <p:spPr>
          <a:xfrm>
            <a:off x="569844" y="962878"/>
            <a:ext cx="114498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474747"/>
                </a:solidFill>
                <a:latin typeface="inherit"/>
              </a:rPr>
              <a:t>Cantidad de capas de la red (en nuestro caso son 3)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474747"/>
                </a:solidFill>
                <a:latin typeface="inherit"/>
              </a:rPr>
              <a:t>Cantidad de neuronas en cada red (nosotros tenemos 2 de entrada, 16 en capa oculta y 1 de salida)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474747"/>
                </a:solidFill>
                <a:latin typeface="inherit"/>
              </a:rPr>
              <a:t>Funciones de activación de cada capa. Nosotros utilizamos </a:t>
            </a:r>
            <a:r>
              <a:rPr lang="es-MX" sz="2800" b="1" i="1" dirty="0" err="1">
                <a:solidFill>
                  <a:srgbClr val="474747"/>
                </a:solidFill>
                <a:latin typeface="inherit"/>
              </a:rPr>
              <a:t>relu</a:t>
            </a:r>
            <a:r>
              <a:rPr lang="es-MX" sz="2800" b="1" i="1" dirty="0">
                <a:solidFill>
                  <a:srgbClr val="474747"/>
                </a:solidFill>
                <a:latin typeface="inherit"/>
              </a:rPr>
              <a:t> y </a:t>
            </a:r>
            <a:r>
              <a:rPr lang="es-MX" sz="2800" b="1" i="1" dirty="0" err="1">
                <a:solidFill>
                  <a:srgbClr val="474747"/>
                </a:solidFill>
                <a:latin typeface="inherit"/>
              </a:rPr>
              <a:t>sigmoid</a:t>
            </a:r>
            <a:endParaRPr lang="es-MX" sz="2800" b="1" i="1" dirty="0">
              <a:solidFill>
                <a:srgbClr val="474747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474747"/>
                </a:solidFill>
                <a:latin typeface="inherit"/>
              </a:rPr>
              <a:t>Al compilar el modelo definir las funciones de </a:t>
            </a:r>
            <a:r>
              <a:rPr lang="es-MX" sz="2800" b="1" i="1" dirty="0">
                <a:solidFill>
                  <a:srgbClr val="474747"/>
                </a:solidFill>
                <a:latin typeface="inherit"/>
              </a:rPr>
              <a:t>pérdida, </a:t>
            </a:r>
            <a:r>
              <a:rPr lang="es-MX" sz="2800" b="1" i="1" dirty="0" err="1">
                <a:solidFill>
                  <a:srgbClr val="474747"/>
                </a:solidFill>
                <a:latin typeface="inherit"/>
              </a:rPr>
              <a:t>optimizer</a:t>
            </a:r>
            <a:r>
              <a:rPr lang="es-MX" sz="2800" b="1" i="1" dirty="0">
                <a:solidFill>
                  <a:srgbClr val="474747"/>
                </a:solidFill>
                <a:latin typeface="inherit"/>
              </a:rPr>
              <a:t> y métricas</a:t>
            </a:r>
            <a:r>
              <a:rPr lang="es-MX" sz="2800" dirty="0">
                <a:solidFill>
                  <a:srgbClr val="474747"/>
                </a:solidFill>
                <a:latin typeface="inherit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474747"/>
                </a:solidFill>
                <a:latin typeface="inherit"/>
              </a:rPr>
              <a:t>Cantidad de </a:t>
            </a:r>
            <a:r>
              <a:rPr lang="es-MX" sz="2800" b="1" dirty="0">
                <a:solidFill>
                  <a:srgbClr val="FF0000"/>
                </a:solidFill>
                <a:latin typeface="inherit"/>
              </a:rPr>
              <a:t>iteraciones</a:t>
            </a:r>
            <a:r>
              <a:rPr lang="es-MX" sz="2800" dirty="0">
                <a:solidFill>
                  <a:srgbClr val="474747"/>
                </a:solidFill>
                <a:latin typeface="inherit"/>
              </a:rPr>
              <a:t> de entrenamiento.</a:t>
            </a:r>
            <a:endParaRPr lang="es-MX" sz="2800" b="0" i="0" dirty="0">
              <a:solidFill>
                <a:srgbClr val="474747"/>
              </a:solidFill>
              <a:effectLst/>
              <a:latin typeface="inheri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55CCB2-DDC7-497E-8A8F-833C22EAEE5E}"/>
              </a:ext>
            </a:extLst>
          </p:cNvPr>
          <p:cNvSpPr/>
          <p:nvPr/>
        </p:nvSpPr>
        <p:spPr>
          <a:xfrm>
            <a:off x="119270" y="4034327"/>
            <a:ext cx="11900452" cy="2677656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474747"/>
                </a:solidFill>
                <a:latin typeface="Open Sans" panose="020B0606030504020204" pitchFamily="34" charset="0"/>
              </a:rPr>
              <a:t>En este ejemplo que es muy sencillo, puedes intentar variar por ejemplo la </a:t>
            </a:r>
            <a:r>
              <a:rPr lang="es-MX" sz="2400" b="1" dirty="0">
                <a:solidFill>
                  <a:srgbClr val="474747"/>
                </a:solidFill>
                <a:latin typeface="Open Sans" panose="020B0606030504020204" pitchFamily="34" charset="0"/>
              </a:rPr>
              <a:t>cantidad de neuronas </a:t>
            </a:r>
            <a:r>
              <a:rPr lang="es-MX" sz="2400" dirty="0">
                <a:solidFill>
                  <a:srgbClr val="474747"/>
                </a:solidFill>
                <a:latin typeface="Open Sans" panose="020B0606030504020204" pitchFamily="34" charset="0"/>
              </a:rPr>
              <a:t>de entrada, probar con </a:t>
            </a:r>
            <a:r>
              <a:rPr lang="es-MX" sz="2400" b="1" dirty="0">
                <a:solidFill>
                  <a:srgbClr val="FF0000"/>
                </a:solidFill>
                <a:latin typeface="Open Sans" panose="020B0606030504020204" pitchFamily="34" charset="0"/>
              </a:rPr>
              <a:t>8 o con 32 </a:t>
            </a:r>
            <a:r>
              <a:rPr lang="es-MX" sz="2400" dirty="0">
                <a:solidFill>
                  <a:srgbClr val="474747"/>
                </a:solidFill>
                <a:latin typeface="Open Sans" panose="020B0606030504020204" pitchFamily="34" charset="0"/>
              </a:rPr>
              <a:t>y ver qué resultados obtienes. Por ejemplo, si necesita más o menos iteraciones para alcanzar el 100% de aciertos. Realmente podemos apreciar que hay muchos meta-parámetros para ajustar. Si hiciéramos la combinatoria de todos ellos, tendríamos una cantidad terrible de ajustes posibles. Y queda sobre todo en ti, decidir esos parámetros y ajustarlos.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908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D8067BA-7275-4F4F-A6A1-2D464AB26A50}"/>
              </a:ext>
            </a:extLst>
          </p:cNvPr>
          <p:cNvSpPr/>
          <p:nvPr/>
        </p:nvSpPr>
        <p:spPr>
          <a:xfrm>
            <a:off x="689114" y="590516"/>
            <a:ext cx="11078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sz="28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Tenemos dos entradas binarias (1 </a:t>
            </a:r>
            <a:r>
              <a:rPr lang="es-MX" sz="2800" b="0" i="0" dirty="0" err="1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s-MX" sz="28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0) y la salida será 1 sólo si una de las entradas es verdadera (1) y la otra falsa (0).</a:t>
            </a:r>
          </a:p>
          <a:p>
            <a:pPr fontAlgn="base"/>
            <a:endParaRPr lang="es-MX" sz="2800" b="0" i="0" dirty="0">
              <a:solidFill>
                <a:srgbClr val="47474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s-MX" sz="28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 decir que de cuatro combinaciones posibles, sólo dos tienen salida 1 y las otras dos serán 0, como vimos en la tabla de verdad: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5C867F-0F1F-4262-A2F7-0172A402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36" y="3098481"/>
            <a:ext cx="2335838" cy="31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26C9B4-4230-46E4-89C2-C365A1E3263E}"/>
              </a:ext>
            </a:extLst>
          </p:cNvPr>
          <p:cNvSpPr/>
          <p:nvPr/>
        </p:nvSpPr>
        <p:spPr>
          <a:xfrm>
            <a:off x="311799" y="287876"/>
            <a:ext cx="115488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Utilizaremos </a:t>
            </a:r>
            <a:r>
              <a:rPr lang="es-MX" sz="3200" b="1" i="0" u="none" strike="noStrike" dirty="0" err="1">
                <a:solidFill>
                  <a:srgbClr val="F277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Keras</a:t>
            </a:r>
            <a:r>
              <a:rPr lang="es-MX" sz="32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que es una librería de alto nivel, para que nos sea más fácil describir las capas de la red que creamos y </a:t>
            </a:r>
          </a:p>
          <a:p>
            <a:endParaRPr lang="es-MX" sz="32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2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s-MX" sz="3200" b="1" i="1" dirty="0" err="1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MX" sz="32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decir, el motor que ejecutará la red neuronal y la entrenará estará la implementación de Google llamada   </a:t>
            </a:r>
            <a:r>
              <a:rPr lang="es-MX" sz="3200" b="1" i="0" u="none" strike="noStrike" dirty="0" err="1">
                <a:solidFill>
                  <a:srgbClr val="F277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Tensorflow</a:t>
            </a:r>
            <a:r>
              <a:rPr lang="es-MX" sz="32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que es la mejor que existe hoy en día.</a:t>
            </a:r>
            <a:endParaRPr lang="es-MX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D09186-685E-403E-B7A7-7EB1BA81EEF7}"/>
              </a:ext>
            </a:extLst>
          </p:cNvPr>
          <p:cNvSpPr/>
          <p:nvPr/>
        </p:nvSpPr>
        <p:spPr>
          <a:xfrm>
            <a:off x="212818" y="4211743"/>
            <a:ext cx="11766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es una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libreria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Open-source software"/>
              </a:rPr>
              <a:t>open-source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para </a:t>
            </a:r>
            <a:r>
              <a:rPr lang="en-US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Artificial neural network"/>
              </a:rPr>
              <a:t>neural-network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escrita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Python (programming language)"/>
              </a:rPr>
              <a:t>Python</a:t>
            </a:r>
            <a:endParaRPr lang="es-MX" sz="28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79B9B1-040A-4C5D-A5A9-EC7739659F4C}"/>
              </a:ext>
            </a:extLst>
          </p:cNvPr>
          <p:cNvSpPr/>
          <p:nvPr/>
        </p:nvSpPr>
        <p:spPr>
          <a:xfrm>
            <a:off x="212818" y="4901044"/>
            <a:ext cx="119791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s-MX" sz="2800" b="0" i="0" dirty="0">
                <a:solidFill>
                  <a:srgbClr val="231D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una librería de código abierto desarrollada por Google cuya finalidad es extender el uso del </a:t>
            </a:r>
            <a:r>
              <a:rPr lang="es-MX" sz="2800" b="0" i="0" u="none" strike="noStrike" dirty="0" err="1">
                <a:solidFill>
                  <a:srgbClr val="0077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deep</a:t>
            </a:r>
            <a:r>
              <a:rPr lang="es-MX" sz="2800" b="0" i="0" u="none" strike="noStrike" dirty="0">
                <a:solidFill>
                  <a:srgbClr val="0077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 </a:t>
            </a:r>
            <a:r>
              <a:rPr lang="es-MX" sz="2800" b="0" i="0" u="none" strike="noStrike" dirty="0" err="1">
                <a:solidFill>
                  <a:srgbClr val="0077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learning</a:t>
            </a:r>
            <a:r>
              <a:rPr lang="es-MX" sz="2800" b="0" i="0" dirty="0">
                <a:solidFill>
                  <a:srgbClr val="231D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un rango de tareas muy amplio. </a:t>
            </a:r>
            <a:r>
              <a:rPr lang="es-MX" sz="2800" b="0" i="0" dirty="0" err="1">
                <a:solidFill>
                  <a:srgbClr val="231D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s-MX" sz="2800" b="0" i="0" dirty="0">
                <a:solidFill>
                  <a:srgbClr val="231D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está programado en C++ y Python, ¡Y con </a:t>
            </a:r>
            <a:r>
              <a:rPr lang="es-MX" sz="2800" b="0" i="0" dirty="0" err="1">
                <a:solidFill>
                  <a:srgbClr val="231D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MX" sz="2800" b="0" i="0" dirty="0">
                <a:solidFill>
                  <a:srgbClr val="231D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disponibles para los usuarios.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7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8B60483-11FE-4E9C-A4FB-5DB8567033EF}"/>
              </a:ext>
            </a:extLst>
          </p:cNvPr>
          <p:cNvSpPr/>
          <p:nvPr/>
        </p:nvSpPr>
        <p:spPr>
          <a:xfrm>
            <a:off x="1331844" y="25360"/>
            <a:ext cx="952831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import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numpy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as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inherit"/>
              </a:rPr>
              <a:t>np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from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models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import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inherit"/>
              </a:rPr>
              <a:t>Sequential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from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layers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core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import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Dense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fontAlgn="base"/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#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cargamos</a:t>
            </a:r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 las 4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combinaciones</a:t>
            </a:r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 de las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compuertas</a:t>
            </a:r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 XOR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training_data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np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800080"/>
                </a:solidFill>
                <a:effectLst/>
                <a:latin typeface="inherit"/>
              </a:rPr>
              <a:t>array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([[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],[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],[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],[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]],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"float32"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fontAlgn="base"/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# y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estos</a:t>
            </a:r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 son los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resultados</a:t>
            </a:r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 que se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obtienen</a:t>
            </a:r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,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en</a:t>
            </a:r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 el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mismo</a:t>
            </a:r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orden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target_data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np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800080"/>
                </a:solidFill>
                <a:effectLst/>
                <a:latin typeface="inherit"/>
              </a:rPr>
              <a:t>array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([[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],[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],[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],[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]],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"float32"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fontAlgn="base"/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inherit"/>
              </a:rPr>
              <a:t>Sequential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add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inherit"/>
              </a:rPr>
              <a:t>Dense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16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input_dim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2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activation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inherit"/>
              </a:rPr>
              <a:t>relu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add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inherit"/>
              </a:rPr>
              <a:t>Dense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activation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'sigmoid'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800080"/>
                </a:solidFill>
                <a:effectLst/>
                <a:latin typeface="inherit"/>
              </a:rPr>
              <a:t>compile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loss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inherit"/>
              </a:rPr>
              <a:t>mean_squared_error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’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optimizer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inherit"/>
              </a:rPr>
              <a:t>adam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’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metrics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inherit"/>
              </a:rPr>
              <a:t>binary_accuracy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fit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training_data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target_data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epochs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1000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fontAlgn="base"/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#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evaluamos</a:t>
            </a:r>
            <a:r>
              <a:rPr lang="en-US" sz="2000" b="0" i="0" dirty="0">
                <a:solidFill>
                  <a:srgbClr val="FF8000"/>
                </a:solidFill>
                <a:effectLst/>
                <a:latin typeface="inherit"/>
              </a:rPr>
              <a:t> el </a:t>
            </a:r>
            <a:r>
              <a:rPr lang="en-US" sz="2000" b="0" i="0" dirty="0" err="1">
                <a:solidFill>
                  <a:srgbClr val="FF8000"/>
                </a:solidFill>
                <a:effectLst/>
                <a:latin typeface="inherit"/>
              </a:rPr>
              <a:t>modelo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scores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evaluate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training_data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target_data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</a:p>
          <a:p>
            <a:pPr fontAlgn="base"/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print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"\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inherit"/>
              </a:rPr>
              <a:t>n%s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inherit"/>
              </a:rPr>
              <a:t>: %.2f%%"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%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metrics_names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],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scores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*</a:t>
            </a:r>
            <a:r>
              <a:rPr lang="en-US" sz="2000" b="0" i="0" dirty="0">
                <a:solidFill>
                  <a:srgbClr val="CE0000"/>
                </a:solidFill>
                <a:effectLst/>
                <a:latin typeface="inherit"/>
              </a:rPr>
              <a:t>100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print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predict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training_data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).</a:t>
            </a:r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round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())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6897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03294-B722-4B9E-9763-6C2A778B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Analicemos la Red Neuronal para </a:t>
            </a:r>
            <a:r>
              <a:rPr lang="es-MX" dirty="0" err="1"/>
              <a:t>Xor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74BDAC-8CBE-4732-9A1A-918E0D7D5CD6}"/>
              </a:ext>
            </a:extLst>
          </p:cNvPr>
          <p:cNvSpPr/>
          <p:nvPr/>
        </p:nvSpPr>
        <p:spPr>
          <a:xfrm>
            <a:off x="3048000" y="143008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4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800" dirty="0">
                <a:solidFill>
                  <a:srgbClr val="004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4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err="1">
                <a:solidFill>
                  <a:srgbClr val="004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n-US" sz="2800" dirty="0">
                <a:solidFill>
                  <a:srgbClr val="004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4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en-US" sz="2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err="1">
                <a:solidFill>
                  <a:srgbClr val="004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en-US" sz="2800" dirty="0">
                <a:solidFill>
                  <a:srgbClr val="004E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D17C70-C90F-4E55-AE3A-AFEA8A3D2B07}"/>
              </a:ext>
            </a:extLst>
          </p:cNvPr>
          <p:cNvSpPr/>
          <p:nvPr/>
        </p:nvSpPr>
        <p:spPr>
          <a:xfrm>
            <a:off x="1258957" y="4042923"/>
            <a:ext cx="947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Utilizaremos </a:t>
            </a:r>
            <a:r>
              <a:rPr lang="es-MX" sz="2800" b="1" i="1" dirty="0" err="1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el manejo de </a:t>
            </a:r>
            <a:r>
              <a:rPr lang="es-MX" sz="2800" b="0" i="0" dirty="0" err="1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sz="2800" b="0" i="0" dirty="0" err="1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importamos el tipo de modelo </a:t>
            </a:r>
            <a:r>
              <a:rPr lang="es-MX" sz="2800" b="1" i="1" dirty="0" err="1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</a:p>
          <a:p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 de capa </a:t>
            </a:r>
            <a:r>
              <a:rPr lang="es-MX" sz="2800" b="1" i="1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es la «normal».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E7FD813-1471-4C25-9C3E-5D76CF09D3A0}"/>
              </a:ext>
            </a:extLst>
          </p:cNvPr>
          <p:cNvSpPr/>
          <p:nvPr/>
        </p:nvSpPr>
        <p:spPr>
          <a:xfrm>
            <a:off x="2563371" y="646910"/>
            <a:ext cx="6737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Creamos los </a:t>
            </a:r>
            <a:r>
              <a:rPr lang="es-MX" sz="2800" b="1" i="0" dirty="0" err="1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arrays</a:t>
            </a:r>
            <a:r>
              <a:rPr lang="es-MX" sz="2800" b="1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 de entrada y salida.</a:t>
            </a:r>
            <a:endParaRPr lang="es-MX" sz="28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0063DDE-2D6F-43E6-BA5C-A4EEDC29E710}"/>
              </a:ext>
            </a:extLst>
          </p:cNvPr>
          <p:cNvSpPr/>
          <p:nvPr/>
        </p:nvSpPr>
        <p:spPr>
          <a:xfrm>
            <a:off x="1086678" y="1881549"/>
            <a:ext cx="10535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800" dirty="0" err="1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cargamos</a:t>
            </a:r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4 </a:t>
            </a:r>
            <a:r>
              <a:rPr lang="en-US" sz="2800" dirty="0" err="1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combinaciones</a:t>
            </a:r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2800" dirty="0" err="1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compuertas</a:t>
            </a:r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XOR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training_data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sz="2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err="1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([[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],[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],[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],[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]],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"float32"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fontAlgn="base"/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y </a:t>
            </a:r>
            <a:r>
              <a:rPr lang="en-US" sz="2800" dirty="0" err="1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</a:t>
            </a:r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los </a:t>
            </a:r>
            <a:r>
              <a:rPr lang="en-US" sz="2800" dirty="0" err="1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se </a:t>
            </a:r>
            <a:r>
              <a:rPr lang="en-US" sz="2800" dirty="0" err="1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obtienen</a:t>
            </a:r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800" dirty="0" err="1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mismo</a:t>
            </a:r>
            <a:r>
              <a:rPr lang="en-US" sz="2800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target_data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 err="1">
                <a:solidFill>
                  <a:srgbClr val="002D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sz="2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err="1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([[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],[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],[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],[</a:t>
            </a:r>
            <a:r>
              <a:rPr lang="en-US" sz="2800" dirty="0">
                <a:solidFill>
                  <a:srgbClr val="C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]],</a:t>
            </a:r>
            <a:r>
              <a:rPr lang="en-US" sz="2800" dirty="0">
                <a:solidFill>
                  <a:srgbClr val="006F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"float32"</a:t>
            </a:r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AD9D5E-5ACF-4F45-B2C5-7A42C0090A2B}"/>
              </a:ext>
            </a:extLst>
          </p:cNvPr>
          <p:cNvSpPr/>
          <p:nvPr/>
        </p:nvSpPr>
        <p:spPr>
          <a:xfrm>
            <a:off x="755375" y="5194996"/>
            <a:ext cx="10760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se puede ver son las cuatro entradas posibles de la función XOR [0,0], [0,1], [1,0],[1,1] y sus cuatro salidas: 0,1,1,0.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0D0A80-97DF-42BD-85C4-BAA05B0AF9D0}"/>
              </a:ext>
            </a:extLst>
          </p:cNvPr>
          <p:cNvSpPr/>
          <p:nvPr/>
        </p:nvSpPr>
        <p:spPr>
          <a:xfrm>
            <a:off x="2093844" y="831240"/>
            <a:ext cx="86271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solidFill>
                  <a:srgbClr val="002D7A"/>
                </a:solidFill>
                <a:latin typeface="inherit"/>
              </a:rPr>
              <a:t>model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2800" dirty="0">
                <a:solidFill>
                  <a:srgbClr val="004ED0"/>
                </a:solidFill>
                <a:latin typeface="inherit"/>
              </a:rPr>
              <a:t>Sequential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()</a:t>
            </a:r>
            <a:endParaRPr lang="en-US" sz="28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800" dirty="0" err="1">
                <a:solidFill>
                  <a:srgbClr val="002D7A"/>
                </a:solidFill>
                <a:latin typeface="inherit"/>
              </a:rPr>
              <a:t>model</a:t>
            </a:r>
            <a:r>
              <a:rPr lang="en-US" sz="280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2800" dirty="0" err="1">
                <a:solidFill>
                  <a:srgbClr val="004ED0"/>
                </a:solidFill>
                <a:latin typeface="inherit"/>
              </a:rPr>
              <a:t>add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2800" dirty="0">
                <a:solidFill>
                  <a:srgbClr val="004ED0"/>
                </a:solidFill>
                <a:latin typeface="inherit"/>
              </a:rPr>
              <a:t>Dense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2800" dirty="0">
                <a:solidFill>
                  <a:srgbClr val="CE0000"/>
                </a:solidFill>
                <a:latin typeface="inherit"/>
              </a:rPr>
              <a:t>16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800" dirty="0" err="1">
                <a:solidFill>
                  <a:srgbClr val="002D7A"/>
                </a:solidFill>
                <a:latin typeface="inherit"/>
              </a:rPr>
              <a:t>input_dim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2800" dirty="0">
                <a:solidFill>
                  <a:srgbClr val="CE0000"/>
                </a:solidFill>
                <a:latin typeface="inherit"/>
              </a:rPr>
              <a:t>2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800" dirty="0">
                <a:solidFill>
                  <a:srgbClr val="002D7A"/>
                </a:solidFill>
                <a:latin typeface="inherit"/>
              </a:rPr>
              <a:t>activation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2800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sz="2800" dirty="0" err="1">
                <a:solidFill>
                  <a:srgbClr val="008000"/>
                </a:solidFill>
                <a:latin typeface="inherit"/>
              </a:rPr>
              <a:t>relu</a:t>
            </a:r>
            <a:r>
              <a:rPr lang="en-US" sz="2800" dirty="0">
                <a:solidFill>
                  <a:srgbClr val="008000"/>
                </a:solidFill>
                <a:latin typeface="inherit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))</a:t>
            </a:r>
            <a:endParaRPr lang="en-US" sz="2800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sz="2800" dirty="0" err="1">
                <a:solidFill>
                  <a:srgbClr val="002D7A"/>
                </a:solidFill>
                <a:latin typeface="inherit"/>
              </a:rPr>
              <a:t>model</a:t>
            </a:r>
            <a:r>
              <a:rPr lang="en-US" sz="280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2800" dirty="0" err="1">
                <a:solidFill>
                  <a:srgbClr val="004ED0"/>
                </a:solidFill>
                <a:latin typeface="inherit"/>
              </a:rPr>
              <a:t>add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2800" dirty="0">
                <a:solidFill>
                  <a:srgbClr val="004ED0"/>
                </a:solidFill>
                <a:latin typeface="inherit"/>
              </a:rPr>
              <a:t>Dense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2800" dirty="0">
                <a:solidFill>
                  <a:srgbClr val="CE0000"/>
                </a:solidFill>
                <a:latin typeface="inherit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800" dirty="0">
                <a:solidFill>
                  <a:srgbClr val="002D7A"/>
                </a:solidFill>
                <a:latin typeface="inherit"/>
              </a:rPr>
              <a:t>activation</a:t>
            </a:r>
            <a:r>
              <a:rPr lang="en-US" sz="280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2800" dirty="0">
                <a:solidFill>
                  <a:srgbClr val="008000"/>
                </a:solidFill>
                <a:latin typeface="inherit"/>
              </a:rPr>
              <a:t>'sigmoid'</a:t>
            </a:r>
            <a:r>
              <a:rPr lang="en-US" sz="2800" dirty="0">
                <a:solidFill>
                  <a:srgbClr val="333333"/>
                </a:solidFill>
                <a:latin typeface="inherit"/>
              </a:rPr>
              <a:t>))</a:t>
            </a:r>
            <a:endParaRPr lang="en-US" sz="28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D0B46E-FB15-4958-A578-951DE6CCD801}"/>
              </a:ext>
            </a:extLst>
          </p:cNvPr>
          <p:cNvSpPr/>
          <p:nvPr/>
        </p:nvSpPr>
        <p:spPr>
          <a:xfrm>
            <a:off x="1550504" y="110847"/>
            <a:ext cx="9634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Ahora crearemos la </a:t>
            </a:r>
            <a:r>
              <a:rPr lang="es-MX" sz="2800" b="0" i="0" u="none" strike="noStrike" dirty="0">
                <a:solidFill>
                  <a:srgbClr val="F277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arquitectura de nuestra red neuronal</a:t>
            </a:r>
            <a:r>
              <a:rPr lang="es-MX" sz="2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E5EE289-2D5B-4F93-86FB-C072478D52D8}"/>
              </a:ext>
            </a:extLst>
          </p:cNvPr>
          <p:cNvSpPr/>
          <p:nvPr/>
        </p:nvSpPr>
        <p:spPr>
          <a:xfrm>
            <a:off x="106017" y="2559442"/>
            <a:ext cx="11979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Primero creamos un modelo vació de tipo </a:t>
            </a:r>
            <a:r>
              <a:rPr lang="es-MX" sz="2400" b="1" i="1" dirty="0" err="1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Sequential</a:t>
            </a:r>
            <a:r>
              <a:rPr lang="es-MX" sz="24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. Este modelo se refiere a que crearemos una serie de capas de neuronas secuenciales, </a:t>
            </a:r>
            <a:r>
              <a:rPr lang="es-MX" sz="2400" b="1" i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«una delante de otra».</a:t>
            </a:r>
            <a:endParaRPr lang="es-MX" sz="2400" b="1" i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92DB7A-F48D-40D0-888D-E5DAECC695B9}"/>
              </a:ext>
            </a:extLst>
          </p:cNvPr>
          <p:cNvSpPr/>
          <p:nvPr/>
        </p:nvSpPr>
        <p:spPr>
          <a:xfrm>
            <a:off x="251792" y="4298558"/>
            <a:ext cx="114366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Agregamos dos capas Dense con «</a:t>
            </a:r>
            <a:r>
              <a:rPr lang="es-MX" sz="2400" b="0" i="0" dirty="0" err="1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model.add</a:t>
            </a:r>
            <a:r>
              <a:rPr lang="es-MX" sz="24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()». Realmente serán 3 capas, pues al poner </a:t>
            </a:r>
            <a:r>
              <a:rPr lang="es-MX" sz="2400" b="1" i="0" dirty="0" err="1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input_dim</a:t>
            </a:r>
            <a:r>
              <a:rPr lang="es-MX" sz="2400" b="1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=2</a:t>
            </a:r>
            <a:r>
              <a:rPr lang="es-MX" sz="24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 estamos definiendo la capa de entrada con 2 neuronas (para nuestras entradas de la función XOR) y la primer capa oculta (</a:t>
            </a:r>
            <a:r>
              <a:rPr lang="es-MX" sz="2400" b="0" i="0" dirty="0" err="1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hidden</a:t>
            </a:r>
            <a:r>
              <a:rPr lang="es-MX" sz="24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) de 16 neuronas. Como función de activación utilizaremos «</a:t>
            </a:r>
            <a:r>
              <a:rPr lang="es-MX" sz="2400" b="1" i="1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relu</a:t>
            </a:r>
            <a:r>
              <a:rPr lang="es-MX" sz="24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» que sabemos da buenos resultados.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927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A3623CE-1043-4FEC-86C0-45F44477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370" y="738729"/>
            <a:ext cx="11039259" cy="4320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3308" tIns="0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La función </a:t>
            </a:r>
            <a:r>
              <a:rPr kumimoji="0" lang="es-MX" altLang="es-MX" sz="2800" b="1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ReLU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 transforma los valores introducidos anulando los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valores negativos y dejando los positivos tal y como entran.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5076D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s-MX" altLang="es-MX" sz="3000" b="0" i="0" u="none" strike="noStrike" cap="none" normalizeH="0" baseline="0" dirty="0">
                <a:ln>
                  <a:noFill/>
                </a:ln>
                <a:solidFill>
                  <a:srgbClr val="5076D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Características de la función </a:t>
            </a:r>
            <a:r>
              <a:rPr kumimoji="0" lang="es-MX" altLang="es-MX" sz="2800" b="1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ReLU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: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Activación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Sparse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 – solo se activa si son positivos.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No está acotada.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Se pueden morir demasiadas neuronas.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Se comporta bien con imágenes.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cs typeface="Arial" panose="020B0604020202020204" pitchFamily="34" charset="0"/>
              </a:rPr>
              <a:t>Buen desempeño en redes convolucionales.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Función ReLU">
            <a:hlinkClick r:id="rId2"/>
            <a:extLst>
              <a:ext uri="{FF2B5EF4-FFF2-40B4-BE49-F238E27FC236}">
                <a16:creationId xmlns:a16="http://schemas.microsoft.com/office/drawing/2014/main" id="{EB671AA3-665F-404E-A7A9-F8745EAC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66" y="4595187"/>
            <a:ext cx="5513699" cy="118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CB0460D-5C20-40B5-9A15-FCA07C9C906F}"/>
              </a:ext>
            </a:extLst>
          </p:cNvPr>
          <p:cNvSpPr/>
          <p:nvPr/>
        </p:nvSpPr>
        <p:spPr>
          <a:xfrm>
            <a:off x="1477518" y="5784889"/>
            <a:ext cx="83025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Y agregamos una capa con 1 neurona de salida y función de activación </a:t>
            </a:r>
            <a:r>
              <a:rPr lang="es-MX" sz="2800" b="1" i="1" dirty="0" err="1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sigmoid</a:t>
            </a:r>
            <a:r>
              <a:rPr lang="es-MX" sz="28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10297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514E84-61E4-46DD-BC45-71F74659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96" y="969478"/>
            <a:ext cx="8036827" cy="51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42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1388</Words>
  <Application>Microsoft Office PowerPoint</Application>
  <PresentationFormat>Panorámica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Monaco</vt:lpstr>
      <vt:lpstr>Open Sans</vt:lpstr>
      <vt:lpstr>Times New Roman</vt:lpstr>
      <vt:lpstr>Varela Round</vt:lpstr>
      <vt:lpstr>Tema de Office</vt:lpstr>
      <vt:lpstr>Red Neuronal </vt:lpstr>
      <vt:lpstr>Presentación de PowerPoint</vt:lpstr>
      <vt:lpstr>Presentación de PowerPoint</vt:lpstr>
      <vt:lpstr>Presentación de PowerPoint</vt:lpstr>
      <vt:lpstr>Analicemos la Red Neuronal para Xor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Neuronal</dc:title>
  <dc:creator>Francisco Zurita</dc:creator>
  <cp:lastModifiedBy>Francisco Zurita</cp:lastModifiedBy>
  <cp:revision>18</cp:revision>
  <dcterms:created xsi:type="dcterms:W3CDTF">2020-04-20T20:39:59Z</dcterms:created>
  <dcterms:modified xsi:type="dcterms:W3CDTF">2020-04-21T00:55:54Z</dcterms:modified>
</cp:coreProperties>
</file>