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3" r:id="rId1"/>
  </p:sldMasterIdLst>
  <p:notesMasterIdLst>
    <p:notesMasterId r:id="rId12"/>
  </p:notesMasterIdLst>
  <p:sldIdLst>
    <p:sldId id="256" r:id="rId2"/>
    <p:sldId id="288" r:id="rId3"/>
    <p:sldId id="289" r:id="rId4"/>
    <p:sldId id="290" r:id="rId5"/>
    <p:sldId id="291" r:id="rId6"/>
    <p:sldId id="293" r:id="rId7"/>
    <p:sldId id="295" r:id="rId8"/>
    <p:sldId id="294" r:id="rId9"/>
    <p:sldId id="28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p15="http://schemas.microsoft.com/office/powerpoint/2012/main" xmlns:go="http://customooxmlschemas.google.com/" roundtripDataSignature="AMtx7mjxAuycNeLSM1kmGgLb+se42BPfhw==" r:id="rId18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jula Kammammettu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3" autoAdjust="0"/>
    <p:restoredTop sz="91701" autoAdjust="0"/>
  </p:normalViewPr>
  <p:slideViewPr>
    <p:cSldViewPr snapToGrid="0">
      <p:cViewPr varScale="1">
        <p:scale>
          <a:sx n="64" d="100"/>
          <a:sy n="64" d="100"/>
        </p:scale>
        <p:origin x="11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9486-7A35-4F8B-996D-396E1B19AAD1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8A64-41D6-4418-8400-9F85356FA35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Business </a:t>
            </a:r>
            <a:r>
              <a:rPr lang="es-419" dirty="0" err="1"/>
              <a:t>Problem</a:t>
            </a:r>
            <a:r>
              <a:rPr lang="es-419" dirty="0"/>
              <a:t> – </a:t>
            </a:r>
            <a:r>
              <a:rPr lang="es-419" dirty="0" err="1"/>
              <a:t>Mathematical</a:t>
            </a:r>
            <a:r>
              <a:rPr lang="es-419" dirty="0"/>
              <a:t> </a:t>
            </a:r>
            <a:r>
              <a:rPr lang="es-419" dirty="0" err="1"/>
              <a:t>modeling</a:t>
            </a:r>
            <a:endParaRPr lang="es-419" dirty="0"/>
          </a:p>
          <a:p>
            <a:r>
              <a:rPr lang="es-419" dirty="0" err="1"/>
              <a:t>Call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optimization</a:t>
            </a:r>
            <a:r>
              <a:rPr lang="es-419" dirty="0"/>
              <a:t> problema</a:t>
            </a:r>
          </a:p>
          <a:p>
            <a:r>
              <a:rPr lang="es-419" dirty="0" err="1"/>
              <a:t>Optimial</a:t>
            </a:r>
            <a:r>
              <a:rPr lang="es-419" dirty="0"/>
              <a:t> </a:t>
            </a:r>
            <a:r>
              <a:rPr lang="es-419" dirty="0" err="1"/>
              <a:t>decition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58A64-41D6-4418-8400-9F85356FA35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52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58A64-41D6-4418-8400-9F85356FA35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1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D5F6-CAAF-F64E-ABB1-C8A1D6B1A95B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B46A59E-10B9-490B-8D75-09DF1349AC8E}" type="slidenum">
              <a:rPr lang="en-CA" smtClean="0"/>
              <a:pPr/>
              <a:t>‹Nº›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36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37DE-B7D7-3C41-A49D-3EF42CF984A9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76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05B1-2206-D546-BA5D-B248910240A6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42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0A3-1DCE-E94B-8DAC-D129B0B8311B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33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551F-943A-0A4D-8668-E778ED9A6E70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50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A53-3F90-D14D-A7B3-2D37471C7FA6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79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C8D-2B07-FA4B-AEB5-DDAB44E0DE30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08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56-3EB9-D749-8AE4-EE265C3D6733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74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30000"/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F936-54C9-654F-8768-10C2CEB83E7F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B46A59E-10B9-490B-8D75-09DF1349AC8E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82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52E-A99E-4543-841B-6CB9C3A20B0A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2F1-115B-B84F-B741-AB8254A1FF46}" type="datetime1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116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2260-9DA1-434D-A27A-03E4C4971121}" type="datetime1">
              <a:rPr lang="en-CA" smtClean="0"/>
              <a:t>2022-08-29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547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A67-51CF-2244-B9A1-FD30C882A9DC}" type="datetime1">
              <a:rPr lang="en-CA" smtClean="0"/>
              <a:t>2022-08-29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259B-FB19-644B-90FB-8C16E7CC2486}" type="datetime1">
              <a:rPr lang="en-CA" smtClean="0"/>
              <a:t>2022-08-29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5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50B1-A1C9-E643-AA0B-F3387B19D7DA}" type="datetime1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33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B3-7C90-3D42-B0AF-A2BCE11E0E0B}" type="datetime1">
              <a:rPr lang="en-CA" smtClean="0"/>
              <a:t>2022-08-29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5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EE6E-E2E0-A146-A992-9E681F78D802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o.com/article/3441922/a-multi-channel-approach-to-experimentation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E4C6-468E-8049-9AD4-1CC180FDF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GAMS and Python?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3F0C-D1B1-DA45-B3A1-D509D739B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8DB1-B42F-F14C-A1CF-4A680962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CDBC-95F7-D149-94CD-B40A04A6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Interpreted, high-level, general-purpose programming language</a:t>
            </a:r>
          </a:p>
          <a:p>
            <a:r>
              <a:rPr lang="en-US" dirty="0"/>
              <a:t>Created by Guido van </a:t>
            </a:r>
            <a:r>
              <a:rPr lang="en-US" dirty="0" err="1"/>
              <a:t>Rossum</a:t>
            </a:r>
            <a:r>
              <a:rPr lang="en-US" dirty="0"/>
              <a:t> and first released in 1991.</a:t>
            </a:r>
          </a:p>
          <a:p>
            <a:r>
              <a:rPr lang="en-US" dirty="0"/>
              <a:t>Emphasizes on code readability</a:t>
            </a:r>
          </a:p>
          <a:p>
            <a:r>
              <a:rPr lang="en-US" dirty="0"/>
              <a:t>Object-oriented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949F3-C8B9-E14C-AB29-9FAF6FA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0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Solve a business problem using mathematical optimization</a:t>
            </a:r>
          </a:p>
          <a:p>
            <a:pPr lvl="1"/>
            <a:r>
              <a:rPr lang="en-CA" dirty="0"/>
              <a:t>Mathematical modeling</a:t>
            </a:r>
          </a:p>
          <a:p>
            <a:pPr lvl="1"/>
            <a:r>
              <a:rPr lang="en-CA" dirty="0"/>
              <a:t>Call an optimization solver</a:t>
            </a:r>
          </a:p>
          <a:p>
            <a:r>
              <a:rPr lang="en-US" dirty="0"/>
              <a:t>Do not use API from an individual solver!</a:t>
            </a:r>
          </a:p>
          <a:p>
            <a:r>
              <a:rPr lang="en-CA" dirty="0"/>
              <a:t>Use modeling platforms instead</a:t>
            </a:r>
          </a:p>
          <a:p>
            <a:r>
              <a:rPr lang="en-CA" dirty="0"/>
              <a:t>Popular modeling platforms</a:t>
            </a:r>
          </a:p>
          <a:p>
            <a:pPr lvl="1"/>
            <a:r>
              <a:rPr lang="en-CA" dirty="0"/>
              <a:t>GAMS</a:t>
            </a:r>
          </a:p>
          <a:p>
            <a:pPr lvl="1"/>
            <a:r>
              <a:rPr lang="en-CA" dirty="0" err="1"/>
              <a:t>Pyomo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24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Solve a business problem using mathematical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40012" y="3099972"/>
            <a:ext cx="1548983" cy="118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Business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7998" y="3099972"/>
            <a:ext cx="1719148" cy="118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1. Mathematical modeling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8834" y="3099971"/>
            <a:ext cx="1548983" cy="118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2. Call an optimization solver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23284" y="3503703"/>
            <a:ext cx="483616" cy="37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4771182" y="3503702"/>
            <a:ext cx="483616" cy="37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725019" y="3099972"/>
            <a:ext cx="1548983" cy="118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Optimal decision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080279" y="3503701"/>
            <a:ext cx="483616" cy="37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47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Mathematical modeling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description of a system</a:t>
            </a:r>
          </a:p>
          <a:p>
            <a:r>
              <a:rPr lang="en-US" dirty="0"/>
              <a:t>Used in:</a:t>
            </a:r>
          </a:p>
          <a:p>
            <a:pPr lvl="1"/>
            <a:r>
              <a:rPr lang="en-US" dirty="0"/>
              <a:t>Natural sciences</a:t>
            </a:r>
          </a:p>
          <a:p>
            <a:pPr lvl="1"/>
            <a:r>
              <a:rPr lang="en-US" dirty="0"/>
              <a:t>Engineering disciplines</a:t>
            </a:r>
          </a:p>
          <a:p>
            <a:pPr lvl="1"/>
            <a:r>
              <a:rPr lang="en-US" dirty="0"/>
              <a:t>Social sciences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9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CA" dirty="0"/>
              <a:t>Optimization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CA" dirty="0"/>
              <a:t>Different algorithms developed to solve optimization problems</a:t>
            </a:r>
          </a:p>
          <a:p>
            <a:r>
              <a:rPr lang="en-CA" dirty="0"/>
              <a:t>There are different criteria to pick a solver</a:t>
            </a:r>
          </a:p>
          <a:p>
            <a:r>
              <a:rPr lang="en-CA" dirty="0"/>
              <a:t>An analogy:</a:t>
            </a:r>
          </a:p>
          <a:p>
            <a:pPr lvl="1"/>
            <a:r>
              <a:rPr lang="en-CA" dirty="0"/>
              <a:t>Business problem &lt;&gt; Lock</a:t>
            </a:r>
          </a:p>
          <a:p>
            <a:pPr lvl="1"/>
            <a:r>
              <a:rPr lang="en-CA" dirty="0"/>
              <a:t>Solver &lt;&gt; Key</a:t>
            </a:r>
          </a:p>
        </p:txBody>
      </p:sp>
      <p:pic>
        <p:nvPicPr>
          <p:cNvPr id="1026" name="Picture 2" descr="A multi-channel approach to experimentation | CIO">
            <a:extLst>
              <a:ext uri="{FF2B5EF4-FFF2-40B4-BE49-F238E27FC236}">
                <a16:creationId xmlns:a16="http://schemas.microsoft.com/office/drawing/2014/main" id="{B67C0DE1-B5BA-1941-8E07-7523C8516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0" r="8923" b="2"/>
          <a:stretch/>
        </p:blipFill>
        <p:spPr bwMode="auto">
          <a:xfrm>
            <a:off x="4857451" y="2159331"/>
            <a:ext cx="4415050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B46A59E-10B9-490B-8D75-09DF1349AC8E}" type="slidenum">
              <a:rPr lang="en-CA" smtClean="0"/>
              <a:pPr>
                <a:spcAft>
                  <a:spcPts val="600"/>
                </a:spcAft>
              </a:pPr>
              <a:t>5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3061F-71E9-5E40-A7A0-3677819F775C}"/>
              </a:ext>
            </a:extLst>
          </p:cNvPr>
          <p:cNvSpPr/>
          <p:nvPr/>
        </p:nvSpPr>
        <p:spPr>
          <a:xfrm>
            <a:off x="4780434" y="6083321"/>
            <a:ext cx="44920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hlinkClick r:id="rId3"/>
              </a:rPr>
              <a:t>https://www.cio.com/article/3441922/a-multi-channel-approach-to-experimentation.html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04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8350-FEBB-294C-9690-BBF62F34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API from an individual solver!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6ED09-30DD-CF44-80AE-EB42EBF8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2062" name="Picture 14" descr="House Key Vector SVG Icon - SVG Repo Free SVG Icons">
            <a:extLst>
              <a:ext uri="{FF2B5EF4-FFF2-40B4-BE49-F238E27FC236}">
                <a16:creationId xmlns:a16="http://schemas.microsoft.com/office/drawing/2014/main" id="{09CEF709-9789-D249-8F82-0D7CA9BF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41" y="5430651"/>
            <a:ext cx="757335" cy="7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20+ Free Vintage Key &amp; Key Vectors - Pixabay">
            <a:extLst>
              <a:ext uri="{FF2B5EF4-FFF2-40B4-BE49-F238E27FC236}">
                <a16:creationId xmlns:a16="http://schemas.microsoft.com/office/drawing/2014/main" id="{DCC53B9B-8B21-E548-ABD2-3B48AF351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21" y="2339739"/>
            <a:ext cx="759468" cy="6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D364DFE4-2783-C449-98AD-CF9E75E7ECF2}"/>
              </a:ext>
            </a:extLst>
          </p:cNvPr>
          <p:cNvSpPr/>
          <p:nvPr/>
        </p:nvSpPr>
        <p:spPr>
          <a:xfrm>
            <a:off x="2270055" y="3990731"/>
            <a:ext cx="2171316" cy="3747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API B &amp; Solver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345B1-65C8-7846-905F-2EC94F800DE5}"/>
              </a:ext>
            </a:extLst>
          </p:cNvPr>
          <p:cNvSpPr txBox="1"/>
          <p:nvPr/>
        </p:nvSpPr>
        <p:spPr>
          <a:xfrm>
            <a:off x="677334" y="4632981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  <a:p>
            <a:r>
              <a:rPr lang="en-US" dirty="0"/>
              <a:t>Problem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E13E053-A207-8442-B85A-62ADCD2A8A4A}"/>
              </a:ext>
            </a:extLst>
          </p:cNvPr>
          <p:cNvSpPr/>
          <p:nvPr/>
        </p:nvSpPr>
        <p:spPr>
          <a:xfrm rot="2409355">
            <a:off x="1914651" y="5132115"/>
            <a:ext cx="2249390" cy="3747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API C &amp; Solver C</a:t>
            </a: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665B64-C350-FE46-9950-7F5990865C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7" y="3369980"/>
            <a:ext cx="957531" cy="1263001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81DAFC-595F-2845-8855-EE607C69D7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73" y="1497829"/>
            <a:ext cx="1341969" cy="1246114"/>
          </a:xfrm>
          <a:prstGeom prst="rect">
            <a:avLst/>
          </a:prstGeom>
        </p:spPr>
      </p:pic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616F1E-AEF0-1F43-A2CF-7DEFBE25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73" y="3445706"/>
            <a:ext cx="957531" cy="12630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11A96E-759B-CB4A-BD6D-87D7CFA2845A}"/>
              </a:ext>
            </a:extLst>
          </p:cNvPr>
          <p:cNvSpPr txBox="1"/>
          <p:nvPr/>
        </p:nvSpPr>
        <p:spPr>
          <a:xfrm>
            <a:off x="5845029" y="3941439"/>
            <a:ext cx="123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</a:t>
            </a:r>
          </a:p>
          <a:p>
            <a:r>
              <a:rPr lang="en-US" dirty="0"/>
              <a:t>not solved!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DD0446-BCA7-D74C-B010-A4853E48C777}"/>
              </a:ext>
            </a:extLst>
          </p:cNvPr>
          <p:cNvSpPr txBox="1"/>
          <p:nvPr/>
        </p:nvSpPr>
        <p:spPr>
          <a:xfrm>
            <a:off x="5852506" y="1996114"/>
            <a:ext cx="163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solved in 20 minutes!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0F3267-E625-1542-92F0-A5C2210C50BC}"/>
              </a:ext>
            </a:extLst>
          </p:cNvPr>
          <p:cNvSpPr txBox="1"/>
          <p:nvPr/>
        </p:nvSpPr>
        <p:spPr>
          <a:xfrm>
            <a:off x="7775789" y="3338542"/>
            <a:ext cx="162974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use APIs, switching from one solver to another is very costly!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D5C796F-32DD-D448-B69C-E27974D4B9C3}"/>
              </a:ext>
            </a:extLst>
          </p:cNvPr>
          <p:cNvSpPr/>
          <p:nvPr/>
        </p:nvSpPr>
        <p:spPr>
          <a:xfrm rot="19080328">
            <a:off x="1873742" y="2801038"/>
            <a:ext cx="2323095" cy="3747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API A &amp; Solver A 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9333618D-D941-B240-80E3-9AD5D7C6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97" y="3557486"/>
            <a:ext cx="1016860" cy="3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2D35CA-D87B-9346-9219-4008A80A17E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73" y="5160373"/>
            <a:ext cx="1341969" cy="124611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A90F52D-29EA-E643-B24D-129EA1597657}"/>
              </a:ext>
            </a:extLst>
          </p:cNvPr>
          <p:cNvSpPr txBox="1"/>
          <p:nvPr/>
        </p:nvSpPr>
        <p:spPr>
          <a:xfrm>
            <a:off x="5852506" y="5658658"/>
            <a:ext cx="163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solved in 5 minutes!</a:t>
            </a:r>
          </a:p>
        </p:txBody>
      </p:sp>
    </p:spTree>
    <p:extLst>
      <p:ext uri="{BB962C8B-B14F-4D97-AF65-F5344CB8AC3E}">
        <p14:creationId xmlns:p14="http://schemas.microsoft.com/office/powerpoint/2010/main" val="37745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44" grpId="0"/>
      <p:bldP spid="21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8350-FEBB-294C-9690-BBF62F34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modeling platforms instead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6ED09-30DD-CF44-80AE-EB42EBF8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2062" name="Picture 14" descr="House Key Vector SVG Icon - SVG Repo Free SVG Icons">
            <a:extLst>
              <a:ext uri="{FF2B5EF4-FFF2-40B4-BE49-F238E27FC236}">
                <a16:creationId xmlns:a16="http://schemas.microsoft.com/office/drawing/2014/main" id="{09CEF709-9789-D249-8F82-0D7CA9BF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73" y="5430651"/>
            <a:ext cx="757335" cy="7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20+ Free Vintage Key &amp; Key Vectors - Pixabay">
            <a:extLst>
              <a:ext uri="{FF2B5EF4-FFF2-40B4-BE49-F238E27FC236}">
                <a16:creationId xmlns:a16="http://schemas.microsoft.com/office/drawing/2014/main" id="{DCC53B9B-8B21-E548-ABD2-3B48AF351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53" y="2339739"/>
            <a:ext cx="759468" cy="6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D364DFE4-2783-C449-98AD-CF9E75E7ECF2}"/>
              </a:ext>
            </a:extLst>
          </p:cNvPr>
          <p:cNvSpPr/>
          <p:nvPr/>
        </p:nvSpPr>
        <p:spPr>
          <a:xfrm>
            <a:off x="4036887" y="3990731"/>
            <a:ext cx="2171316" cy="3747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Solver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345B1-65C8-7846-905F-2EC94F800DE5}"/>
              </a:ext>
            </a:extLst>
          </p:cNvPr>
          <p:cNvSpPr txBox="1"/>
          <p:nvPr/>
        </p:nvSpPr>
        <p:spPr>
          <a:xfrm>
            <a:off x="391196" y="4632981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</a:t>
            </a:r>
          </a:p>
          <a:p>
            <a:r>
              <a:rPr lang="en-US" dirty="0"/>
              <a:t>Problem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E13E053-A207-8442-B85A-62ADCD2A8A4A}"/>
              </a:ext>
            </a:extLst>
          </p:cNvPr>
          <p:cNvSpPr/>
          <p:nvPr/>
        </p:nvSpPr>
        <p:spPr>
          <a:xfrm rot="2409355">
            <a:off x="3681483" y="5132115"/>
            <a:ext cx="2249390" cy="3747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Solver C</a:t>
            </a: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665B64-C350-FE46-9950-7F5990865C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9" y="3369980"/>
            <a:ext cx="957531" cy="1263001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81DAFC-595F-2845-8855-EE607C69D7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05" y="1497829"/>
            <a:ext cx="1341969" cy="1246114"/>
          </a:xfrm>
          <a:prstGeom prst="rect">
            <a:avLst/>
          </a:prstGeom>
        </p:spPr>
      </p:pic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616F1E-AEF0-1F43-A2CF-7DEFBE25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05" y="3445706"/>
            <a:ext cx="957531" cy="12630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11A96E-759B-CB4A-BD6D-87D7CFA2845A}"/>
              </a:ext>
            </a:extLst>
          </p:cNvPr>
          <p:cNvSpPr txBox="1"/>
          <p:nvPr/>
        </p:nvSpPr>
        <p:spPr>
          <a:xfrm>
            <a:off x="7331961" y="3941439"/>
            <a:ext cx="123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</a:t>
            </a:r>
          </a:p>
          <a:p>
            <a:r>
              <a:rPr lang="en-US" dirty="0"/>
              <a:t>not solved!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DD0446-BCA7-D74C-B010-A4853E48C777}"/>
              </a:ext>
            </a:extLst>
          </p:cNvPr>
          <p:cNvSpPr txBox="1"/>
          <p:nvPr/>
        </p:nvSpPr>
        <p:spPr>
          <a:xfrm>
            <a:off x="7339438" y="1996114"/>
            <a:ext cx="163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solved in 20 minutes!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D5C796F-32DD-D448-B69C-E27974D4B9C3}"/>
              </a:ext>
            </a:extLst>
          </p:cNvPr>
          <p:cNvSpPr/>
          <p:nvPr/>
        </p:nvSpPr>
        <p:spPr>
          <a:xfrm rot="19080328">
            <a:off x="3640574" y="2801038"/>
            <a:ext cx="2323095" cy="3747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Solver A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9333618D-D941-B240-80E3-9AD5D7C6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29" y="3557486"/>
            <a:ext cx="1016860" cy="3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2D35CA-D87B-9346-9219-4008A80A17E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05" y="5160373"/>
            <a:ext cx="1341969" cy="124611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A90F52D-29EA-E643-B24D-129EA1597657}"/>
              </a:ext>
            </a:extLst>
          </p:cNvPr>
          <p:cNvSpPr txBox="1"/>
          <p:nvPr/>
        </p:nvSpPr>
        <p:spPr>
          <a:xfrm>
            <a:off x="7339438" y="5658658"/>
            <a:ext cx="163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solved in 5 minutes!</a:t>
            </a:r>
          </a:p>
        </p:txBody>
      </p:sp>
      <p:pic>
        <p:nvPicPr>
          <p:cNvPr id="27" name="Picture 2" descr="GAMS - Cutting Edge Modeling">
            <a:extLst>
              <a:ext uri="{FF2B5EF4-FFF2-40B4-BE49-F238E27FC236}">
                <a16:creationId xmlns:a16="http://schemas.microsoft.com/office/drawing/2014/main" id="{11D3683E-DD3C-3143-BFFD-ECCE13E4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20" y="3631133"/>
            <a:ext cx="1264670" cy="37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Pyomo">
            <a:extLst>
              <a:ext uri="{FF2B5EF4-FFF2-40B4-BE49-F238E27FC236}">
                <a16:creationId xmlns:a16="http://schemas.microsoft.com/office/drawing/2014/main" id="{67870362-B5D1-934F-8D64-5F220B30D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20" y="4212884"/>
            <a:ext cx="1186724" cy="3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C7DE72-FB45-5040-94B1-498D100B5111}"/>
              </a:ext>
            </a:extLst>
          </p:cNvPr>
          <p:cNvSpPr txBox="1"/>
          <p:nvPr/>
        </p:nvSpPr>
        <p:spPr>
          <a:xfrm>
            <a:off x="3058066" y="397092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B449D-3683-0746-ACE7-75CE142BC8F6}"/>
              </a:ext>
            </a:extLst>
          </p:cNvPr>
          <p:cNvSpPr txBox="1"/>
          <p:nvPr/>
        </p:nvSpPr>
        <p:spPr>
          <a:xfrm>
            <a:off x="834863" y="2014355"/>
            <a:ext cx="253526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Model generalization: call multiple solvers with a single line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E44E424-FE90-6C42-9197-D08A4B3CE06B}"/>
              </a:ext>
            </a:extLst>
          </p:cNvPr>
          <p:cNvSpPr/>
          <p:nvPr/>
        </p:nvSpPr>
        <p:spPr>
          <a:xfrm>
            <a:off x="1469861" y="3990731"/>
            <a:ext cx="996028" cy="3747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A6CFB-1099-6A40-9BEF-925172CBD079}"/>
              </a:ext>
            </a:extLst>
          </p:cNvPr>
          <p:cNvSpPr txBox="1"/>
          <p:nvPr/>
        </p:nvSpPr>
        <p:spPr>
          <a:xfrm>
            <a:off x="834863" y="5535128"/>
            <a:ext cx="253526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Solving a problem still depends on the calling solver and not the modeling platform.</a:t>
            </a:r>
          </a:p>
        </p:txBody>
      </p:sp>
    </p:spTree>
    <p:extLst>
      <p:ext uri="{BB962C8B-B14F-4D97-AF65-F5344CB8AC3E}">
        <p14:creationId xmlns:p14="http://schemas.microsoft.com/office/powerpoint/2010/main" val="80548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60EC-C74D-A547-B40F-419ECE5D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651D-66C3-1D49-A21E-6CA25497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Algebraic Modeling System (GAMS)</a:t>
            </a:r>
          </a:p>
          <a:p>
            <a:r>
              <a:rPr lang="en-CA" dirty="0"/>
              <a:t>Offers a wide host of solvers</a:t>
            </a:r>
          </a:p>
          <a:p>
            <a:r>
              <a:rPr lang="en-CA" dirty="0"/>
              <a:t>All solvers can understand the problem at hand</a:t>
            </a:r>
          </a:p>
          <a:p>
            <a:r>
              <a:rPr lang="en-CA" dirty="0"/>
              <a:t>Has an integrated development environment (IDE) </a:t>
            </a:r>
          </a:p>
          <a:p>
            <a:r>
              <a:rPr lang="en-CA" dirty="0"/>
              <a:t>Applications in economics, management science, engineering, and science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9EFD7-71C9-E04D-AF7C-E04C14CB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15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Python packages</a:t>
            </a:r>
          </a:p>
          <a:p>
            <a:r>
              <a:rPr lang="en-US" dirty="0"/>
              <a:t>Developed by William Hart, Jean-Paul Watson, and David Woodruff.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Has become very popular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314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341</Words>
  <Application>Microsoft Office PowerPoint</Application>
  <PresentationFormat>Panorámica</PresentationFormat>
  <Paragraphs>82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 3</vt:lpstr>
      <vt:lpstr>Facet</vt:lpstr>
      <vt:lpstr>Why GAMS and Python?</vt:lpstr>
      <vt:lpstr>Summary</vt:lpstr>
      <vt:lpstr>Solve a business problem using mathematical optimization</vt:lpstr>
      <vt:lpstr>Mathematical modeling </vt:lpstr>
      <vt:lpstr>Optimization solver</vt:lpstr>
      <vt:lpstr>Do not use API from an individual solver!</vt:lpstr>
      <vt:lpstr>Use modeling platforms instead</vt:lpstr>
      <vt:lpstr>GAMS</vt:lpstr>
      <vt:lpstr>Pyomo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GAMS and Python?</dc:title>
  <dc:creator>Hossein Shahandeh</dc:creator>
  <cp:lastModifiedBy>Alan Matys</cp:lastModifiedBy>
  <cp:revision>17</cp:revision>
  <dcterms:created xsi:type="dcterms:W3CDTF">2020-08-17T23:50:42Z</dcterms:created>
  <dcterms:modified xsi:type="dcterms:W3CDTF">2022-08-29T20:00:06Z</dcterms:modified>
</cp:coreProperties>
</file>