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3" r:id="rId1"/>
  </p:sldMasterIdLst>
  <p:notesMasterIdLst>
    <p:notesMasterId r:id="rId15"/>
  </p:notesMasterIdLst>
  <p:sldIdLst>
    <p:sldId id="256" r:id="rId2"/>
    <p:sldId id="303" r:id="rId3"/>
    <p:sldId id="298" r:id="rId4"/>
    <p:sldId id="304" r:id="rId5"/>
    <p:sldId id="305" r:id="rId6"/>
    <p:sldId id="306" r:id="rId7"/>
    <p:sldId id="307" r:id="rId8"/>
    <p:sldId id="308" r:id="rId9"/>
    <p:sldId id="309" r:id="rId10"/>
    <p:sldId id="312" r:id="rId11"/>
    <p:sldId id="313" r:id="rId12"/>
    <p:sldId id="310" r:id="rId13"/>
    <p:sldId id="31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ssein Shahandeh" initials="HS" lastIdx="1" clrIdx="0">
    <p:extLst>
      <p:ext uri="{19B8F6BF-5375-455C-9EA6-DF929625EA0E}">
        <p15:presenceInfo xmlns:p15="http://schemas.microsoft.com/office/powerpoint/2012/main" userId="f6b842fa60832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2" autoAdjust="0"/>
    <p:restoredTop sz="93792" autoAdjust="0"/>
  </p:normalViewPr>
  <p:slideViewPr>
    <p:cSldViewPr snapToGrid="0">
      <p:cViewPr varScale="1">
        <p:scale>
          <a:sx n="58" d="100"/>
          <a:sy n="58" d="100"/>
        </p:scale>
        <p:origin x="667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9486-7A35-4F8B-996D-396E1B19AAD1}" type="datetimeFigureOut">
              <a:rPr lang="en-CA" smtClean="0"/>
              <a:t>2020-08-01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8A64-41D6-4418-8400-9F85356FA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58A64-41D6-4418-8400-9F85356FA35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6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D5F6-CAAF-F64E-ABB1-C8A1D6B1A95B}" type="datetime1">
              <a:rPr lang="en-CA" smtClean="0"/>
              <a:t>2020-08-01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B46A59E-10B9-490B-8D75-09DF1349AC8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36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37DE-B7D7-3C41-A49D-3EF42CF984A9}" type="datetime1">
              <a:rPr lang="en-CA" smtClean="0"/>
              <a:t>2020-08-01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76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05B1-2206-D546-BA5D-B248910240A6}" type="datetime1">
              <a:rPr lang="en-CA" smtClean="0"/>
              <a:t>2020-08-01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42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0A3-1DCE-E94B-8DAC-D129B0B8311B}" type="datetime1">
              <a:rPr lang="en-CA" smtClean="0"/>
              <a:t>2020-08-01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33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551F-943A-0A4D-8668-E778ED9A6E70}" type="datetime1">
              <a:rPr lang="en-CA" smtClean="0"/>
              <a:t>2020-08-01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50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A53-3F90-D14D-A7B3-2D37471C7FA6}" type="datetime1">
              <a:rPr lang="en-CA" smtClean="0"/>
              <a:t>2020-08-01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79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C8D-2B07-FA4B-AEB5-DDAB44E0DE30}" type="datetime1">
              <a:rPr lang="en-CA" smtClean="0"/>
              <a:t>2020-08-01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08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56-3EB9-D749-8AE4-EE265C3D6733}" type="datetime1">
              <a:rPr lang="en-CA" smtClean="0"/>
              <a:t>2020-08-01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74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SzPct val="13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buFont typeface="Courier New" panose="02070309020205020404" pitchFamily="49" charset="0"/>
              <a:buChar char="o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F936-54C9-654F-8768-10C2CEB83E7F}" type="datetime1">
              <a:rPr lang="en-CA" smtClean="0"/>
              <a:t>2020-08-01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B46A59E-10B9-490B-8D75-09DF1349AC8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82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52E-A99E-4543-841B-6CB9C3A20B0A}" type="datetime1">
              <a:rPr lang="en-CA" smtClean="0"/>
              <a:t>2020-08-01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2F1-115B-B84F-B741-AB8254A1FF46}" type="datetime1">
              <a:rPr lang="en-CA" smtClean="0"/>
              <a:t>2020-08-01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116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2260-9DA1-434D-A27A-03E4C4971121}" type="datetime1">
              <a:rPr lang="en-CA" smtClean="0"/>
              <a:t>2020-08-01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547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A67-51CF-2244-B9A1-FD30C882A9DC}" type="datetime1">
              <a:rPr lang="en-CA" smtClean="0"/>
              <a:t>2020-08-01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259B-FB19-644B-90FB-8C16E7CC2486}" type="datetime1">
              <a:rPr lang="en-CA" smtClean="0"/>
              <a:t>2020-08-01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51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50B1-A1C9-E643-AA0B-F3387B19D7DA}" type="datetime1">
              <a:rPr lang="en-CA" smtClean="0"/>
              <a:t>2020-08-01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33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B3-7C90-3D42-B0AF-A2BCE11E0E0B}" type="datetime1">
              <a:rPr lang="en-CA" smtClean="0"/>
              <a:t>2020-08-01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57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EE6E-E2E0-A146-A992-9E681F78D802}" type="datetime1">
              <a:rPr lang="en-CA" smtClean="0"/>
              <a:t>2020-08-01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46A59E-10B9-490B-8D75-09DF1349AC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  <p:sldLayoutId id="21474841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s.com/latest/docs/S_MAI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AD6AE-8F84-499A-9EE7-DB3BEAE26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76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b="1" dirty="0"/>
              <a:t>Introduction to </a:t>
            </a:r>
            <a:br>
              <a:rPr lang="en-US" sz="6100" b="1" dirty="0"/>
            </a:br>
            <a:r>
              <a:rPr lang="en-US" sz="6100" b="1" dirty="0"/>
              <a:t>mathematical optimization </a:t>
            </a:r>
            <a:endParaRPr lang="en-CA" sz="6100" b="1" dirty="0"/>
          </a:p>
        </p:txBody>
      </p:sp>
    </p:spTree>
    <p:extLst>
      <p:ext uri="{BB962C8B-B14F-4D97-AF65-F5344CB8AC3E}">
        <p14:creationId xmlns:p14="http://schemas.microsoft.com/office/powerpoint/2010/main" val="18841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75D9A-571C-1049-91BD-77C4C1E2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393770" cy="1320800"/>
          </a:xfrm>
        </p:spPr>
        <p:txBody>
          <a:bodyPr>
            <a:normAutofit/>
          </a:bodyPr>
          <a:lstStyle/>
          <a:p>
            <a:r>
              <a:rPr lang="en-US" dirty="0"/>
              <a:t>Different solvers for optimization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F55EBF-3972-9A42-BD9C-A4077FD3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A5BA156-80BB-4746-80E9-B224CA01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98334"/>
            <a:ext cx="8596668" cy="3699884"/>
          </a:xfrm>
        </p:spPr>
        <p:txBody>
          <a:bodyPr/>
          <a:lstStyle/>
          <a:p>
            <a:r>
              <a:rPr lang="en-US" dirty="0"/>
              <a:t>Free license versus commercial license</a:t>
            </a:r>
          </a:p>
          <a:p>
            <a:r>
              <a:rPr lang="en-US" dirty="0"/>
              <a:t>Demo license</a:t>
            </a:r>
          </a:p>
          <a:p>
            <a:r>
              <a:rPr lang="en-US" dirty="0"/>
              <a:t>Global solver versus local solver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3C7C1F5-A6BC-6A4F-874D-4FF763BE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597" y="3779968"/>
            <a:ext cx="3122383" cy="226139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4AD1E95E-8CEA-0D4C-8EF1-24725D04F1CE}"/>
              </a:ext>
            </a:extLst>
          </p:cNvPr>
          <p:cNvSpPr/>
          <p:nvPr/>
        </p:nvSpPr>
        <p:spPr>
          <a:xfrm>
            <a:off x="4975668" y="4248276"/>
            <a:ext cx="119270" cy="119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A708D89-4F3E-894C-9146-20FF720389B3}"/>
              </a:ext>
            </a:extLst>
          </p:cNvPr>
          <p:cNvSpPr/>
          <p:nvPr/>
        </p:nvSpPr>
        <p:spPr>
          <a:xfrm>
            <a:off x="6618938" y="4791396"/>
            <a:ext cx="119270" cy="119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889266-634A-FD48-BBED-E824B53C49C8}"/>
              </a:ext>
            </a:extLst>
          </p:cNvPr>
          <p:cNvSpPr txBox="1"/>
          <p:nvPr/>
        </p:nvSpPr>
        <p:spPr>
          <a:xfrm>
            <a:off x="4112191" y="430791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 guess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6D023A-D695-0C48-AC72-AF990051DC74}"/>
              </a:ext>
            </a:extLst>
          </p:cNvPr>
          <p:cNvSpPr txBox="1"/>
          <p:nvPr/>
        </p:nvSpPr>
        <p:spPr>
          <a:xfrm>
            <a:off x="6678573" y="485103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 guess 2</a:t>
            </a:r>
          </a:p>
        </p:txBody>
      </p:sp>
    </p:spTree>
    <p:extLst>
      <p:ext uri="{BB962C8B-B14F-4D97-AF65-F5344CB8AC3E}">
        <p14:creationId xmlns:p14="http://schemas.microsoft.com/office/powerpoint/2010/main" val="10062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animBg="1"/>
      <p:bldP spid="9" grpId="0" animBg="1"/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75D9A-571C-1049-91BD-77C4C1E2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65" y="358808"/>
            <a:ext cx="301339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solvers for optimization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F55EBF-3972-9A42-BD9C-A4077FD3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2629399-C42E-CA4D-86F2-AD542777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358808"/>
            <a:ext cx="4474632" cy="63535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773E255-A45F-914F-8556-140CBCDA7C3E}"/>
              </a:ext>
            </a:extLst>
          </p:cNvPr>
          <p:cNvSpPr/>
          <p:nvPr/>
        </p:nvSpPr>
        <p:spPr>
          <a:xfrm>
            <a:off x="641615" y="6342991"/>
            <a:ext cx="3307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https://www.gams.com/latest/docs/S_MAIN.html</a:t>
            </a: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8571017B-0477-9544-A8C8-E30CC8B8E29D}"/>
              </a:ext>
            </a:extLst>
          </p:cNvPr>
          <p:cNvSpPr/>
          <p:nvPr/>
        </p:nvSpPr>
        <p:spPr>
          <a:xfrm>
            <a:off x="5897217" y="400774"/>
            <a:ext cx="284922" cy="16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2B68EE9-0C39-F84E-BF67-C142CE01773B}"/>
              </a:ext>
            </a:extLst>
          </p:cNvPr>
          <p:cNvSpPr/>
          <p:nvPr/>
        </p:nvSpPr>
        <p:spPr>
          <a:xfrm>
            <a:off x="6190635" y="400774"/>
            <a:ext cx="342687" cy="16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D2ED9A1-9ABE-FF4B-8E3A-D03A28F89701}"/>
              </a:ext>
            </a:extLst>
          </p:cNvPr>
          <p:cNvSpPr/>
          <p:nvPr/>
        </p:nvSpPr>
        <p:spPr>
          <a:xfrm>
            <a:off x="6547806" y="400774"/>
            <a:ext cx="284922" cy="16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F4EDB97E-5F0B-C941-93A2-1EF2983BE3F7}"/>
              </a:ext>
            </a:extLst>
          </p:cNvPr>
          <p:cNvSpPr/>
          <p:nvPr/>
        </p:nvSpPr>
        <p:spPr>
          <a:xfrm>
            <a:off x="6813893" y="400774"/>
            <a:ext cx="342687" cy="16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A30EFDB-AAE7-6E4A-8A30-688EE59323C5}"/>
              </a:ext>
            </a:extLst>
          </p:cNvPr>
          <p:cNvSpPr/>
          <p:nvPr/>
        </p:nvSpPr>
        <p:spPr>
          <a:xfrm>
            <a:off x="8178461" y="400774"/>
            <a:ext cx="342687" cy="16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31C84896-FC6B-E048-972D-A52E54E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36249" cy="3558285"/>
          </a:xfrm>
        </p:spPr>
        <p:txBody>
          <a:bodyPr>
            <a:normAutofit/>
          </a:bodyPr>
          <a:lstStyle/>
          <a:p>
            <a:r>
              <a:rPr lang="en-US" dirty="0"/>
              <a:t>These are only available solvers on GAMS</a:t>
            </a:r>
          </a:p>
          <a:p>
            <a:r>
              <a:rPr lang="en-US" dirty="0"/>
              <a:t>We only covered the main optimization problems</a:t>
            </a:r>
          </a:p>
          <a:p>
            <a:r>
              <a:rPr lang="en-US" dirty="0"/>
              <a:t>Global solvers are identified in the last column</a:t>
            </a:r>
          </a:p>
          <a:p>
            <a:r>
              <a:rPr lang="en-US" dirty="0"/>
              <a:t>When you know the type of your optimization problem, you can find the right solver for it.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336CA1C-9273-024D-A605-F54C9051B2E3}"/>
              </a:ext>
            </a:extLst>
          </p:cNvPr>
          <p:cNvSpPr/>
          <p:nvPr/>
        </p:nvSpPr>
        <p:spPr>
          <a:xfrm>
            <a:off x="5176629" y="400774"/>
            <a:ext cx="214731" cy="617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75D9A-571C-1049-91BD-77C4C1E2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solvers for optimization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F55EBF-3972-9A42-BD9C-A4077FD3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FD21D88-5BCB-6246-B7C3-C4426A8A0CA7}"/>
              </a:ext>
            </a:extLst>
          </p:cNvPr>
          <p:cNvSpPr/>
          <p:nvPr/>
        </p:nvSpPr>
        <p:spPr>
          <a:xfrm>
            <a:off x="2917998" y="1829260"/>
            <a:ext cx="4700262" cy="468172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MINLP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78DFD62-2575-D24D-9B95-0DF56E924E78}"/>
              </a:ext>
            </a:extLst>
          </p:cNvPr>
          <p:cNvSpPr/>
          <p:nvPr/>
        </p:nvSpPr>
        <p:spPr>
          <a:xfrm>
            <a:off x="4186531" y="4352111"/>
            <a:ext cx="2163196" cy="2158876"/>
          </a:xfrm>
          <a:prstGeom prst="ellipse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MIQCP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7EC2533-03C5-B142-8EF6-D5B1B4FAD853}"/>
              </a:ext>
            </a:extLst>
          </p:cNvPr>
          <p:cNvSpPr/>
          <p:nvPr/>
        </p:nvSpPr>
        <p:spPr>
          <a:xfrm>
            <a:off x="2917998" y="3169654"/>
            <a:ext cx="2163196" cy="2158876"/>
          </a:xfrm>
          <a:prstGeom prst="ellipse">
            <a:avLst/>
          </a:prstGeom>
          <a:solidFill>
            <a:schemeClr val="accent3">
              <a:lumMod val="75000"/>
              <a:alpha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dirty="0"/>
              <a:t>MILP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6A70735-9E71-E540-A6F4-03C343EC8ABC}"/>
              </a:ext>
            </a:extLst>
          </p:cNvPr>
          <p:cNvSpPr/>
          <p:nvPr/>
        </p:nvSpPr>
        <p:spPr>
          <a:xfrm>
            <a:off x="5455064" y="3169654"/>
            <a:ext cx="2163196" cy="2158876"/>
          </a:xfrm>
          <a:prstGeom prst="ellipse">
            <a:avLst/>
          </a:prstGeom>
          <a:solidFill>
            <a:schemeClr val="accent3">
              <a:lumMod val="75000"/>
              <a:alpha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/>
              <a:t>NLP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B5461B0-7D11-984C-9DBF-47CFCC0168A2}"/>
              </a:ext>
            </a:extLst>
          </p:cNvPr>
          <p:cNvSpPr/>
          <p:nvPr/>
        </p:nvSpPr>
        <p:spPr>
          <a:xfrm>
            <a:off x="2917998" y="3763768"/>
            <a:ext cx="1008036" cy="10119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53ADB96-5FF3-3C4B-9E33-0445EE2BDAE6}"/>
              </a:ext>
            </a:extLst>
          </p:cNvPr>
          <p:cNvSpPr/>
          <p:nvPr/>
        </p:nvSpPr>
        <p:spPr>
          <a:xfrm>
            <a:off x="5405047" y="4316595"/>
            <a:ext cx="1008036" cy="1011936"/>
          </a:xfrm>
          <a:prstGeom prst="ellipse">
            <a:avLst/>
          </a:prstGeom>
          <a:solidFill>
            <a:schemeClr val="accent3">
              <a:lumMod val="60000"/>
              <a:lumOff val="40000"/>
              <a:alpha val="0"/>
            </a:schemeClr>
          </a:solidFill>
          <a:ln>
            <a:solidFill>
              <a:schemeClr val="accent3">
                <a:lumMod val="60000"/>
                <a:lumOff val="4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QCP</a:t>
            </a:r>
          </a:p>
        </p:txBody>
      </p:sp>
    </p:spTree>
    <p:extLst>
      <p:ext uri="{BB962C8B-B14F-4D97-AF65-F5344CB8AC3E}">
        <p14:creationId xmlns:p14="http://schemas.microsoft.com/office/powerpoint/2010/main" val="26128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7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Parts of an optimization </a:t>
            </a:r>
            <a:r>
              <a:rPr lang="en-US" dirty="0" smtClean="0"/>
              <a:t>problem (Objective function, Decision variables, Constraints)</a:t>
            </a:r>
            <a:endParaRPr lang="en-US" dirty="0"/>
          </a:p>
          <a:p>
            <a:r>
              <a:rPr lang="en-US" dirty="0"/>
              <a:t>Modeling an optimization problem</a:t>
            </a:r>
          </a:p>
          <a:p>
            <a:r>
              <a:rPr lang="en-US" dirty="0"/>
              <a:t>Different types of optimization </a:t>
            </a:r>
            <a:r>
              <a:rPr lang="en-US" dirty="0" smtClean="0"/>
              <a:t>problem (Linear programming, Nonlinear programming, Mixed-integer </a:t>
            </a:r>
            <a:r>
              <a:rPr lang="en-US" dirty="0"/>
              <a:t>linear </a:t>
            </a:r>
            <a:r>
              <a:rPr lang="en-US" dirty="0" smtClean="0"/>
              <a:t>programming, Mixed-integer </a:t>
            </a:r>
            <a:r>
              <a:rPr lang="en-US" dirty="0"/>
              <a:t>nonlinear </a:t>
            </a:r>
            <a:r>
              <a:rPr lang="en-US" dirty="0" smtClean="0"/>
              <a:t>programming)</a:t>
            </a:r>
            <a:endParaRPr lang="en-US" dirty="0"/>
          </a:p>
          <a:p>
            <a:r>
              <a:rPr lang="en-US" dirty="0"/>
              <a:t>Different solvers for optimization problem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8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26E1A-1039-964F-9D49-9A525DF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8C0994-CBC1-D745-A598-3B36D881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Parts of an optimization problem</a:t>
            </a:r>
          </a:p>
          <a:p>
            <a:pPr lvl="1"/>
            <a:r>
              <a:rPr lang="en-US" dirty="0"/>
              <a:t>Objective function examples</a:t>
            </a:r>
          </a:p>
          <a:p>
            <a:pPr lvl="1"/>
            <a:r>
              <a:rPr lang="en-US" dirty="0"/>
              <a:t>Decision variables examples</a:t>
            </a:r>
          </a:p>
          <a:p>
            <a:pPr lvl="1"/>
            <a:r>
              <a:rPr lang="en-US" dirty="0"/>
              <a:t>Constraints and bounds examples</a:t>
            </a:r>
          </a:p>
          <a:p>
            <a:r>
              <a:rPr lang="en-US" dirty="0"/>
              <a:t>Modeling an optimization problem</a:t>
            </a:r>
          </a:p>
          <a:p>
            <a:r>
              <a:rPr lang="en-US" dirty="0"/>
              <a:t>Different types of optimization problem</a:t>
            </a:r>
          </a:p>
          <a:p>
            <a:pPr lvl="1"/>
            <a:r>
              <a:rPr lang="en-US" dirty="0"/>
              <a:t>Linear programming</a:t>
            </a:r>
          </a:p>
          <a:p>
            <a:pPr lvl="1"/>
            <a:r>
              <a:rPr lang="en-US" dirty="0"/>
              <a:t>Nonlinear programming</a:t>
            </a:r>
          </a:p>
          <a:p>
            <a:pPr lvl="1"/>
            <a:r>
              <a:rPr lang="en-US" dirty="0"/>
              <a:t>Mixed-integer linear programming</a:t>
            </a:r>
          </a:p>
          <a:p>
            <a:pPr lvl="1"/>
            <a:r>
              <a:rPr lang="en-US" dirty="0"/>
              <a:t>Mixed-integer nonlinear programming</a:t>
            </a:r>
          </a:p>
          <a:p>
            <a:r>
              <a:rPr lang="en-US" dirty="0"/>
              <a:t>Different solvers for optimization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E0F124-78FF-084C-8168-6DD4B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7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3B6D9-AE10-F44E-A388-5AED56C4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an 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9F10C-2A23-5146-890C-E65B727D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Objective function</a:t>
            </a:r>
          </a:p>
          <a:p>
            <a:pPr lvl="1"/>
            <a:r>
              <a:rPr lang="en-US" dirty="0"/>
              <a:t>The value we are trying to optimize</a:t>
            </a:r>
          </a:p>
          <a:p>
            <a:pPr lvl="1"/>
            <a:r>
              <a:rPr lang="en-US" dirty="0"/>
              <a:t>to be minimized or maximized → </a:t>
            </a:r>
            <a:r>
              <a:rPr lang="en-US" b="1" dirty="0"/>
              <a:t>optimized</a:t>
            </a:r>
          </a:p>
          <a:p>
            <a:pPr lvl="1"/>
            <a:r>
              <a:rPr lang="en-US" dirty="0"/>
              <a:t>uses some parameters defined in the problem statement</a:t>
            </a:r>
          </a:p>
          <a:p>
            <a:r>
              <a:rPr lang="en-US" dirty="0"/>
              <a:t>Decision variables </a:t>
            </a:r>
          </a:p>
          <a:p>
            <a:pPr lvl="1"/>
            <a:r>
              <a:rPr lang="en-US" dirty="0"/>
              <a:t>The values the optimizer can change</a:t>
            </a:r>
          </a:p>
          <a:p>
            <a:pPr lvl="1"/>
            <a:r>
              <a:rPr lang="en-US" dirty="0"/>
              <a:t>Also called design or manipulated variables</a:t>
            </a:r>
          </a:p>
          <a:p>
            <a:r>
              <a:rPr lang="en-US" dirty="0"/>
              <a:t>Constraints and bounds</a:t>
            </a:r>
          </a:p>
          <a:p>
            <a:pPr lvl="1"/>
            <a:r>
              <a:rPr lang="en-US" dirty="0"/>
              <a:t>certain conditions, and limitations enforced on the solutions</a:t>
            </a:r>
          </a:p>
          <a:p>
            <a:pPr lvl="1"/>
            <a:r>
              <a:rPr lang="en-US" dirty="0"/>
              <a:t>uses some parameters defined in the problem statement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CA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709BFC-B348-2D44-83BF-9E2079C6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1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1744B-241B-914E-A248-649CB9E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912FF-EAAD-6D43-A077-89E1F6B1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operating cost</a:t>
            </a:r>
          </a:p>
          <a:p>
            <a:r>
              <a:rPr lang="en-US" dirty="0"/>
              <a:t>Minimize waste</a:t>
            </a:r>
          </a:p>
          <a:p>
            <a:r>
              <a:rPr lang="en-US" dirty="0"/>
              <a:t>Minimize greenhouse gas emissions</a:t>
            </a:r>
          </a:p>
          <a:p>
            <a:r>
              <a:rPr lang="en-US" dirty="0"/>
              <a:t>Maximize profit</a:t>
            </a:r>
          </a:p>
          <a:p>
            <a:r>
              <a:rPr lang="en-US" dirty="0"/>
              <a:t>Maximize yield</a:t>
            </a:r>
          </a:p>
          <a:p>
            <a:r>
              <a:rPr lang="en-US" dirty="0"/>
              <a:t>Any combination of above (e.g. minimize waste and maximize profit)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182213-E421-664D-AD04-6BA24EA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0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1744B-241B-914E-A248-649CB9E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912FF-EAAD-6D43-A077-89E1F6B1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Tank volume</a:t>
            </a:r>
          </a:p>
          <a:p>
            <a:r>
              <a:rPr lang="en-US" dirty="0"/>
              <a:t>Temperature and pressure of a reactor</a:t>
            </a:r>
          </a:p>
          <a:p>
            <a:r>
              <a:rPr lang="en-US" dirty="0"/>
              <a:t>Sales price</a:t>
            </a:r>
          </a:p>
          <a:p>
            <a:r>
              <a:rPr lang="en-CA" dirty="0"/>
              <a:t>Number of staff at different hours of the day</a:t>
            </a:r>
            <a:endParaRPr lang="en-US" dirty="0"/>
          </a:p>
          <a:p>
            <a:r>
              <a:rPr lang="en-CA" dirty="0"/>
              <a:t>Detailed schedules </a:t>
            </a:r>
          </a:p>
          <a:p>
            <a:r>
              <a:rPr lang="en-CA" dirty="0"/>
              <a:t>units of a product shipped to different destinations</a:t>
            </a:r>
            <a:endParaRPr lang="en-US" dirty="0"/>
          </a:p>
          <a:p>
            <a:r>
              <a:rPr lang="en-CA" dirty="0"/>
              <a:t>Size of pasture land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182213-E421-664D-AD04-6BA24EA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27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1744B-241B-914E-A248-649CB9E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bounds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912FF-EAAD-6D43-A077-89E1F6B1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Availability of staff </a:t>
            </a:r>
          </a:p>
          <a:p>
            <a:r>
              <a:rPr lang="en-US" dirty="0"/>
              <a:t>Budget for a given project</a:t>
            </a:r>
          </a:p>
          <a:p>
            <a:r>
              <a:rPr lang="en-US" dirty="0"/>
              <a:t>Environmental regulation</a:t>
            </a:r>
          </a:p>
          <a:p>
            <a:r>
              <a:rPr lang="en-US" dirty="0"/>
              <a:t>Availability of raw material</a:t>
            </a:r>
          </a:p>
          <a:p>
            <a:r>
              <a:rPr lang="en-CA" dirty="0"/>
              <a:t>Supply</a:t>
            </a:r>
          </a:p>
          <a:p>
            <a:r>
              <a:rPr lang="en-CA" dirty="0"/>
              <a:t>Demand</a:t>
            </a:r>
          </a:p>
          <a:p>
            <a:r>
              <a:rPr lang="en-CA" dirty="0"/>
              <a:t>Farm size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182213-E421-664D-AD04-6BA24EA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1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25901-A3D0-4D48-8AB9-0D549894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3F85F1-C8B9-7845-B354-753818FF9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r>
              <a:rPr lang="en-US" dirty="0"/>
              <a:t>Mathematical optimization is an art to convert a business problem to a mathematical representation and then solve it.</a:t>
            </a:r>
          </a:p>
          <a:p>
            <a:r>
              <a:rPr lang="en-US" dirty="0"/>
              <a:t>That is the whole idea of this course too!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66017E-FF82-1242-BF2C-AA7085FC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7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825F4243-43D0-F547-A554-0BF914D314DB}"/>
                  </a:ext>
                </a:extLst>
              </p:cNvPr>
              <p:cNvSpPr txBox="1"/>
              <p:nvPr/>
            </p:nvSpPr>
            <p:spPr>
              <a:xfrm>
                <a:off x="3369753" y="3960368"/>
                <a:ext cx="32118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F4243-43D0-F547-A554-0BF914D31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753" y="3960368"/>
                <a:ext cx="3211830" cy="307777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69893A8-6097-3B42-98B4-CDD088361935}"/>
              </a:ext>
            </a:extLst>
          </p:cNvPr>
          <p:cNvSpPr/>
          <p:nvPr/>
        </p:nvSpPr>
        <p:spPr>
          <a:xfrm>
            <a:off x="4419586" y="4470458"/>
            <a:ext cx="1112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subject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325DB43-BAD8-264C-9B6B-7025BFF4C253}"/>
                  </a:ext>
                </a:extLst>
              </p:cNvPr>
              <p:cNvSpPr txBox="1"/>
              <p:nvPr/>
            </p:nvSpPr>
            <p:spPr>
              <a:xfrm>
                <a:off x="3369752" y="4888214"/>
                <a:ext cx="3211830" cy="949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000" i="1" dirty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CA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CA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25DB43-BAD8-264C-9B6B-7025BFF4C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752" y="4888214"/>
                <a:ext cx="3211830" cy="949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3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F9BE4C-465C-1E46-AFDC-CDCFD6AE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optimization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14D2D3-AE4D-E646-9DE3-41CF83A4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322"/>
            <a:ext cx="8596668" cy="448959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Linear programming (LP)</a:t>
            </a:r>
          </a:p>
          <a:p>
            <a:pPr lvl="1"/>
            <a:r>
              <a:rPr lang="en-US" dirty="0"/>
              <a:t>f, h, and g are all linear</a:t>
            </a:r>
          </a:p>
          <a:p>
            <a:pPr lvl="1"/>
            <a:r>
              <a:rPr lang="en-US" dirty="0"/>
              <a:t>x is all continuous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Nonlinear programming (NLP)</a:t>
            </a:r>
          </a:p>
          <a:p>
            <a:pPr lvl="1"/>
            <a:r>
              <a:rPr lang="en-US" dirty="0"/>
              <a:t>f, h, or g is nonlinear</a:t>
            </a:r>
          </a:p>
          <a:p>
            <a:pPr lvl="1"/>
            <a:r>
              <a:rPr lang="en-US" dirty="0"/>
              <a:t>x is all continuous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Mixed-integer linear programming (MILP or MIP)</a:t>
            </a:r>
          </a:p>
          <a:p>
            <a:pPr lvl="1"/>
            <a:r>
              <a:rPr lang="en-US" dirty="0"/>
              <a:t>f, h, and g are all linear</a:t>
            </a:r>
          </a:p>
          <a:p>
            <a:pPr lvl="1"/>
            <a:r>
              <a:rPr lang="en-US" dirty="0"/>
              <a:t>x has at least one integer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Mixed-integer nonlinear programming (MINLP)</a:t>
            </a:r>
          </a:p>
          <a:p>
            <a:pPr lvl="1"/>
            <a:r>
              <a:rPr lang="en-US" dirty="0"/>
              <a:t>f, h, or g is nonlinear</a:t>
            </a:r>
          </a:p>
          <a:p>
            <a:pPr lvl="1"/>
            <a:r>
              <a:rPr lang="en-US" dirty="0"/>
              <a:t>x has at least one integer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66B1D3-333C-EC41-863B-9F8F23BE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8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1B636AA8-71D7-1048-984C-C859B8E906AC}"/>
                  </a:ext>
                </a:extLst>
              </p:cNvPr>
              <p:cNvSpPr txBox="1"/>
              <p:nvPr/>
            </p:nvSpPr>
            <p:spPr>
              <a:xfrm>
                <a:off x="6362334" y="1930400"/>
                <a:ext cx="32118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636AA8-71D7-1048-984C-C859B8E9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334" y="1930400"/>
                <a:ext cx="3211830" cy="307777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C673EB1-7BB8-9744-A774-BCCBB5976D1D}"/>
              </a:ext>
            </a:extLst>
          </p:cNvPr>
          <p:cNvSpPr/>
          <p:nvPr/>
        </p:nvSpPr>
        <p:spPr>
          <a:xfrm>
            <a:off x="7412167" y="2440490"/>
            <a:ext cx="1112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subject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6982670C-B44C-554F-93FF-BE95A0625595}"/>
                  </a:ext>
                </a:extLst>
              </p:cNvPr>
              <p:cNvSpPr txBox="1"/>
              <p:nvPr/>
            </p:nvSpPr>
            <p:spPr>
              <a:xfrm>
                <a:off x="6362333" y="2858246"/>
                <a:ext cx="3211830" cy="949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000" i="1" dirty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CA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CA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2670C-B44C-554F-93FF-BE95A0625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333" y="2858246"/>
                <a:ext cx="3211830" cy="949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49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75D9A-571C-1049-91BD-77C4C1E2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types of optimization problem</a:t>
            </a:r>
            <a:br>
              <a:rPr lang="en-US" dirty="0"/>
            </a:br>
            <a:r>
              <a:rPr lang="en-US" dirty="0"/>
              <a:t>(especial case)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799B2-2DEE-5741-BCF6-327B1D83C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99884"/>
          </a:xfrm>
        </p:spPr>
        <p:txBody>
          <a:bodyPr/>
          <a:lstStyle/>
          <a:p>
            <a:r>
              <a:rPr lang="en-US" dirty="0"/>
              <a:t>A quadratic terms are</a:t>
            </a:r>
          </a:p>
          <a:p>
            <a:r>
              <a:rPr lang="en-US" dirty="0"/>
              <a:t>A non-quadratic but still nonlinear terms are  </a:t>
            </a:r>
          </a:p>
          <a:p>
            <a:r>
              <a:rPr lang="en-US" dirty="0"/>
              <a:t>If f, h, or g has quadratic nonlinear term(s), then it will be a special case:</a:t>
            </a:r>
          </a:p>
          <a:p>
            <a:pPr lvl="1"/>
            <a:r>
              <a:rPr lang="en-CA" dirty="0"/>
              <a:t>The special case for NLP is Quadratically Constrained Program (QCP)</a:t>
            </a:r>
          </a:p>
          <a:p>
            <a:pPr lvl="1"/>
            <a:r>
              <a:rPr lang="en-CA" dirty="0"/>
              <a:t>The special case for MINLP is Mixed Integer Quadratically Constrained Program (MIQCP)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F55EBF-3972-9A42-BD9C-A4077FD3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9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3643FA88-78DC-424B-8008-21346D462A0B}"/>
                  </a:ext>
                </a:extLst>
              </p:cNvPr>
              <p:cNvSpPr/>
              <p:nvPr/>
            </p:nvSpPr>
            <p:spPr>
              <a:xfrm>
                <a:off x="3337851" y="2178878"/>
                <a:ext cx="1299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643FA88-78DC-424B-8008-21346D462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51" y="2178878"/>
                <a:ext cx="129920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8EAF5166-432D-CC45-9103-A45A43C0AFD5}"/>
                  </a:ext>
                </a:extLst>
              </p:cNvPr>
              <p:cNvSpPr/>
              <p:nvPr/>
            </p:nvSpPr>
            <p:spPr>
              <a:xfrm>
                <a:off x="5718205" y="2593204"/>
                <a:ext cx="1631024" cy="378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AF5166-432D-CC45-9103-A45A43C0A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205" y="2593204"/>
                <a:ext cx="1631024" cy="378117"/>
              </a:xfrm>
              <a:prstGeom prst="rect">
                <a:avLst/>
              </a:prstGeom>
              <a:blipFill>
                <a:blip r:embed="rId3"/>
                <a:stretch>
                  <a:fillRect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4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{F377DA19-DABA-6E44-84D4-95B710B13268}tf10001060</Template>
  <TotalTime>2310</TotalTime>
  <Words>521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Wingdings 3</vt:lpstr>
      <vt:lpstr>Facet</vt:lpstr>
      <vt:lpstr>Introduction to  mathematical optimization </vt:lpstr>
      <vt:lpstr>Agenda</vt:lpstr>
      <vt:lpstr>Parts of an optimization problem</vt:lpstr>
      <vt:lpstr>Objective function examples</vt:lpstr>
      <vt:lpstr>Decision variable examples</vt:lpstr>
      <vt:lpstr>Constraints and bounds examples</vt:lpstr>
      <vt:lpstr>Modeling an optimization problem</vt:lpstr>
      <vt:lpstr>Different types of optimization problem </vt:lpstr>
      <vt:lpstr>Different types of optimization problem (especial case) </vt:lpstr>
      <vt:lpstr>Different solvers for optimization problem</vt:lpstr>
      <vt:lpstr>Different solvers for optimization problem</vt:lpstr>
      <vt:lpstr>Different solvers for optimization problem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programming (LP)  using  GAMS and Pyomo</dc:title>
  <dc:creator>Sanjula Kammammettu</dc:creator>
  <cp:lastModifiedBy>Hossein</cp:lastModifiedBy>
  <cp:revision>114</cp:revision>
  <dcterms:created xsi:type="dcterms:W3CDTF">2020-06-30T16:03:59Z</dcterms:created>
  <dcterms:modified xsi:type="dcterms:W3CDTF">2020-08-01T18:23:01Z</dcterms:modified>
</cp:coreProperties>
</file>