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3" r:id="rId1"/>
  </p:sldMasterIdLst>
  <p:notesMasterIdLst>
    <p:notesMasterId r:id="rId27"/>
  </p:notesMasterIdLst>
  <p:sldIdLst>
    <p:sldId id="302" r:id="rId2"/>
    <p:sldId id="305" r:id="rId3"/>
    <p:sldId id="308" r:id="rId4"/>
    <p:sldId id="286" r:id="rId5"/>
    <p:sldId id="259" r:id="rId6"/>
    <p:sldId id="260" r:id="rId7"/>
    <p:sldId id="264" r:id="rId8"/>
    <p:sldId id="263" r:id="rId9"/>
    <p:sldId id="287" r:id="rId10"/>
    <p:sldId id="265" r:id="rId11"/>
    <p:sldId id="268" r:id="rId12"/>
    <p:sldId id="269" r:id="rId13"/>
    <p:sldId id="272" r:id="rId14"/>
    <p:sldId id="288" r:id="rId15"/>
    <p:sldId id="289" r:id="rId16"/>
    <p:sldId id="290" r:id="rId17"/>
    <p:sldId id="278" r:id="rId18"/>
    <p:sldId id="300" r:id="rId19"/>
    <p:sldId id="291" r:id="rId20"/>
    <p:sldId id="301" r:id="rId21"/>
    <p:sldId id="293" r:id="rId22"/>
    <p:sldId id="294" r:id="rId23"/>
    <p:sldId id="296" r:id="rId24"/>
    <p:sldId id="295"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ssein Shahandeh" initials="HS" lastIdx="1" clrIdx="0">
    <p:extLst>
      <p:ext uri="{19B8F6BF-5375-455C-9EA6-DF929625EA0E}">
        <p15:presenceInfo xmlns:p15="http://schemas.microsoft.com/office/powerpoint/2012/main" userId="f6b842fa608327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83" autoAdjust="0"/>
    <p:restoredTop sz="93792" autoAdjust="0"/>
  </p:normalViewPr>
  <p:slideViewPr>
    <p:cSldViewPr snapToGrid="0">
      <p:cViewPr varScale="1">
        <p:scale>
          <a:sx n="64" d="100"/>
          <a:sy n="64" d="100"/>
        </p:scale>
        <p:origin x="4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D9486-7A35-4F8B-996D-396E1B19AAD1}" type="datetimeFigureOut">
              <a:rPr lang="en-CA" smtClean="0"/>
              <a:t>2022-09-06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58A64-41D6-4418-8400-9F85356FA355}" type="slidenum">
              <a:rPr lang="en-CA" smtClean="0"/>
              <a:t>‹Nº›</a:t>
            </a:fld>
            <a:endParaRPr lang="en-CA"/>
          </a:p>
        </p:txBody>
      </p:sp>
    </p:spTree>
    <p:extLst>
      <p:ext uri="{BB962C8B-B14F-4D97-AF65-F5344CB8AC3E}">
        <p14:creationId xmlns:p14="http://schemas.microsoft.com/office/powerpoint/2010/main" val="2299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A" dirty="0"/>
          </a:p>
        </p:txBody>
      </p:sp>
      <p:sp>
        <p:nvSpPr>
          <p:cNvPr id="4" name="Slide Number Placeholder 3"/>
          <p:cNvSpPr>
            <a:spLocks noGrp="1"/>
          </p:cNvSpPr>
          <p:nvPr>
            <p:ph type="sldNum" sz="quarter" idx="5"/>
          </p:nvPr>
        </p:nvSpPr>
        <p:spPr/>
        <p:txBody>
          <a:bodyPr/>
          <a:lstStyle/>
          <a:p>
            <a:fld id="{11458A64-41D6-4418-8400-9F85356FA355}" type="slidenum">
              <a:rPr lang="en-CA" smtClean="0"/>
              <a:t>1</a:t>
            </a:fld>
            <a:endParaRPr lang="en-CA"/>
          </a:p>
        </p:txBody>
      </p:sp>
    </p:spTree>
    <p:extLst>
      <p:ext uri="{BB962C8B-B14F-4D97-AF65-F5344CB8AC3E}">
        <p14:creationId xmlns:p14="http://schemas.microsoft.com/office/powerpoint/2010/main" val="252934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458A64-41D6-4418-8400-9F85356FA355}" type="slidenum">
              <a:rPr lang="en-CA" smtClean="0"/>
              <a:t>4</a:t>
            </a:fld>
            <a:endParaRPr lang="en-CA"/>
          </a:p>
        </p:txBody>
      </p:sp>
    </p:spTree>
    <p:extLst>
      <p:ext uri="{BB962C8B-B14F-4D97-AF65-F5344CB8AC3E}">
        <p14:creationId xmlns:p14="http://schemas.microsoft.com/office/powerpoint/2010/main" val="388748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458A64-41D6-4418-8400-9F85356FA355}" type="slidenum">
              <a:rPr lang="en-CA" smtClean="0"/>
              <a:t>5</a:t>
            </a:fld>
            <a:endParaRPr lang="en-CA"/>
          </a:p>
        </p:txBody>
      </p:sp>
    </p:spTree>
    <p:extLst>
      <p:ext uri="{BB962C8B-B14F-4D97-AF65-F5344CB8AC3E}">
        <p14:creationId xmlns:p14="http://schemas.microsoft.com/office/powerpoint/2010/main" val="251421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458A64-41D6-4418-8400-9F85356FA355}" type="slidenum">
              <a:rPr lang="en-CA" smtClean="0"/>
              <a:t>18</a:t>
            </a:fld>
            <a:endParaRPr lang="en-CA"/>
          </a:p>
        </p:txBody>
      </p:sp>
    </p:spTree>
    <p:extLst>
      <p:ext uri="{BB962C8B-B14F-4D97-AF65-F5344CB8AC3E}">
        <p14:creationId xmlns:p14="http://schemas.microsoft.com/office/powerpoint/2010/main" val="26199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458A64-41D6-4418-8400-9F85356FA355}" type="slidenum">
              <a:rPr lang="en-CA" smtClean="0"/>
              <a:t>25</a:t>
            </a:fld>
            <a:endParaRPr lang="en-CA"/>
          </a:p>
        </p:txBody>
      </p:sp>
    </p:spTree>
    <p:extLst>
      <p:ext uri="{BB962C8B-B14F-4D97-AF65-F5344CB8AC3E}">
        <p14:creationId xmlns:p14="http://schemas.microsoft.com/office/powerpoint/2010/main" val="302980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5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3AB4306-E8ED-CF4E-868A-22D67810916C}"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sz="1200"/>
            </a:lvl1pPr>
          </a:lstStyle>
          <a:p>
            <a:fld id="{6B46A59E-10B9-490B-8D75-09DF1349AC8E}" type="slidenum">
              <a:rPr lang="en-CA" smtClean="0"/>
              <a:pPr/>
              <a:t>‹Nº›</a:t>
            </a:fld>
            <a:endParaRPr lang="en-CA" dirty="0"/>
          </a:p>
        </p:txBody>
      </p:sp>
    </p:spTree>
    <p:extLst>
      <p:ext uri="{BB962C8B-B14F-4D97-AF65-F5344CB8AC3E}">
        <p14:creationId xmlns:p14="http://schemas.microsoft.com/office/powerpoint/2010/main" val="216369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F578A-944E-0142-B191-0FA7951D1500}"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88976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E16A0-990F-4340-8DDD-BF11C4109F8D}"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5421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D6FF-6F3C-DD45-8465-F3E365D6FA9B}"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136033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A1109-F43C-6E40-A5FB-B3B92599F101}"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850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79877-A907-C240-96A4-75E1201D0B7A}"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2180793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5BA0F-1C8B-634B-91E4-CE0228A1EE86}"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194708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8B470-7C24-C345-AE40-55C2B28A83FD}"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409974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marL="342900" indent="-342900">
              <a:buSzPct val="130000"/>
              <a:buFont typeface="Arial" panose="020B0604020202020204" pitchFamily="34" charset="0"/>
              <a:buChar char="•"/>
              <a:defRPr sz="2000"/>
            </a:lvl1pPr>
            <a:lvl2pPr marL="742950" indent="-285750">
              <a:buFont typeface="Courier New" panose="02070309020205020404" pitchFamily="49" charset="0"/>
              <a:buChar char="o"/>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C6414A-8EEB-CA46-9299-216D0718AB9F}"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sz="1200"/>
            </a:lvl1pPr>
          </a:lstStyle>
          <a:p>
            <a:fld id="{6B46A59E-10B9-490B-8D75-09DF1349AC8E}" type="slidenum">
              <a:rPr lang="en-CA" smtClean="0"/>
              <a:pPr/>
              <a:t>‹Nº›</a:t>
            </a:fld>
            <a:endParaRPr lang="en-CA"/>
          </a:p>
        </p:txBody>
      </p:sp>
    </p:spTree>
    <p:extLst>
      <p:ext uri="{BB962C8B-B14F-4D97-AF65-F5344CB8AC3E}">
        <p14:creationId xmlns:p14="http://schemas.microsoft.com/office/powerpoint/2010/main" val="92982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540BE-1A2D-FA46-8EAE-47ED141A7258}" type="datetime1">
              <a:rPr lang="en-CA" smtClean="0"/>
              <a:t>2022-09-06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12000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B2E3E-3C7C-234F-BCB8-159B99F2FF87}" type="datetime1">
              <a:rPr lang="en-CA" smtClean="0"/>
              <a:t>2022-09-06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35991165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510FEE-6172-8346-8CA8-CAA58A75A5A2}" type="datetime1">
              <a:rPr lang="en-CA" smtClean="0"/>
              <a:t>2022-09-06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7345478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17CCA-0CB3-1D42-8158-9ABE289E9151}" type="datetime1">
              <a:rPr lang="en-CA" smtClean="0"/>
              <a:t>2022-09-06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399083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7309B-07D1-CC4A-AA27-9476A7C7EBCE}" type="datetime1">
              <a:rPr lang="en-CA" smtClean="0"/>
              <a:t>2022-09-06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70251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00B9F3-7883-4047-9C46-424CAD6AD12A}" type="datetime1">
              <a:rPr lang="en-CA" smtClean="0"/>
              <a:t>2022-09-06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46A59E-10B9-490B-8D75-09DF1349AC8E}" type="slidenum">
              <a:rPr lang="en-CA" smtClean="0"/>
              <a:t>‹Nº›</a:t>
            </a:fld>
            <a:endParaRPr lang="en-CA"/>
          </a:p>
        </p:txBody>
      </p:sp>
    </p:spTree>
    <p:extLst>
      <p:ext uri="{BB962C8B-B14F-4D97-AF65-F5344CB8AC3E}">
        <p14:creationId xmlns:p14="http://schemas.microsoft.com/office/powerpoint/2010/main" val="3645338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46A59E-10B9-490B-8D75-09DF1349AC8E}" type="slidenum">
              <a:rPr lang="en-CA" smtClean="0"/>
              <a:t>‹Nº›</a:t>
            </a:fld>
            <a:endParaRPr lang="en-CA"/>
          </a:p>
        </p:txBody>
      </p:sp>
      <p:sp>
        <p:nvSpPr>
          <p:cNvPr id="5" name="Date Placeholder 4"/>
          <p:cNvSpPr>
            <a:spLocks noGrp="1"/>
          </p:cNvSpPr>
          <p:nvPr>
            <p:ph type="dt" sz="half" idx="10"/>
          </p:nvPr>
        </p:nvSpPr>
        <p:spPr/>
        <p:txBody>
          <a:bodyPr/>
          <a:lstStyle/>
          <a:p>
            <a:fld id="{94699EF3-74AE-AA4C-863F-CC83B7A68BC5}" type="datetime1">
              <a:rPr lang="en-CA" smtClean="0"/>
              <a:t>2022-09-06</a:t>
            </a:fld>
            <a:endParaRPr lang="en-CA"/>
          </a:p>
        </p:txBody>
      </p:sp>
    </p:spTree>
    <p:extLst>
      <p:ext uri="{BB962C8B-B14F-4D97-AF65-F5344CB8AC3E}">
        <p14:creationId xmlns:p14="http://schemas.microsoft.com/office/powerpoint/2010/main" val="428157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79FC14-D803-B94A-9175-A092CAD43E73}" type="datetime1">
              <a:rPr lang="en-CA" smtClean="0"/>
              <a:t>2022-09-06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46A59E-10B9-490B-8D75-09DF1349AC8E}" type="slidenum">
              <a:rPr lang="en-CA" smtClean="0"/>
              <a:t>‹Nº›</a:t>
            </a:fld>
            <a:endParaRPr lang="en-CA"/>
          </a:p>
        </p:txBody>
      </p:sp>
    </p:spTree>
    <p:extLst>
      <p:ext uri="{BB962C8B-B14F-4D97-AF65-F5344CB8AC3E}">
        <p14:creationId xmlns:p14="http://schemas.microsoft.com/office/powerpoint/2010/main" val="878767956"/>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 id="2147484198" r:id="rId15"/>
    <p:sldLayoutId id="214748419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D6AE-8F84-499A-9EE7-DB3BEAE26905}"/>
              </a:ext>
            </a:extLst>
          </p:cNvPr>
          <p:cNvSpPr>
            <a:spLocks noGrp="1"/>
          </p:cNvSpPr>
          <p:nvPr>
            <p:ph type="ctrTitle"/>
          </p:nvPr>
        </p:nvSpPr>
        <p:spPr>
          <a:xfrm>
            <a:off x="578076" y="1999615"/>
            <a:ext cx="9144000" cy="2764028"/>
          </a:xfrm>
        </p:spPr>
        <p:txBody>
          <a:bodyPr anchor="ctr">
            <a:normAutofit fontScale="90000"/>
          </a:bodyPr>
          <a:lstStyle/>
          <a:p>
            <a:r>
              <a:rPr lang="en-US" sz="6100" b="1" dirty="0"/>
              <a:t>Introduction to linear programming (LP) </a:t>
            </a:r>
            <a:br>
              <a:rPr lang="en-US" sz="6100" dirty="0"/>
            </a:br>
            <a:r>
              <a:rPr lang="en-US" sz="6100" i="1" dirty="0"/>
              <a:t>using</a:t>
            </a:r>
            <a:r>
              <a:rPr lang="en-US" sz="6100" dirty="0"/>
              <a:t> </a:t>
            </a:r>
            <a:br>
              <a:rPr lang="en-US" sz="6100" dirty="0"/>
            </a:br>
            <a:r>
              <a:rPr lang="en-US" sz="6100" b="1" dirty="0"/>
              <a:t>GAMS and Pyomo</a:t>
            </a:r>
            <a:endParaRPr lang="en-CA" sz="6100" b="1" dirty="0"/>
          </a:p>
        </p:txBody>
      </p:sp>
    </p:spTree>
    <p:extLst>
      <p:ext uri="{BB962C8B-B14F-4D97-AF65-F5344CB8AC3E}">
        <p14:creationId xmlns:p14="http://schemas.microsoft.com/office/powerpoint/2010/main" val="174042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D8A4-C526-4BB3-A305-CF3080FE661C}"/>
              </a:ext>
            </a:extLst>
          </p:cNvPr>
          <p:cNvSpPr>
            <a:spLocks noGrp="1"/>
          </p:cNvSpPr>
          <p:nvPr>
            <p:ph type="title"/>
          </p:nvPr>
        </p:nvSpPr>
        <p:spPr/>
        <p:txBody>
          <a:bodyPr>
            <a:normAutofit/>
          </a:bodyPr>
          <a:lstStyle/>
          <a:p>
            <a:r>
              <a:rPr lang="en-US" dirty="0"/>
              <a:t>Assembling optimization model</a:t>
            </a:r>
            <a:endParaRPr lang="en-CA" dirty="0"/>
          </a:p>
        </p:txBody>
      </p:sp>
      <p:sp>
        <p:nvSpPr>
          <p:cNvPr id="3" name="Content Placeholder 2">
            <a:extLst>
              <a:ext uri="{FF2B5EF4-FFF2-40B4-BE49-F238E27FC236}">
                <a16:creationId xmlns:a16="http://schemas.microsoft.com/office/drawing/2014/main" id="{629F8E06-CA10-4070-B566-53CEFE609137}"/>
              </a:ext>
            </a:extLst>
          </p:cNvPr>
          <p:cNvSpPr>
            <a:spLocks noGrp="1"/>
          </p:cNvSpPr>
          <p:nvPr>
            <p:ph idx="1"/>
          </p:nvPr>
        </p:nvSpPr>
        <p:spPr>
          <a:xfrm>
            <a:off x="901266" y="3186107"/>
            <a:ext cx="8596668" cy="740711"/>
          </a:xfrm>
        </p:spPr>
        <p:txBody>
          <a:bodyPr>
            <a:normAutofit/>
          </a:bodyPr>
          <a:lstStyle/>
          <a:p>
            <a:pPr marL="0" indent="0" algn="ctr">
              <a:buNone/>
            </a:pPr>
            <a:r>
              <a:rPr lang="en-CA" dirty="0"/>
              <a:t>subject to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476134-756F-49D2-8E1A-E36B47718A1C}"/>
                  </a:ext>
                </a:extLst>
              </p:cNvPr>
              <p:cNvSpPr txBox="1"/>
              <p:nvPr/>
            </p:nvSpPr>
            <p:spPr>
              <a:xfrm>
                <a:off x="3312601" y="2664009"/>
                <a:ext cx="377399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𝑧</m:t>
                          </m:r>
                        </m:e>
                      </m:func>
                      <m:r>
                        <a:rPr lang="en-CA" sz="2000" b="0" i="1" smtClean="0">
                          <a:latin typeface="Cambria Math" panose="02040503050406030204" pitchFamily="18" charset="0"/>
                        </a:rPr>
                        <m:t>=50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+100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oMath>
                  </m:oMathPara>
                </a14:m>
                <a:endParaRPr lang="en-CA" sz="1400" dirty="0"/>
              </a:p>
            </p:txBody>
          </p:sp>
        </mc:Choice>
        <mc:Fallback xmlns="">
          <p:sp>
            <p:nvSpPr>
              <p:cNvPr id="5" name="TextBox 4">
                <a:extLst>
                  <a:ext uri="{FF2B5EF4-FFF2-40B4-BE49-F238E27FC236}">
                    <a16:creationId xmlns:a16="http://schemas.microsoft.com/office/drawing/2014/main" id="{1E476134-756F-49D2-8E1A-E36B47718A1C}"/>
                  </a:ext>
                </a:extLst>
              </p:cNvPr>
              <p:cNvSpPr txBox="1">
                <a:spLocks noRot="1" noChangeAspect="1" noMove="1" noResize="1" noEditPoints="1" noAdjustHandles="1" noChangeArrowheads="1" noChangeShapeType="1" noTextEdit="1"/>
              </p:cNvSpPr>
              <p:nvPr/>
            </p:nvSpPr>
            <p:spPr>
              <a:xfrm>
                <a:off x="3312601" y="2664009"/>
                <a:ext cx="3773997" cy="307777"/>
              </a:xfrm>
              <a:prstGeom prst="rect">
                <a:avLst/>
              </a:prstGeom>
              <a:blipFill>
                <a:blip r:embed="rId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5B9EBF-51E3-413C-AAC4-16652A6308B4}"/>
                  </a:ext>
                </a:extLst>
              </p:cNvPr>
              <p:cNvSpPr txBox="1"/>
              <p:nvPr/>
            </p:nvSpPr>
            <p:spPr>
              <a:xfrm>
                <a:off x="3593685" y="3702587"/>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7</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≥28     </m:t>
                      </m:r>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r>
                        <a:rPr lang="en-CA" sz="2000" i="1">
                          <a:latin typeface="Cambria Math" panose="02040503050406030204" pitchFamily="18" charset="0"/>
                          <a:ea typeface="Cambria Math" panose="02040503050406030204" pitchFamily="18" charset="0"/>
                        </a:rPr>
                        <m:t>)</m:t>
                      </m:r>
                    </m:oMath>
                  </m:oMathPara>
                </a14:m>
                <a:endParaRPr lang="en-CA" sz="1400" dirty="0"/>
              </a:p>
            </p:txBody>
          </p:sp>
        </mc:Choice>
        <mc:Fallback xmlns="">
          <p:sp>
            <p:nvSpPr>
              <p:cNvPr id="6" name="TextBox 5">
                <a:extLst>
                  <a:ext uri="{FF2B5EF4-FFF2-40B4-BE49-F238E27FC236}">
                    <a16:creationId xmlns:a16="http://schemas.microsoft.com/office/drawing/2014/main" id="{EF5B9EBF-51E3-413C-AAC4-16652A6308B4}"/>
                  </a:ext>
                </a:extLst>
              </p:cNvPr>
              <p:cNvSpPr txBox="1">
                <a:spLocks noRot="1" noChangeAspect="1" noMove="1" noResize="1" noEditPoints="1" noAdjustHandles="1" noChangeArrowheads="1" noChangeShapeType="1" noTextEdit="1"/>
              </p:cNvSpPr>
              <p:nvPr/>
            </p:nvSpPr>
            <p:spPr>
              <a:xfrm>
                <a:off x="3593685" y="3702587"/>
                <a:ext cx="3211830" cy="307777"/>
              </a:xfrm>
              <a:prstGeom prst="rect">
                <a:avLst/>
              </a:prstGeom>
              <a:blipFill>
                <a:blip r:embed="rId3"/>
                <a:stretch>
                  <a:fillRect t="-8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4B2C948-FC34-4F5F-899D-979C6E695A79}"/>
                  </a:ext>
                </a:extLst>
              </p:cNvPr>
              <p:cNvSpPr txBox="1"/>
              <p:nvPr/>
            </p:nvSpPr>
            <p:spPr>
              <a:xfrm>
                <a:off x="3593685" y="4226089"/>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rPr>
                        <m:t>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+12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≥24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2)</m:t>
                      </m:r>
                    </m:oMath>
                  </m:oMathPara>
                </a14:m>
                <a:endParaRPr lang="en-CA" sz="1400" dirty="0"/>
              </a:p>
            </p:txBody>
          </p:sp>
        </mc:Choice>
        <mc:Fallback xmlns="">
          <p:sp>
            <p:nvSpPr>
              <p:cNvPr id="7" name="TextBox 6">
                <a:extLst>
                  <a:ext uri="{FF2B5EF4-FFF2-40B4-BE49-F238E27FC236}">
                    <a16:creationId xmlns:a16="http://schemas.microsoft.com/office/drawing/2014/main" id="{24B2C948-FC34-4F5F-899D-979C6E695A79}"/>
                  </a:ext>
                </a:extLst>
              </p:cNvPr>
              <p:cNvSpPr txBox="1">
                <a:spLocks noRot="1" noChangeAspect="1" noMove="1" noResize="1" noEditPoints="1" noAdjustHandles="1" noChangeArrowheads="1" noChangeShapeType="1" noTextEdit="1"/>
              </p:cNvSpPr>
              <p:nvPr/>
            </p:nvSpPr>
            <p:spPr>
              <a:xfrm>
                <a:off x="3593685" y="4226089"/>
                <a:ext cx="3211830" cy="307777"/>
              </a:xfrm>
              <a:prstGeom prst="rect">
                <a:avLst/>
              </a:prstGeom>
              <a:blipFill>
                <a:blip r:embed="rId4"/>
                <a:stretch>
                  <a:fillRect t="-4000" b="-36000"/>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943368C2-AB96-5B44-AA58-71F4AD08D3D1}"/>
              </a:ext>
            </a:extLst>
          </p:cNvPr>
          <p:cNvSpPr>
            <a:spLocks noGrp="1"/>
          </p:cNvSpPr>
          <p:nvPr>
            <p:ph type="sldNum" sz="quarter" idx="12"/>
          </p:nvPr>
        </p:nvSpPr>
        <p:spPr/>
        <p:txBody>
          <a:bodyPr/>
          <a:lstStyle/>
          <a:p>
            <a:fld id="{6B46A59E-10B9-490B-8D75-09DF1349AC8E}" type="slidenum">
              <a:rPr lang="en-CA" smtClean="0"/>
              <a:pPr/>
              <a:t>10</a:t>
            </a:fld>
            <a:endParaRPr lang="en-CA"/>
          </a:p>
        </p:txBody>
      </p:sp>
    </p:spTree>
    <p:extLst>
      <p:ext uri="{BB962C8B-B14F-4D97-AF65-F5344CB8AC3E}">
        <p14:creationId xmlns:p14="http://schemas.microsoft.com/office/powerpoint/2010/main" val="38254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6CD8-272F-45EF-9DCE-322D2607264A}"/>
              </a:ext>
            </a:extLst>
          </p:cNvPr>
          <p:cNvSpPr>
            <a:spLocks noGrp="1"/>
          </p:cNvSpPr>
          <p:nvPr>
            <p:ph type="title"/>
          </p:nvPr>
        </p:nvSpPr>
        <p:spPr/>
        <p:txBody>
          <a:bodyPr>
            <a:normAutofit/>
          </a:bodyPr>
          <a:lstStyle/>
          <a:p>
            <a:r>
              <a:rPr lang="en-US" dirty="0"/>
              <a:t>Example 2</a:t>
            </a:r>
            <a:r>
              <a:rPr lang="en-US" baseline="30000" dirty="0"/>
              <a:t>*</a:t>
            </a:r>
            <a:endParaRPr lang="en-CA" dirty="0"/>
          </a:p>
        </p:txBody>
      </p:sp>
      <p:sp>
        <p:nvSpPr>
          <p:cNvPr id="3" name="Rectangle 2">
            <a:extLst>
              <a:ext uri="{FF2B5EF4-FFF2-40B4-BE49-F238E27FC236}">
                <a16:creationId xmlns:a16="http://schemas.microsoft.com/office/drawing/2014/main" id="{FE2EAB4A-05C7-6246-982B-542730F23DAB}"/>
              </a:ext>
            </a:extLst>
          </p:cNvPr>
          <p:cNvSpPr/>
          <p:nvPr/>
        </p:nvSpPr>
        <p:spPr>
          <a:xfrm>
            <a:off x="677334" y="1930400"/>
            <a:ext cx="8596668" cy="2554545"/>
          </a:xfrm>
          <a:prstGeom prst="rect">
            <a:avLst/>
          </a:prstGeom>
        </p:spPr>
        <p:txBody>
          <a:bodyPr wrap="square">
            <a:spAutoFit/>
          </a:bodyPr>
          <a:lstStyle/>
          <a:p>
            <a:r>
              <a:rPr lang="en-US" sz="2000" dirty="0"/>
              <a:t>A post office requires different numbers of full-time employees on different days of the week. The number of full-time employees required on each day is given in Table 4. Union rules state that each full-time employee must work five consecutive days and then receive two days off. For example, an employee who works Monday to Friday must be off on Saturday and Sunday. The post office wants to meet its daily requirements using only fulltime employees. Formulate an LP that the post office can use to minimize the number of full-time employees who must be hired.</a:t>
            </a:r>
          </a:p>
        </p:txBody>
      </p:sp>
      <p:sp>
        <p:nvSpPr>
          <p:cNvPr id="4" name="Slide Number Placeholder 3">
            <a:extLst>
              <a:ext uri="{FF2B5EF4-FFF2-40B4-BE49-F238E27FC236}">
                <a16:creationId xmlns:a16="http://schemas.microsoft.com/office/drawing/2014/main" id="{2D006F56-1C7A-2B4C-9F82-7FB0C17F2A5E}"/>
              </a:ext>
            </a:extLst>
          </p:cNvPr>
          <p:cNvSpPr>
            <a:spLocks noGrp="1"/>
          </p:cNvSpPr>
          <p:nvPr>
            <p:ph type="sldNum" sz="quarter" idx="12"/>
          </p:nvPr>
        </p:nvSpPr>
        <p:spPr/>
        <p:txBody>
          <a:bodyPr/>
          <a:lstStyle/>
          <a:p>
            <a:fld id="{6B46A59E-10B9-490B-8D75-09DF1349AC8E}" type="slidenum">
              <a:rPr lang="en-CA" smtClean="0"/>
              <a:pPr/>
              <a:t>11</a:t>
            </a:fld>
            <a:endParaRPr lang="en-CA"/>
          </a:p>
        </p:txBody>
      </p:sp>
      <p:sp>
        <p:nvSpPr>
          <p:cNvPr id="5" name="Footer Placeholder 4">
            <a:extLst>
              <a:ext uri="{FF2B5EF4-FFF2-40B4-BE49-F238E27FC236}">
                <a16:creationId xmlns:a16="http://schemas.microsoft.com/office/drawing/2014/main" id="{CEDA3E8F-7DAC-C649-92D0-3CDFB6E85C88}"/>
              </a:ext>
            </a:extLst>
          </p:cNvPr>
          <p:cNvSpPr>
            <a:spLocks noGrp="1"/>
          </p:cNvSpPr>
          <p:nvPr>
            <p:ph type="ftr" sz="quarter" idx="11"/>
          </p:nvPr>
        </p:nvSpPr>
        <p:spPr>
          <a:xfrm>
            <a:off x="816838" y="6268278"/>
            <a:ext cx="8304584" cy="425669"/>
          </a:xfrm>
        </p:spPr>
        <p:txBody>
          <a:bodyPr/>
          <a:lstStyle/>
          <a:p>
            <a:pPr algn="just"/>
            <a:r>
              <a:rPr lang="en-US" sz="1600" baseline="30000" dirty="0">
                <a:solidFill>
                  <a:schemeClr val="tx1"/>
                </a:solidFill>
              </a:rPr>
              <a:t>* </a:t>
            </a:r>
            <a:r>
              <a:rPr lang="en-US" sz="1600" dirty="0">
                <a:solidFill>
                  <a:schemeClr val="tx1"/>
                </a:solidFill>
              </a:rPr>
              <a:t>Winston, Wayne L., and Jeffrey B. Goldberg. </a:t>
            </a:r>
            <a:r>
              <a:rPr lang="en-US" sz="1600" i="1" dirty="0">
                <a:solidFill>
                  <a:schemeClr val="tx1"/>
                </a:solidFill>
              </a:rPr>
              <a:t>Operations research: applications and algorithms</a:t>
            </a:r>
            <a:r>
              <a:rPr lang="en-US" sz="1600" dirty="0">
                <a:solidFill>
                  <a:schemeClr val="tx1"/>
                </a:solidFill>
              </a:rPr>
              <a:t>, 4</a:t>
            </a:r>
            <a:r>
              <a:rPr lang="en-US" sz="1600" baseline="30000" dirty="0">
                <a:solidFill>
                  <a:schemeClr val="tx1"/>
                </a:solidFill>
              </a:rPr>
              <a:t>th</a:t>
            </a:r>
            <a:r>
              <a:rPr lang="en-US" sz="1600" dirty="0">
                <a:solidFill>
                  <a:schemeClr val="tx1"/>
                </a:solidFill>
              </a:rPr>
              <a:t> edition, 2004, Pg. 60</a:t>
            </a:r>
            <a:endParaRPr lang="en-CA" sz="1600" dirty="0">
              <a:solidFill>
                <a:schemeClr val="tx1"/>
              </a:solidFill>
            </a:endParaRPr>
          </a:p>
        </p:txBody>
      </p:sp>
    </p:spTree>
    <p:extLst>
      <p:ext uri="{BB962C8B-B14F-4D97-AF65-F5344CB8AC3E}">
        <p14:creationId xmlns:p14="http://schemas.microsoft.com/office/powerpoint/2010/main" val="42109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1946BD-F53C-1745-BBC1-47E8684636A1}"/>
              </a:ext>
            </a:extLst>
          </p:cNvPr>
          <p:cNvSpPr/>
          <p:nvPr/>
        </p:nvSpPr>
        <p:spPr>
          <a:xfrm>
            <a:off x="677334" y="1862666"/>
            <a:ext cx="8596668" cy="2554545"/>
          </a:xfrm>
          <a:prstGeom prst="rect">
            <a:avLst/>
          </a:prstGeom>
        </p:spPr>
        <p:txBody>
          <a:bodyPr wrap="square">
            <a:spAutoFit/>
          </a:bodyPr>
          <a:lstStyle/>
          <a:p>
            <a:r>
              <a:rPr lang="en-US" sz="2000" dirty="0"/>
              <a:t>A post office requires different numbers of full-time employees on different days of the week. The number of full-time employees required on each day is given in Table 4. Union rules state that each full-time employee must work five consecutive days and then receive two days off. For example, an employee who works Monday to Friday must be off on Saturday and Sunday. The post office wants to meet its daily requirements using only fulltime employees. Formulate an LP that the post office can use to minimize the number of full-time employees who must be hired.</a:t>
            </a:r>
          </a:p>
        </p:txBody>
      </p:sp>
      <p:sp>
        <p:nvSpPr>
          <p:cNvPr id="2" name="Title 1">
            <a:extLst>
              <a:ext uri="{FF2B5EF4-FFF2-40B4-BE49-F238E27FC236}">
                <a16:creationId xmlns:a16="http://schemas.microsoft.com/office/drawing/2014/main" id="{572032A1-AFC8-43CE-9283-BEBBF839FA83}"/>
              </a:ext>
            </a:extLst>
          </p:cNvPr>
          <p:cNvSpPr>
            <a:spLocks noGrp="1"/>
          </p:cNvSpPr>
          <p:nvPr>
            <p:ph type="title"/>
          </p:nvPr>
        </p:nvSpPr>
        <p:spPr>
          <a:xfrm>
            <a:off x="677334" y="609600"/>
            <a:ext cx="8726310" cy="1320800"/>
          </a:xfrm>
        </p:spPr>
        <p:txBody>
          <a:bodyPr>
            <a:noAutofit/>
          </a:bodyPr>
          <a:lstStyle/>
          <a:p>
            <a:r>
              <a:rPr lang="en-US" dirty="0"/>
              <a:t>Extracting information from problem statement</a:t>
            </a:r>
            <a:endParaRPr lang="en-CA" dirty="0"/>
          </a:p>
        </p:txBody>
      </p:sp>
      <p:pic>
        <p:nvPicPr>
          <p:cNvPr id="5" name="Picture 4">
            <a:extLst>
              <a:ext uri="{FF2B5EF4-FFF2-40B4-BE49-F238E27FC236}">
                <a16:creationId xmlns:a16="http://schemas.microsoft.com/office/drawing/2014/main" id="{A02FAA84-7DE6-4752-AE01-CE2A7DCD92C9}"/>
              </a:ext>
            </a:extLst>
          </p:cNvPr>
          <p:cNvPicPr>
            <a:picLocks noChangeAspect="1"/>
          </p:cNvPicPr>
          <p:nvPr/>
        </p:nvPicPr>
        <p:blipFill rotWithShape="1">
          <a:blip r:embed="rId2"/>
          <a:srcRect b="9591"/>
          <a:stretch/>
        </p:blipFill>
        <p:spPr>
          <a:xfrm>
            <a:off x="6096000" y="4171312"/>
            <a:ext cx="2960601" cy="2589545"/>
          </a:xfrm>
          <a:prstGeom prst="rect">
            <a:avLst/>
          </a:prstGeom>
        </p:spPr>
      </p:pic>
      <p:sp>
        <p:nvSpPr>
          <p:cNvPr id="19" name="Rectangle: Rounded Corners 18">
            <a:extLst>
              <a:ext uri="{FF2B5EF4-FFF2-40B4-BE49-F238E27FC236}">
                <a16:creationId xmlns:a16="http://schemas.microsoft.com/office/drawing/2014/main" id="{29E887E2-0283-408A-8C44-6E49BE6187EC}"/>
              </a:ext>
            </a:extLst>
          </p:cNvPr>
          <p:cNvSpPr/>
          <p:nvPr/>
        </p:nvSpPr>
        <p:spPr>
          <a:xfrm>
            <a:off x="7768867" y="3444411"/>
            <a:ext cx="1228377" cy="293754"/>
          </a:xfrm>
          <a:prstGeom prst="roundRect">
            <a:avLst/>
          </a:prstGeom>
          <a:solidFill>
            <a:srgbClr val="00B050">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1" name="Rectangle 20">
            <a:extLst>
              <a:ext uri="{FF2B5EF4-FFF2-40B4-BE49-F238E27FC236}">
                <a16:creationId xmlns:a16="http://schemas.microsoft.com/office/drawing/2014/main" id="{D3ED41BC-AF02-4D5A-A63D-5C2ADED2602C}"/>
              </a:ext>
            </a:extLst>
          </p:cNvPr>
          <p:cNvSpPr/>
          <p:nvPr/>
        </p:nvSpPr>
        <p:spPr>
          <a:xfrm>
            <a:off x="3844697" y="2553177"/>
            <a:ext cx="4249420" cy="293754"/>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3" name="Rectangle 22">
            <a:extLst>
              <a:ext uri="{FF2B5EF4-FFF2-40B4-BE49-F238E27FC236}">
                <a16:creationId xmlns:a16="http://schemas.microsoft.com/office/drawing/2014/main" id="{923CBBD3-F87E-48BA-9496-6E840918A885}"/>
              </a:ext>
            </a:extLst>
          </p:cNvPr>
          <p:cNvSpPr/>
          <p:nvPr/>
        </p:nvSpPr>
        <p:spPr>
          <a:xfrm>
            <a:off x="2025577" y="2215475"/>
            <a:ext cx="6813624" cy="293754"/>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8" name="Rectangle 17">
            <a:extLst>
              <a:ext uri="{FF2B5EF4-FFF2-40B4-BE49-F238E27FC236}">
                <a16:creationId xmlns:a16="http://schemas.microsoft.com/office/drawing/2014/main" id="{114F32E0-E695-7C4A-A748-AE3ABF576CB8}"/>
              </a:ext>
            </a:extLst>
          </p:cNvPr>
          <p:cNvSpPr/>
          <p:nvPr/>
        </p:nvSpPr>
        <p:spPr>
          <a:xfrm>
            <a:off x="793288" y="2829917"/>
            <a:ext cx="4851156" cy="293754"/>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31" name="Rectangle: Rounded Corners 18">
            <a:extLst>
              <a:ext uri="{FF2B5EF4-FFF2-40B4-BE49-F238E27FC236}">
                <a16:creationId xmlns:a16="http://schemas.microsoft.com/office/drawing/2014/main" id="{28235623-B5A1-BC46-B560-B6CF9690DBC2}"/>
              </a:ext>
            </a:extLst>
          </p:cNvPr>
          <p:cNvSpPr/>
          <p:nvPr/>
        </p:nvSpPr>
        <p:spPr>
          <a:xfrm>
            <a:off x="736668" y="4072099"/>
            <a:ext cx="2096844" cy="293754"/>
          </a:xfrm>
          <a:prstGeom prst="roundRect">
            <a:avLst/>
          </a:prstGeom>
          <a:solidFill>
            <a:srgbClr val="00B050">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32" name="Rectangle: Rounded Corners 18">
            <a:extLst>
              <a:ext uri="{FF2B5EF4-FFF2-40B4-BE49-F238E27FC236}">
                <a16:creationId xmlns:a16="http://schemas.microsoft.com/office/drawing/2014/main" id="{B395775D-68FF-6542-BD0C-2D9DAA46B7F5}"/>
              </a:ext>
            </a:extLst>
          </p:cNvPr>
          <p:cNvSpPr/>
          <p:nvPr/>
        </p:nvSpPr>
        <p:spPr>
          <a:xfrm>
            <a:off x="753570" y="3742031"/>
            <a:ext cx="8435585" cy="293754"/>
          </a:xfrm>
          <a:prstGeom prst="roundRect">
            <a:avLst/>
          </a:prstGeom>
          <a:solidFill>
            <a:srgbClr val="00B050">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cxnSp>
        <p:nvCxnSpPr>
          <p:cNvPr id="34" name="Straight Connector 33">
            <a:extLst>
              <a:ext uri="{FF2B5EF4-FFF2-40B4-BE49-F238E27FC236}">
                <a16:creationId xmlns:a16="http://schemas.microsoft.com/office/drawing/2014/main" id="{3AB22F31-FC45-3A46-B582-2E207C1D15BF}"/>
              </a:ext>
            </a:extLst>
          </p:cNvPr>
          <p:cNvCxnSpPr/>
          <p:nvPr/>
        </p:nvCxnSpPr>
        <p:spPr>
          <a:xfrm>
            <a:off x="954898" y="5768459"/>
            <a:ext cx="5110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3F8500-C90A-DD4E-A80A-9C9747504A7B}"/>
              </a:ext>
            </a:extLst>
          </p:cNvPr>
          <p:cNvCxnSpPr/>
          <p:nvPr/>
        </p:nvCxnSpPr>
        <p:spPr>
          <a:xfrm>
            <a:off x="954898" y="6016287"/>
            <a:ext cx="511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6043FB-3CF1-644C-955A-08C1FA9AF315}"/>
              </a:ext>
            </a:extLst>
          </p:cNvPr>
          <p:cNvCxnSpPr/>
          <p:nvPr/>
        </p:nvCxnSpPr>
        <p:spPr>
          <a:xfrm>
            <a:off x="954898" y="6264115"/>
            <a:ext cx="51108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F9BA476-233C-D640-89AF-E54818E06F9D}"/>
              </a:ext>
            </a:extLst>
          </p:cNvPr>
          <p:cNvSpPr txBox="1"/>
          <p:nvPr/>
        </p:nvSpPr>
        <p:spPr>
          <a:xfrm>
            <a:off x="1794699" y="5586802"/>
            <a:ext cx="1343612" cy="512704"/>
          </a:xfrm>
          <a:prstGeom prst="rect">
            <a:avLst/>
          </a:prstGeom>
          <a:noFill/>
        </p:spPr>
        <p:txBody>
          <a:bodyPr wrap="square" rtlCol="0">
            <a:spAutoFit/>
          </a:bodyPr>
          <a:lstStyle/>
          <a:p>
            <a:r>
              <a:rPr lang="en-CA" dirty="0"/>
              <a:t>Objective</a:t>
            </a:r>
          </a:p>
          <a:p>
            <a:endParaRPr lang="en-CA" dirty="0"/>
          </a:p>
        </p:txBody>
      </p:sp>
      <p:sp>
        <p:nvSpPr>
          <p:cNvPr id="38" name="TextBox 37">
            <a:extLst>
              <a:ext uri="{FF2B5EF4-FFF2-40B4-BE49-F238E27FC236}">
                <a16:creationId xmlns:a16="http://schemas.microsoft.com/office/drawing/2014/main" id="{BC53D5DF-D051-2A47-B787-04C0761BACB4}"/>
              </a:ext>
            </a:extLst>
          </p:cNvPr>
          <p:cNvSpPr txBox="1"/>
          <p:nvPr/>
        </p:nvSpPr>
        <p:spPr>
          <a:xfrm>
            <a:off x="1794699" y="5841316"/>
            <a:ext cx="1343612" cy="646331"/>
          </a:xfrm>
          <a:prstGeom prst="rect">
            <a:avLst/>
          </a:prstGeom>
          <a:noFill/>
        </p:spPr>
        <p:txBody>
          <a:bodyPr wrap="square" rtlCol="0">
            <a:spAutoFit/>
          </a:bodyPr>
          <a:lstStyle/>
          <a:p>
            <a:r>
              <a:rPr lang="en-CA" dirty="0"/>
              <a:t>Variable </a:t>
            </a:r>
            <a:r>
              <a:rPr lang="en-CA" dirty="0">
                <a:solidFill>
                  <a:srgbClr val="FF0000"/>
                </a:solidFill>
              </a:rPr>
              <a:t>(?)</a:t>
            </a:r>
          </a:p>
          <a:p>
            <a:endParaRPr lang="en-CA" dirty="0"/>
          </a:p>
        </p:txBody>
      </p:sp>
      <p:sp>
        <p:nvSpPr>
          <p:cNvPr id="39" name="TextBox 38">
            <a:extLst>
              <a:ext uri="{FF2B5EF4-FFF2-40B4-BE49-F238E27FC236}">
                <a16:creationId xmlns:a16="http://schemas.microsoft.com/office/drawing/2014/main" id="{67F2FA84-4ED0-5A46-B8FE-B9CF8BA43287}"/>
              </a:ext>
            </a:extLst>
          </p:cNvPr>
          <p:cNvSpPr txBox="1"/>
          <p:nvPr/>
        </p:nvSpPr>
        <p:spPr>
          <a:xfrm>
            <a:off x="1794699" y="6115744"/>
            <a:ext cx="1343612" cy="512704"/>
          </a:xfrm>
          <a:prstGeom prst="rect">
            <a:avLst/>
          </a:prstGeom>
          <a:noFill/>
        </p:spPr>
        <p:txBody>
          <a:bodyPr wrap="square" rtlCol="0">
            <a:spAutoFit/>
          </a:bodyPr>
          <a:lstStyle/>
          <a:p>
            <a:r>
              <a:rPr lang="en-CA" dirty="0"/>
              <a:t>Constraint</a:t>
            </a:r>
          </a:p>
          <a:p>
            <a:endParaRPr lang="en-CA" dirty="0"/>
          </a:p>
        </p:txBody>
      </p:sp>
      <p:sp>
        <p:nvSpPr>
          <p:cNvPr id="4" name="Slide Number Placeholder 3">
            <a:extLst>
              <a:ext uri="{FF2B5EF4-FFF2-40B4-BE49-F238E27FC236}">
                <a16:creationId xmlns:a16="http://schemas.microsoft.com/office/drawing/2014/main" id="{895D123E-BCFD-8B4B-9157-907F45576ADB}"/>
              </a:ext>
            </a:extLst>
          </p:cNvPr>
          <p:cNvSpPr>
            <a:spLocks noGrp="1"/>
          </p:cNvSpPr>
          <p:nvPr>
            <p:ph type="sldNum" sz="quarter" idx="12"/>
          </p:nvPr>
        </p:nvSpPr>
        <p:spPr/>
        <p:txBody>
          <a:bodyPr/>
          <a:lstStyle/>
          <a:p>
            <a:fld id="{6B46A59E-10B9-490B-8D75-09DF1349AC8E}" type="slidenum">
              <a:rPr lang="en-CA" smtClean="0"/>
              <a:pPr/>
              <a:t>12</a:t>
            </a:fld>
            <a:endParaRPr lang="en-CA"/>
          </a:p>
        </p:txBody>
      </p:sp>
    </p:spTree>
    <p:extLst>
      <p:ext uri="{BB962C8B-B14F-4D97-AF65-F5344CB8AC3E}">
        <p14:creationId xmlns:p14="http://schemas.microsoft.com/office/powerpoint/2010/main" val="28921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21" grpId="0" animBg="1"/>
      <p:bldP spid="23" grpId="0" animBg="1"/>
      <p:bldP spid="18" grpId="0" animBg="1"/>
      <p:bldP spid="31" grpId="0" animBg="1"/>
      <p:bldP spid="32" grpId="0" animBg="1"/>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4CA5-A362-47EA-9271-9AF8FD7439BB}"/>
              </a:ext>
            </a:extLst>
          </p:cNvPr>
          <p:cNvSpPr>
            <a:spLocks noGrp="1"/>
          </p:cNvSpPr>
          <p:nvPr>
            <p:ph type="title"/>
          </p:nvPr>
        </p:nvSpPr>
        <p:spPr>
          <a:xfrm>
            <a:off x="7294662" y="755775"/>
            <a:ext cx="2207220" cy="960409"/>
          </a:xfrm>
        </p:spPr>
        <p:txBody>
          <a:bodyPr>
            <a:noAutofit/>
          </a:bodyPr>
          <a:lstStyle/>
          <a:p>
            <a:r>
              <a:rPr lang="en-US" dirty="0">
                <a:solidFill>
                  <a:srgbClr val="FF0000"/>
                </a:solidFill>
              </a:rPr>
              <a:t>(</a:t>
            </a:r>
            <a:r>
              <a:rPr lang="en-US" i="1" dirty="0">
                <a:solidFill>
                  <a:srgbClr val="FF0000"/>
                </a:solidFill>
              </a:rPr>
              <a:t>incorrect</a:t>
            </a:r>
            <a:r>
              <a:rPr lang="en-US" dirty="0">
                <a:solidFill>
                  <a:srgbClr val="FF0000"/>
                </a:solidFill>
              </a:rPr>
              <a:t>)</a:t>
            </a:r>
            <a:endParaRPr lang="en-CA" dirty="0"/>
          </a:p>
        </p:txBody>
      </p:sp>
      <p:sp>
        <p:nvSpPr>
          <p:cNvPr id="3" name="Content Placeholder 2">
            <a:extLst>
              <a:ext uri="{FF2B5EF4-FFF2-40B4-BE49-F238E27FC236}">
                <a16:creationId xmlns:a16="http://schemas.microsoft.com/office/drawing/2014/main" id="{DF9325D3-6B4A-4958-9266-D4A657F30615}"/>
              </a:ext>
            </a:extLst>
          </p:cNvPr>
          <p:cNvSpPr>
            <a:spLocks noGrp="1"/>
          </p:cNvSpPr>
          <p:nvPr>
            <p:ph idx="1"/>
          </p:nvPr>
        </p:nvSpPr>
        <p:spPr>
          <a:xfrm>
            <a:off x="677334" y="2160589"/>
            <a:ext cx="7478623" cy="3880773"/>
          </a:xfrm>
        </p:spPr>
        <p:txBody>
          <a:bodyPr>
            <a:normAutofit/>
          </a:bodyPr>
          <a:lstStyle/>
          <a:p>
            <a:r>
              <a:rPr lang="en-CA" dirty="0"/>
              <a:t>Let </a:t>
            </a:r>
            <a:r>
              <a:rPr lang="en-CA" i="1" dirty="0"/>
              <a:t>x</a:t>
            </a:r>
            <a:r>
              <a:rPr lang="en-CA" i="1" baseline="-25000" dirty="0"/>
              <a:t>i</a:t>
            </a:r>
            <a:r>
              <a:rPr lang="en-CA" dirty="0"/>
              <a:t> be the number of employees working on day </a:t>
            </a:r>
            <a:r>
              <a:rPr lang="en-CA" i="1" dirty="0"/>
              <a:t>i</a:t>
            </a:r>
            <a:r>
              <a:rPr lang="en-CA" dirty="0"/>
              <a:t> (</a:t>
            </a:r>
            <a:r>
              <a:rPr lang="en-CA" i="1" dirty="0"/>
              <a:t>i</a:t>
            </a:r>
            <a:r>
              <a:rPr lang="en-CA" dirty="0"/>
              <a:t> = 1: Monday, </a:t>
            </a:r>
            <a:r>
              <a:rPr lang="en-CA" i="1" dirty="0"/>
              <a:t>i</a:t>
            </a:r>
            <a:r>
              <a:rPr lang="en-CA" dirty="0"/>
              <a:t> = 2: Tuesday,…)</a:t>
            </a:r>
          </a:p>
          <a:p>
            <a:r>
              <a:rPr lang="en-CA" dirty="0"/>
              <a:t>Objective function: </a:t>
            </a:r>
          </a:p>
          <a:p>
            <a:endParaRPr lang="en-CA" dirty="0"/>
          </a:p>
          <a:p>
            <a:r>
              <a:rPr lang="en-CA" dirty="0"/>
              <a:t>Then, the constraints would be: </a:t>
            </a:r>
          </a:p>
          <a:p>
            <a:pPr marL="0" indent="0">
              <a:buNone/>
            </a:pPr>
            <a:endParaRPr lang="en-CA"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719036-A035-4E8A-8EEC-3E4AB99C0AF0}"/>
                  </a:ext>
                </a:extLst>
              </p:cNvPr>
              <p:cNvSpPr txBox="1"/>
              <p:nvPr/>
            </p:nvSpPr>
            <p:spPr>
              <a:xfrm>
                <a:off x="1757237" y="3391149"/>
                <a:ext cx="65123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𝑧</m:t>
                          </m:r>
                        </m:e>
                      </m:func>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oMath>
                  </m:oMathPara>
                </a14:m>
                <a:endParaRPr lang="en-CA" sz="1400" dirty="0"/>
              </a:p>
            </p:txBody>
          </p:sp>
        </mc:Choice>
        <mc:Fallback xmlns="">
          <p:sp>
            <p:nvSpPr>
              <p:cNvPr id="5" name="TextBox 4">
                <a:extLst>
                  <a:ext uri="{FF2B5EF4-FFF2-40B4-BE49-F238E27FC236}">
                    <a16:creationId xmlns:a16="http://schemas.microsoft.com/office/drawing/2014/main" id="{5A719036-A035-4E8A-8EEC-3E4AB99C0AF0}"/>
                  </a:ext>
                </a:extLst>
              </p:cNvPr>
              <p:cNvSpPr txBox="1">
                <a:spLocks noRot="1" noChangeAspect="1" noMove="1" noResize="1" noEditPoints="1" noAdjustHandles="1" noChangeArrowheads="1" noChangeShapeType="1" noTextEdit="1"/>
              </p:cNvSpPr>
              <p:nvPr/>
            </p:nvSpPr>
            <p:spPr>
              <a:xfrm>
                <a:off x="1757237" y="3391149"/>
                <a:ext cx="6512339" cy="307777"/>
              </a:xfrm>
              <a:prstGeom prst="rect">
                <a:avLst/>
              </a:prstGeom>
              <a:blipFill>
                <a:blip r:embed="rId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93A823-6351-4C48-A607-21B15738FFE3}"/>
                  </a:ext>
                </a:extLst>
              </p:cNvPr>
              <p:cNvSpPr txBox="1"/>
              <p:nvPr/>
            </p:nvSpPr>
            <p:spPr>
              <a:xfrm>
                <a:off x="1657229" y="4431330"/>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≥17</m:t>
                      </m:r>
                    </m:oMath>
                  </m:oMathPara>
                </a14:m>
                <a:endParaRPr lang="en-CA" sz="1400" dirty="0"/>
              </a:p>
            </p:txBody>
          </p:sp>
        </mc:Choice>
        <mc:Fallback xmlns="">
          <p:sp>
            <p:nvSpPr>
              <p:cNvPr id="6" name="TextBox 5">
                <a:extLst>
                  <a:ext uri="{FF2B5EF4-FFF2-40B4-BE49-F238E27FC236}">
                    <a16:creationId xmlns:a16="http://schemas.microsoft.com/office/drawing/2014/main" id="{6F93A823-6351-4C48-A607-21B15738FFE3}"/>
                  </a:ext>
                </a:extLst>
              </p:cNvPr>
              <p:cNvSpPr txBox="1">
                <a:spLocks noRot="1" noChangeAspect="1" noMove="1" noResize="1" noEditPoints="1" noAdjustHandles="1" noChangeArrowheads="1" noChangeShapeType="1" noTextEdit="1"/>
              </p:cNvSpPr>
              <p:nvPr/>
            </p:nvSpPr>
            <p:spPr>
              <a:xfrm>
                <a:off x="1657229" y="4431330"/>
                <a:ext cx="3211830" cy="307777"/>
              </a:xfrm>
              <a:prstGeom prst="rect">
                <a:avLst/>
              </a:prstGeom>
              <a:blipFill>
                <a:blip r:embed="rId3"/>
                <a:stretch>
                  <a:fillRect t="-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4FC938-B126-4B70-8157-25504073070C}"/>
                  </a:ext>
                </a:extLst>
              </p:cNvPr>
              <p:cNvSpPr txBox="1"/>
              <p:nvPr/>
            </p:nvSpPr>
            <p:spPr>
              <a:xfrm>
                <a:off x="1657229" y="4876962"/>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≥13</m:t>
                      </m:r>
                    </m:oMath>
                  </m:oMathPara>
                </a14:m>
                <a:endParaRPr lang="en-CA" sz="1400" dirty="0"/>
              </a:p>
            </p:txBody>
          </p:sp>
        </mc:Choice>
        <mc:Fallback xmlns="">
          <p:sp>
            <p:nvSpPr>
              <p:cNvPr id="7" name="TextBox 6">
                <a:extLst>
                  <a:ext uri="{FF2B5EF4-FFF2-40B4-BE49-F238E27FC236}">
                    <a16:creationId xmlns:a16="http://schemas.microsoft.com/office/drawing/2014/main" id="{6D4FC938-B126-4B70-8157-25504073070C}"/>
                  </a:ext>
                </a:extLst>
              </p:cNvPr>
              <p:cNvSpPr txBox="1">
                <a:spLocks noRot="1" noChangeAspect="1" noMove="1" noResize="1" noEditPoints="1" noAdjustHandles="1" noChangeArrowheads="1" noChangeShapeType="1" noTextEdit="1"/>
              </p:cNvSpPr>
              <p:nvPr/>
            </p:nvSpPr>
            <p:spPr>
              <a:xfrm>
                <a:off x="1657229" y="4876962"/>
                <a:ext cx="3211830" cy="307777"/>
              </a:xfrm>
              <a:prstGeom prst="rect">
                <a:avLst/>
              </a:prstGeom>
              <a:blipFill>
                <a:blip r:embed="rId4"/>
                <a:stretch>
                  <a:fillRect t="-8333"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0DC5D4-020B-421B-908F-DE94EE20637E}"/>
                  </a:ext>
                </a:extLst>
              </p:cNvPr>
              <p:cNvSpPr txBox="1"/>
              <p:nvPr/>
            </p:nvSpPr>
            <p:spPr>
              <a:xfrm>
                <a:off x="1657229" y="5322594"/>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≥15</m:t>
                      </m:r>
                    </m:oMath>
                  </m:oMathPara>
                </a14:m>
                <a:endParaRPr lang="en-CA" sz="1400" dirty="0"/>
              </a:p>
            </p:txBody>
          </p:sp>
        </mc:Choice>
        <mc:Fallback xmlns="">
          <p:sp>
            <p:nvSpPr>
              <p:cNvPr id="8" name="TextBox 7">
                <a:extLst>
                  <a:ext uri="{FF2B5EF4-FFF2-40B4-BE49-F238E27FC236}">
                    <a16:creationId xmlns:a16="http://schemas.microsoft.com/office/drawing/2014/main" id="{100DC5D4-020B-421B-908F-DE94EE20637E}"/>
                  </a:ext>
                </a:extLst>
              </p:cNvPr>
              <p:cNvSpPr txBox="1">
                <a:spLocks noRot="1" noChangeAspect="1" noMove="1" noResize="1" noEditPoints="1" noAdjustHandles="1" noChangeArrowheads="1" noChangeShapeType="1" noTextEdit="1"/>
              </p:cNvSpPr>
              <p:nvPr/>
            </p:nvSpPr>
            <p:spPr>
              <a:xfrm>
                <a:off x="1657229" y="5322594"/>
                <a:ext cx="3211830" cy="307777"/>
              </a:xfrm>
              <a:prstGeom prst="rect">
                <a:avLst/>
              </a:prstGeom>
              <a:blipFill>
                <a:blip r:embed="rId5"/>
                <a:stretch>
                  <a:fillRect t="-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FA6F86-FFD1-43B4-9891-5DF0C766F74D}"/>
                  </a:ext>
                </a:extLst>
              </p:cNvPr>
              <p:cNvSpPr txBox="1"/>
              <p:nvPr/>
            </p:nvSpPr>
            <p:spPr>
              <a:xfrm>
                <a:off x="3674354" y="4403638"/>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≥19</m:t>
                      </m:r>
                    </m:oMath>
                  </m:oMathPara>
                </a14:m>
                <a:endParaRPr lang="en-CA" sz="1400" dirty="0"/>
              </a:p>
            </p:txBody>
          </p:sp>
        </mc:Choice>
        <mc:Fallback xmlns="">
          <p:sp>
            <p:nvSpPr>
              <p:cNvPr id="9" name="TextBox 8">
                <a:extLst>
                  <a:ext uri="{FF2B5EF4-FFF2-40B4-BE49-F238E27FC236}">
                    <a16:creationId xmlns:a16="http://schemas.microsoft.com/office/drawing/2014/main" id="{C4FA6F86-FFD1-43B4-9891-5DF0C766F74D}"/>
                  </a:ext>
                </a:extLst>
              </p:cNvPr>
              <p:cNvSpPr txBox="1">
                <a:spLocks noRot="1" noChangeAspect="1" noMove="1" noResize="1" noEditPoints="1" noAdjustHandles="1" noChangeArrowheads="1" noChangeShapeType="1" noTextEdit="1"/>
              </p:cNvSpPr>
              <p:nvPr/>
            </p:nvSpPr>
            <p:spPr>
              <a:xfrm>
                <a:off x="3674354" y="4403638"/>
                <a:ext cx="3211830" cy="307777"/>
              </a:xfrm>
              <a:prstGeom prst="rect">
                <a:avLst/>
              </a:prstGeom>
              <a:blipFill>
                <a:blip r:embed="rId6"/>
                <a:stretch>
                  <a:fillRect t="-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9D2987-6F52-4F48-9D03-1034274C36BC}"/>
                  </a:ext>
                </a:extLst>
              </p:cNvPr>
              <p:cNvSpPr txBox="1"/>
              <p:nvPr/>
            </p:nvSpPr>
            <p:spPr>
              <a:xfrm>
                <a:off x="3674354" y="4849270"/>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≥14</m:t>
                      </m:r>
                    </m:oMath>
                  </m:oMathPara>
                </a14:m>
                <a:endParaRPr lang="en-CA" sz="1400" dirty="0"/>
              </a:p>
            </p:txBody>
          </p:sp>
        </mc:Choice>
        <mc:Fallback xmlns="">
          <p:sp>
            <p:nvSpPr>
              <p:cNvPr id="10" name="TextBox 9">
                <a:extLst>
                  <a:ext uri="{FF2B5EF4-FFF2-40B4-BE49-F238E27FC236}">
                    <a16:creationId xmlns:a16="http://schemas.microsoft.com/office/drawing/2014/main" id="{ED9D2987-6F52-4F48-9D03-1034274C36BC}"/>
                  </a:ext>
                </a:extLst>
              </p:cNvPr>
              <p:cNvSpPr txBox="1">
                <a:spLocks noRot="1" noChangeAspect="1" noMove="1" noResize="1" noEditPoints="1" noAdjustHandles="1" noChangeArrowheads="1" noChangeShapeType="1" noTextEdit="1"/>
              </p:cNvSpPr>
              <p:nvPr/>
            </p:nvSpPr>
            <p:spPr>
              <a:xfrm>
                <a:off x="3674354" y="4849270"/>
                <a:ext cx="3211830" cy="307777"/>
              </a:xfrm>
              <a:prstGeom prst="rect">
                <a:avLst/>
              </a:prstGeom>
              <a:blipFill>
                <a:blip r:embed="rId7"/>
                <a:stretch>
                  <a:fillRect t="-4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3A70EA-30BA-4613-835F-48175AF63BDB}"/>
                  </a:ext>
                </a:extLst>
              </p:cNvPr>
              <p:cNvSpPr txBox="1"/>
              <p:nvPr/>
            </p:nvSpPr>
            <p:spPr>
              <a:xfrm>
                <a:off x="3674354" y="5337339"/>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≥16</m:t>
                      </m:r>
                    </m:oMath>
                  </m:oMathPara>
                </a14:m>
                <a:endParaRPr lang="en-CA" sz="1400" dirty="0"/>
              </a:p>
            </p:txBody>
          </p:sp>
        </mc:Choice>
        <mc:Fallback xmlns="">
          <p:sp>
            <p:nvSpPr>
              <p:cNvPr id="11" name="TextBox 10">
                <a:extLst>
                  <a:ext uri="{FF2B5EF4-FFF2-40B4-BE49-F238E27FC236}">
                    <a16:creationId xmlns:a16="http://schemas.microsoft.com/office/drawing/2014/main" id="{9F3A70EA-30BA-4613-835F-48175AF63BDB}"/>
                  </a:ext>
                </a:extLst>
              </p:cNvPr>
              <p:cNvSpPr txBox="1">
                <a:spLocks noRot="1" noChangeAspect="1" noMove="1" noResize="1" noEditPoints="1" noAdjustHandles="1" noChangeArrowheads="1" noChangeShapeType="1" noTextEdit="1"/>
              </p:cNvSpPr>
              <p:nvPr/>
            </p:nvSpPr>
            <p:spPr>
              <a:xfrm>
                <a:off x="3674354" y="5337339"/>
                <a:ext cx="3211830" cy="307777"/>
              </a:xfrm>
              <a:prstGeom prst="rect">
                <a:avLst/>
              </a:prstGeom>
              <a:blipFill>
                <a:blip r:embed="rId8"/>
                <a:stretch>
                  <a:fillRect t="-8333" b="-4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157648-12FC-4AD9-B979-1AD4040AF504}"/>
                  </a:ext>
                </a:extLst>
              </p:cNvPr>
              <p:cNvSpPr txBox="1"/>
              <p:nvPr/>
            </p:nvSpPr>
            <p:spPr>
              <a:xfrm>
                <a:off x="5732023" y="4819575"/>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≥11</m:t>
                      </m:r>
                    </m:oMath>
                  </m:oMathPara>
                </a14:m>
                <a:endParaRPr lang="en-CA" sz="1400" dirty="0"/>
              </a:p>
            </p:txBody>
          </p:sp>
        </mc:Choice>
        <mc:Fallback xmlns="">
          <p:sp>
            <p:nvSpPr>
              <p:cNvPr id="12" name="TextBox 11">
                <a:extLst>
                  <a:ext uri="{FF2B5EF4-FFF2-40B4-BE49-F238E27FC236}">
                    <a16:creationId xmlns:a16="http://schemas.microsoft.com/office/drawing/2014/main" id="{F5157648-12FC-4AD9-B979-1AD4040AF504}"/>
                  </a:ext>
                </a:extLst>
              </p:cNvPr>
              <p:cNvSpPr txBox="1">
                <a:spLocks noRot="1" noChangeAspect="1" noMove="1" noResize="1" noEditPoints="1" noAdjustHandles="1" noChangeArrowheads="1" noChangeShapeType="1" noTextEdit="1"/>
              </p:cNvSpPr>
              <p:nvPr/>
            </p:nvSpPr>
            <p:spPr>
              <a:xfrm>
                <a:off x="5732023" y="4819575"/>
                <a:ext cx="3211830" cy="307777"/>
              </a:xfrm>
              <a:prstGeom prst="rect">
                <a:avLst/>
              </a:prstGeom>
              <a:blipFill>
                <a:blip r:embed="rId9"/>
                <a:stretch>
                  <a:fillRect t="-3846" b="-3461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A93314C-4C4E-4BFD-A367-5990DD0780C4}"/>
              </a:ext>
            </a:extLst>
          </p:cNvPr>
          <p:cNvSpPr txBox="1"/>
          <p:nvPr/>
        </p:nvSpPr>
        <p:spPr>
          <a:xfrm>
            <a:off x="9071014" y="2630194"/>
            <a:ext cx="2727498" cy="2554545"/>
          </a:xfrm>
          <a:prstGeom prst="rect">
            <a:avLst/>
          </a:prstGeom>
          <a:solidFill>
            <a:schemeClr val="bg1"/>
          </a:solidFill>
          <a:ln>
            <a:solidFill>
              <a:srgbClr val="FF0000"/>
            </a:solidFill>
          </a:ln>
        </p:spPr>
        <p:txBody>
          <a:bodyPr wrap="square" rtlCol="0" anchor="ctr">
            <a:spAutoFit/>
          </a:bodyPr>
          <a:lstStyle/>
          <a:p>
            <a:r>
              <a:rPr lang="en-CA" sz="2000" dirty="0">
                <a:solidFill>
                  <a:srgbClr val="FF0000"/>
                </a:solidFill>
              </a:rPr>
              <a:t>Flaw 1: </a:t>
            </a:r>
          </a:p>
          <a:p>
            <a:r>
              <a:rPr lang="en-CA" sz="2000" dirty="0">
                <a:solidFill>
                  <a:srgbClr val="FF0000"/>
                </a:solidFill>
              </a:rPr>
              <a:t>Objective function is not correctly defined</a:t>
            </a:r>
          </a:p>
          <a:p>
            <a:endParaRPr lang="en-CA" sz="2000" dirty="0">
              <a:solidFill>
                <a:srgbClr val="FF0000"/>
              </a:solidFill>
            </a:endParaRPr>
          </a:p>
          <a:p>
            <a:r>
              <a:rPr lang="en-CA" sz="2000" dirty="0">
                <a:solidFill>
                  <a:srgbClr val="FF0000"/>
                </a:solidFill>
              </a:rPr>
              <a:t>Flaw 2: </a:t>
            </a:r>
          </a:p>
          <a:p>
            <a:r>
              <a:rPr lang="en-CA" sz="2000" dirty="0">
                <a:solidFill>
                  <a:srgbClr val="FF0000"/>
                </a:solidFill>
              </a:rPr>
              <a:t>Interdependency between variables (</a:t>
            </a:r>
            <a:r>
              <a:rPr lang="en-CA" sz="2000" i="1" dirty="0">
                <a:solidFill>
                  <a:srgbClr val="FF0000"/>
                </a:solidFill>
              </a:rPr>
              <a:t>x</a:t>
            </a:r>
            <a:r>
              <a:rPr lang="en-CA" sz="2000" i="1" baseline="-25000" dirty="0">
                <a:solidFill>
                  <a:srgbClr val="FF0000"/>
                </a:solidFill>
              </a:rPr>
              <a:t>i</a:t>
            </a:r>
            <a:r>
              <a:rPr lang="en-CA" sz="2000" dirty="0">
                <a:solidFill>
                  <a:srgbClr val="FF0000"/>
                </a:solidFill>
              </a:rPr>
              <a:t>) is not captured</a:t>
            </a:r>
          </a:p>
        </p:txBody>
      </p:sp>
      <p:sp>
        <p:nvSpPr>
          <p:cNvPr id="14" name="Slide Number Placeholder 13">
            <a:extLst>
              <a:ext uri="{FF2B5EF4-FFF2-40B4-BE49-F238E27FC236}">
                <a16:creationId xmlns:a16="http://schemas.microsoft.com/office/drawing/2014/main" id="{5AFAD616-EE26-074D-B055-FB92ED8FBCAD}"/>
              </a:ext>
            </a:extLst>
          </p:cNvPr>
          <p:cNvSpPr>
            <a:spLocks noGrp="1"/>
          </p:cNvSpPr>
          <p:nvPr>
            <p:ph type="sldNum" sz="quarter" idx="12"/>
          </p:nvPr>
        </p:nvSpPr>
        <p:spPr/>
        <p:txBody>
          <a:bodyPr/>
          <a:lstStyle/>
          <a:p>
            <a:fld id="{6B46A59E-10B9-490B-8D75-09DF1349AC8E}" type="slidenum">
              <a:rPr lang="en-CA" smtClean="0"/>
              <a:pPr/>
              <a:t>13</a:t>
            </a:fld>
            <a:endParaRPr lang="en-CA"/>
          </a:p>
        </p:txBody>
      </p:sp>
      <p:sp>
        <p:nvSpPr>
          <p:cNvPr id="15" name="Title 1">
            <a:extLst>
              <a:ext uri="{FF2B5EF4-FFF2-40B4-BE49-F238E27FC236}">
                <a16:creationId xmlns:a16="http://schemas.microsoft.com/office/drawing/2014/main" id="{FC3982B5-15C9-0B4E-A5A5-6F1259780962}"/>
              </a:ext>
            </a:extLst>
          </p:cNvPr>
          <p:cNvSpPr txBox="1">
            <a:spLocks/>
          </p:cNvSpPr>
          <p:nvPr/>
        </p:nvSpPr>
        <p:spPr>
          <a:xfrm>
            <a:off x="829733" y="762000"/>
            <a:ext cx="8672149"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Organizing information – </a:t>
            </a:r>
            <a:r>
              <a:rPr lang="en-US" i="1" dirty="0"/>
              <a:t>variables</a:t>
            </a:r>
            <a:endParaRPr lang="en-CA" dirty="0"/>
          </a:p>
        </p:txBody>
      </p:sp>
    </p:spTree>
    <p:extLst>
      <p:ext uri="{BB962C8B-B14F-4D97-AF65-F5344CB8AC3E}">
        <p14:creationId xmlns:p14="http://schemas.microsoft.com/office/powerpoint/2010/main" val="7875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4CA5-A362-47EA-9271-9AF8FD7439BB}"/>
              </a:ext>
            </a:extLst>
          </p:cNvPr>
          <p:cNvSpPr>
            <a:spLocks noGrp="1"/>
          </p:cNvSpPr>
          <p:nvPr>
            <p:ph type="title"/>
          </p:nvPr>
        </p:nvSpPr>
        <p:spPr/>
        <p:txBody>
          <a:bodyPr>
            <a:noAutofit/>
          </a:bodyPr>
          <a:lstStyle/>
          <a:p>
            <a:r>
              <a:rPr lang="en-US" dirty="0"/>
              <a:t>Organizing information – </a:t>
            </a:r>
            <a:r>
              <a:rPr lang="en-US" i="1" dirty="0"/>
              <a:t>variables </a:t>
            </a:r>
            <a:r>
              <a:rPr lang="en-US" dirty="0">
                <a:solidFill>
                  <a:srgbClr val="00B050"/>
                </a:solidFill>
              </a:rPr>
              <a:t>(</a:t>
            </a:r>
            <a:r>
              <a:rPr lang="en-US" i="1" dirty="0">
                <a:solidFill>
                  <a:srgbClr val="00B050"/>
                </a:solidFill>
              </a:rPr>
              <a:t>correct</a:t>
            </a:r>
            <a:r>
              <a:rPr lang="en-US" dirty="0">
                <a:solidFill>
                  <a:srgbClr val="00B050"/>
                </a:solidFill>
              </a:rPr>
              <a:t>) </a:t>
            </a:r>
            <a:r>
              <a:rPr lang="en-US" dirty="0"/>
              <a:t>and </a:t>
            </a:r>
            <a:r>
              <a:rPr lang="en-US" i="1" dirty="0"/>
              <a:t>objective</a:t>
            </a:r>
            <a:endParaRPr lang="en-CA" i="1" dirty="0">
              <a:solidFill>
                <a:srgbClr val="00B050"/>
              </a:solidFill>
            </a:endParaRPr>
          </a:p>
        </p:txBody>
      </p:sp>
      <p:sp>
        <p:nvSpPr>
          <p:cNvPr id="3" name="Content Placeholder 2">
            <a:extLst>
              <a:ext uri="{FF2B5EF4-FFF2-40B4-BE49-F238E27FC236}">
                <a16:creationId xmlns:a16="http://schemas.microsoft.com/office/drawing/2014/main" id="{DF9325D3-6B4A-4958-9266-D4A657F30615}"/>
              </a:ext>
            </a:extLst>
          </p:cNvPr>
          <p:cNvSpPr>
            <a:spLocks noGrp="1"/>
          </p:cNvSpPr>
          <p:nvPr>
            <p:ph idx="1"/>
          </p:nvPr>
        </p:nvSpPr>
        <p:spPr>
          <a:xfrm>
            <a:off x="677334" y="2160589"/>
            <a:ext cx="8264148" cy="3880773"/>
          </a:xfrm>
        </p:spPr>
        <p:txBody>
          <a:bodyPr>
            <a:normAutofit/>
          </a:bodyPr>
          <a:lstStyle/>
          <a:p>
            <a:r>
              <a:rPr lang="en-CA" dirty="0"/>
              <a:t>Let </a:t>
            </a:r>
            <a:r>
              <a:rPr lang="en-CA" i="1" dirty="0"/>
              <a:t>x</a:t>
            </a:r>
            <a:r>
              <a:rPr lang="en-CA" i="1" baseline="-25000" dirty="0"/>
              <a:t>i</a:t>
            </a:r>
            <a:r>
              <a:rPr lang="en-CA" dirty="0"/>
              <a:t> be the number of employees </a:t>
            </a:r>
            <a:r>
              <a:rPr lang="en-CA" b="1" i="1" dirty="0"/>
              <a:t>beginning work</a:t>
            </a:r>
            <a:r>
              <a:rPr lang="en-CA" dirty="0"/>
              <a:t> on day </a:t>
            </a:r>
            <a:r>
              <a:rPr lang="en-CA" i="1" dirty="0"/>
              <a:t>i</a:t>
            </a:r>
            <a:r>
              <a:rPr lang="en-CA" dirty="0"/>
              <a:t> (</a:t>
            </a:r>
            <a:r>
              <a:rPr lang="en-CA" i="1" dirty="0"/>
              <a:t>i</a:t>
            </a:r>
            <a:r>
              <a:rPr lang="en-CA" dirty="0"/>
              <a:t> = 1: Monday, </a:t>
            </a:r>
            <a:r>
              <a:rPr lang="en-CA" i="1" dirty="0"/>
              <a:t>i</a:t>
            </a:r>
            <a:r>
              <a:rPr lang="en-CA" dirty="0"/>
              <a:t> = 2: Tuesday,…)</a:t>
            </a:r>
          </a:p>
          <a:p>
            <a:r>
              <a:rPr lang="en-CA" dirty="0"/>
              <a:t>Objective function: </a:t>
            </a:r>
          </a:p>
          <a:p>
            <a:endParaRPr lang="en-CA" dirty="0"/>
          </a:p>
          <a:p>
            <a:pPr marL="0" indent="0">
              <a:buNone/>
            </a:pPr>
            <a:endParaRPr lang="en-CA"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719036-A035-4E8A-8EEC-3E4AB99C0AF0}"/>
                  </a:ext>
                </a:extLst>
              </p:cNvPr>
              <p:cNvSpPr txBox="1"/>
              <p:nvPr/>
            </p:nvSpPr>
            <p:spPr>
              <a:xfrm>
                <a:off x="1719498" y="3429000"/>
                <a:ext cx="65123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𝑧</m:t>
                          </m:r>
                        </m:e>
                      </m:func>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oMath>
                  </m:oMathPara>
                </a14:m>
                <a:endParaRPr lang="en-CA" sz="1400" dirty="0"/>
              </a:p>
            </p:txBody>
          </p:sp>
        </mc:Choice>
        <mc:Fallback xmlns="">
          <p:sp>
            <p:nvSpPr>
              <p:cNvPr id="5" name="TextBox 4">
                <a:extLst>
                  <a:ext uri="{FF2B5EF4-FFF2-40B4-BE49-F238E27FC236}">
                    <a16:creationId xmlns:a16="http://schemas.microsoft.com/office/drawing/2014/main" id="{5A719036-A035-4E8A-8EEC-3E4AB99C0AF0}"/>
                  </a:ext>
                </a:extLst>
              </p:cNvPr>
              <p:cNvSpPr txBox="1">
                <a:spLocks noRot="1" noChangeAspect="1" noMove="1" noResize="1" noEditPoints="1" noAdjustHandles="1" noChangeArrowheads="1" noChangeShapeType="1" noTextEdit="1"/>
              </p:cNvSpPr>
              <p:nvPr/>
            </p:nvSpPr>
            <p:spPr>
              <a:xfrm>
                <a:off x="1719498" y="3429000"/>
                <a:ext cx="6512339" cy="307777"/>
              </a:xfrm>
              <a:prstGeom prst="rect">
                <a:avLst/>
              </a:prstGeom>
              <a:blipFill>
                <a:blip r:embed="rId2"/>
                <a:stretch>
                  <a:fillRect b="-1600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4D0D5372-0BC1-5247-A9C0-24C0DF62459B}"/>
              </a:ext>
            </a:extLst>
          </p:cNvPr>
          <p:cNvSpPr>
            <a:spLocks noGrp="1"/>
          </p:cNvSpPr>
          <p:nvPr>
            <p:ph type="sldNum" sz="quarter" idx="12"/>
          </p:nvPr>
        </p:nvSpPr>
        <p:spPr/>
        <p:txBody>
          <a:bodyPr/>
          <a:lstStyle/>
          <a:p>
            <a:fld id="{6B46A59E-10B9-490B-8D75-09DF1349AC8E}" type="slidenum">
              <a:rPr lang="en-CA" smtClean="0"/>
              <a:pPr/>
              <a:t>14</a:t>
            </a:fld>
            <a:endParaRPr lang="en-CA"/>
          </a:p>
        </p:txBody>
      </p:sp>
    </p:spTree>
    <p:extLst>
      <p:ext uri="{BB962C8B-B14F-4D97-AF65-F5344CB8AC3E}">
        <p14:creationId xmlns:p14="http://schemas.microsoft.com/office/powerpoint/2010/main" val="89294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4CA5-A362-47EA-9271-9AF8FD7439BB}"/>
              </a:ext>
            </a:extLst>
          </p:cNvPr>
          <p:cNvSpPr>
            <a:spLocks noGrp="1"/>
          </p:cNvSpPr>
          <p:nvPr>
            <p:ph type="title"/>
          </p:nvPr>
        </p:nvSpPr>
        <p:spPr/>
        <p:txBody>
          <a:bodyPr>
            <a:noAutofit/>
          </a:bodyPr>
          <a:lstStyle/>
          <a:p>
            <a:r>
              <a:rPr lang="en-US" dirty="0"/>
              <a:t>Organizing information – </a:t>
            </a:r>
            <a:r>
              <a:rPr lang="en-US" i="1" dirty="0"/>
              <a:t>constraints </a:t>
            </a:r>
            <a:r>
              <a:rPr lang="en-US" dirty="0"/>
              <a:t>(1)</a:t>
            </a:r>
            <a:endParaRPr lang="en-CA" i="1" dirty="0">
              <a:solidFill>
                <a:srgbClr val="00B050"/>
              </a:solidFill>
            </a:endParaRPr>
          </a:p>
        </p:txBody>
      </p:sp>
      <p:sp>
        <p:nvSpPr>
          <p:cNvPr id="3" name="Content Placeholder 2">
            <a:extLst>
              <a:ext uri="{FF2B5EF4-FFF2-40B4-BE49-F238E27FC236}">
                <a16:creationId xmlns:a16="http://schemas.microsoft.com/office/drawing/2014/main" id="{DF9325D3-6B4A-4958-9266-D4A657F30615}"/>
              </a:ext>
            </a:extLst>
          </p:cNvPr>
          <p:cNvSpPr>
            <a:spLocks noGrp="1"/>
          </p:cNvSpPr>
          <p:nvPr>
            <p:ph idx="1"/>
          </p:nvPr>
        </p:nvSpPr>
        <p:spPr/>
        <p:txBody>
          <a:bodyPr>
            <a:normAutofit/>
          </a:bodyPr>
          <a:lstStyle/>
          <a:p>
            <a:r>
              <a:rPr lang="en-CA" dirty="0"/>
              <a:t>Constraint 1: at least 17 full-time employees are required on Monday</a:t>
            </a:r>
          </a:p>
          <a:p>
            <a:endParaRPr lang="en-CA" dirty="0"/>
          </a:p>
          <a:p>
            <a:pPr marL="0" indent="0">
              <a:buNone/>
            </a:pPr>
            <a:endParaRPr lang="en-CA" dirty="0"/>
          </a:p>
          <a:p>
            <a:pPr marL="0" indent="0">
              <a:buNone/>
            </a:pPr>
            <a:r>
              <a:rPr lang="en-CA" dirty="0"/>
              <a:t>(since employees beginning work on Monday, Thursday, Friday, Saturday, and Sunday would also work on Monday, i.e., five consecutive workdays + 2 consecutive rest days requirement fulfilled)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3C9074-A532-3642-B40B-652691837B99}"/>
                  </a:ext>
                </a:extLst>
              </p:cNvPr>
              <p:cNvSpPr txBox="1"/>
              <p:nvPr/>
            </p:nvSpPr>
            <p:spPr>
              <a:xfrm>
                <a:off x="2723958" y="2850059"/>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≥17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oMath>
                  </m:oMathPara>
                </a14:m>
                <a:endParaRPr lang="en-CA" sz="1400" dirty="0"/>
              </a:p>
            </p:txBody>
          </p:sp>
        </mc:Choice>
        <mc:Fallback xmlns="">
          <p:sp>
            <p:nvSpPr>
              <p:cNvPr id="5" name="TextBox 4">
                <a:extLst>
                  <a:ext uri="{FF2B5EF4-FFF2-40B4-BE49-F238E27FC236}">
                    <a16:creationId xmlns:a16="http://schemas.microsoft.com/office/drawing/2014/main" id="{CF3C9074-A532-3642-B40B-652691837B99}"/>
                  </a:ext>
                </a:extLst>
              </p:cNvPr>
              <p:cNvSpPr txBox="1">
                <a:spLocks noRot="1" noChangeAspect="1" noMove="1" noResize="1" noEditPoints="1" noAdjustHandles="1" noChangeArrowheads="1" noChangeShapeType="1" noTextEdit="1"/>
              </p:cNvSpPr>
              <p:nvPr/>
            </p:nvSpPr>
            <p:spPr>
              <a:xfrm>
                <a:off x="2723958" y="2850059"/>
                <a:ext cx="4503419" cy="307777"/>
              </a:xfrm>
              <a:prstGeom prst="rect">
                <a:avLst/>
              </a:prstGeom>
              <a:blipFill>
                <a:blip r:embed="rId2"/>
                <a:stretch>
                  <a:fillRect t="-3846" b="-3461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079ADB3-217B-CC48-825C-1FB8C727DB0C}"/>
              </a:ext>
            </a:extLst>
          </p:cNvPr>
          <p:cNvSpPr>
            <a:spLocks noGrp="1"/>
          </p:cNvSpPr>
          <p:nvPr>
            <p:ph type="sldNum" sz="quarter" idx="12"/>
          </p:nvPr>
        </p:nvSpPr>
        <p:spPr/>
        <p:txBody>
          <a:bodyPr/>
          <a:lstStyle/>
          <a:p>
            <a:fld id="{6B46A59E-10B9-490B-8D75-09DF1349AC8E}" type="slidenum">
              <a:rPr lang="en-CA" smtClean="0"/>
              <a:pPr/>
              <a:t>15</a:t>
            </a:fld>
            <a:endParaRPr lang="en-CA"/>
          </a:p>
        </p:txBody>
      </p:sp>
    </p:spTree>
    <p:extLst>
      <p:ext uri="{BB962C8B-B14F-4D97-AF65-F5344CB8AC3E}">
        <p14:creationId xmlns:p14="http://schemas.microsoft.com/office/powerpoint/2010/main" val="63463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4CA5-A362-47EA-9271-9AF8FD7439BB}"/>
              </a:ext>
            </a:extLst>
          </p:cNvPr>
          <p:cNvSpPr>
            <a:spLocks noGrp="1"/>
          </p:cNvSpPr>
          <p:nvPr>
            <p:ph type="title"/>
          </p:nvPr>
        </p:nvSpPr>
        <p:spPr/>
        <p:txBody>
          <a:bodyPr>
            <a:noAutofit/>
          </a:bodyPr>
          <a:lstStyle/>
          <a:p>
            <a:r>
              <a:rPr lang="en-US" dirty="0"/>
              <a:t>Organizing information – </a:t>
            </a:r>
            <a:r>
              <a:rPr lang="en-US" i="1" dirty="0"/>
              <a:t>constraints </a:t>
            </a:r>
            <a:r>
              <a:rPr lang="en-US" dirty="0"/>
              <a:t>(2)</a:t>
            </a:r>
            <a:endParaRPr lang="en-CA" i="1" dirty="0">
              <a:solidFill>
                <a:srgbClr val="00B050"/>
              </a:solidFill>
            </a:endParaRPr>
          </a:p>
        </p:txBody>
      </p:sp>
      <p:sp>
        <p:nvSpPr>
          <p:cNvPr id="3" name="Content Placeholder 2">
            <a:extLst>
              <a:ext uri="{FF2B5EF4-FFF2-40B4-BE49-F238E27FC236}">
                <a16:creationId xmlns:a16="http://schemas.microsoft.com/office/drawing/2014/main" id="{DF9325D3-6B4A-4958-9266-D4A657F30615}"/>
              </a:ext>
            </a:extLst>
          </p:cNvPr>
          <p:cNvSpPr>
            <a:spLocks noGrp="1"/>
          </p:cNvSpPr>
          <p:nvPr>
            <p:ph idx="1"/>
          </p:nvPr>
        </p:nvSpPr>
        <p:spPr/>
        <p:txBody>
          <a:bodyPr>
            <a:normAutofit/>
          </a:bodyPr>
          <a:lstStyle/>
          <a:p>
            <a:pPr marL="0" indent="0">
              <a:buNone/>
            </a:pPr>
            <a:endParaRPr lang="en-CA" sz="2400" dirty="0"/>
          </a:p>
          <a:p>
            <a:pPr marL="0" indent="0">
              <a:buNone/>
            </a:pPr>
            <a:endParaRPr lang="en-CA" sz="24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D85C27-03CE-154C-BCF3-FBEB8BE1D8C3}"/>
                  </a:ext>
                </a:extLst>
              </p:cNvPr>
              <p:cNvSpPr txBox="1"/>
              <p:nvPr/>
            </p:nvSpPr>
            <p:spPr>
              <a:xfrm>
                <a:off x="2723958" y="2708910"/>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≥17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oMath>
                  </m:oMathPara>
                </a14:m>
                <a:endParaRPr lang="en-CA" sz="1400" dirty="0"/>
              </a:p>
            </p:txBody>
          </p:sp>
        </mc:Choice>
        <mc:Fallback xmlns="">
          <p:sp>
            <p:nvSpPr>
              <p:cNvPr id="12" name="TextBox 11">
                <a:extLst>
                  <a:ext uri="{FF2B5EF4-FFF2-40B4-BE49-F238E27FC236}">
                    <a16:creationId xmlns:a16="http://schemas.microsoft.com/office/drawing/2014/main" id="{BED85C27-03CE-154C-BCF3-FBEB8BE1D8C3}"/>
                  </a:ext>
                </a:extLst>
              </p:cNvPr>
              <p:cNvSpPr txBox="1">
                <a:spLocks noRot="1" noChangeAspect="1" noMove="1" noResize="1" noEditPoints="1" noAdjustHandles="1" noChangeArrowheads="1" noChangeShapeType="1" noTextEdit="1"/>
              </p:cNvSpPr>
              <p:nvPr/>
            </p:nvSpPr>
            <p:spPr>
              <a:xfrm>
                <a:off x="2723958" y="2708910"/>
                <a:ext cx="4503419" cy="307777"/>
              </a:xfrm>
              <a:prstGeom prst="rect">
                <a:avLst/>
              </a:prstGeom>
              <a:blipFill>
                <a:blip r:embed="rId2"/>
                <a:stretch>
                  <a:fillRect t="-384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ED9E84-D751-C945-A48C-1528EA0562C9}"/>
                  </a:ext>
                </a:extLst>
              </p:cNvPr>
              <p:cNvSpPr txBox="1"/>
              <p:nvPr/>
            </p:nvSpPr>
            <p:spPr>
              <a:xfrm>
                <a:off x="2723955" y="3154473"/>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≥13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2)</m:t>
                      </m:r>
                    </m:oMath>
                  </m:oMathPara>
                </a14:m>
                <a:endParaRPr lang="en-CA" sz="1400" dirty="0"/>
              </a:p>
            </p:txBody>
          </p:sp>
        </mc:Choice>
        <mc:Fallback xmlns="">
          <p:sp>
            <p:nvSpPr>
              <p:cNvPr id="13" name="TextBox 12">
                <a:extLst>
                  <a:ext uri="{FF2B5EF4-FFF2-40B4-BE49-F238E27FC236}">
                    <a16:creationId xmlns:a16="http://schemas.microsoft.com/office/drawing/2014/main" id="{63ED9E84-D751-C945-A48C-1528EA0562C9}"/>
                  </a:ext>
                </a:extLst>
              </p:cNvPr>
              <p:cNvSpPr txBox="1">
                <a:spLocks noRot="1" noChangeAspect="1" noMove="1" noResize="1" noEditPoints="1" noAdjustHandles="1" noChangeArrowheads="1" noChangeShapeType="1" noTextEdit="1"/>
              </p:cNvSpPr>
              <p:nvPr/>
            </p:nvSpPr>
            <p:spPr>
              <a:xfrm>
                <a:off x="2723955" y="3154473"/>
                <a:ext cx="4503419" cy="307777"/>
              </a:xfrm>
              <a:prstGeom prst="rect">
                <a:avLst/>
              </a:prstGeom>
              <a:blipFill>
                <a:blip r:embed="rId3"/>
                <a:stretch>
                  <a:fillRect t="-384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435337-594D-8945-B07A-E673BDECF90D}"/>
                  </a:ext>
                </a:extLst>
              </p:cNvPr>
              <p:cNvSpPr txBox="1"/>
              <p:nvPr/>
            </p:nvSpPr>
            <p:spPr>
              <a:xfrm>
                <a:off x="2723954" y="3600835"/>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≥15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3)</m:t>
                      </m:r>
                    </m:oMath>
                  </m:oMathPara>
                </a14:m>
                <a:endParaRPr lang="en-CA" sz="1400" dirty="0"/>
              </a:p>
            </p:txBody>
          </p:sp>
        </mc:Choice>
        <mc:Fallback xmlns="">
          <p:sp>
            <p:nvSpPr>
              <p:cNvPr id="14" name="TextBox 13">
                <a:extLst>
                  <a:ext uri="{FF2B5EF4-FFF2-40B4-BE49-F238E27FC236}">
                    <a16:creationId xmlns:a16="http://schemas.microsoft.com/office/drawing/2014/main" id="{3C435337-594D-8945-B07A-E673BDECF90D}"/>
                  </a:ext>
                </a:extLst>
              </p:cNvPr>
              <p:cNvSpPr txBox="1">
                <a:spLocks noRot="1" noChangeAspect="1" noMove="1" noResize="1" noEditPoints="1" noAdjustHandles="1" noChangeArrowheads="1" noChangeShapeType="1" noTextEdit="1"/>
              </p:cNvSpPr>
              <p:nvPr/>
            </p:nvSpPr>
            <p:spPr>
              <a:xfrm>
                <a:off x="2723954" y="3600835"/>
                <a:ext cx="4503419" cy="307777"/>
              </a:xfrm>
              <a:prstGeom prst="rect">
                <a:avLst/>
              </a:prstGeom>
              <a:blipFill>
                <a:blip r:embed="rId4"/>
                <a:stretch>
                  <a:fillRect t="-8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3FBD40-B553-854B-8B34-ECBAE11BB853}"/>
                  </a:ext>
                </a:extLst>
              </p:cNvPr>
              <p:cNvSpPr txBox="1"/>
              <p:nvPr/>
            </p:nvSpPr>
            <p:spPr>
              <a:xfrm>
                <a:off x="2723954" y="4042380"/>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≥19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4)</m:t>
                      </m:r>
                    </m:oMath>
                  </m:oMathPara>
                </a14:m>
                <a:endParaRPr lang="en-CA" sz="1400" dirty="0"/>
              </a:p>
            </p:txBody>
          </p:sp>
        </mc:Choice>
        <mc:Fallback xmlns="">
          <p:sp>
            <p:nvSpPr>
              <p:cNvPr id="15" name="TextBox 14">
                <a:extLst>
                  <a:ext uri="{FF2B5EF4-FFF2-40B4-BE49-F238E27FC236}">
                    <a16:creationId xmlns:a16="http://schemas.microsoft.com/office/drawing/2014/main" id="{563FBD40-B553-854B-8B34-ECBAE11BB853}"/>
                  </a:ext>
                </a:extLst>
              </p:cNvPr>
              <p:cNvSpPr txBox="1">
                <a:spLocks noRot="1" noChangeAspect="1" noMove="1" noResize="1" noEditPoints="1" noAdjustHandles="1" noChangeArrowheads="1" noChangeShapeType="1" noTextEdit="1"/>
              </p:cNvSpPr>
              <p:nvPr/>
            </p:nvSpPr>
            <p:spPr>
              <a:xfrm>
                <a:off x="2723954" y="4042380"/>
                <a:ext cx="4503419" cy="307777"/>
              </a:xfrm>
              <a:prstGeom prst="rect">
                <a:avLst/>
              </a:prstGeom>
              <a:blipFill>
                <a:blip r:embed="rId5"/>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DFE851-C2CE-3E48-9BE6-F5C1787D70DA}"/>
                  </a:ext>
                </a:extLst>
              </p:cNvPr>
              <p:cNvSpPr txBox="1"/>
              <p:nvPr/>
            </p:nvSpPr>
            <p:spPr>
              <a:xfrm>
                <a:off x="2723954" y="4486679"/>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≥14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5)</m:t>
                      </m:r>
                    </m:oMath>
                  </m:oMathPara>
                </a14:m>
                <a:endParaRPr lang="en-CA" sz="1400" dirty="0"/>
              </a:p>
            </p:txBody>
          </p:sp>
        </mc:Choice>
        <mc:Fallback xmlns="">
          <p:sp>
            <p:nvSpPr>
              <p:cNvPr id="16" name="TextBox 15">
                <a:extLst>
                  <a:ext uri="{FF2B5EF4-FFF2-40B4-BE49-F238E27FC236}">
                    <a16:creationId xmlns:a16="http://schemas.microsoft.com/office/drawing/2014/main" id="{77DFE851-C2CE-3E48-9BE6-F5C1787D70DA}"/>
                  </a:ext>
                </a:extLst>
              </p:cNvPr>
              <p:cNvSpPr txBox="1">
                <a:spLocks noRot="1" noChangeAspect="1" noMove="1" noResize="1" noEditPoints="1" noAdjustHandles="1" noChangeArrowheads="1" noChangeShapeType="1" noTextEdit="1"/>
              </p:cNvSpPr>
              <p:nvPr/>
            </p:nvSpPr>
            <p:spPr>
              <a:xfrm>
                <a:off x="2723954" y="4486679"/>
                <a:ext cx="4503419" cy="307777"/>
              </a:xfrm>
              <a:prstGeom prst="rect">
                <a:avLst/>
              </a:prstGeom>
              <a:blipFill>
                <a:blip r:embed="rId6"/>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0F96B4-CA3A-EB45-A113-1E72BE2B03B3}"/>
                  </a:ext>
                </a:extLst>
              </p:cNvPr>
              <p:cNvSpPr txBox="1"/>
              <p:nvPr/>
            </p:nvSpPr>
            <p:spPr>
              <a:xfrm>
                <a:off x="2723954" y="4930978"/>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≥16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6)</m:t>
                      </m:r>
                    </m:oMath>
                  </m:oMathPara>
                </a14:m>
                <a:endParaRPr lang="en-CA" sz="1400" dirty="0"/>
              </a:p>
            </p:txBody>
          </p:sp>
        </mc:Choice>
        <mc:Fallback xmlns="">
          <p:sp>
            <p:nvSpPr>
              <p:cNvPr id="17" name="TextBox 16">
                <a:extLst>
                  <a:ext uri="{FF2B5EF4-FFF2-40B4-BE49-F238E27FC236}">
                    <a16:creationId xmlns:a16="http://schemas.microsoft.com/office/drawing/2014/main" id="{6C0F96B4-CA3A-EB45-A113-1E72BE2B03B3}"/>
                  </a:ext>
                </a:extLst>
              </p:cNvPr>
              <p:cNvSpPr txBox="1">
                <a:spLocks noRot="1" noChangeAspect="1" noMove="1" noResize="1" noEditPoints="1" noAdjustHandles="1" noChangeArrowheads="1" noChangeShapeType="1" noTextEdit="1"/>
              </p:cNvSpPr>
              <p:nvPr/>
            </p:nvSpPr>
            <p:spPr>
              <a:xfrm>
                <a:off x="2723954" y="4930978"/>
                <a:ext cx="4503419" cy="307777"/>
              </a:xfrm>
              <a:prstGeom prst="rect">
                <a:avLst/>
              </a:prstGeom>
              <a:blipFill>
                <a:blip r:embed="rId7"/>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7CA0B1-E89B-424D-9055-0CB730A492E9}"/>
                  </a:ext>
                </a:extLst>
              </p:cNvPr>
              <p:cNvSpPr txBox="1"/>
              <p:nvPr/>
            </p:nvSpPr>
            <p:spPr>
              <a:xfrm>
                <a:off x="2723953" y="5379487"/>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≥11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7)</m:t>
                      </m:r>
                    </m:oMath>
                  </m:oMathPara>
                </a14:m>
                <a:endParaRPr lang="en-CA" sz="1400" dirty="0"/>
              </a:p>
            </p:txBody>
          </p:sp>
        </mc:Choice>
        <mc:Fallback xmlns="">
          <p:sp>
            <p:nvSpPr>
              <p:cNvPr id="18" name="TextBox 17">
                <a:extLst>
                  <a:ext uri="{FF2B5EF4-FFF2-40B4-BE49-F238E27FC236}">
                    <a16:creationId xmlns:a16="http://schemas.microsoft.com/office/drawing/2014/main" id="{2C7CA0B1-E89B-424D-9055-0CB730A492E9}"/>
                  </a:ext>
                </a:extLst>
              </p:cNvPr>
              <p:cNvSpPr txBox="1">
                <a:spLocks noRot="1" noChangeAspect="1" noMove="1" noResize="1" noEditPoints="1" noAdjustHandles="1" noChangeArrowheads="1" noChangeShapeType="1" noTextEdit="1"/>
              </p:cNvSpPr>
              <p:nvPr/>
            </p:nvSpPr>
            <p:spPr>
              <a:xfrm>
                <a:off x="2723953" y="5379487"/>
                <a:ext cx="4503419" cy="307777"/>
              </a:xfrm>
              <a:prstGeom prst="rect">
                <a:avLst/>
              </a:prstGeom>
              <a:blipFill>
                <a:blip r:embed="rId8"/>
                <a:stretch>
                  <a:fillRect t="-8000" b="-360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A927FBC-0E17-F64D-A5EE-9BD1546EF43B}"/>
              </a:ext>
            </a:extLst>
          </p:cNvPr>
          <p:cNvSpPr>
            <a:spLocks noGrp="1"/>
          </p:cNvSpPr>
          <p:nvPr>
            <p:ph type="sldNum" sz="quarter" idx="12"/>
          </p:nvPr>
        </p:nvSpPr>
        <p:spPr/>
        <p:txBody>
          <a:bodyPr/>
          <a:lstStyle/>
          <a:p>
            <a:fld id="{6B46A59E-10B9-490B-8D75-09DF1349AC8E}" type="slidenum">
              <a:rPr lang="en-CA" smtClean="0"/>
              <a:pPr/>
              <a:t>16</a:t>
            </a:fld>
            <a:endParaRPr lang="en-CA"/>
          </a:p>
        </p:txBody>
      </p:sp>
    </p:spTree>
    <p:extLst>
      <p:ext uri="{BB962C8B-B14F-4D97-AF65-F5344CB8AC3E}">
        <p14:creationId xmlns:p14="http://schemas.microsoft.com/office/powerpoint/2010/main" val="356788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C5C7-0E22-4ABB-AF76-529109BB1F4E}"/>
              </a:ext>
            </a:extLst>
          </p:cNvPr>
          <p:cNvSpPr>
            <a:spLocks noGrp="1"/>
          </p:cNvSpPr>
          <p:nvPr>
            <p:ph type="title"/>
          </p:nvPr>
        </p:nvSpPr>
        <p:spPr/>
        <p:txBody>
          <a:bodyPr>
            <a:normAutofit/>
          </a:bodyPr>
          <a:lstStyle/>
          <a:p>
            <a:r>
              <a:rPr lang="en-US" dirty="0"/>
              <a:t>Assembling optimization model</a:t>
            </a:r>
            <a:endParaRPr lang="en-CA" dirty="0"/>
          </a:p>
        </p:txBody>
      </p:sp>
      <p:sp>
        <p:nvSpPr>
          <p:cNvPr id="3" name="Content Placeholder 2">
            <a:extLst>
              <a:ext uri="{FF2B5EF4-FFF2-40B4-BE49-F238E27FC236}">
                <a16:creationId xmlns:a16="http://schemas.microsoft.com/office/drawing/2014/main" id="{36001AD1-2066-4258-AC2B-B6D9D5B4ADF8}"/>
              </a:ext>
            </a:extLst>
          </p:cNvPr>
          <p:cNvSpPr>
            <a:spLocks noGrp="1"/>
          </p:cNvSpPr>
          <p:nvPr>
            <p:ph idx="1"/>
          </p:nvPr>
        </p:nvSpPr>
        <p:spPr/>
        <p:txBody>
          <a:bodyPr>
            <a:normAutofit/>
          </a:bodyPr>
          <a:lstStyle/>
          <a:p>
            <a:pPr marL="0" indent="0" algn="ctr">
              <a:buNone/>
            </a:pPr>
            <a:r>
              <a:rPr lang="en-CA" dirty="0"/>
              <a:t>subject to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4DA5FF-6F53-4FD6-B219-DB9E4D6F8389}"/>
                  </a:ext>
                </a:extLst>
              </p:cNvPr>
              <p:cNvSpPr txBox="1"/>
              <p:nvPr/>
            </p:nvSpPr>
            <p:spPr>
              <a:xfrm>
                <a:off x="1719498" y="1724776"/>
                <a:ext cx="65123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𝑧</m:t>
                          </m:r>
                        </m:e>
                      </m:func>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oMath>
                  </m:oMathPara>
                </a14:m>
                <a:endParaRPr lang="en-CA" sz="1400" dirty="0"/>
              </a:p>
            </p:txBody>
          </p:sp>
        </mc:Choice>
        <mc:Fallback xmlns="">
          <p:sp>
            <p:nvSpPr>
              <p:cNvPr id="5" name="TextBox 4">
                <a:extLst>
                  <a:ext uri="{FF2B5EF4-FFF2-40B4-BE49-F238E27FC236}">
                    <a16:creationId xmlns:a16="http://schemas.microsoft.com/office/drawing/2014/main" id="{6B4DA5FF-6F53-4FD6-B219-DB9E4D6F8389}"/>
                  </a:ext>
                </a:extLst>
              </p:cNvPr>
              <p:cNvSpPr txBox="1">
                <a:spLocks noRot="1" noChangeAspect="1" noMove="1" noResize="1" noEditPoints="1" noAdjustHandles="1" noChangeArrowheads="1" noChangeShapeType="1" noTextEdit="1"/>
              </p:cNvSpPr>
              <p:nvPr/>
            </p:nvSpPr>
            <p:spPr>
              <a:xfrm>
                <a:off x="1719498" y="1724776"/>
                <a:ext cx="6512339" cy="307777"/>
              </a:xfrm>
              <a:prstGeom prst="rect">
                <a:avLst/>
              </a:prstGeom>
              <a:blipFill>
                <a:blip r:embed="rId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F5633D-5F7B-45C7-9A53-21373A9FE0DB}"/>
                  </a:ext>
                </a:extLst>
              </p:cNvPr>
              <p:cNvSpPr txBox="1"/>
              <p:nvPr/>
            </p:nvSpPr>
            <p:spPr>
              <a:xfrm>
                <a:off x="2723958" y="2708910"/>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≥17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oMath>
                  </m:oMathPara>
                </a14:m>
                <a:endParaRPr lang="en-CA" sz="1400" dirty="0"/>
              </a:p>
            </p:txBody>
          </p:sp>
        </mc:Choice>
        <mc:Fallback xmlns="">
          <p:sp>
            <p:nvSpPr>
              <p:cNvPr id="6" name="TextBox 5">
                <a:extLst>
                  <a:ext uri="{FF2B5EF4-FFF2-40B4-BE49-F238E27FC236}">
                    <a16:creationId xmlns:a16="http://schemas.microsoft.com/office/drawing/2014/main" id="{A5F5633D-5F7B-45C7-9A53-21373A9FE0DB}"/>
                  </a:ext>
                </a:extLst>
              </p:cNvPr>
              <p:cNvSpPr txBox="1">
                <a:spLocks noRot="1" noChangeAspect="1" noMove="1" noResize="1" noEditPoints="1" noAdjustHandles="1" noChangeArrowheads="1" noChangeShapeType="1" noTextEdit="1"/>
              </p:cNvSpPr>
              <p:nvPr/>
            </p:nvSpPr>
            <p:spPr>
              <a:xfrm>
                <a:off x="2723958" y="2708910"/>
                <a:ext cx="4503419" cy="307777"/>
              </a:xfrm>
              <a:prstGeom prst="rect">
                <a:avLst/>
              </a:prstGeom>
              <a:blipFill>
                <a:blip r:embed="rId3"/>
                <a:stretch>
                  <a:fillRect t="-384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EA5C23-692A-4988-9D80-293E7F870704}"/>
                  </a:ext>
                </a:extLst>
              </p:cNvPr>
              <p:cNvSpPr txBox="1"/>
              <p:nvPr/>
            </p:nvSpPr>
            <p:spPr>
              <a:xfrm>
                <a:off x="2723955" y="3154473"/>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≥13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2)</m:t>
                      </m:r>
                    </m:oMath>
                  </m:oMathPara>
                </a14:m>
                <a:endParaRPr lang="en-CA" sz="1400" dirty="0"/>
              </a:p>
            </p:txBody>
          </p:sp>
        </mc:Choice>
        <mc:Fallback xmlns="">
          <p:sp>
            <p:nvSpPr>
              <p:cNvPr id="7" name="TextBox 6">
                <a:extLst>
                  <a:ext uri="{FF2B5EF4-FFF2-40B4-BE49-F238E27FC236}">
                    <a16:creationId xmlns:a16="http://schemas.microsoft.com/office/drawing/2014/main" id="{D2EA5C23-692A-4988-9D80-293E7F870704}"/>
                  </a:ext>
                </a:extLst>
              </p:cNvPr>
              <p:cNvSpPr txBox="1">
                <a:spLocks noRot="1" noChangeAspect="1" noMove="1" noResize="1" noEditPoints="1" noAdjustHandles="1" noChangeArrowheads="1" noChangeShapeType="1" noTextEdit="1"/>
              </p:cNvSpPr>
              <p:nvPr/>
            </p:nvSpPr>
            <p:spPr>
              <a:xfrm>
                <a:off x="2723955" y="3154473"/>
                <a:ext cx="4503419" cy="307777"/>
              </a:xfrm>
              <a:prstGeom prst="rect">
                <a:avLst/>
              </a:prstGeom>
              <a:blipFill>
                <a:blip r:embed="rId4"/>
                <a:stretch>
                  <a:fillRect t="-3846" b="-3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0B64B6-5A50-4F34-B889-976D653B9A84}"/>
                  </a:ext>
                </a:extLst>
              </p:cNvPr>
              <p:cNvSpPr txBox="1"/>
              <p:nvPr/>
            </p:nvSpPr>
            <p:spPr>
              <a:xfrm>
                <a:off x="2723954" y="3600835"/>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≥15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3)</m:t>
                      </m:r>
                    </m:oMath>
                  </m:oMathPara>
                </a14:m>
                <a:endParaRPr lang="en-CA" sz="1400" dirty="0"/>
              </a:p>
            </p:txBody>
          </p:sp>
        </mc:Choice>
        <mc:Fallback xmlns="">
          <p:sp>
            <p:nvSpPr>
              <p:cNvPr id="8" name="TextBox 7">
                <a:extLst>
                  <a:ext uri="{FF2B5EF4-FFF2-40B4-BE49-F238E27FC236}">
                    <a16:creationId xmlns:a16="http://schemas.microsoft.com/office/drawing/2014/main" id="{CE0B64B6-5A50-4F34-B889-976D653B9A84}"/>
                  </a:ext>
                </a:extLst>
              </p:cNvPr>
              <p:cNvSpPr txBox="1">
                <a:spLocks noRot="1" noChangeAspect="1" noMove="1" noResize="1" noEditPoints="1" noAdjustHandles="1" noChangeArrowheads="1" noChangeShapeType="1" noTextEdit="1"/>
              </p:cNvSpPr>
              <p:nvPr/>
            </p:nvSpPr>
            <p:spPr>
              <a:xfrm>
                <a:off x="2723954" y="3600835"/>
                <a:ext cx="4503419" cy="307777"/>
              </a:xfrm>
              <a:prstGeom prst="rect">
                <a:avLst/>
              </a:prstGeom>
              <a:blipFill>
                <a:blip r:embed="rId5"/>
                <a:stretch>
                  <a:fillRect t="-8000"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FBE1C8-C829-4CC7-BFAD-01C8BFF66B6D}"/>
                  </a:ext>
                </a:extLst>
              </p:cNvPr>
              <p:cNvSpPr txBox="1"/>
              <p:nvPr/>
            </p:nvSpPr>
            <p:spPr>
              <a:xfrm>
                <a:off x="2723954" y="4042380"/>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≥19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4)</m:t>
                      </m:r>
                    </m:oMath>
                  </m:oMathPara>
                </a14:m>
                <a:endParaRPr lang="en-CA" sz="1400" dirty="0"/>
              </a:p>
            </p:txBody>
          </p:sp>
        </mc:Choice>
        <mc:Fallback xmlns="">
          <p:sp>
            <p:nvSpPr>
              <p:cNvPr id="9" name="TextBox 8">
                <a:extLst>
                  <a:ext uri="{FF2B5EF4-FFF2-40B4-BE49-F238E27FC236}">
                    <a16:creationId xmlns:a16="http://schemas.microsoft.com/office/drawing/2014/main" id="{3BFBE1C8-C829-4CC7-BFAD-01C8BFF66B6D}"/>
                  </a:ext>
                </a:extLst>
              </p:cNvPr>
              <p:cNvSpPr txBox="1">
                <a:spLocks noRot="1" noChangeAspect="1" noMove="1" noResize="1" noEditPoints="1" noAdjustHandles="1" noChangeArrowheads="1" noChangeShapeType="1" noTextEdit="1"/>
              </p:cNvSpPr>
              <p:nvPr/>
            </p:nvSpPr>
            <p:spPr>
              <a:xfrm>
                <a:off x="2723954" y="4042380"/>
                <a:ext cx="4503419" cy="307777"/>
              </a:xfrm>
              <a:prstGeom prst="rect">
                <a:avLst/>
              </a:prstGeom>
              <a:blipFill>
                <a:blip r:embed="rId6"/>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4935C2-FD9E-4878-B73D-D0C3AE9E87C9}"/>
                  </a:ext>
                </a:extLst>
              </p:cNvPr>
              <p:cNvSpPr txBox="1"/>
              <p:nvPr/>
            </p:nvSpPr>
            <p:spPr>
              <a:xfrm>
                <a:off x="2723954" y="4486679"/>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≥14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5)</m:t>
                      </m:r>
                    </m:oMath>
                  </m:oMathPara>
                </a14:m>
                <a:endParaRPr lang="en-CA" sz="1400" dirty="0"/>
              </a:p>
            </p:txBody>
          </p:sp>
        </mc:Choice>
        <mc:Fallback xmlns="">
          <p:sp>
            <p:nvSpPr>
              <p:cNvPr id="10" name="TextBox 9">
                <a:extLst>
                  <a:ext uri="{FF2B5EF4-FFF2-40B4-BE49-F238E27FC236}">
                    <a16:creationId xmlns:a16="http://schemas.microsoft.com/office/drawing/2014/main" id="{D64935C2-FD9E-4878-B73D-D0C3AE9E87C9}"/>
                  </a:ext>
                </a:extLst>
              </p:cNvPr>
              <p:cNvSpPr txBox="1">
                <a:spLocks noRot="1" noChangeAspect="1" noMove="1" noResize="1" noEditPoints="1" noAdjustHandles="1" noChangeArrowheads="1" noChangeShapeType="1" noTextEdit="1"/>
              </p:cNvSpPr>
              <p:nvPr/>
            </p:nvSpPr>
            <p:spPr>
              <a:xfrm>
                <a:off x="2723954" y="4486679"/>
                <a:ext cx="4503419" cy="307777"/>
              </a:xfrm>
              <a:prstGeom prst="rect">
                <a:avLst/>
              </a:prstGeom>
              <a:blipFill>
                <a:blip r:embed="rId7"/>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EEEBCCB-9AC6-4DE9-B922-64A5DCAA2F7C}"/>
                  </a:ext>
                </a:extLst>
              </p:cNvPr>
              <p:cNvSpPr txBox="1"/>
              <p:nvPr/>
            </p:nvSpPr>
            <p:spPr>
              <a:xfrm>
                <a:off x="2723954" y="4930978"/>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≥16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6)</m:t>
                      </m:r>
                    </m:oMath>
                  </m:oMathPara>
                </a14:m>
                <a:endParaRPr lang="en-CA" sz="1400" dirty="0"/>
              </a:p>
            </p:txBody>
          </p:sp>
        </mc:Choice>
        <mc:Fallback xmlns="">
          <p:sp>
            <p:nvSpPr>
              <p:cNvPr id="11" name="TextBox 10">
                <a:extLst>
                  <a:ext uri="{FF2B5EF4-FFF2-40B4-BE49-F238E27FC236}">
                    <a16:creationId xmlns:a16="http://schemas.microsoft.com/office/drawing/2014/main" id="{2EEEBCCB-9AC6-4DE9-B922-64A5DCAA2F7C}"/>
                  </a:ext>
                </a:extLst>
              </p:cNvPr>
              <p:cNvSpPr txBox="1">
                <a:spLocks noRot="1" noChangeAspect="1" noMove="1" noResize="1" noEditPoints="1" noAdjustHandles="1" noChangeArrowheads="1" noChangeShapeType="1" noTextEdit="1"/>
              </p:cNvSpPr>
              <p:nvPr/>
            </p:nvSpPr>
            <p:spPr>
              <a:xfrm>
                <a:off x="2723954" y="4930978"/>
                <a:ext cx="4503419" cy="307777"/>
              </a:xfrm>
              <a:prstGeom prst="rect">
                <a:avLst/>
              </a:prstGeom>
              <a:blipFill>
                <a:blip r:embed="rId8"/>
                <a:stretch>
                  <a:fillRect t="-3846"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2BDAA4-811E-4C9D-8DB7-347A3605A9E3}"/>
                  </a:ext>
                </a:extLst>
              </p:cNvPr>
              <p:cNvSpPr txBox="1"/>
              <p:nvPr/>
            </p:nvSpPr>
            <p:spPr>
              <a:xfrm>
                <a:off x="2723953" y="5379487"/>
                <a:ext cx="450341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3</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4</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5</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6</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7</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≥11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7)</m:t>
                      </m:r>
                    </m:oMath>
                  </m:oMathPara>
                </a14:m>
                <a:endParaRPr lang="en-CA" sz="1400" dirty="0"/>
              </a:p>
            </p:txBody>
          </p:sp>
        </mc:Choice>
        <mc:Fallback xmlns="">
          <p:sp>
            <p:nvSpPr>
              <p:cNvPr id="12" name="TextBox 11">
                <a:extLst>
                  <a:ext uri="{FF2B5EF4-FFF2-40B4-BE49-F238E27FC236}">
                    <a16:creationId xmlns:a16="http://schemas.microsoft.com/office/drawing/2014/main" id="{032BDAA4-811E-4C9D-8DB7-347A3605A9E3}"/>
                  </a:ext>
                </a:extLst>
              </p:cNvPr>
              <p:cNvSpPr txBox="1">
                <a:spLocks noRot="1" noChangeAspect="1" noMove="1" noResize="1" noEditPoints="1" noAdjustHandles="1" noChangeArrowheads="1" noChangeShapeType="1" noTextEdit="1"/>
              </p:cNvSpPr>
              <p:nvPr/>
            </p:nvSpPr>
            <p:spPr>
              <a:xfrm>
                <a:off x="2723953" y="5379487"/>
                <a:ext cx="4503419" cy="307777"/>
              </a:xfrm>
              <a:prstGeom prst="rect">
                <a:avLst/>
              </a:prstGeom>
              <a:blipFill>
                <a:blip r:embed="rId9"/>
                <a:stretch>
                  <a:fillRect t="-8000" b="-36000"/>
                </a:stretch>
              </a:blipFill>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47A0A426-5B2E-E649-9D34-F69CAA23BD87}"/>
              </a:ext>
            </a:extLst>
          </p:cNvPr>
          <p:cNvSpPr>
            <a:spLocks noGrp="1"/>
          </p:cNvSpPr>
          <p:nvPr>
            <p:ph type="sldNum" sz="quarter" idx="12"/>
          </p:nvPr>
        </p:nvSpPr>
        <p:spPr/>
        <p:txBody>
          <a:bodyPr/>
          <a:lstStyle/>
          <a:p>
            <a:fld id="{6B46A59E-10B9-490B-8D75-09DF1349AC8E}" type="slidenum">
              <a:rPr lang="en-CA" smtClean="0"/>
              <a:pPr/>
              <a:t>17</a:t>
            </a:fld>
            <a:endParaRPr lang="en-CA"/>
          </a:p>
        </p:txBody>
      </p:sp>
    </p:spTree>
    <p:extLst>
      <p:ext uri="{BB962C8B-B14F-4D97-AF65-F5344CB8AC3E}">
        <p14:creationId xmlns:p14="http://schemas.microsoft.com/office/powerpoint/2010/main" val="20313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5148-8699-418F-9B46-CBB0F51C31B3}"/>
              </a:ext>
            </a:extLst>
          </p:cNvPr>
          <p:cNvSpPr>
            <a:spLocks noGrp="1"/>
          </p:cNvSpPr>
          <p:nvPr>
            <p:ph type="title"/>
          </p:nvPr>
        </p:nvSpPr>
        <p:spPr/>
        <p:txBody>
          <a:bodyPr>
            <a:normAutofit/>
          </a:bodyPr>
          <a:lstStyle/>
          <a:p>
            <a:r>
              <a:rPr lang="en-US" dirty="0"/>
              <a:t>Example 1</a:t>
            </a:r>
            <a:r>
              <a:rPr lang="en-US" baseline="30000" dirty="0"/>
              <a:t>* </a:t>
            </a:r>
            <a:r>
              <a:rPr lang="en-US" dirty="0"/>
              <a:t>– a revisit</a:t>
            </a:r>
            <a:endParaRPr lang="en-CA" dirty="0"/>
          </a:p>
        </p:txBody>
      </p:sp>
      <p:sp>
        <p:nvSpPr>
          <p:cNvPr id="6" name="Rectangle 5">
            <a:extLst>
              <a:ext uri="{FF2B5EF4-FFF2-40B4-BE49-F238E27FC236}">
                <a16:creationId xmlns:a16="http://schemas.microsoft.com/office/drawing/2014/main" id="{5B1B10BC-584F-9849-8723-34DD9F12DD97}"/>
              </a:ext>
            </a:extLst>
          </p:cNvPr>
          <p:cNvSpPr/>
          <p:nvPr/>
        </p:nvSpPr>
        <p:spPr>
          <a:xfrm>
            <a:off x="677334" y="1895399"/>
            <a:ext cx="8827910" cy="3477875"/>
          </a:xfrm>
          <a:prstGeom prst="rect">
            <a:avLst/>
          </a:prstGeom>
        </p:spPr>
        <p:txBody>
          <a:bodyPr wrap="square">
            <a:spAutoFit/>
          </a:bodyPr>
          <a:lstStyle/>
          <a:p>
            <a:r>
              <a:rPr lang="en-US" sz="2000" dirty="0"/>
              <a:t>Dorian Auto manufactures luxury cars and trucks. The company believes that its most likely customers are high-income women and men. To reach these groups, Dorian Auto has embarked on an ambitious TV advertising campaign and has decided to purchase 1-minute commercial spots on two types of programs: comedy shows and football games. Each comedy commercial is seen by 7 million high-income women and 2 million high-income men. Each football commercial is seen by 2 million high-income women and 12 million high-income men. A 1-minute comedy ad costs $50,000, and a 1-minute football ad costs $100,000. Dorian would like the commercials to be seen by at least 28 million high-income women and 24 million high-income men. Use linear programming to determine how Dorian Auto can meet its advertising requirements at minimum cost.</a:t>
            </a:r>
          </a:p>
        </p:txBody>
      </p:sp>
      <p:sp>
        <p:nvSpPr>
          <p:cNvPr id="7" name="Rectangle: Rounded Corners 6">
            <a:extLst>
              <a:ext uri="{FF2B5EF4-FFF2-40B4-BE49-F238E27FC236}">
                <a16:creationId xmlns:a16="http://schemas.microsoft.com/office/drawing/2014/main" id="{9556E645-D17B-8148-A311-43A86F5E5E80}"/>
              </a:ext>
            </a:extLst>
          </p:cNvPr>
          <p:cNvSpPr/>
          <p:nvPr/>
        </p:nvSpPr>
        <p:spPr>
          <a:xfrm>
            <a:off x="3409950" y="2268026"/>
            <a:ext cx="3148894" cy="268994"/>
          </a:xfrm>
          <a:prstGeom prst="roundRect">
            <a:avLst/>
          </a:prstGeom>
          <a:solidFill>
            <a:srgbClr val="7030A0">
              <a:alpha val="30000"/>
            </a:srgb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6">
            <a:extLst>
              <a:ext uri="{FF2B5EF4-FFF2-40B4-BE49-F238E27FC236}">
                <a16:creationId xmlns:a16="http://schemas.microsoft.com/office/drawing/2014/main" id="{BBB67ABB-5582-FC47-8E4E-EBFCF9271F97}"/>
              </a:ext>
            </a:extLst>
          </p:cNvPr>
          <p:cNvSpPr/>
          <p:nvPr/>
        </p:nvSpPr>
        <p:spPr>
          <a:xfrm>
            <a:off x="677334" y="3154440"/>
            <a:ext cx="2867377" cy="294553"/>
          </a:xfrm>
          <a:prstGeom prst="roundRect">
            <a:avLst/>
          </a:prstGeom>
          <a:solidFill>
            <a:srgbClr val="7030A0">
              <a:alpha val="30000"/>
            </a:srgb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6">
            <a:extLst>
              <a:ext uri="{FF2B5EF4-FFF2-40B4-BE49-F238E27FC236}">
                <a16:creationId xmlns:a16="http://schemas.microsoft.com/office/drawing/2014/main" id="{61EEA60E-DFE3-9B46-9230-A64B9CD21566}"/>
              </a:ext>
            </a:extLst>
          </p:cNvPr>
          <p:cNvSpPr/>
          <p:nvPr/>
        </p:nvSpPr>
        <p:spPr>
          <a:xfrm>
            <a:off x="8515350" y="2871176"/>
            <a:ext cx="922160" cy="294553"/>
          </a:xfrm>
          <a:prstGeom prst="roundRect">
            <a:avLst/>
          </a:prstGeom>
          <a:solidFill>
            <a:srgbClr val="7030A0">
              <a:alpha val="30000"/>
            </a:srgb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F93FC06-5643-AB4F-AD91-BC9E13514BD1}"/>
              </a:ext>
            </a:extLst>
          </p:cNvPr>
          <p:cNvSpPr txBox="1"/>
          <p:nvPr/>
        </p:nvSpPr>
        <p:spPr>
          <a:xfrm>
            <a:off x="6389370" y="672298"/>
            <a:ext cx="2884632" cy="954107"/>
          </a:xfrm>
          <a:prstGeom prst="rect">
            <a:avLst/>
          </a:prstGeom>
          <a:noFill/>
          <a:ln w="3175">
            <a:solidFill>
              <a:schemeClr val="tx1"/>
            </a:solidFill>
          </a:ln>
        </p:spPr>
        <p:txBody>
          <a:bodyPr wrap="square" rtlCol="0" anchor="ctr">
            <a:spAutoFit/>
          </a:bodyPr>
          <a:lstStyle/>
          <a:p>
            <a:pPr algn="ctr"/>
            <a:r>
              <a:rPr lang="en-CA" sz="2800" dirty="0">
                <a:solidFill>
                  <a:srgbClr val="7030A0"/>
                </a:solidFill>
              </a:rPr>
              <a:t>USING SET DEFINITIONS</a:t>
            </a:r>
          </a:p>
        </p:txBody>
      </p:sp>
      <p:sp>
        <p:nvSpPr>
          <p:cNvPr id="12" name="Rectangle: Rounded Corners 6">
            <a:extLst>
              <a:ext uri="{FF2B5EF4-FFF2-40B4-BE49-F238E27FC236}">
                <a16:creationId xmlns:a16="http://schemas.microsoft.com/office/drawing/2014/main" id="{4D6496D3-4AD8-FA48-9FC5-94866AC6F076}"/>
              </a:ext>
            </a:extLst>
          </p:cNvPr>
          <p:cNvSpPr/>
          <p:nvPr/>
        </p:nvSpPr>
        <p:spPr>
          <a:xfrm>
            <a:off x="3544711" y="1951936"/>
            <a:ext cx="2302934" cy="316089"/>
          </a:xfrm>
          <a:prstGeom prst="roundRect">
            <a:avLst/>
          </a:prstGeom>
          <a:solidFill>
            <a:srgbClr val="7030A0">
              <a:alpha val="30000"/>
            </a:srgb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lide Number Placeholder 2">
            <a:extLst>
              <a:ext uri="{FF2B5EF4-FFF2-40B4-BE49-F238E27FC236}">
                <a16:creationId xmlns:a16="http://schemas.microsoft.com/office/drawing/2014/main" id="{09D079F8-F94C-1946-923C-77E80F918E8C}"/>
              </a:ext>
            </a:extLst>
          </p:cNvPr>
          <p:cNvSpPr>
            <a:spLocks noGrp="1"/>
          </p:cNvSpPr>
          <p:nvPr>
            <p:ph type="sldNum" sz="quarter" idx="12"/>
          </p:nvPr>
        </p:nvSpPr>
        <p:spPr/>
        <p:txBody>
          <a:bodyPr/>
          <a:lstStyle/>
          <a:p>
            <a:fld id="{6B46A59E-10B9-490B-8D75-09DF1349AC8E}" type="slidenum">
              <a:rPr lang="en-CA" smtClean="0"/>
              <a:pPr/>
              <a:t>18</a:t>
            </a:fld>
            <a:endParaRPr lang="en-CA"/>
          </a:p>
        </p:txBody>
      </p:sp>
      <p:sp>
        <p:nvSpPr>
          <p:cNvPr id="13" name="Footer Placeholder 4">
            <a:extLst>
              <a:ext uri="{FF2B5EF4-FFF2-40B4-BE49-F238E27FC236}">
                <a16:creationId xmlns:a16="http://schemas.microsoft.com/office/drawing/2014/main" id="{8FAC0A4D-136B-2B4D-8ABA-5EB7CA5D0448}"/>
              </a:ext>
            </a:extLst>
          </p:cNvPr>
          <p:cNvSpPr>
            <a:spLocks noGrp="1"/>
          </p:cNvSpPr>
          <p:nvPr>
            <p:ph type="ftr" sz="quarter" idx="11"/>
          </p:nvPr>
        </p:nvSpPr>
        <p:spPr>
          <a:xfrm>
            <a:off x="816838" y="6268278"/>
            <a:ext cx="8304584" cy="425669"/>
          </a:xfrm>
        </p:spPr>
        <p:txBody>
          <a:bodyPr/>
          <a:lstStyle/>
          <a:p>
            <a:pPr algn="just"/>
            <a:r>
              <a:rPr lang="en-US" sz="1600" baseline="30000" dirty="0">
                <a:solidFill>
                  <a:schemeClr val="tx1"/>
                </a:solidFill>
              </a:rPr>
              <a:t>* </a:t>
            </a:r>
            <a:r>
              <a:rPr lang="en-US" sz="1600" dirty="0">
                <a:solidFill>
                  <a:schemeClr val="tx1"/>
                </a:solidFill>
              </a:rPr>
              <a:t>Winston, Wayne L., and Jeffrey B. Goldberg. </a:t>
            </a:r>
            <a:r>
              <a:rPr lang="en-US" sz="1600" i="1" dirty="0">
                <a:solidFill>
                  <a:schemeClr val="tx1"/>
                </a:solidFill>
              </a:rPr>
              <a:t>Operations research: applications and algorithms</a:t>
            </a:r>
            <a:r>
              <a:rPr lang="en-US" sz="1600" dirty="0">
                <a:solidFill>
                  <a:schemeClr val="tx1"/>
                </a:solidFill>
              </a:rPr>
              <a:t>, 4</a:t>
            </a:r>
            <a:r>
              <a:rPr lang="en-US" sz="1600" baseline="30000" dirty="0">
                <a:solidFill>
                  <a:schemeClr val="tx1"/>
                </a:solidFill>
              </a:rPr>
              <a:t>th</a:t>
            </a:r>
            <a:r>
              <a:rPr lang="en-US" sz="1600" dirty="0">
                <a:solidFill>
                  <a:schemeClr val="tx1"/>
                </a:solidFill>
              </a:rPr>
              <a:t> edition, 2004, Pg. 60</a:t>
            </a:r>
            <a:endParaRPr lang="en-CA" sz="1600" dirty="0">
              <a:solidFill>
                <a:schemeClr val="tx1"/>
              </a:solidFill>
            </a:endParaRPr>
          </a:p>
        </p:txBody>
      </p:sp>
    </p:spTree>
    <p:extLst>
      <p:ext uri="{BB962C8B-B14F-4D97-AF65-F5344CB8AC3E}">
        <p14:creationId xmlns:p14="http://schemas.microsoft.com/office/powerpoint/2010/main" val="115975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FCA9-42A5-425C-82A1-588D80C0901F}"/>
              </a:ext>
            </a:extLst>
          </p:cNvPr>
          <p:cNvSpPr>
            <a:spLocks noGrp="1"/>
          </p:cNvSpPr>
          <p:nvPr>
            <p:ph type="title"/>
          </p:nvPr>
        </p:nvSpPr>
        <p:spPr/>
        <p:txBody>
          <a:bodyPr>
            <a:normAutofit/>
          </a:bodyPr>
          <a:lstStyle/>
          <a:p>
            <a:r>
              <a:rPr lang="en-CA" dirty="0"/>
              <a:t>Organizing information – </a:t>
            </a:r>
            <a:r>
              <a:rPr lang="en-CA" i="1" dirty="0"/>
              <a:t>sets</a:t>
            </a:r>
            <a:r>
              <a:rPr lang="en-CA"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B44F17-CA05-4418-8651-10E49BBC062D}"/>
                  </a:ext>
                </a:extLst>
              </p:cNvPr>
              <p:cNvSpPr>
                <a:spLocks noGrp="1"/>
              </p:cNvSpPr>
              <p:nvPr>
                <p:ph idx="1"/>
              </p:nvPr>
            </p:nvSpPr>
            <p:spPr/>
            <p:txBody>
              <a:bodyPr>
                <a:normAutofit/>
              </a:bodyPr>
              <a:lstStyle/>
              <a:p>
                <a:r>
                  <a:rPr lang="en-CA" dirty="0"/>
                  <a:t>Set of all items produced</a:t>
                </a:r>
              </a:p>
              <a:p>
                <a:pPr lvl="1"/>
                <a14:m>
                  <m:oMath xmlns:m="http://schemas.openxmlformats.org/officeDocument/2006/math">
                    <m:r>
                      <a:rPr lang="en-CA" b="0" i="1" smtClean="0">
                        <a:latin typeface="Cambria Math" panose="02040503050406030204" pitchFamily="18" charset="0"/>
                      </a:rPr>
                      <m:t>𝑖</m:t>
                    </m:r>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m:t>
                    </m:r>
                    <m:d>
                      <m:dPr>
                        <m:begChr m:val="{"/>
                        <m:endChr m:val="}"/>
                        <m:ctrlPr>
                          <a:rPr lang="en-CA" b="0"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𝑙𝑢𝑥𝑢𝑟𝑦</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𝑐𝑎𝑟𝑠</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𝑡𝑟𝑢𝑐𝑘𝑠</m:t>
                        </m:r>
                      </m:e>
                    </m:d>
                  </m:oMath>
                </a14:m>
                <a:endParaRPr lang="en-CA" dirty="0"/>
              </a:p>
              <a:p>
                <a:r>
                  <a:rPr lang="en-CA" dirty="0"/>
                  <a:t>Set of all customer bases</a:t>
                </a:r>
              </a:p>
              <a:p>
                <a:pPr lvl="1"/>
                <a14:m>
                  <m:oMath xmlns:m="http://schemas.openxmlformats.org/officeDocument/2006/math">
                    <m:r>
                      <a:rPr lang="en-CA" b="0" i="1" smtClean="0">
                        <a:latin typeface="Cambria Math" panose="02040503050406030204" pitchFamily="18" charset="0"/>
                      </a:rPr>
                      <m:t>𝑐</m:t>
                    </m:r>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𝐶</m:t>
                    </m:r>
                    <m:r>
                      <a:rPr lang="en-CA" b="0" i="1" smtClean="0">
                        <a:latin typeface="Cambria Math" panose="02040503050406030204" pitchFamily="18" charset="0"/>
                        <a:ea typeface="Cambria Math" panose="02040503050406030204" pitchFamily="18" charset="0"/>
                      </a:rPr>
                      <m:t>=</m:t>
                    </m:r>
                    <m:d>
                      <m:dPr>
                        <m:begChr m:val="{"/>
                        <m:endChr m:val="}"/>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𝐻𝐼𝑊</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𝐻𝐼𝑀</m:t>
                        </m:r>
                      </m:e>
                    </m:d>
                  </m:oMath>
                </a14:m>
                <a:endParaRPr lang="en-CA" dirty="0"/>
              </a:p>
              <a:p>
                <a:r>
                  <a:rPr lang="en-CA" dirty="0"/>
                  <a:t>Set of all ad types</a:t>
                </a:r>
              </a:p>
              <a:p>
                <a:pPr lvl="1"/>
                <a14:m>
                  <m:oMath xmlns:m="http://schemas.openxmlformats.org/officeDocument/2006/math">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𝐴</m:t>
                    </m:r>
                    <m:r>
                      <a:rPr lang="en-CA" b="0" i="1" smtClean="0">
                        <a:latin typeface="Cambria Math" panose="02040503050406030204" pitchFamily="18" charset="0"/>
                        <a:ea typeface="Cambria Math" panose="02040503050406030204" pitchFamily="18" charset="0"/>
                      </a:rPr>
                      <m:t>=</m:t>
                    </m:r>
                    <m:d>
                      <m:dPr>
                        <m:begChr m:val="{"/>
                        <m:endChr m:val="}"/>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𝑐𝑜𝑚𝑒𝑑𝑦</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𝑓𝑜𝑜𝑡𝑏𝑎𝑙𝑙</m:t>
                        </m:r>
                      </m:e>
                    </m:d>
                  </m:oMath>
                </a14:m>
                <a:endParaRPr lang="en-CA" dirty="0"/>
              </a:p>
            </p:txBody>
          </p:sp>
        </mc:Choice>
        <mc:Fallback xmlns="">
          <p:sp>
            <p:nvSpPr>
              <p:cNvPr id="3" name="Content Placeholder 2">
                <a:extLst>
                  <a:ext uri="{FF2B5EF4-FFF2-40B4-BE49-F238E27FC236}">
                    <a16:creationId xmlns:a16="http://schemas.microsoft.com/office/drawing/2014/main" id="{5CB44F17-CA05-4418-8651-10E49BBC062D}"/>
                  </a:ext>
                </a:extLst>
              </p:cNvPr>
              <p:cNvSpPr>
                <a:spLocks noGrp="1" noRot="1" noChangeAspect="1" noMove="1" noResize="1" noEditPoints="1" noAdjustHandles="1" noChangeArrowheads="1" noChangeShapeType="1" noTextEdit="1"/>
              </p:cNvSpPr>
              <p:nvPr>
                <p:ph idx="1"/>
              </p:nvPr>
            </p:nvSpPr>
            <p:spPr>
              <a:blipFill>
                <a:blip r:embed="rId2"/>
                <a:stretch>
                  <a:fillRect l="-1032" t="-260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FDF8B7B4-AD08-B340-A789-A64AA9D3C1CA}"/>
              </a:ext>
            </a:extLst>
          </p:cNvPr>
          <p:cNvSpPr>
            <a:spLocks noGrp="1"/>
          </p:cNvSpPr>
          <p:nvPr>
            <p:ph type="sldNum" sz="quarter" idx="12"/>
          </p:nvPr>
        </p:nvSpPr>
        <p:spPr/>
        <p:txBody>
          <a:bodyPr/>
          <a:lstStyle/>
          <a:p>
            <a:fld id="{6B46A59E-10B9-490B-8D75-09DF1349AC8E}" type="slidenum">
              <a:rPr lang="en-CA" smtClean="0"/>
              <a:pPr/>
              <a:t>19</a:t>
            </a:fld>
            <a:endParaRPr lang="en-CA"/>
          </a:p>
        </p:txBody>
      </p:sp>
      <p:sp>
        <p:nvSpPr>
          <p:cNvPr id="5" name="Footer Placeholder 4">
            <a:extLst>
              <a:ext uri="{FF2B5EF4-FFF2-40B4-BE49-F238E27FC236}">
                <a16:creationId xmlns:a16="http://schemas.microsoft.com/office/drawing/2014/main" id="{E30A850A-1068-1946-A07C-2234903D89A5}"/>
              </a:ext>
            </a:extLst>
          </p:cNvPr>
          <p:cNvSpPr>
            <a:spLocks noGrp="1"/>
          </p:cNvSpPr>
          <p:nvPr>
            <p:ph type="ftr" sz="quarter" idx="11"/>
          </p:nvPr>
        </p:nvSpPr>
        <p:spPr>
          <a:xfrm>
            <a:off x="677334" y="5860752"/>
            <a:ext cx="6297612" cy="545735"/>
          </a:xfrm>
        </p:spPr>
        <p:txBody>
          <a:bodyPr/>
          <a:lstStyle/>
          <a:p>
            <a:r>
              <a:rPr lang="en-CA" sz="1600" dirty="0">
                <a:solidFill>
                  <a:schemeClr val="tx1"/>
                </a:solidFill>
              </a:rPr>
              <a:t>HIW: High Income Women</a:t>
            </a:r>
          </a:p>
          <a:p>
            <a:r>
              <a:rPr lang="en-CA" sz="1600" dirty="0">
                <a:solidFill>
                  <a:schemeClr val="tx1"/>
                </a:solidFill>
              </a:rPr>
              <a:t>HIM: High Income Men</a:t>
            </a:r>
          </a:p>
        </p:txBody>
      </p:sp>
    </p:spTree>
    <p:extLst>
      <p:ext uri="{BB962C8B-B14F-4D97-AF65-F5344CB8AC3E}">
        <p14:creationId xmlns:p14="http://schemas.microsoft.com/office/powerpoint/2010/main" val="12177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6E1A-1039-964F-9D49-9A525DF890F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E8C0994-CBC1-D745-A598-3B36D881DEFF}"/>
              </a:ext>
            </a:extLst>
          </p:cNvPr>
          <p:cNvSpPr>
            <a:spLocks noGrp="1"/>
          </p:cNvSpPr>
          <p:nvPr>
            <p:ph idx="1"/>
          </p:nvPr>
        </p:nvSpPr>
        <p:spPr/>
        <p:txBody>
          <a:bodyPr>
            <a:normAutofit lnSpcReduction="10000"/>
          </a:bodyPr>
          <a:lstStyle/>
          <a:p>
            <a:r>
              <a:rPr lang="en-US" dirty="0"/>
              <a:t>Review linear programming</a:t>
            </a:r>
          </a:p>
          <a:p>
            <a:r>
              <a:rPr lang="en-US" dirty="0"/>
              <a:t>Example 1 (advertising industry)</a:t>
            </a:r>
          </a:p>
          <a:p>
            <a:pPr lvl="1"/>
            <a:r>
              <a:rPr lang="en-US" dirty="0"/>
              <a:t>Coding in GAMS</a:t>
            </a:r>
          </a:p>
          <a:p>
            <a:pPr lvl="1"/>
            <a:r>
              <a:rPr lang="en-US" dirty="0"/>
              <a:t>Coding in Python</a:t>
            </a:r>
          </a:p>
          <a:p>
            <a:r>
              <a:rPr lang="en-US" dirty="0"/>
              <a:t>Example 2 (staff allocation)</a:t>
            </a:r>
          </a:p>
          <a:p>
            <a:pPr lvl="1"/>
            <a:r>
              <a:rPr lang="en-US" dirty="0"/>
              <a:t>Coding in GAMS</a:t>
            </a:r>
          </a:p>
          <a:p>
            <a:pPr lvl="1"/>
            <a:r>
              <a:rPr lang="en-US" dirty="0"/>
              <a:t>Coding in Python</a:t>
            </a:r>
          </a:p>
          <a:p>
            <a:r>
              <a:rPr lang="en-US" dirty="0"/>
              <a:t>Example 3 (revisiting Example 1)</a:t>
            </a:r>
          </a:p>
          <a:p>
            <a:pPr lvl="1"/>
            <a:r>
              <a:rPr lang="en-US" dirty="0"/>
              <a:t>Coding in GAMS</a:t>
            </a:r>
          </a:p>
          <a:p>
            <a:pPr lvl="1"/>
            <a:r>
              <a:rPr lang="en-US" dirty="0"/>
              <a:t>Coding in Python</a:t>
            </a:r>
          </a:p>
          <a:p>
            <a:endParaRPr lang="en-US" dirty="0"/>
          </a:p>
        </p:txBody>
      </p:sp>
      <p:sp>
        <p:nvSpPr>
          <p:cNvPr id="7" name="Slide Number Placeholder 6">
            <a:extLst>
              <a:ext uri="{FF2B5EF4-FFF2-40B4-BE49-F238E27FC236}">
                <a16:creationId xmlns:a16="http://schemas.microsoft.com/office/drawing/2014/main" id="{E2433C6F-9FD7-CD45-87AD-829164BDCE57}"/>
              </a:ext>
            </a:extLst>
          </p:cNvPr>
          <p:cNvSpPr>
            <a:spLocks noGrp="1"/>
          </p:cNvSpPr>
          <p:nvPr>
            <p:ph type="sldNum" sz="quarter" idx="12"/>
          </p:nvPr>
        </p:nvSpPr>
        <p:spPr/>
        <p:txBody>
          <a:bodyPr/>
          <a:lstStyle/>
          <a:p>
            <a:fld id="{6B46A59E-10B9-490B-8D75-09DF1349AC8E}" type="slidenum">
              <a:rPr lang="en-CA" smtClean="0"/>
              <a:pPr/>
              <a:t>2</a:t>
            </a:fld>
            <a:endParaRPr lang="en-CA"/>
          </a:p>
        </p:txBody>
      </p:sp>
    </p:spTree>
    <p:extLst>
      <p:ext uri="{BB962C8B-B14F-4D97-AF65-F5344CB8AC3E}">
        <p14:creationId xmlns:p14="http://schemas.microsoft.com/office/powerpoint/2010/main" val="192591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FCA9-42A5-425C-82A1-588D80C0901F}"/>
              </a:ext>
            </a:extLst>
          </p:cNvPr>
          <p:cNvSpPr>
            <a:spLocks noGrp="1"/>
          </p:cNvSpPr>
          <p:nvPr>
            <p:ph type="title"/>
          </p:nvPr>
        </p:nvSpPr>
        <p:spPr/>
        <p:txBody>
          <a:bodyPr>
            <a:normAutofit/>
          </a:bodyPr>
          <a:lstStyle/>
          <a:p>
            <a:r>
              <a:rPr lang="en-CA" dirty="0"/>
              <a:t>Organizing information – </a:t>
            </a:r>
            <a:r>
              <a:rPr lang="en-CA" i="1" dirty="0"/>
              <a:t>parameters</a:t>
            </a:r>
            <a:r>
              <a:rPr lang="en-CA"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B44F17-CA05-4418-8651-10E49BBC062D}"/>
                  </a:ext>
                </a:extLst>
              </p:cNvPr>
              <p:cNvSpPr>
                <a:spLocks noGrp="1"/>
              </p:cNvSpPr>
              <p:nvPr>
                <p:ph idx="1"/>
              </p:nvPr>
            </p:nvSpPr>
            <p:spPr>
              <a:xfrm>
                <a:off x="677334" y="1939658"/>
                <a:ext cx="5600728" cy="607162"/>
              </a:xfrm>
            </p:spPr>
            <p:txBody>
              <a:bodyPr>
                <a:normAutofit/>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CA" i="1">
                            <a:latin typeface="Cambria Math" panose="02040503050406030204" pitchFamily="18" charset="0"/>
                          </a:rPr>
                          <m:t>𝑎</m:t>
                        </m:r>
                      </m:sub>
                    </m:sSub>
                  </m:oMath>
                </a14:m>
                <a:r>
                  <a:rPr lang="en-US" dirty="0"/>
                  <a:t> is the cost of ad type </a:t>
                </a:r>
                <a:r>
                  <a:rPr lang="en-US" i="1" dirty="0"/>
                  <a:t>a</a:t>
                </a:r>
              </a:p>
            </p:txBody>
          </p:sp>
        </mc:Choice>
        <mc:Fallback xmlns="">
          <p:sp>
            <p:nvSpPr>
              <p:cNvPr id="3" name="Content Placeholder 2">
                <a:extLst>
                  <a:ext uri="{FF2B5EF4-FFF2-40B4-BE49-F238E27FC236}">
                    <a16:creationId xmlns:a16="http://schemas.microsoft.com/office/drawing/2014/main" id="{5CB44F17-CA05-4418-8651-10E49BBC062D}"/>
                  </a:ext>
                </a:extLst>
              </p:cNvPr>
              <p:cNvSpPr>
                <a:spLocks noGrp="1" noRot="1" noChangeAspect="1" noMove="1" noResize="1" noEditPoints="1" noAdjustHandles="1" noChangeArrowheads="1" noChangeShapeType="1" noTextEdit="1"/>
              </p:cNvSpPr>
              <p:nvPr>
                <p:ph idx="1"/>
              </p:nvPr>
            </p:nvSpPr>
            <p:spPr>
              <a:xfrm>
                <a:off x="677334" y="1939658"/>
                <a:ext cx="5600728" cy="607162"/>
              </a:xfrm>
              <a:blipFill>
                <a:blip r:embed="rId2"/>
                <a:stretch>
                  <a:fillRect l="-1584" t="-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67905AC9-5C4B-494E-B591-EC964AE110A8}"/>
                  </a:ext>
                </a:extLst>
              </p:cNvPr>
              <p:cNvGraphicFramePr>
                <a:graphicFrameLocks noGrp="1"/>
              </p:cNvGraphicFramePr>
              <p:nvPr>
                <p:extLst>
                  <p:ext uri="{D42A27DB-BD31-4B8C-83A1-F6EECF244321}">
                    <p14:modId xmlns:p14="http://schemas.microsoft.com/office/powerpoint/2010/main" val="18282975"/>
                  </p:ext>
                </p:extLst>
              </p:nvPr>
            </p:nvGraphicFramePr>
            <p:xfrm>
              <a:off x="5253197" y="5245803"/>
              <a:ext cx="3679137" cy="1112520"/>
            </p:xfrm>
            <a:graphic>
              <a:graphicData uri="http://schemas.openxmlformats.org/drawingml/2006/table">
                <a:tbl>
                  <a:tblPr firstRow="1" bandRow="1">
                    <a:tableStyleId>{5C22544A-7EE6-4342-B048-85BDC9FD1C3A}</a:tableStyleId>
                  </a:tblPr>
                  <a:tblGrid>
                    <a:gridCol w="1226379">
                      <a:extLst>
                        <a:ext uri="{9D8B030D-6E8A-4147-A177-3AD203B41FA5}">
                          <a16:colId xmlns:a16="http://schemas.microsoft.com/office/drawing/2014/main" val="2708285071"/>
                        </a:ext>
                      </a:extLst>
                    </a:gridCol>
                    <a:gridCol w="1226379">
                      <a:extLst>
                        <a:ext uri="{9D8B030D-6E8A-4147-A177-3AD203B41FA5}">
                          <a16:colId xmlns:a16="http://schemas.microsoft.com/office/drawing/2014/main" val="1481780623"/>
                        </a:ext>
                      </a:extLst>
                    </a:gridCol>
                    <a:gridCol w="1226379">
                      <a:extLst>
                        <a:ext uri="{9D8B030D-6E8A-4147-A177-3AD203B41FA5}">
                          <a16:colId xmlns:a16="http://schemas.microsoft.com/office/drawing/2014/main" val="2804356567"/>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𝑐</m:t>
                                    </m:r>
                                  </m:sub>
                                </m:sSub>
                              </m:oMath>
                            </m:oMathPara>
                          </a14:m>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i="1" dirty="0"/>
                            <a:t>a</a:t>
                          </a:r>
                          <a:r>
                            <a:rPr lang="en-CA" sz="1600" dirty="0"/>
                            <a:t> = comedy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i="1" dirty="0"/>
                            <a:t>a</a:t>
                          </a:r>
                          <a:r>
                            <a:rPr lang="en-CA" sz="1600" dirty="0"/>
                            <a:t> = football</a:t>
                          </a:r>
                        </a:p>
                      </a:txBody>
                      <a:tcPr/>
                    </a:tc>
                    <a:extLst>
                      <a:ext uri="{0D108BD9-81ED-4DB2-BD59-A6C34878D82A}">
                        <a16:rowId xmlns:a16="http://schemas.microsoft.com/office/drawing/2014/main" val="1879451603"/>
                      </a:ext>
                    </a:extLst>
                  </a:tr>
                  <a:tr h="370840">
                    <a:tc>
                      <a:txBody>
                        <a:bodyPr/>
                        <a:lstStyle/>
                        <a:p>
                          <a:pPr algn="ctr"/>
                          <a:r>
                            <a:rPr lang="en-CA" sz="1600" i="1" dirty="0"/>
                            <a:t>c</a:t>
                          </a:r>
                          <a:r>
                            <a:rPr lang="en-CA" sz="1600" dirty="0"/>
                            <a:t> = HIW</a:t>
                          </a:r>
                        </a:p>
                      </a:txBody>
                      <a:tcPr anchor="ctr"/>
                    </a:tc>
                    <a:tc>
                      <a:txBody>
                        <a:bodyPr/>
                        <a:lstStyle/>
                        <a:p>
                          <a:r>
                            <a:rPr lang="en-US" sz="1600" dirty="0"/>
                            <a:t>7</a:t>
                          </a:r>
                        </a:p>
                      </a:txBody>
                      <a:tcPr/>
                    </a:tc>
                    <a:tc>
                      <a:txBody>
                        <a:bodyPr/>
                        <a:lstStyle/>
                        <a:p>
                          <a:r>
                            <a:rPr lang="en-US" sz="1600" dirty="0"/>
                            <a:t>2</a:t>
                          </a:r>
                        </a:p>
                      </a:txBody>
                      <a:tcPr/>
                    </a:tc>
                    <a:extLst>
                      <a:ext uri="{0D108BD9-81ED-4DB2-BD59-A6C34878D82A}">
                        <a16:rowId xmlns:a16="http://schemas.microsoft.com/office/drawing/2014/main" val="4073599371"/>
                      </a:ext>
                    </a:extLst>
                  </a:tr>
                  <a:tr h="370840">
                    <a:tc>
                      <a:txBody>
                        <a:bodyPr/>
                        <a:lstStyle/>
                        <a:p>
                          <a:pPr algn="ctr"/>
                          <a:r>
                            <a:rPr lang="en-CA" sz="1600" i="1" dirty="0"/>
                            <a:t>c</a:t>
                          </a:r>
                          <a:r>
                            <a:rPr lang="en-CA" sz="1600" dirty="0"/>
                            <a:t> = HIM</a:t>
                          </a:r>
                        </a:p>
                      </a:txBody>
                      <a:tcPr anchor="ctr"/>
                    </a:tc>
                    <a:tc>
                      <a:txBody>
                        <a:bodyPr/>
                        <a:lstStyle/>
                        <a:p>
                          <a:r>
                            <a:rPr lang="en-US" sz="1600" dirty="0"/>
                            <a:t>2</a:t>
                          </a:r>
                        </a:p>
                      </a:txBody>
                      <a:tcPr/>
                    </a:tc>
                    <a:tc>
                      <a:txBody>
                        <a:bodyPr/>
                        <a:lstStyle/>
                        <a:p>
                          <a:r>
                            <a:rPr lang="en-US" sz="1600" dirty="0"/>
                            <a:t>12</a:t>
                          </a:r>
                        </a:p>
                      </a:txBody>
                      <a:tcPr/>
                    </a:tc>
                    <a:extLst>
                      <a:ext uri="{0D108BD9-81ED-4DB2-BD59-A6C34878D82A}">
                        <a16:rowId xmlns:a16="http://schemas.microsoft.com/office/drawing/2014/main" val="2766522523"/>
                      </a:ext>
                    </a:extLst>
                  </a:tr>
                </a:tbl>
              </a:graphicData>
            </a:graphic>
          </p:graphicFrame>
        </mc:Choice>
        <mc:Fallback xmlns="">
          <p:graphicFrame>
            <p:nvGraphicFramePr>
              <p:cNvPr id="12" name="Table 11">
                <a:extLst>
                  <a:ext uri="{FF2B5EF4-FFF2-40B4-BE49-F238E27FC236}">
                    <a16:creationId xmlns:a16="http://schemas.microsoft.com/office/drawing/2014/main" id="{67905AC9-5C4B-494E-B591-EC964AE110A8}"/>
                  </a:ext>
                </a:extLst>
              </p:cNvPr>
              <p:cNvGraphicFramePr>
                <a:graphicFrameLocks noGrp="1"/>
              </p:cNvGraphicFramePr>
              <p:nvPr>
                <p:extLst>
                  <p:ext uri="{D42A27DB-BD31-4B8C-83A1-F6EECF244321}">
                    <p14:modId xmlns:p14="http://schemas.microsoft.com/office/powerpoint/2010/main" val="18282975"/>
                  </p:ext>
                </p:extLst>
              </p:nvPr>
            </p:nvGraphicFramePr>
            <p:xfrm>
              <a:off x="5253197" y="5245803"/>
              <a:ext cx="3679137" cy="1112520"/>
            </p:xfrm>
            <a:graphic>
              <a:graphicData uri="http://schemas.openxmlformats.org/drawingml/2006/table">
                <a:tbl>
                  <a:tblPr firstRow="1" bandRow="1">
                    <a:tableStyleId>{5C22544A-7EE6-4342-B048-85BDC9FD1C3A}</a:tableStyleId>
                  </a:tblPr>
                  <a:tblGrid>
                    <a:gridCol w="1226379">
                      <a:extLst>
                        <a:ext uri="{9D8B030D-6E8A-4147-A177-3AD203B41FA5}">
                          <a16:colId xmlns:a16="http://schemas.microsoft.com/office/drawing/2014/main" val="2708285071"/>
                        </a:ext>
                      </a:extLst>
                    </a:gridCol>
                    <a:gridCol w="1226379">
                      <a:extLst>
                        <a:ext uri="{9D8B030D-6E8A-4147-A177-3AD203B41FA5}">
                          <a16:colId xmlns:a16="http://schemas.microsoft.com/office/drawing/2014/main" val="1481780623"/>
                        </a:ext>
                      </a:extLst>
                    </a:gridCol>
                    <a:gridCol w="1226379">
                      <a:extLst>
                        <a:ext uri="{9D8B030D-6E8A-4147-A177-3AD203B41FA5}">
                          <a16:colId xmlns:a16="http://schemas.microsoft.com/office/drawing/2014/main" val="2804356567"/>
                        </a:ext>
                      </a:extLst>
                    </a:gridCol>
                  </a:tblGrid>
                  <a:tr h="370840">
                    <a:tc>
                      <a:txBody>
                        <a:bodyPr/>
                        <a:lstStyle/>
                        <a:p>
                          <a:endParaRPr lang="en-US"/>
                        </a:p>
                      </a:txBody>
                      <a:tcPr>
                        <a:blipFill>
                          <a:blip r:embed="rId3"/>
                          <a:stretch>
                            <a:fillRect l="-495" t="-3279" r="-201485" b="-216393"/>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i="1" dirty="0"/>
                            <a:t>a</a:t>
                          </a:r>
                          <a:r>
                            <a:rPr lang="en-CA" sz="1600" dirty="0"/>
                            <a:t> = comedy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i="1" dirty="0"/>
                            <a:t>a</a:t>
                          </a:r>
                          <a:r>
                            <a:rPr lang="en-CA" sz="1600" dirty="0"/>
                            <a:t> = football</a:t>
                          </a:r>
                        </a:p>
                      </a:txBody>
                      <a:tcPr/>
                    </a:tc>
                    <a:extLst>
                      <a:ext uri="{0D108BD9-81ED-4DB2-BD59-A6C34878D82A}">
                        <a16:rowId xmlns:a16="http://schemas.microsoft.com/office/drawing/2014/main" val="1879451603"/>
                      </a:ext>
                    </a:extLst>
                  </a:tr>
                  <a:tr h="370840">
                    <a:tc>
                      <a:txBody>
                        <a:bodyPr/>
                        <a:lstStyle/>
                        <a:p>
                          <a:pPr algn="ctr"/>
                          <a:r>
                            <a:rPr lang="en-CA" sz="1600" i="1" dirty="0"/>
                            <a:t>c</a:t>
                          </a:r>
                          <a:r>
                            <a:rPr lang="en-CA" sz="1600" dirty="0"/>
                            <a:t> = HIW</a:t>
                          </a:r>
                        </a:p>
                      </a:txBody>
                      <a:tcPr anchor="ctr"/>
                    </a:tc>
                    <a:tc>
                      <a:txBody>
                        <a:bodyPr/>
                        <a:lstStyle/>
                        <a:p>
                          <a:r>
                            <a:rPr lang="en-US" sz="1600" dirty="0"/>
                            <a:t>7</a:t>
                          </a:r>
                        </a:p>
                      </a:txBody>
                      <a:tcPr/>
                    </a:tc>
                    <a:tc>
                      <a:txBody>
                        <a:bodyPr/>
                        <a:lstStyle/>
                        <a:p>
                          <a:r>
                            <a:rPr lang="en-US" sz="1600" dirty="0"/>
                            <a:t>2</a:t>
                          </a:r>
                        </a:p>
                      </a:txBody>
                      <a:tcPr/>
                    </a:tc>
                    <a:extLst>
                      <a:ext uri="{0D108BD9-81ED-4DB2-BD59-A6C34878D82A}">
                        <a16:rowId xmlns:a16="http://schemas.microsoft.com/office/drawing/2014/main" val="4073599371"/>
                      </a:ext>
                    </a:extLst>
                  </a:tr>
                  <a:tr h="370840">
                    <a:tc>
                      <a:txBody>
                        <a:bodyPr/>
                        <a:lstStyle/>
                        <a:p>
                          <a:pPr algn="ctr"/>
                          <a:r>
                            <a:rPr lang="en-CA" sz="1600" i="1" dirty="0"/>
                            <a:t>c</a:t>
                          </a:r>
                          <a:r>
                            <a:rPr lang="en-CA" sz="1600" dirty="0"/>
                            <a:t> = HIM</a:t>
                          </a:r>
                        </a:p>
                      </a:txBody>
                      <a:tcPr anchor="ctr"/>
                    </a:tc>
                    <a:tc>
                      <a:txBody>
                        <a:bodyPr/>
                        <a:lstStyle/>
                        <a:p>
                          <a:r>
                            <a:rPr lang="en-US" sz="1600" dirty="0"/>
                            <a:t>2</a:t>
                          </a:r>
                        </a:p>
                      </a:txBody>
                      <a:tcPr/>
                    </a:tc>
                    <a:tc>
                      <a:txBody>
                        <a:bodyPr/>
                        <a:lstStyle/>
                        <a:p>
                          <a:r>
                            <a:rPr lang="en-US" sz="1600" dirty="0"/>
                            <a:t>12</a:t>
                          </a:r>
                        </a:p>
                      </a:txBody>
                      <a:tcPr/>
                    </a:tc>
                    <a:extLst>
                      <a:ext uri="{0D108BD9-81ED-4DB2-BD59-A6C34878D82A}">
                        <a16:rowId xmlns:a16="http://schemas.microsoft.com/office/drawing/2014/main" val="27665225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BF4ABDC4-3AF7-4C4F-9648-1290EDF7F758}"/>
                  </a:ext>
                </a:extLst>
              </p:cNvPr>
              <p:cNvGraphicFramePr>
                <a:graphicFrameLocks noGrp="1"/>
              </p:cNvGraphicFramePr>
              <p:nvPr>
                <p:extLst>
                  <p:ext uri="{D42A27DB-BD31-4B8C-83A1-F6EECF244321}">
                    <p14:modId xmlns:p14="http://schemas.microsoft.com/office/powerpoint/2010/main" val="971318273"/>
                  </p:ext>
                </p:extLst>
              </p:nvPr>
            </p:nvGraphicFramePr>
            <p:xfrm>
              <a:off x="6479574" y="3694572"/>
              <a:ext cx="2452758" cy="1112520"/>
            </p:xfrm>
            <a:graphic>
              <a:graphicData uri="http://schemas.openxmlformats.org/drawingml/2006/table">
                <a:tbl>
                  <a:tblPr firstRow="1" bandRow="1">
                    <a:tableStyleId>{5C22544A-7EE6-4342-B048-85BDC9FD1C3A}</a:tableStyleId>
                  </a:tblPr>
                  <a:tblGrid>
                    <a:gridCol w="1228405">
                      <a:extLst>
                        <a:ext uri="{9D8B030D-6E8A-4147-A177-3AD203B41FA5}">
                          <a16:colId xmlns:a16="http://schemas.microsoft.com/office/drawing/2014/main" val="2708285071"/>
                        </a:ext>
                      </a:extLst>
                    </a:gridCol>
                    <a:gridCol w="1224353">
                      <a:extLst>
                        <a:ext uri="{9D8B030D-6E8A-4147-A177-3AD203B41FA5}">
                          <a16:colId xmlns:a16="http://schemas.microsoft.com/office/drawing/2014/main" val="148178062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𝛼</m:t>
                                    </m:r>
                                  </m:e>
                                  <m:sub>
                                    <m:r>
                                      <a:rPr lang="en-US" sz="1600" i="1">
                                        <a:latin typeface="Cambria Math" panose="02040503050406030204" pitchFamily="18" charset="0"/>
                                      </a:rPr>
                                      <m:t>𝑐</m:t>
                                    </m:r>
                                  </m:sub>
                                </m:sSub>
                              </m:oMath>
                            </m:oMathPara>
                          </a14:m>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dirty="0"/>
                        </a:p>
                      </a:txBody>
                      <a:tcPr/>
                    </a:tc>
                    <a:extLst>
                      <a:ext uri="{0D108BD9-81ED-4DB2-BD59-A6C34878D82A}">
                        <a16:rowId xmlns:a16="http://schemas.microsoft.com/office/drawing/2014/main" val="1879451603"/>
                      </a:ext>
                    </a:extLst>
                  </a:tr>
                  <a:tr h="370840">
                    <a:tc>
                      <a:txBody>
                        <a:bodyPr/>
                        <a:lstStyle/>
                        <a:p>
                          <a:pPr algn="ctr"/>
                          <a:r>
                            <a:rPr lang="en-CA" sz="1600" i="1" dirty="0"/>
                            <a:t>c</a:t>
                          </a:r>
                          <a:r>
                            <a:rPr lang="en-CA" sz="1600" dirty="0"/>
                            <a:t> = HIW</a:t>
                          </a:r>
                        </a:p>
                      </a:txBody>
                      <a:tcPr anchor="ctr"/>
                    </a:tc>
                    <a:tc>
                      <a:txBody>
                        <a:bodyPr/>
                        <a:lstStyle/>
                        <a:p>
                          <a:pPr algn="ctr"/>
                          <a:r>
                            <a:rPr lang="en-CA" sz="1600" dirty="0"/>
                            <a:t>28</a:t>
                          </a:r>
                        </a:p>
                      </a:txBody>
                      <a:tcPr anchor="ctr"/>
                    </a:tc>
                    <a:extLst>
                      <a:ext uri="{0D108BD9-81ED-4DB2-BD59-A6C34878D82A}">
                        <a16:rowId xmlns:a16="http://schemas.microsoft.com/office/drawing/2014/main" val="4073599371"/>
                      </a:ext>
                    </a:extLst>
                  </a:tr>
                  <a:tr h="370840">
                    <a:tc>
                      <a:txBody>
                        <a:bodyPr/>
                        <a:lstStyle/>
                        <a:p>
                          <a:pPr algn="ctr"/>
                          <a:r>
                            <a:rPr lang="en-CA" sz="1600" i="1" dirty="0"/>
                            <a:t>c</a:t>
                          </a:r>
                          <a:r>
                            <a:rPr lang="en-CA" sz="1600" dirty="0"/>
                            <a:t> = HIM</a:t>
                          </a:r>
                        </a:p>
                      </a:txBody>
                      <a:tcPr anchor="ctr"/>
                    </a:tc>
                    <a:tc>
                      <a:txBody>
                        <a:bodyPr/>
                        <a:lstStyle/>
                        <a:p>
                          <a:pPr algn="ctr"/>
                          <a:r>
                            <a:rPr lang="en-CA" sz="1600" dirty="0"/>
                            <a:t>24</a:t>
                          </a:r>
                        </a:p>
                      </a:txBody>
                      <a:tcPr anchor="ctr"/>
                    </a:tc>
                    <a:extLst>
                      <a:ext uri="{0D108BD9-81ED-4DB2-BD59-A6C34878D82A}">
                        <a16:rowId xmlns:a16="http://schemas.microsoft.com/office/drawing/2014/main" val="2766522523"/>
                      </a:ext>
                    </a:extLst>
                  </a:tr>
                </a:tbl>
              </a:graphicData>
            </a:graphic>
          </p:graphicFrame>
        </mc:Choice>
        <mc:Fallback xmlns="">
          <p:graphicFrame>
            <p:nvGraphicFramePr>
              <p:cNvPr id="13" name="Table 12">
                <a:extLst>
                  <a:ext uri="{FF2B5EF4-FFF2-40B4-BE49-F238E27FC236}">
                    <a16:creationId xmlns:a16="http://schemas.microsoft.com/office/drawing/2014/main" id="{BF4ABDC4-3AF7-4C4F-9648-1290EDF7F758}"/>
                  </a:ext>
                </a:extLst>
              </p:cNvPr>
              <p:cNvGraphicFramePr>
                <a:graphicFrameLocks noGrp="1"/>
              </p:cNvGraphicFramePr>
              <p:nvPr>
                <p:extLst>
                  <p:ext uri="{D42A27DB-BD31-4B8C-83A1-F6EECF244321}">
                    <p14:modId xmlns:p14="http://schemas.microsoft.com/office/powerpoint/2010/main" val="971318273"/>
                  </p:ext>
                </p:extLst>
              </p:nvPr>
            </p:nvGraphicFramePr>
            <p:xfrm>
              <a:off x="6479574" y="3694572"/>
              <a:ext cx="2452758" cy="1112520"/>
            </p:xfrm>
            <a:graphic>
              <a:graphicData uri="http://schemas.openxmlformats.org/drawingml/2006/table">
                <a:tbl>
                  <a:tblPr firstRow="1" bandRow="1">
                    <a:tableStyleId>{5C22544A-7EE6-4342-B048-85BDC9FD1C3A}</a:tableStyleId>
                  </a:tblPr>
                  <a:tblGrid>
                    <a:gridCol w="1228405">
                      <a:extLst>
                        <a:ext uri="{9D8B030D-6E8A-4147-A177-3AD203B41FA5}">
                          <a16:colId xmlns:a16="http://schemas.microsoft.com/office/drawing/2014/main" val="2708285071"/>
                        </a:ext>
                      </a:extLst>
                    </a:gridCol>
                    <a:gridCol w="1224353">
                      <a:extLst>
                        <a:ext uri="{9D8B030D-6E8A-4147-A177-3AD203B41FA5}">
                          <a16:colId xmlns:a16="http://schemas.microsoft.com/office/drawing/2014/main" val="1481780623"/>
                        </a:ext>
                      </a:extLst>
                    </a:gridCol>
                  </a:tblGrid>
                  <a:tr h="370840">
                    <a:tc>
                      <a:txBody>
                        <a:bodyPr/>
                        <a:lstStyle/>
                        <a:p>
                          <a:endParaRPr lang="en-US"/>
                        </a:p>
                      </a:txBody>
                      <a:tcPr>
                        <a:blipFill>
                          <a:blip r:embed="rId4"/>
                          <a:stretch>
                            <a:fillRect l="-495" t="-1639" r="-101980" b="-216393"/>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dirty="0"/>
                        </a:p>
                      </a:txBody>
                      <a:tcPr/>
                    </a:tc>
                    <a:extLst>
                      <a:ext uri="{0D108BD9-81ED-4DB2-BD59-A6C34878D82A}">
                        <a16:rowId xmlns:a16="http://schemas.microsoft.com/office/drawing/2014/main" val="1879451603"/>
                      </a:ext>
                    </a:extLst>
                  </a:tr>
                  <a:tr h="370840">
                    <a:tc>
                      <a:txBody>
                        <a:bodyPr/>
                        <a:lstStyle/>
                        <a:p>
                          <a:pPr algn="ctr"/>
                          <a:r>
                            <a:rPr lang="en-CA" sz="1600" i="1" dirty="0"/>
                            <a:t>c</a:t>
                          </a:r>
                          <a:r>
                            <a:rPr lang="en-CA" sz="1600" dirty="0"/>
                            <a:t> = HIW</a:t>
                          </a:r>
                        </a:p>
                      </a:txBody>
                      <a:tcPr anchor="ctr"/>
                    </a:tc>
                    <a:tc>
                      <a:txBody>
                        <a:bodyPr/>
                        <a:lstStyle/>
                        <a:p>
                          <a:pPr algn="ctr"/>
                          <a:r>
                            <a:rPr lang="en-CA" sz="1600" dirty="0"/>
                            <a:t>28</a:t>
                          </a:r>
                        </a:p>
                      </a:txBody>
                      <a:tcPr anchor="ctr"/>
                    </a:tc>
                    <a:extLst>
                      <a:ext uri="{0D108BD9-81ED-4DB2-BD59-A6C34878D82A}">
                        <a16:rowId xmlns:a16="http://schemas.microsoft.com/office/drawing/2014/main" val="4073599371"/>
                      </a:ext>
                    </a:extLst>
                  </a:tr>
                  <a:tr h="370840">
                    <a:tc>
                      <a:txBody>
                        <a:bodyPr/>
                        <a:lstStyle/>
                        <a:p>
                          <a:pPr algn="ctr"/>
                          <a:r>
                            <a:rPr lang="en-CA" sz="1600" i="1" dirty="0"/>
                            <a:t>c</a:t>
                          </a:r>
                          <a:r>
                            <a:rPr lang="en-CA" sz="1600" dirty="0"/>
                            <a:t> = HIM</a:t>
                          </a:r>
                        </a:p>
                      </a:txBody>
                      <a:tcPr anchor="ctr"/>
                    </a:tc>
                    <a:tc>
                      <a:txBody>
                        <a:bodyPr/>
                        <a:lstStyle/>
                        <a:p>
                          <a:pPr algn="ctr"/>
                          <a:r>
                            <a:rPr lang="en-CA" sz="1600" dirty="0"/>
                            <a:t>24</a:t>
                          </a:r>
                        </a:p>
                      </a:txBody>
                      <a:tcPr anchor="ctr"/>
                    </a:tc>
                    <a:extLst>
                      <a:ext uri="{0D108BD9-81ED-4DB2-BD59-A6C34878D82A}">
                        <a16:rowId xmlns:a16="http://schemas.microsoft.com/office/drawing/2014/main" val="276652252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0F256075-B57B-AE4A-AAF1-174DD7DB15CD}"/>
                  </a:ext>
                </a:extLst>
              </p:cNvPr>
              <p:cNvGraphicFramePr>
                <a:graphicFrameLocks noGrp="1"/>
              </p:cNvGraphicFramePr>
              <p:nvPr>
                <p:extLst>
                  <p:ext uri="{D42A27DB-BD31-4B8C-83A1-F6EECF244321}">
                    <p14:modId xmlns:p14="http://schemas.microsoft.com/office/powerpoint/2010/main" val="1978113599"/>
                  </p:ext>
                </p:extLst>
              </p:nvPr>
            </p:nvGraphicFramePr>
            <p:xfrm>
              <a:off x="6479574" y="2143341"/>
              <a:ext cx="2452758" cy="1112520"/>
            </p:xfrm>
            <a:graphic>
              <a:graphicData uri="http://schemas.openxmlformats.org/drawingml/2006/table">
                <a:tbl>
                  <a:tblPr firstRow="1" bandRow="1">
                    <a:tableStyleId>{5C22544A-7EE6-4342-B048-85BDC9FD1C3A}</a:tableStyleId>
                  </a:tblPr>
                  <a:tblGrid>
                    <a:gridCol w="1228405">
                      <a:extLst>
                        <a:ext uri="{9D8B030D-6E8A-4147-A177-3AD203B41FA5}">
                          <a16:colId xmlns:a16="http://schemas.microsoft.com/office/drawing/2014/main" val="2708285071"/>
                        </a:ext>
                      </a:extLst>
                    </a:gridCol>
                    <a:gridCol w="1224353">
                      <a:extLst>
                        <a:ext uri="{9D8B030D-6E8A-4147-A177-3AD203B41FA5}">
                          <a16:colId xmlns:a16="http://schemas.microsoft.com/office/drawing/2014/main" val="148178062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CA" sz="1600" i="1" smtClean="0">
                                        <a:latin typeface="Cambria Math" panose="02040503050406030204" pitchFamily="18" charset="0"/>
                                      </a:rPr>
                                    </m:ctrlPr>
                                  </m:sSubPr>
                                  <m:e>
                                    <m:r>
                                      <a:rPr lang="en-CA" sz="1600" i="1" smtClean="0">
                                        <a:latin typeface="Cambria Math" panose="02040503050406030204" pitchFamily="18" charset="0"/>
                                        <a:ea typeface="Cambria Math" panose="02040503050406030204" pitchFamily="18" charset="0"/>
                                      </a:rPr>
                                      <m:t>𝜃</m:t>
                                    </m:r>
                                  </m:e>
                                  <m:sub>
                                    <m:r>
                                      <a:rPr lang="en-CA" sz="1600" b="0" i="1" smtClean="0">
                                        <a:latin typeface="Cambria Math" panose="02040503050406030204" pitchFamily="18" charset="0"/>
                                      </a:rPr>
                                      <m:t>𝑎</m:t>
                                    </m:r>
                                  </m:sub>
                                </m:sSub>
                              </m:oMath>
                            </m:oMathPara>
                          </a14:m>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dirty="0"/>
                        </a:p>
                      </a:txBody>
                      <a:tcPr/>
                    </a:tc>
                    <a:extLst>
                      <a:ext uri="{0D108BD9-81ED-4DB2-BD59-A6C34878D82A}">
                        <a16:rowId xmlns:a16="http://schemas.microsoft.com/office/drawing/2014/main" val="1879451603"/>
                      </a:ext>
                    </a:extLst>
                  </a:tr>
                  <a:tr h="370840">
                    <a:tc>
                      <a:txBody>
                        <a:bodyPr/>
                        <a:lstStyle/>
                        <a:p>
                          <a:pPr algn="ctr"/>
                          <a:r>
                            <a:rPr lang="en-CA" sz="1600" i="1" dirty="0"/>
                            <a:t>a</a:t>
                          </a:r>
                          <a:r>
                            <a:rPr lang="en-CA" sz="1600" dirty="0"/>
                            <a:t> = comedy</a:t>
                          </a:r>
                        </a:p>
                      </a:txBody>
                      <a:tcPr anchor="ctr"/>
                    </a:tc>
                    <a:tc>
                      <a:txBody>
                        <a:bodyPr/>
                        <a:lstStyle/>
                        <a:p>
                          <a:pPr algn="ctr"/>
                          <a:r>
                            <a:rPr lang="en-CA" sz="1600" dirty="0"/>
                            <a:t>50</a:t>
                          </a:r>
                        </a:p>
                      </a:txBody>
                      <a:tcPr anchor="ctr"/>
                    </a:tc>
                    <a:extLst>
                      <a:ext uri="{0D108BD9-81ED-4DB2-BD59-A6C34878D82A}">
                        <a16:rowId xmlns:a16="http://schemas.microsoft.com/office/drawing/2014/main" val="4073599371"/>
                      </a:ext>
                    </a:extLst>
                  </a:tr>
                  <a:tr h="370840">
                    <a:tc>
                      <a:txBody>
                        <a:bodyPr/>
                        <a:lstStyle/>
                        <a:p>
                          <a:pPr algn="ctr"/>
                          <a:r>
                            <a:rPr lang="en-CA" sz="1600" i="1" dirty="0"/>
                            <a:t>a</a:t>
                          </a:r>
                          <a:r>
                            <a:rPr lang="en-CA" sz="1600" dirty="0"/>
                            <a:t> = football</a:t>
                          </a:r>
                        </a:p>
                      </a:txBody>
                      <a:tcPr anchor="ctr"/>
                    </a:tc>
                    <a:tc>
                      <a:txBody>
                        <a:bodyPr/>
                        <a:lstStyle/>
                        <a:p>
                          <a:pPr algn="ctr"/>
                          <a:r>
                            <a:rPr lang="en-CA" sz="1600" dirty="0"/>
                            <a:t>100</a:t>
                          </a:r>
                        </a:p>
                      </a:txBody>
                      <a:tcPr anchor="ctr"/>
                    </a:tc>
                    <a:extLst>
                      <a:ext uri="{0D108BD9-81ED-4DB2-BD59-A6C34878D82A}">
                        <a16:rowId xmlns:a16="http://schemas.microsoft.com/office/drawing/2014/main" val="2766522523"/>
                      </a:ext>
                    </a:extLst>
                  </a:tr>
                </a:tbl>
              </a:graphicData>
            </a:graphic>
          </p:graphicFrame>
        </mc:Choice>
        <mc:Fallback xmlns="">
          <p:graphicFrame>
            <p:nvGraphicFramePr>
              <p:cNvPr id="14" name="Table 13">
                <a:extLst>
                  <a:ext uri="{FF2B5EF4-FFF2-40B4-BE49-F238E27FC236}">
                    <a16:creationId xmlns:a16="http://schemas.microsoft.com/office/drawing/2014/main" id="{0F256075-B57B-AE4A-AAF1-174DD7DB15CD}"/>
                  </a:ext>
                </a:extLst>
              </p:cNvPr>
              <p:cNvGraphicFramePr>
                <a:graphicFrameLocks noGrp="1"/>
              </p:cNvGraphicFramePr>
              <p:nvPr>
                <p:extLst>
                  <p:ext uri="{D42A27DB-BD31-4B8C-83A1-F6EECF244321}">
                    <p14:modId xmlns:p14="http://schemas.microsoft.com/office/powerpoint/2010/main" val="1978113599"/>
                  </p:ext>
                </p:extLst>
              </p:nvPr>
            </p:nvGraphicFramePr>
            <p:xfrm>
              <a:off x="6479574" y="2143341"/>
              <a:ext cx="2452758" cy="1112520"/>
            </p:xfrm>
            <a:graphic>
              <a:graphicData uri="http://schemas.openxmlformats.org/drawingml/2006/table">
                <a:tbl>
                  <a:tblPr firstRow="1" bandRow="1">
                    <a:tableStyleId>{5C22544A-7EE6-4342-B048-85BDC9FD1C3A}</a:tableStyleId>
                  </a:tblPr>
                  <a:tblGrid>
                    <a:gridCol w="1228405">
                      <a:extLst>
                        <a:ext uri="{9D8B030D-6E8A-4147-A177-3AD203B41FA5}">
                          <a16:colId xmlns:a16="http://schemas.microsoft.com/office/drawing/2014/main" val="2708285071"/>
                        </a:ext>
                      </a:extLst>
                    </a:gridCol>
                    <a:gridCol w="1224353">
                      <a:extLst>
                        <a:ext uri="{9D8B030D-6E8A-4147-A177-3AD203B41FA5}">
                          <a16:colId xmlns:a16="http://schemas.microsoft.com/office/drawing/2014/main" val="1481780623"/>
                        </a:ext>
                      </a:extLst>
                    </a:gridCol>
                  </a:tblGrid>
                  <a:tr h="370840">
                    <a:tc>
                      <a:txBody>
                        <a:bodyPr/>
                        <a:lstStyle/>
                        <a:p>
                          <a:endParaRPr lang="en-US"/>
                        </a:p>
                      </a:txBody>
                      <a:tcPr>
                        <a:blipFill>
                          <a:blip r:embed="rId5"/>
                          <a:stretch>
                            <a:fillRect l="-495" t="-1639" r="-101980" b="-216393"/>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dirty="0"/>
                        </a:p>
                      </a:txBody>
                      <a:tcPr/>
                    </a:tc>
                    <a:extLst>
                      <a:ext uri="{0D108BD9-81ED-4DB2-BD59-A6C34878D82A}">
                        <a16:rowId xmlns:a16="http://schemas.microsoft.com/office/drawing/2014/main" val="1879451603"/>
                      </a:ext>
                    </a:extLst>
                  </a:tr>
                  <a:tr h="370840">
                    <a:tc>
                      <a:txBody>
                        <a:bodyPr/>
                        <a:lstStyle/>
                        <a:p>
                          <a:pPr algn="ctr"/>
                          <a:r>
                            <a:rPr lang="en-CA" sz="1600" i="1" dirty="0"/>
                            <a:t>a</a:t>
                          </a:r>
                          <a:r>
                            <a:rPr lang="en-CA" sz="1600" dirty="0"/>
                            <a:t> = comedy</a:t>
                          </a:r>
                        </a:p>
                      </a:txBody>
                      <a:tcPr anchor="ctr"/>
                    </a:tc>
                    <a:tc>
                      <a:txBody>
                        <a:bodyPr/>
                        <a:lstStyle/>
                        <a:p>
                          <a:pPr algn="ctr"/>
                          <a:r>
                            <a:rPr lang="en-CA" sz="1600" dirty="0"/>
                            <a:t>50</a:t>
                          </a:r>
                        </a:p>
                      </a:txBody>
                      <a:tcPr anchor="ctr"/>
                    </a:tc>
                    <a:extLst>
                      <a:ext uri="{0D108BD9-81ED-4DB2-BD59-A6C34878D82A}">
                        <a16:rowId xmlns:a16="http://schemas.microsoft.com/office/drawing/2014/main" val="4073599371"/>
                      </a:ext>
                    </a:extLst>
                  </a:tr>
                  <a:tr h="370840">
                    <a:tc>
                      <a:txBody>
                        <a:bodyPr/>
                        <a:lstStyle/>
                        <a:p>
                          <a:pPr algn="ctr"/>
                          <a:r>
                            <a:rPr lang="en-CA" sz="1600" i="1" dirty="0"/>
                            <a:t>a</a:t>
                          </a:r>
                          <a:r>
                            <a:rPr lang="en-CA" sz="1600" dirty="0"/>
                            <a:t> = football</a:t>
                          </a:r>
                        </a:p>
                      </a:txBody>
                      <a:tcPr anchor="ctr"/>
                    </a:tc>
                    <a:tc>
                      <a:txBody>
                        <a:bodyPr/>
                        <a:lstStyle/>
                        <a:p>
                          <a:pPr algn="ctr"/>
                          <a:r>
                            <a:rPr lang="en-CA" sz="1600" dirty="0"/>
                            <a:t>100</a:t>
                          </a:r>
                        </a:p>
                      </a:txBody>
                      <a:tcPr anchor="ctr"/>
                    </a:tc>
                    <a:extLst>
                      <a:ext uri="{0D108BD9-81ED-4DB2-BD59-A6C34878D82A}">
                        <a16:rowId xmlns:a16="http://schemas.microsoft.com/office/drawing/2014/main" val="2766522523"/>
                      </a:ext>
                    </a:extLst>
                  </a:tr>
                </a:tbl>
              </a:graphicData>
            </a:graphic>
          </p:graphicFrame>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D88188AC-FE2C-5E41-AC2D-C05AAFA9C24C}"/>
                  </a:ext>
                </a:extLst>
              </p:cNvPr>
              <p:cNvSpPr txBox="1">
                <a:spLocks/>
              </p:cNvSpPr>
              <p:nvPr/>
            </p:nvSpPr>
            <p:spPr>
              <a:xfrm>
                <a:off x="677334" y="3255861"/>
                <a:ext cx="4575863" cy="9404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3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Courier New" panose="02070309020205020404" pitchFamily="49" charset="0"/>
                  <a:buChar char="o"/>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2400"/>
                  </a:spcAft>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𝑐</m:t>
                        </m:r>
                      </m:sub>
                    </m:sSub>
                  </m:oMath>
                </a14:m>
                <a:r>
                  <a:rPr lang="en-US" dirty="0"/>
                  <a:t> be the minimum viewership required from each customer base </a:t>
                </a:r>
                <a:r>
                  <a:rPr lang="en-US" i="1" dirty="0"/>
                  <a:t>c</a:t>
                </a:r>
              </a:p>
            </p:txBody>
          </p:sp>
        </mc:Choice>
        <mc:Fallback xmlns="">
          <p:sp>
            <p:nvSpPr>
              <p:cNvPr id="15" name="Content Placeholder 2">
                <a:extLst>
                  <a:ext uri="{FF2B5EF4-FFF2-40B4-BE49-F238E27FC236}">
                    <a16:creationId xmlns:a16="http://schemas.microsoft.com/office/drawing/2014/main" id="{D88188AC-FE2C-5E41-AC2D-C05AAFA9C24C}"/>
                  </a:ext>
                </a:extLst>
              </p:cNvPr>
              <p:cNvSpPr txBox="1">
                <a:spLocks noRot="1" noChangeAspect="1" noMove="1" noResize="1" noEditPoints="1" noAdjustHandles="1" noChangeArrowheads="1" noChangeShapeType="1" noTextEdit="1"/>
              </p:cNvSpPr>
              <p:nvPr/>
            </p:nvSpPr>
            <p:spPr>
              <a:xfrm>
                <a:off x="677334" y="3255861"/>
                <a:ext cx="4575863" cy="940482"/>
              </a:xfrm>
              <a:prstGeom prst="rect">
                <a:avLst/>
              </a:prstGeom>
              <a:blipFill>
                <a:blip r:embed="rId6"/>
                <a:stretch>
                  <a:fillRect l="-1934" t="-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D876837A-0AD8-4248-95C0-BAC1EDD1DDE1}"/>
                  </a:ext>
                </a:extLst>
              </p:cNvPr>
              <p:cNvSpPr txBox="1">
                <a:spLocks/>
              </p:cNvSpPr>
              <p:nvPr/>
            </p:nvSpPr>
            <p:spPr>
              <a:xfrm>
                <a:off x="677334" y="4788725"/>
                <a:ext cx="4575863" cy="1013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3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Courier New" panose="02070309020205020404" pitchFamily="49" charset="0"/>
                  <a:buChar char="o"/>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2400"/>
                  </a:spcAft>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be the number of viewers for ad type </a:t>
                </a:r>
                <a:r>
                  <a:rPr lang="en-US" i="1" dirty="0"/>
                  <a:t>a</a:t>
                </a:r>
                <a:r>
                  <a:rPr lang="en-US" dirty="0"/>
                  <a:t> from customer base </a:t>
                </a:r>
                <a:r>
                  <a:rPr lang="en-US" i="1" dirty="0"/>
                  <a:t>c</a:t>
                </a:r>
              </a:p>
            </p:txBody>
          </p:sp>
        </mc:Choice>
        <mc:Fallback xmlns="">
          <p:sp>
            <p:nvSpPr>
              <p:cNvPr id="16" name="Content Placeholder 2">
                <a:extLst>
                  <a:ext uri="{FF2B5EF4-FFF2-40B4-BE49-F238E27FC236}">
                    <a16:creationId xmlns:a16="http://schemas.microsoft.com/office/drawing/2014/main" id="{D876837A-0AD8-4248-95C0-BAC1EDD1DDE1}"/>
                  </a:ext>
                </a:extLst>
              </p:cNvPr>
              <p:cNvSpPr txBox="1">
                <a:spLocks noRot="1" noChangeAspect="1" noMove="1" noResize="1" noEditPoints="1" noAdjustHandles="1" noChangeArrowheads="1" noChangeShapeType="1" noTextEdit="1"/>
              </p:cNvSpPr>
              <p:nvPr/>
            </p:nvSpPr>
            <p:spPr>
              <a:xfrm>
                <a:off x="677334" y="4788725"/>
                <a:ext cx="4575863" cy="1013338"/>
              </a:xfrm>
              <a:prstGeom prst="rect">
                <a:avLst/>
              </a:prstGeom>
              <a:blipFill>
                <a:blip r:embed="rId7"/>
                <a:stretch>
                  <a:fillRect l="-1934" t="-987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FFA21683-B738-C74C-A5DD-F78276ADC9BE}"/>
              </a:ext>
            </a:extLst>
          </p:cNvPr>
          <p:cNvSpPr>
            <a:spLocks noGrp="1"/>
          </p:cNvSpPr>
          <p:nvPr>
            <p:ph type="sldNum" sz="quarter" idx="12"/>
          </p:nvPr>
        </p:nvSpPr>
        <p:spPr/>
        <p:txBody>
          <a:bodyPr/>
          <a:lstStyle/>
          <a:p>
            <a:fld id="{6B46A59E-10B9-490B-8D75-09DF1349AC8E}" type="slidenum">
              <a:rPr lang="en-CA" smtClean="0"/>
              <a:pPr/>
              <a:t>20</a:t>
            </a:fld>
            <a:endParaRPr lang="en-CA"/>
          </a:p>
        </p:txBody>
      </p:sp>
    </p:spTree>
    <p:extLst>
      <p:ext uri="{BB962C8B-B14F-4D97-AF65-F5344CB8AC3E}">
        <p14:creationId xmlns:p14="http://schemas.microsoft.com/office/powerpoint/2010/main" val="42427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401E-F26F-421A-80F9-82F2DA9243DB}"/>
              </a:ext>
            </a:extLst>
          </p:cNvPr>
          <p:cNvSpPr>
            <a:spLocks noGrp="1"/>
          </p:cNvSpPr>
          <p:nvPr>
            <p:ph type="title"/>
          </p:nvPr>
        </p:nvSpPr>
        <p:spPr/>
        <p:txBody>
          <a:bodyPr>
            <a:normAutofit/>
          </a:bodyPr>
          <a:lstStyle/>
          <a:p>
            <a:r>
              <a:rPr lang="en-US" dirty="0"/>
              <a:t>Organizing information - </a:t>
            </a:r>
            <a:r>
              <a:rPr lang="en-US" i="1" dirty="0"/>
              <a:t>variables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B2CE43-24D2-4A98-99BC-29FA4A774EB0}"/>
                  </a:ext>
                </a:extLst>
              </p:cNvPr>
              <p:cNvSpPr>
                <a:spLocks noGrp="1"/>
              </p:cNvSpPr>
              <p:nvPr>
                <p:ph idx="1"/>
              </p:nvPr>
            </p:nvSpPr>
            <p:spPr>
              <a:xfrm>
                <a:off x="677334" y="2160589"/>
                <a:ext cx="8596668" cy="1268411"/>
              </a:xfrm>
            </p:spPr>
            <p:txBody>
              <a:bodyPr>
                <a:normAutofit/>
              </a:bodyPr>
              <a:lstStyle/>
              <a:p>
                <a:r>
                  <a:rPr lang="en-CA" dirty="0"/>
                  <a:t>How many ads must be purchased</a:t>
                </a:r>
              </a:p>
              <a:p>
                <a:pPr lvl="1"/>
                <a14:m>
                  <m:oMath xmlns:m="http://schemas.openxmlformats.org/officeDocument/2006/math">
                    <m:sSub>
                      <m:sSubPr>
                        <m:ctrlPr>
                          <a:rPr lang="en-CA" sz="200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𝑎</m:t>
                        </m:r>
                      </m:sub>
                    </m:sSub>
                    <m:r>
                      <a:rPr lang="en-CA" sz="2000" b="0" i="1" smtClean="0">
                        <a:latin typeface="Cambria Math" panose="02040503050406030204" pitchFamily="18" charset="0"/>
                      </a:rPr>
                      <m:t>     </m:t>
                    </m:r>
                    <m:r>
                      <a:rPr lang="en-CA" sz="2000" b="0" i="1" smtClean="0">
                        <a:latin typeface="Cambria Math" panose="02040503050406030204" pitchFamily="18" charset="0"/>
                      </a:rPr>
                      <m:t>𝑎</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𝐴</m:t>
                    </m:r>
                    <m:r>
                      <a:rPr lang="en-CA" sz="2000" b="0" i="1" smtClean="0">
                        <a:latin typeface="Cambria Math" panose="02040503050406030204" pitchFamily="18" charset="0"/>
                        <a:ea typeface="Cambria Math" panose="02040503050406030204" pitchFamily="18" charset="0"/>
                      </a:rPr>
                      <m:t>=</m:t>
                    </m:r>
                    <m:d>
                      <m:dPr>
                        <m:begChr m:val="{"/>
                        <m:endChr m:val="}"/>
                        <m:ctrlPr>
                          <a:rPr lang="en-CA" sz="2000" i="1">
                            <a:latin typeface="Cambria Math" panose="02040503050406030204" pitchFamily="18" charset="0"/>
                            <a:ea typeface="Cambria Math" panose="02040503050406030204" pitchFamily="18" charset="0"/>
                          </a:rPr>
                        </m:ctrlPr>
                      </m:dPr>
                      <m:e>
                        <m:r>
                          <a:rPr lang="en-CA" sz="2000" i="1">
                            <a:latin typeface="Cambria Math" panose="02040503050406030204" pitchFamily="18" charset="0"/>
                            <a:ea typeface="Cambria Math" panose="02040503050406030204" pitchFamily="18" charset="0"/>
                          </a:rPr>
                          <m:t>𝑐𝑜𝑚𝑒𝑑𝑦</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𝑓𝑜𝑜𝑡𝑏𝑎𝑙𝑙</m:t>
                        </m:r>
                      </m:e>
                    </m:d>
                  </m:oMath>
                </a14:m>
                <a:endParaRPr lang="en-CA" sz="2000" dirty="0"/>
              </a:p>
            </p:txBody>
          </p:sp>
        </mc:Choice>
        <mc:Fallback xmlns="">
          <p:sp>
            <p:nvSpPr>
              <p:cNvPr id="3" name="Content Placeholder 2">
                <a:extLst>
                  <a:ext uri="{FF2B5EF4-FFF2-40B4-BE49-F238E27FC236}">
                    <a16:creationId xmlns:a16="http://schemas.microsoft.com/office/drawing/2014/main" id="{6FB2CE43-24D2-4A98-99BC-29FA4A774EB0}"/>
                  </a:ext>
                </a:extLst>
              </p:cNvPr>
              <p:cNvSpPr>
                <a:spLocks noGrp="1" noRot="1" noChangeAspect="1" noMove="1" noResize="1" noEditPoints="1" noAdjustHandles="1" noChangeArrowheads="1" noChangeShapeType="1" noTextEdit="1"/>
              </p:cNvSpPr>
              <p:nvPr>
                <p:ph idx="1"/>
              </p:nvPr>
            </p:nvSpPr>
            <p:spPr>
              <a:xfrm>
                <a:off x="677334" y="2160589"/>
                <a:ext cx="8596668" cy="1268411"/>
              </a:xfrm>
              <a:blipFill>
                <a:blip r:embed="rId2"/>
                <a:stretch>
                  <a:fillRect l="-1032" t="-792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7F746512-0266-4544-BF5D-9EDD69FC4CD4}"/>
              </a:ext>
            </a:extLst>
          </p:cNvPr>
          <p:cNvSpPr>
            <a:spLocks noGrp="1"/>
          </p:cNvSpPr>
          <p:nvPr>
            <p:ph type="sldNum" sz="quarter" idx="12"/>
          </p:nvPr>
        </p:nvSpPr>
        <p:spPr/>
        <p:txBody>
          <a:bodyPr/>
          <a:lstStyle/>
          <a:p>
            <a:fld id="{6B46A59E-10B9-490B-8D75-09DF1349AC8E}" type="slidenum">
              <a:rPr lang="en-CA" smtClean="0"/>
              <a:pPr/>
              <a:t>21</a:t>
            </a:fld>
            <a:endParaRPr lang="en-CA"/>
          </a:p>
        </p:txBody>
      </p:sp>
    </p:spTree>
    <p:extLst>
      <p:ext uri="{BB962C8B-B14F-4D97-AF65-F5344CB8AC3E}">
        <p14:creationId xmlns:p14="http://schemas.microsoft.com/office/powerpoint/2010/main" val="345882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D524-971B-46AB-A768-B12A18B501A4}"/>
              </a:ext>
            </a:extLst>
          </p:cNvPr>
          <p:cNvSpPr>
            <a:spLocks noGrp="1"/>
          </p:cNvSpPr>
          <p:nvPr>
            <p:ph type="title"/>
          </p:nvPr>
        </p:nvSpPr>
        <p:spPr/>
        <p:txBody>
          <a:bodyPr>
            <a:normAutofit/>
          </a:bodyPr>
          <a:lstStyle/>
          <a:p>
            <a:r>
              <a:rPr lang="en-US" dirty="0"/>
              <a:t>Organizing information: </a:t>
            </a:r>
            <a:r>
              <a:rPr lang="en-US" i="1" dirty="0"/>
              <a:t>objective</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0AF4F-CAAB-4511-97AC-D125111C6BB8}"/>
                  </a:ext>
                </a:extLst>
              </p:cNvPr>
              <p:cNvSpPr>
                <a:spLocks noGrp="1"/>
              </p:cNvSpPr>
              <p:nvPr>
                <p:ph idx="1"/>
              </p:nvPr>
            </p:nvSpPr>
            <p:spPr/>
            <p:txBody>
              <a:bodyPr>
                <a:noAutofit/>
              </a:bodyPr>
              <a:lstStyle/>
              <a:p>
                <a:r>
                  <a:rPr lang="en-US" dirty="0"/>
                  <a:t>Minimize: total advertising cost (in thousands of dollars)</a:t>
                </a:r>
              </a:p>
              <a:p>
                <a:pPr lvl="1"/>
                <a:r>
                  <a:rPr lang="en-US" sz="2000" dirty="0"/>
                  <a:t>Total advertising cost = cost of comedy ads + cost of football ads</a:t>
                </a:r>
              </a:p>
              <a:p>
                <a:pPr marL="457200" lvl="1" indent="0">
                  <a:buNone/>
                </a:pPr>
                <a:r>
                  <a:rPr lang="en-US" sz="2000" dirty="0"/>
                  <a:t>					    = </a:t>
                </a:r>
                <a14:m>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CA" sz="2000" b="0" i="1" smtClean="0">
                            <a:latin typeface="Cambria Math" panose="02040503050406030204" pitchFamily="18" charset="0"/>
                          </a:rPr>
                          <m:t>𝑎</m:t>
                        </m:r>
                      </m:sub>
                      <m:sup/>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𝜃</m:t>
                            </m:r>
                          </m:e>
                          <m:sub>
                            <m:r>
                              <a:rPr lang="en-CA" sz="2000" b="0" i="1" smtClean="0">
                                <a:latin typeface="Cambria Math" panose="02040503050406030204" pitchFamily="18" charset="0"/>
                              </a:rPr>
                              <m:t>𝑎</m:t>
                            </m:r>
                          </m:sub>
                        </m:sSub>
                        <m:sSub>
                          <m:sSubPr>
                            <m:ctrlPr>
                              <a:rPr lang="en-US" sz="200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𝑎</m:t>
                            </m:r>
                          </m:sub>
                        </m:sSub>
                      </m:e>
                    </m:nary>
                  </m:oMath>
                </a14:m>
                <a:endParaRPr lang="en-US" sz="2000" dirty="0"/>
              </a:p>
              <a:p>
                <a:r>
                  <a:rPr lang="en-US" dirty="0"/>
                  <a:t>Objective function:</a:t>
                </a:r>
                <a:endParaRPr lang="en-CA" dirty="0"/>
              </a:p>
            </p:txBody>
          </p:sp>
        </mc:Choice>
        <mc:Fallback xmlns="">
          <p:sp>
            <p:nvSpPr>
              <p:cNvPr id="3" name="Content Placeholder 2">
                <a:extLst>
                  <a:ext uri="{FF2B5EF4-FFF2-40B4-BE49-F238E27FC236}">
                    <a16:creationId xmlns:a16="http://schemas.microsoft.com/office/drawing/2014/main" id="{8F10AF4F-CAAB-4511-97AC-D125111C6BB8}"/>
                  </a:ext>
                </a:extLst>
              </p:cNvPr>
              <p:cNvSpPr>
                <a:spLocks noGrp="1" noRot="1" noChangeAspect="1" noMove="1" noResize="1" noEditPoints="1" noAdjustHandles="1" noChangeArrowheads="1" noChangeShapeType="1" noTextEdit="1"/>
              </p:cNvSpPr>
              <p:nvPr>
                <p:ph idx="1"/>
              </p:nvPr>
            </p:nvSpPr>
            <p:spPr>
              <a:blipFill>
                <a:blip r:embed="rId2"/>
                <a:stretch>
                  <a:fillRect l="-1032" t="-2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28B1F1-B519-44A1-80FC-8E605603DE2A}"/>
                  </a:ext>
                </a:extLst>
              </p:cNvPr>
              <p:cNvSpPr txBox="1"/>
              <p:nvPr/>
            </p:nvSpPr>
            <p:spPr>
              <a:xfrm>
                <a:off x="3088669" y="4034849"/>
                <a:ext cx="3773997" cy="5689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𝑧</m:t>
                      </m:r>
                      <m:r>
                        <a:rPr lang="en-CA" sz="2000" b="0" i="1" smtClean="0">
                          <a:latin typeface="Cambria Math" panose="02040503050406030204" pitchFamily="18" charset="0"/>
                        </a:rPr>
                        <m:t>=</m:t>
                      </m:r>
                      <m:nary>
                        <m:naryPr>
                          <m:chr m:val="∑"/>
                          <m:limLoc m:val="subSup"/>
                          <m:supHide m:val="on"/>
                          <m:ctrlPr>
                            <a:rPr lang="en-CA" sz="2000" b="0" i="1" smtClean="0">
                              <a:latin typeface="Cambria Math" panose="02040503050406030204" pitchFamily="18" charset="0"/>
                            </a:rPr>
                          </m:ctrlPr>
                        </m:naryPr>
                        <m:sub>
                          <m:r>
                            <m:rPr>
                              <m:brk m:alnAt="9"/>
                            </m:rPr>
                            <a:rPr lang="en-CA" sz="2000" b="0" i="1" smtClean="0">
                              <a:latin typeface="Cambria Math" panose="02040503050406030204" pitchFamily="18" charset="0"/>
                            </a:rPr>
                            <m:t>𝑎</m:t>
                          </m:r>
                        </m:sub>
                        <m:sup/>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𝜃</m:t>
                              </m:r>
                            </m:e>
                            <m:sub>
                              <m:r>
                                <a:rPr lang="en-CA" sz="2000" b="0" i="1" smtClean="0">
                                  <a:latin typeface="Cambria Math" panose="02040503050406030204" pitchFamily="18" charset="0"/>
                                </a:rPr>
                                <m:t>𝑎</m:t>
                              </m:r>
                            </m:sub>
                          </m:sSub>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𝑎</m:t>
                              </m:r>
                            </m:sub>
                          </m:sSub>
                        </m:e>
                      </m:nary>
                    </m:oMath>
                  </m:oMathPara>
                </a14:m>
                <a:endParaRPr lang="en-CA" sz="1400" dirty="0"/>
              </a:p>
            </p:txBody>
          </p:sp>
        </mc:Choice>
        <mc:Fallback xmlns="">
          <p:sp>
            <p:nvSpPr>
              <p:cNvPr id="9" name="TextBox 8">
                <a:extLst>
                  <a:ext uri="{FF2B5EF4-FFF2-40B4-BE49-F238E27FC236}">
                    <a16:creationId xmlns:a16="http://schemas.microsoft.com/office/drawing/2014/main" id="{2428B1F1-B519-44A1-80FC-8E605603DE2A}"/>
                  </a:ext>
                </a:extLst>
              </p:cNvPr>
              <p:cNvSpPr txBox="1">
                <a:spLocks noRot="1" noChangeAspect="1" noMove="1" noResize="1" noEditPoints="1" noAdjustHandles="1" noChangeArrowheads="1" noChangeShapeType="1" noTextEdit="1"/>
              </p:cNvSpPr>
              <p:nvPr/>
            </p:nvSpPr>
            <p:spPr>
              <a:xfrm>
                <a:off x="3088669" y="4034849"/>
                <a:ext cx="3773997" cy="568938"/>
              </a:xfrm>
              <a:prstGeom prst="rect">
                <a:avLst/>
              </a:prstGeom>
              <a:blipFill>
                <a:blip r:embed="rId3"/>
                <a:stretch>
                  <a:fillRect t="-200000" b="-28043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D794C03-AF43-5541-81DA-C9DDB718185E}"/>
              </a:ext>
            </a:extLst>
          </p:cNvPr>
          <p:cNvSpPr>
            <a:spLocks noGrp="1"/>
          </p:cNvSpPr>
          <p:nvPr>
            <p:ph type="sldNum" sz="quarter" idx="12"/>
          </p:nvPr>
        </p:nvSpPr>
        <p:spPr/>
        <p:txBody>
          <a:bodyPr/>
          <a:lstStyle/>
          <a:p>
            <a:fld id="{6B46A59E-10B9-490B-8D75-09DF1349AC8E}" type="slidenum">
              <a:rPr lang="en-CA" smtClean="0"/>
              <a:pPr/>
              <a:t>22</a:t>
            </a:fld>
            <a:endParaRPr lang="en-CA"/>
          </a:p>
        </p:txBody>
      </p:sp>
    </p:spTree>
    <p:extLst>
      <p:ext uri="{BB962C8B-B14F-4D97-AF65-F5344CB8AC3E}">
        <p14:creationId xmlns:p14="http://schemas.microsoft.com/office/powerpoint/2010/main" val="7379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9B9B-58BE-4F74-9D45-7758BD086A6B}"/>
              </a:ext>
            </a:extLst>
          </p:cNvPr>
          <p:cNvSpPr>
            <a:spLocks noGrp="1"/>
          </p:cNvSpPr>
          <p:nvPr>
            <p:ph type="title"/>
          </p:nvPr>
        </p:nvSpPr>
        <p:spPr/>
        <p:txBody>
          <a:bodyPr>
            <a:noAutofit/>
          </a:bodyPr>
          <a:lstStyle/>
          <a:p>
            <a:r>
              <a:rPr lang="en-US" dirty="0"/>
              <a:t>Organizing information: </a:t>
            </a:r>
            <a:r>
              <a:rPr lang="en-US" i="1" dirty="0"/>
              <a:t>constraints </a:t>
            </a:r>
            <a:br>
              <a:rPr lang="en-US" i="1" dirty="0"/>
            </a:b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3ABEED-9D3E-4BD3-B091-F4116B238C66}"/>
                  </a:ext>
                </a:extLst>
              </p:cNvPr>
              <p:cNvSpPr>
                <a:spLocks noGrp="1"/>
              </p:cNvSpPr>
              <p:nvPr>
                <p:ph idx="1"/>
              </p:nvPr>
            </p:nvSpPr>
            <p:spPr/>
            <p:txBody>
              <a:bodyPr>
                <a:noAutofit/>
              </a:bodyPr>
              <a:lstStyle/>
              <a:p>
                <a:pPr marL="0" indent="0">
                  <a:lnSpc>
                    <a:spcPct val="100000"/>
                  </a:lnSpc>
                  <a:spcAft>
                    <a:spcPts val="2400"/>
                  </a:spcAft>
                  <a:buNone/>
                </a:pPr>
                <a:r>
                  <a:rPr lang="en-US" dirty="0"/>
                  <a:t>Then, the constraint is </a:t>
                </a:r>
              </a:p>
              <a:p>
                <a:pPr marL="0" indent="0">
                  <a:lnSpc>
                    <a:spcPct val="100000"/>
                  </a:lnSpc>
                  <a:spcAft>
                    <a:spcPts val="2400"/>
                  </a:spcAft>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sub>
                          </m:sSub>
                        </m:e>
                      </m:nary>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𝑐</m:t>
                          </m:r>
                        </m:sub>
                      </m:sSub>
                      <m:r>
                        <a:rPr lang="en-CA"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𝑒𝑞</m:t>
                      </m:r>
                      <m:r>
                        <a:rPr lang="en-CA" b="0" i="1" smtClean="0">
                          <a:latin typeface="Cambria Math" panose="02040503050406030204" pitchFamily="18" charset="0"/>
                          <a:ea typeface="Cambria Math" panose="02040503050406030204" pitchFamily="18" charset="0"/>
                        </a:rPr>
                        <m:t>1)</m:t>
                      </m:r>
                    </m:oMath>
                  </m:oMathPara>
                </a14:m>
                <a:endParaRPr lang="en-US" dirty="0"/>
              </a:p>
              <a:p>
                <a:pPr marL="0" indent="0" algn="just">
                  <a:buNone/>
                </a:pPr>
                <a:endParaRPr lang="en-US" dirty="0"/>
              </a:p>
              <a:p>
                <a:pPr marL="0" indent="0" algn="just">
                  <a:buNone/>
                </a:pPr>
                <a:r>
                  <a:rPr lang="en-US" dirty="0"/>
                  <a:t> </a:t>
                </a:r>
              </a:p>
            </p:txBody>
          </p:sp>
        </mc:Choice>
        <mc:Fallback xmlns="">
          <p:sp>
            <p:nvSpPr>
              <p:cNvPr id="3" name="Content Placeholder 2">
                <a:extLst>
                  <a:ext uri="{FF2B5EF4-FFF2-40B4-BE49-F238E27FC236}">
                    <a16:creationId xmlns:a16="http://schemas.microsoft.com/office/drawing/2014/main" id="{603ABEED-9D3E-4BD3-B091-F4116B238C66}"/>
                  </a:ext>
                </a:extLst>
              </p:cNvPr>
              <p:cNvSpPr>
                <a:spLocks noGrp="1" noRot="1" noChangeAspect="1" noMove="1" noResize="1" noEditPoints="1" noAdjustHandles="1" noChangeArrowheads="1" noChangeShapeType="1" noTextEdit="1"/>
              </p:cNvSpPr>
              <p:nvPr>
                <p:ph idx="1"/>
              </p:nvPr>
            </p:nvSpPr>
            <p:spPr>
              <a:blipFill>
                <a:blip r:embed="rId2"/>
                <a:stretch>
                  <a:fillRect l="-590" t="-1140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3A96D79-B99B-7C4B-A2A7-C992A1F58FD1}"/>
              </a:ext>
            </a:extLst>
          </p:cNvPr>
          <p:cNvSpPr>
            <a:spLocks noGrp="1"/>
          </p:cNvSpPr>
          <p:nvPr>
            <p:ph type="sldNum" sz="quarter" idx="12"/>
          </p:nvPr>
        </p:nvSpPr>
        <p:spPr/>
        <p:txBody>
          <a:bodyPr/>
          <a:lstStyle/>
          <a:p>
            <a:fld id="{6B46A59E-10B9-490B-8D75-09DF1349AC8E}" type="slidenum">
              <a:rPr lang="en-CA" smtClean="0"/>
              <a:pPr/>
              <a:t>23</a:t>
            </a:fld>
            <a:endParaRPr lang="en-CA"/>
          </a:p>
        </p:txBody>
      </p:sp>
    </p:spTree>
    <p:extLst>
      <p:ext uri="{BB962C8B-B14F-4D97-AF65-F5344CB8AC3E}">
        <p14:creationId xmlns:p14="http://schemas.microsoft.com/office/powerpoint/2010/main" val="329057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E33B-F8AA-4B13-8F0E-430B450ABC4E}"/>
              </a:ext>
            </a:extLst>
          </p:cNvPr>
          <p:cNvSpPr>
            <a:spLocks noGrp="1"/>
          </p:cNvSpPr>
          <p:nvPr>
            <p:ph type="title"/>
          </p:nvPr>
        </p:nvSpPr>
        <p:spPr/>
        <p:txBody>
          <a:bodyPr>
            <a:normAutofit/>
          </a:bodyPr>
          <a:lstStyle/>
          <a:p>
            <a:r>
              <a:rPr lang="en-US" dirty="0"/>
              <a:t>Assembling optimization model</a:t>
            </a:r>
            <a:endParaRPr lang="en-CA" dirty="0"/>
          </a:p>
        </p:txBody>
      </p:sp>
      <p:sp>
        <p:nvSpPr>
          <p:cNvPr id="5" name="Content Placeholder 2">
            <a:extLst>
              <a:ext uri="{FF2B5EF4-FFF2-40B4-BE49-F238E27FC236}">
                <a16:creationId xmlns:a16="http://schemas.microsoft.com/office/drawing/2014/main" id="{7EA7546F-AB06-44C0-9A95-206778A3049F}"/>
              </a:ext>
            </a:extLst>
          </p:cNvPr>
          <p:cNvSpPr txBox="1">
            <a:spLocks/>
          </p:cNvSpPr>
          <p:nvPr/>
        </p:nvSpPr>
        <p:spPr>
          <a:xfrm>
            <a:off x="677334" y="2523906"/>
            <a:ext cx="8596668" cy="12637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30000"/>
              <a:buFont typeface="Arial" panose="020B0604020202020204" pitchFamily="34"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Courier New" panose="02070309020205020404" pitchFamily="49" charset="0"/>
              <a:buChar char="o"/>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Arial" panose="020B0604020202020204" pitchFamily="34" charset="0"/>
              <a:buNone/>
            </a:pPr>
            <a:endParaRPr lang="en-CA" sz="2000" dirty="0"/>
          </a:p>
          <a:p>
            <a:pPr marL="0" indent="0" algn="ctr">
              <a:buFont typeface="Arial" panose="020B0604020202020204" pitchFamily="34" charset="0"/>
              <a:buNone/>
            </a:pPr>
            <a:r>
              <a:rPr lang="en-CA" sz="2000" dirty="0"/>
              <a:t>subject to</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0B768E-FC5F-46C0-B702-ED3B63925783}"/>
                  </a:ext>
                </a:extLst>
              </p:cNvPr>
              <p:cNvSpPr txBox="1"/>
              <p:nvPr/>
            </p:nvSpPr>
            <p:spPr>
              <a:xfrm>
                <a:off x="3312602" y="2005054"/>
                <a:ext cx="3773997" cy="5689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𝑧</m:t>
                          </m:r>
                        </m:e>
                      </m:func>
                      <m:r>
                        <a:rPr lang="en-CA" sz="2000" b="0" i="1" smtClean="0">
                          <a:latin typeface="Cambria Math" panose="02040503050406030204" pitchFamily="18" charset="0"/>
                        </a:rPr>
                        <m:t>=</m:t>
                      </m:r>
                      <m:nary>
                        <m:naryPr>
                          <m:chr m:val="∑"/>
                          <m:limLoc m:val="subSup"/>
                          <m:supHide m:val="on"/>
                          <m:ctrlPr>
                            <a:rPr lang="en-CA" sz="2000" i="1">
                              <a:latin typeface="Cambria Math" panose="02040503050406030204" pitchFamily="18" charset="0"/>
                            </a:rPr>
                          </m:ctrlPr>
                        </m:naryPr>
                        <m:sub>
                          <m:r>
                            <m:rPr>
                              <m:brk m:alnAt="9"/>
                            </m:rPr>
                            <a:rPr lang="en-CA" sz="2000" i="1">
                              <a:latin typeface="Cambria Math" panose="02040503050406030204" pitchFamily="18" charset="0"/>
                            </a:rPr>
                            <m:t>𝑎</m:t>
                          </m:r>
                        </m:sub>
                        <m:sup/>
                        <m:e>
                          <m:sSub>
                            <m:sSubPr>
                              <m:ctrlPr>
                                <a:rPr lang="en-CA" sz="2000" i="1">
                                  <a:latin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𝜃</m:t>
                              </m:r>
                            </m:e>
                            <m:sub>
                              <m:r>
                                <a:rPr lang="en-CA" sz="2000" i="1">
                                  <a:latin typeface="Cambria Math" panose="02040503050406030204" pitchFamily="18" charset="0"/>
                                </a:rPr>
                                <m:t>𝑎</m:t>
                              </m:r>
                            </m:sub>
                          </m:sSub>
                          <m:sSub>
                            <m:sSubPr>
                              <m:ctrlPr>
                                <a:rPr lang="en-CA" sz="2000" i="1">
                                  <a:latin typeface="Cambria Math" panose="02040503050406030204" pitchFamily="18" charset="0"/>
                                </a:rPr>
                              </m:ctrlPr>
                            </m:sSubPr>
                            <m:e>
                              <m:r>
                                <a:rPr lang="en-CA" sz="2000" i="1">
                                  <a:latin typeface="Cambria Math" panose="02040503050406030204" pitchFamily="18" charset="0"/>
                                </a:rPr>
                                <m:t>𝑥</m:t>
                              </m:r>
                            </m:e>
                            <m:sub>
                              <m:r>
                                <a:rPr lang="en-CA" sz="2000" i="1">
                                  <a:latin typeface="Cambria Math" panose="02040503050406030204" pitchFamily="18" charset="0"/>
                                </a:rPr>
                                <m:t>𝑎</m:t>
                              </m:r>
                            </m:sub>
                          </m:sSub>
                        </m:e>
                      </m:nary>
                    </m:oMath>
                  </m:oMathPara>
                </a14:m>
                <a:endParaRPr lang="en-CA" sz="1400" dirty="0"/>
              </a:p>
            </p:txBody>
          </p:sp>
        </mc:Choice>
        <mc:Fallback xmlns="">
          <p:sp>
            <p:nvSpPr>
              <p:cNvPr id="6" name="TextBox 5">
                <a:extLst>
                  <a:ext uri="{FF2B5EF4-FFF2-40B4-BE49-F238E27FC236}">
                    <a16:creationId xmlns:a16="http://schemas.microsoft.com/office/drawing/2014/main" id="{8C0B768E-FC5F-46C0-B702-ED3B63925783}"/>
                  </a:ext>
                </a:extLst>
              </p:cNvPr>
              <p:cNvSpPr txBox="1">
                <a:spLocks noRot="1" noChangeAspect="1" noMove="1" noResize="1" noEditPoints="1" noAdjustHandles="1" noChangeArrowheads="1" noChangeShapeType="1" noTextEdit="1"/>
              </p:cNvSpPr>
              <p:nvPr/>
            </p:nvSpPr>
            <p:spPr>
              <a:xfrm>
                <a:off x="3312602" y="2005054"/>
                <a:ext cx="3773997" cy="568938"/>
              </a:xfrm>
              <a:prstGeom prst="rect">
                <a:avLst/>
              </a:prstGeom>
              <a:blipFill>
                <a:blip r:embed="rId2"/>
                <a:stretch>
                  <a:fillRect t="-200000" b="-28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8F74FB-F52E-4CB5-8828-1B1594693E8E}"/>
                  </a:ext>
                </a:extLst>
              </p:cNvPr>
              <p:cNvSpPr txBox="1"/>
              <p:nvPr/>
            </p:nvSpPr>
            <p:spPr>
              <a:xfrm>
                <a:off x="3201191" y="3450096"/>
                <a:ext cx="3996818" cy="1054648"/>
              </a:xfrm>
              <a:prstGeom prst="rect">
                <a:avLst/>
              </a:prstGeom>
              <a:noFill/>
            </p:spPr>
            <p:txBody>
              <a:bodyPr wrap="square" lIns="0" tIns="0" rIns="0" bIns="0" rtlCol="0">
                <a:spAutoFit/>
              </a:bodyPr>
              <a:lstStyle/>
              <a:p>
                <a:pPr>
                  <a:spcAft>
                    <a:spcPts val="2400"/>
                  </a:spcAft>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i="1">
                              <a:latin typeface="Cambria Math" panose="02040503050406030204" pitchFamily="18" charset="0"/>
                            </a:rPr>
                            <m:t>𝑎</m:t>
                          </m:r>
                        </m:sub>
                        <m:sup/>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𝑐</m:t>
                              </m:r>
                            </m:sub>
                          </m:sSub>
                        </m:e>
                      </m:nary>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𝛼</m:t>
                          </m:r>
                        </m:e>
                        <m:sub>
                          <m:r>
                            <a:rPr lang="en-US" sz="2000" i="1">
                              <a:latin typeface="Cambria Math" panose="02040503050406030204" pitchFamily="18" charset="0"/>
                              <a:ea typeface="Cambria Math" panose="02040503050406030204" pitchFamily="18" charset="0"/>
                            </a:rPr>
                            <m:t>𝑐</m:t>
                          </m:r>
                        </m:sub>
                      </m:sSub>
                      <m:r>
                        <a:rPr lang="en-CA"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7" name="TextBox 6">
                <a:extLst>
                  <a:ext uri="{FF2B5EF4-FFF2-40B4-BE49-F238E27FC236}">
                    <a16:creationId xmlns:a16="http://schemas.microsoft.com/office/drawing/2014/main" id="{898F74FB-F52E-4CB5-8828-1B1594693E8E}"/>
                  </a:ext>
                </a:extLst>
              </p:cNvPr>
              <p:cNvSpPr txBox="1">
                <a:spLocks noRot="1" noChangeAspect="1" noMove="1" noResize="1" noEditPoints="1" noAdjustHandles="1" noChangeArrowheads="1" noChangeShapeType="1" noTextEdit="1"/>
              </p:cNvSpPr>
              <p:nvPr/>
            </p:nvSpPr>
            <p:spPr>
              <a:xfrm>
                <a:off x="3201191" y="3450096"/>
                <a:ext cx="3996818" cy="1054648"/>
              </a:xfrm>
              <a:prstGeom prst="rect">
                <a:avLst/>
              </a:prstGeom>
              <a:blipFill>
                <a:blip r:embed="rId3"/>
                <a:stretch>
                  <a:fillRect l="-20952" t="-103571" b="-1130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F805825-3FB3-4E44-9C70-CB3CAD130DD5}"/>
              </a:ext>
            </a:extLst>
          </p:cNvPr>
          <p:cNvSpPr txBox="1"/>
          <p:nvPr/>
        </p:nvSpPr>
        <p:spPr>
          <a:xfrm>
            <a:off x="3470500" y="4663736"/>
            <a:ext cx="3458199" cy="1631216"/>
          </a:xfrm>
          <a:prstGeom prst="rect">
            <a:avLst/>
          </a:prstGeom>
          <a:solidFill>
            <a:schemeClr val="bg1"/>
          </a:solidFill>
          <a:ln>
            <a:solidFill>
              <a:srgbClr val="FF0000"/>
            </a:solidFill>
          </a:ln>
        </p:spPr>
        <p:txBody>
          <a:bodyPr wrap="square" rtlCol="0" anchor="ctr">
            <a:spAutoFit/>
          </a:bodyPr>
          <a:lstStyle/>
          <a:p>
            <a:pPr algn="ctr"/>
            <a:r>
              <a:rPr lang="en-CA" sz="2000" dirty="0">
                <a:solidFill>
                  <a:srgbClr val="FF0000"/>
                </a:solidFill>
              </a:rPr>
              <a:t>We did not use set </a:t>
            </a:r>
            <a:r>
              <a:rPr lang="en-CA" sz="2000" b="1" i="1" dirty="0">
                <a:solidFill>
                  <a:srgbClr val="FF0000"/>
                </a:solidFill>
              </a:rPr>
              <a:t>I</a:t>
            </a:r>
            <a:r>
              <a:rPr lang="en-CA" sz="2000" dirty="0">
                <a:solidFill>
                  <a:srgbClr val="FF0000"/>
                </a:solidFill>
              </a:rPr>
              <a:t> anywhere in the model!</a:t>
            </a:r>
          </a:p>
          <a:p>
            <a:pPr algn="ctr"/>
            <a:endParaRPr lang="en-CA" sz="2000" dirty="0">
              <a:solidFill>
                <a:srgbClr val="FF0000"/>
              </a:solidFill>
            </a:endParaRPr>
          </a:p>
          <a:p>
            <a:pPr algn="ctr"/>
            <a:r>
              <a:rPr lang="en-CA" sz="2000" dirty="0">
                <a:solidFill>
                  <a:srgbClr val="FF0000"/>
                </a:solidFill>
              </a:rPr>
              <a:t>Not all sets are used to build the optimization model</a:t>
            </a:r>
          </a:p>
        </p:txBody>
      </p:sp>
      <p:sp>
        <p:nvSpPr>
          <p:cNvPr id="9" name="Slide Number Placeholder 8">
            <a:extLst>
              <a:ext uri="{FF2B5EF4-FFF2-40B4-BE49-F238E27FC236}">
                <a16:creationId xmlns:a16="http://schemas.microsoft.com/office/drawing/2014/main" id="{4F177258-DE21-C545-B6A0-42E9FEDB2F4A}"/>
              </a:ext>
            </a:extLst>
          </p:cNvPr>
          <p:cNvSpPr>
            <a:spLocks noGrp="1"/>
          </p:cNvSpPr>
          <p:nvPr>
            <p:ph type="sldNum" sz="quarter" idx="12"/>
          </p:nvPr>
        </p:nvSpPr>
        <p:spPr/>
        <p:txBody>
          <a:bodyPr/>
          <a:lstStyle/>
          <a:p>
            <a:fld id="{6B46A59E-10B9-490B-8D75-09DF1349AC8E}" type="slidenum">
              <a:rPr lang="en-CA" smtClean="0"/>
              <a:pPr/>
              <a:t>24</a:t>
            </a:fld>
            <a:endParaRPr lang="en-CA"/>
          </a:p>
        </p:txBody>
      </p:sp>
    </p:spTree>
    <p:extLst>
      <p:ext uri="{BB962C8B-B14F-4D97-AF65-F5344CB8AC3E}">
        <p14:creationId xmlns:p14="http://schemas.microsoft.com/office/powerpoint/2010/main" val="245053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6AE3-B6CB-4B77-ADE1-E6013A68D4C3}"/>
              </a:ext>
            </a:extLst>
          </p:cNvPr>
          <p:cNvSpPr>
            <a:spLocks noGrp="1"/>
          </p:cNvSpPr>
          <p:nvPr>
            <p:ph type="title"/>
          </p:nvPr>
        </p:nvSpPr>
        <p:spPr/>
        <p:txBody>
          <a:bodyPr>
            <a:normAutofit/>
          </a:bodyPr>
          <a:lstStyle/>
          <a:p>
            <a:r>
              <a:rPr lang="en-US" dirty="0"/>
              <a:t>Summary</a:t>
            </a:r>
            <a:endParaRPr lang="en-CA" dirty="0"/>
          </a:p>
        </p:txBody>
      </p:sp>
      <p:sp>
        <p:nvSpPr>
          <p:cNvPr id="3" name="Content Placeholder 2">
            <a:extLst>
              <a:ext uri="{FF2B5EF4-FFF2-40B4-BE49-F238E27FC236}">
                <a16:creationId xmlns:a16="http://schemas.microsoft.com/office/drawing/2014/main" id="{5EF7C719-184F-4E58-B1B1-27C73927D24E}"/>
              </a:ext>
            </a:extLst>
          </p:cNvPr>
          <p:cNvSpPr>
            <a:spLocks noGrp="1"/>
          </p:cNvSpPr>
          <p:nvPr>
            <p:ph idx="1"/>
          </p:nvPr>
        </p:nvSpPr>
        <p:spPr/>
        <p:txBody>
          <a:bodyPr>
            <a:normAutofit/>
          </a:bodyPr>
          <a:lstStyle/>
          <a:p>
            <a:r>
              <a:rPr lang="en-US" dirty="0"/>
              <a:t>In this video,</a:t>
            </a:r>
            <a:r>
              <a:rPr lang="en-CA" dirty="0"/>
              <a:t> we learnt</a:t>
            </a:r>
          </a:p>
          <a:p>
            <a:pPr lvl="1"/>
            <a:r>
              <a:rPr lang="en-CA" sz="2000" dirty="0"/>
              <a:t>The general structure of an optimization problem</a:t>
            </a:r>
          </a:p>
          <a:p>
            <a:pPr lvl="1"/>
            <a:r>
              <a:rPr lang="en-CA" sz="2000" dirty="0"/>
              <a:t>Extracting, and organizing information from problem statement</a:t>
            </a:r>
          </a:p>
          <a:p>
            <a:pPr lvl="1"/>
            <a:r>
              <a:rPr lang="en-US" sz="2000" dirty="0"/>
              <a:t>Assembling an optimization model</a:t>
            </a:r>
          </a:p>
          <a:p>
            <a:pPr lvl="1"/>
            <a:r>
              <a:rPr lang="en-US" sz="2000" dirty="0"/>
              <a:t>Set definitions to make the model compact</a:t>
            </a:r>
          </a:p>
          <a:p>
            <a:pPr lvl="1"/>
            <a:r>
              <a:rPr lang="en-US" sz="2000" dirty="0"/>
              <a:t>Introduction to coding simple LP models in GAMS and Pyomo</a:t>
            </a:r>
          </a:p>
        </p:txBody>
      </p:sp>
      <p:sp>
        <p:nvSpPr>
          <p:cNvPr id="6" name="Slide Number Placeholder 5">
            <a:extLst>
              <a:ext uri="{FF2B5EF4-FFF2-40B4-BE49-F238E27FC236}">
                <a16:creationId xmlns:a16="http://schemas.microsoft.com/office/drawing/2014/main" id="{84D094B6-8745-E945-898F-BFF607B599A7}"/>
              </a:ext>
            </a:extLst>
          </p:cNvPr>
          <p:cNvSpPr>
            <a:spLocks noGrp="1"/>
          </p:cNvSpPr>
          <p:nvPr>
            <p:ph type="sldNum" sz="quarter" idx="12"/>
          </p:nvPr>
        </p:nvSpPr>
        <p:spPr/>
        <p:txBody>
          <a:bodyPr/>
          <a:lstStyle/>
          <a:p>
            <a:fld id="{6B46A59E-10B9-490B-8D75-09DF1349AC8E}" type="slidenum">
              <a:rPr lang="en-CA" smtClean="0"/>
              <a:pPr/>
              <a:t>25</a:t>
            </a:fld>
            <a:endParaRPr lang="en-CA"/>
          </a:p>
        </p:txBody>
      </p:sp>
    </p:spTree>
    <p:extLst>
      <p:ext uri="{BB962C8B-B14F-4D97-AF65-F5344CB8AC3E}">
        <p14:creationId xmlns:p14="http://schemas.microsoft.com/office/powerpoint/2010/main" val="400702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BE4C-465C-1E46-AFDC-CDCFD6AE65C8}"/>
              </a:ext>
            </a:extLst>
          </p:cNvPr>
          <p:cNvSpPr>
            <a:spLocks noGrp="1"/>
          </p:cNvSpPr>
          <p:nvPr>
            <p:ph type="title"/>
          </p:nvPr>
        </p:nvSpPr>
        <p:spPr/>
        <p:txBody>
          <a:bodyPr/>
          <a:lstStyle/>
          <a:p>
            <a:r>
              <a:rPr lang="en-US" dirty="0"/>
              <a:t>Review linear programming</a:t>
            </a:r>
          </a:p>
        </p:txBody>
      </p:sp>
      <p:sp>
        <p:nvSpPr>
          <p:cNvPr id="3" name="Content Placeholder 2">
            <a:extLst>
              <a:ext uri="{FF2B5EF4-FFF2-40B4-BE49-F238E27FC236}">
                <a16:creationId xmlns:a16="http://schemas.microsoft.com/office/drawing/2014/main" id="{4614D2D3-AE4D-E646-9DE3-41CF83A470E3}"/>
              </a:ext>
            </a:extLst>
          </p:cNvPr>
          <p:cNvSpPr>
            <a:spLocks noGrp="1"/>
          </p:cNvSpPr>
          <p:nvPr>
            <p:ph idx="1"/>
          </p:nvPr>
        </p:nvSpPr>
        <p:spPr>
          <a:xfrm>
            <a:off x="677334" y="1793322"/>
            <a:ext cx="8596668" cy="4489593"/>
          </a:xfrm>
        </p:spPr>
        <p:txBody>
          <a:bodyPr>
            <a:normAutofit/>
          </a:bodyPr>
          <a:lstStyle/>
          <a:p>
            <a:r>
              <a:rPr lang="en-US" dirty="0"/>
              <a:t>Linear programming (LP)</a:t>
            </a:r>
          </a:p>
          <a:p>
            <a:pPr lvl="1"/>
            <a:r>
              <a:rPr lang="en-US" dirty="0"/>
              <a:t>f, h, and g are all linear</a:t>
            </a:r>
          </a:p>
          <a:p>
            <a:pPr lvl="1"/>
            <a:r>
              <a:rPr lang="en-US" dirty="0"/>
              <a:t>x is all continuous variable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636AA8-71D7-1048-984C-C859B8E906AC}"/>
                  </a:ext>
                </a:extLst>
              </p:cNvPr>
              <p:cNvSpPr txBox="1"/>
              <p:nvPr/>
            </p:nvSpPr>
            <p:spPr>
              <a:xfrm>
                <a:off x="6362334" y="1930400"/>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min</m:t>
                          </m:r>
                        </m:fName>
                        <m:e>
                          <m:r>
                            <a:rPr lang="en-CA" sz="2000" b="0" i="1" smtClean="0">
                              <a:latin typeface="Cambria Math" panose="02040503050406030204" pitchFamily="18" charset="0"/>
                            </a:rPr>
                            <m:t>𝑓</m:t>
                          </m:r>
                          <m:r>
                            <a:rPr lang="en-CA" sz="2000" b="0" i="1" smtClean="0">
                              <a:latin typeface="Cambria Math" panose="02040503050406030204" pitchFamily="18" charset="0"/>
                            </a:rPr>
                            <m:t>(</m:t>
                          </m:r>
                          <m:r>
                            <a:rPr lang="en-CA" sz="2000" b="0" i="1" smtClean="0">
                              <a:latin typeface="Cambria Math" panose="02040503050406030204" pitchFamily="18" charset="0"/>
                            </a:rPr>
                            <m:t>𝑥</m:t>
                          </m:r>
                          <m:r>
                            <a:rPr lang="en-CA" sz="2000" b="0" i="1" smtClean="0">
                              <a:latin typeface="Cambria Math" panose="02040503050406030204" pitchFamily="18" charset="0"/>
                            </a:rPr>
                            <m:t>)</m:t>
                          </m:r>
                        </m:e>
                      </m:func>
                    </m:oMath>
                  </m:oMathPara>
                </a14:m>
                <a:endParaRPr lang="en-CA" sz="2000"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1B636AA8-71D7-1048-984C-C859B8E906AC}"/>
                  </a:ext>
                </a:extLst>
              </p:cNvPr>
              <p:cNvSpPr txBox="1">
                <a:spLocks noRot="1" noChangeAspect="1" noMove="1" noResize="1" noEditPoints="1" noAdjustHandles="1" noChangeArrowheads="1" noChangeShapeType="1" noTextEdit="1"/>
              </p:cNvSpPr>
              <p:nvPr/>
            </p:nvSpPr>
            <p:spPr>
              <a:xfrm>
                <a:off x="6362334" y="1930400"/>
                <a:ext cx="3211830" cy="307777"/>
              </a:xfrm>
              <a:prstGeom prst="rect">
                <a:avLst/>
              </a:prstGeom>
              <a:blipFill>
                <a:blip r:embed="rId2"/>
                <a:stretch>
                  <a:fillRect b="-3200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C673EB1-7BB8-9744-A774-BCCBB5976D1D}"/>
              </a:ext>
            </a:extLst>
          </p:cNvPr>
          <p:cNvSpPr/>
          <p:nvPr/>
        </p:nvSpPr>
        <p:spPr>
          <a:xfrm>
            <a:off x="7412167" y="2440490"/>
            <a:ext cx="1112163" cy="369332"/>
          </a:xfrm>
          <a:prstGeom prst="rect">
            <a:avLst/>
          </a:prstGeom>
        </p:spPr>
        <p:txBody>
          <a:bodyPr wrap="none">
            <a:spAutoFit/>
          </a:bodyPr>
          <a:lstStyle/>
          <a:p>
            <a:pPr algn="ctr"/>
            <a:r>
              <a:rPr lang="en-CA" dirty="0"/>
              <a:t>subject to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82670C-B44C-554F-93FF-BE95A0625595}"/>
                  </a:ext>
                </a:extLst>
              </p:cNvPr>
              <p:cNvSpPr txBox="1"/>
              <p:nvPr/>
            </p:nvSpPr>
            <p:spPr>
              <a:xfrm>
                <a:off x="6362333" y="2858246"/>
                <a:ext cx="3211830" cy="9496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dirty="0" smtClean="0">
                          <a:latin typeface="Cambria Math" panose="02040503050406030204" pitchFamily="18" charset="0"/>
                        </a:rPr>
                        <m:t>h</m:t>
                      </m:r>
                      <m:d>
                        <m:dPr>
                          <m:ctrlPr>
                            <a:rPr lang="en-CA" sz="2000" b="0" i="1" dirty="0" smtClean="0">
                              <a:latin typeface="Cambria Math" panose="02040503050406030204" pitchFamily="18" charset="0"/>
                            </a:rPr>
                          </m:ctrlPr>
                        </m:dPr>
                        <m:e>
                          <m:r>
                            <a:rPr lang="en-CA" sz="2000" b="0" i="1" dirty="0" smtClean="0">
                              <a:latin typeface="Cambria Math" panose="02040503050406030204" pitchFamily="18" charset="0"/>
                            </a:rPr>
                            <m:t>𝑥</m:t>
                          </m:r>
                        </m:e>
                      </m:d>
                      <m:r>
                        <a:rPr lang="en-CA" sz="2000" b="0" i="1" dirty="0" smtClean="0">
                          <a:latin typeface="Cambria Math" panose="02040503050406030204" pitchFamily="18" charset="0"/>
                        </a:rPr>
                        <m:t>=0</m:t>
                      </m:r>
                    </m:oMath>
                  </m:oMathPara>
                </a14:m>
                <a:endParaRPr lang="en-CA"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CA" sz="2000" i="1" dirty="0" smtClean="0">
                          <a:latin typeface="Cambria Math" panose="02040503050406030204" pitchFamily="18" charset="0"/>
                        </a:rPr>
                        <m:t>g</m:t>
                      </m:r>
                      <m:d>
                        <m:dPr>
                          <m:ctrlPr>
                            <a:rPr lang="en-CA" sz="2000" i="1" dirty="0">
                              <a:latin typeface="Cambria Math" panose="02040503050406030204" pitchFamily="18" charset="0"/>
                            </a:rPr>
                          </m:ctrlPr>
                        </m:dPr>
                        <m:e>
                          <m:r>
                            <a:rPr lang="en-CA" sz="2000" i="1" dirty="0">
                              <a:latin typeface="Cambria Math" panose="02040503050406030204" pitchFamily="18" charset="0"/>
                            </a:rPr>
                            <m:t>𝑥</m:t>
                          </m:r>
                        </m:e>
                      </m:d>
                      <m:r>
                        <a:rPr lang="en-CA" sz="2000" i="1">
                          <a:latin typeface="Cambria Math" panose="02040503050406030204" pitchFamily="18" charset="0"/>
                        </a:rPr>
                        <m:t>≤0</m:t>
                      </m:r>
                    </m:oMath>
                  </m:oMathPara>
                </a14:m>
                <a:endParaRPr lang="en-CA"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CA" sz="2000" i="1" dirty="0">
                          <a:latin typeface="Cambria Math" panose="02040503050406030204" pitchFamily="18" charset="0"/>
                        </a:rPr>
                        <m:t>𝑥</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𝑅</m:t>
                          </m:r>
                        </m:e>
                        <m:sup>
                          <m:r>
                            <a:rPr lang="en-CA" sz="2000" i="1">
                              <a:latin typeface="Cambria Math" panose="02040503050406030204" pitchFamily="18" charset="0"/>
                            </a:rPr>
                            <m:t>𝑛</m:t>
                          </m:r>
                        </m:sup>
                      </m:sSup>
                    </m:oMath>
                  </m:oMathPara>
                </a14:m>
                <a:endParaRPr lang="en-CA" sz="2000"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982670C-B44C-554F-93FF-BE95A0625595}"/>
                  </a:ext>
                </a:extLst>
              </p:cNvPr>
              <p:cNvSpPr txBox="1">
                <a:spLocks noRot="1" noChangeAspect="1" noMove="1" noResize="1" noEditPoints="1" noAdjustHandles="1" noChangeArrowheads="1" noChangeShapeType="1" noTextEdit="1"/>
              </p:cNvSpPr>
              <p:nvPr/>
            </p:nvSpPr>
            <p:spPr>
              <a:xfrm>
                <a:off x="6362333" y="2858246"/>
                <a:ext cx="3211830" cy="949684"/>
              </a:xfrm>
              <a:prstGeom prst="rect">
                <a:avLst/>
              </a:prstGeom>
              <a:blipFill>
                <a:blip r:embed="rId3"/>
                <a:stretch>
                  <a:fillRect/>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B1D7E3CA-4931-244F-805B-C730469917E6}"/>
              </a:ext>
            </a:extLst>
          </p:cNvPr>
          <p:cNvSpPr>
            <a:spLocks noGrp="1"/>
          </p:cNvSpPr>
          <p:nvPr>
            <p:ph type="sldNum" sz="quarter" idx="12"/>
          </p:nvPr>
        </p:nvSpPr>
        <p:spPr/>
        <p:txBody>
          <a:bodyPr/>
          <a:lstStyle/>
          <a:p>
            <a:fld id="{6B46A59E-10B9-490B-8D75-09DF1349AC8E}" type="slidenum">
              <a:rPr lang="en-CA" smtClean="0"/>
              <a:pPr/>
              <a:t>3</a:t>
            </a:fld>
            <a:endParaRPr lang="en-CA"/>
          </a:p>
        </p:txBody>
      </p:sp>
    </p:spTree>
    <p:extLst>
      <p:ext uri="{BB962C8B-B14F-4D97-AF65-F5344CB8AC3E}">
        <p14:creationId xmlns:p14="http://schemas.microsoft.com/office/powerpoint/2010/main" val="3279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5148-8699-418F-9B46-CBB0F51C31B3}"/>
              </a:ext>
            </a:extLst>
          </p:cNvPr>
          <p:cNvSpPr>
            <a:spLocks noGrp="1"/>
          </p:cNvSpPr>
          <p:nvPr>
            <p:ph type="title"/>
          </p:nvPr>
        </p:nvSpPr>
        <p:spPr/>
        <p:txBody>
          <a:bodyPr>
            <a:normAutofit/>
          </a:bodyPr>
          <a:lstStyle/>
          <a:p>
            <a:r>
              <a:rPr lang="en-US" dirty="0"/>
              <a:t>Example 1</a:t>
            </a:r>
            <a:r>
              <a:rPr lang="en-US" baseline="30000" dirty="0"/>
              <a:t>*</a:t>
            </a:r>
            <a:endParaRPr lang="en-CA" dirty="0"/>
          </a:p>
        </p:txBody>
      </p:sp>
      <p:sp>
        <p:nvSpPr>
          <p:cNvPr id="6" name="Rectangle 5">
            <a:extLst>
              <a:ext uri="{FF2B5EF4-FFF2-40B4-BE49-F238E27FC236}">
                <a16:creationId xmlns:a16="http://schemas.microsoft.com/office/drawing/2014/main" id="{5B1B10BC-584F-9849-8723-34DD9F12DD97}"/>
              </a:ext>
            </a:extLst>
          </p:cNvPr>
          <p:cNvSpPr/>
          <p:nvPr/>
        </p:nvSpPr>
        <p:spPr>
          <a:xfrm>
            <a:off x="677334" y="1895399"/>
            <a:ext cx="8827910" cy="3477875"/>
          </a:xfrm>
          <a:prstGeom prst="rect">
            <a:avLst/>
          </a:prstGeom>
        </p:spPr>
        <p:txBody>
          <a:bodyPr wrap="square">
            <a:spAutoFit/>
          </a:bodyPr>
          <a:lstStyle/>
          <a:p>
            <a:r>
              <a:rPr lang="en-US" sz="2000" dirty="0"/>
              <a:t>Dorian Auto manufactures luxury cars and trucks. The company believes that its most likely customers are high-income women and men. To reach these groups, Dorian Auto has embarked on an ambitious TV advertising campaign and has decided to purchase 1-minute commercial spots on two types of programs: comedy shows and football games. Each comedy commercial is seen by 7 million high-income women and 2 million high-income men. Each football commercial is seen by 2 million high-income women and 12 million high-income men. A 1-minute comedy ad costs $50,000, and a 1-minute football ad costs $100,000. Dorian would like the commercials to be seen by at least 28 million high-income women and 24 million high-income men. Use linear programming to determine how Dorian Auto can meet its advertising requirements at minimum cost.</a:t>
            </a:r>
          </a:p>
        </p:txBody>
      </p:sp>
      <p:sp>
        <p:nvSpPr>
          <p:cNvPr id="3" name="Slide Number Placeholder 2">
            <a:extLst>
              <a:ext uri="{FF2B5EF4-FFF2-40B4-BE49-F238E27FC236}">
                <a16:creationId xmlns:a16="http://schemas.microsoft.com/office/drawing/2014/main" id="{45EC9624-BB85-BC43-9F53-60806BC93D81}"/>
              </a:ext>
            </a:extLst>
          </p:cNvPr>
          <p:cNvSpPr>
            <a:spLocks noGrp="1"/>
          </p:cNvSpPr>
          <p:nvPr>
            <p:ph type="sldNum" sz="quarter" idx="12"/>
          </p:nvPr>
        </p:nvSpPr>
        <p:spPr/>
        <p:txBody>
          <a:bodyPr/>
          <a:lstStyle/>
          <a:p>
            <a:fld id="{6B46A59E-10B9-490B-8D75-09DF1349AC8E}" type="slidenum">
              <a:rPr lang="en-CA" smtClean="0"/>
              <a:pPr/>
              <a:t>4</a:t>
            </a:fld>
            <a:endParaRPr lang="en-CA"/>
          </a:p>
        </p:txBody>
      </p:sp>
      <p:sp>
        <p:nvSpPr>
          <p:cNvPr id="5" name="Footer Placeholder 4">
            <a:extLst>
              <a:ext uri="{FF2B5EF4-FFF2-40B4-BE49-F238E27FC236}">
                <a16:creationId xmlns:a16="http://schemas.microsoft.com/office/drawing/2014/main" id="{19BEA112-E8ED-A34B-8E92-381DA58FDFA7}"/>
              </a:ext>
            </a:extLst>
          </p:cNvPr>
          <p:cNvSpPr>
            <a:spLocks noGrp="1"/>
          </p:cNvSpPr>
          <p:nvPr>
            <p:ph type="ftr" sz="quarter" idx="11"/>
          </p:nvPr>
        </p:nvSpPr>
        <p:spPr>
          <a:xfrm>
            <a:off x="816838" y="6268278"/>
            <a:ext cx="8304584" cy="425669"/>
          </a:xfrm>
        </p:spPr>
        <p:txBody>
          <a:bodyPr/>
          <a:lstStyle/>
          <a:p>
            <a:pPr algn="just"/>
            <a:r>
              <a:rPr lang="en-US" sz="1600" baseline="30000" dirty="0">
                <a:solidFill>
                  <a:schemeClr val="tx1"/>
                </a:solidFill>
              </a:rPr>
              <a:t>* </a:t>
            </a:r>
            <a:r>
              <a:rPr lang="en-US" sz="1600" dirty="0">
                <a:solidFill>
                  <a:schemeClr val="tx1"/>
                </a:solidFill>
              </a:rPr>
              <a:t>Winston, Wayne L., and Jeffrey B. Goldberg. </a:t>
            </a:r>
            <a:r>
              <a:rPr lang="en-US" sz="1600" i="1" dirty="0">
                <a:solidFill>
                  <a:schemeClr val="tx1"/>
                </a:solidFill>
              </a:rPr>
              <a:t>Operations research: applications and algorithms</a:t>
            </a:r>
            <a:r>
              <a:rPr lang="en-US" sz="1600" dirty="0">
                <a:solidFill>
                  <a:schemeClr val="tx1"/>
                </a:solidFill>
              </a:rPr>
              <a:t>, 4</a:t>
            </a:r>
            <a:r>
              <a:rPr lang="en-US" sz="1600" baseline="30000" dirty="0">
                <a:solidFill>
                  <a:schemeClr val="tx1"/>
                </a:solidFill>
              </a:rPr>
              <a:t>th</a:t>
            </a:r>
            <a:r>
              <a:rPr lang="en-US" sz="1600" dirty="0">
                <a:solidFill>
                  <a:schemeClr val="tx1"/>
                </a:solidFill>
              </a:rPr>
              <a:t> edition, 2004, Pg. 60</a:t>
            </a:r>
            <a:endParaRPr lang="en-CA" sz="1600" dirty="0">
              <a:solidFill>
                <a:schemeClr val="tx1"/>
              </a:solidFill>
            </a:endParaRPr>
          </a:p>
        </p:txBody>
      </p:sp>
    </p:spTree>
    <p:extLst>
      <p:ext uri="{BB962C8B-B14F-4D97-AF65-F5344CB8AC3E}">
        <p14:creationId xmlns:p14="http://schemas.microsoft.com/office/powerpoint/2010/main" val="16758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4EAA8FF-7C7F-3D4A-BAB2-85D9224AC321}"/>
              </a:ext>
            </a:extLst>
          </p:cNvPr>
          <p:cNvSpPr/>
          <p:nvPr/>
        </p:nvSpPr>
        <p:spPr>
          <a:xfrm>
            <a:off x="677334" y="1895399"/>
            <a:ext cx="8827910" cy="3477875"/>
          </a:xfrm>
          <a:prstGeom prst="rect">
            <a:avLst/>
          </a:prstGeom>
        </p:spPr>
        <p:txBody>
          <a:bodyPr wrap="square">
            <a:spAutoFit/>
          </a:bodyPr>
          <a:lstStyle/>
          <a:p>
            <a:r>
              <a:rPr lang="en-US" sz="2000" dirty="0"/>
              <a:t>Dorian Auto manufactures luxury cars and trucks. The company believes that its most likely customers are high-income women and men. To reach these groups, Dorian Auto has embarked on an ambitious TV advertising campaign and has decided to purchase 1-minute commercial spots on two types of programs: comedy shows and football games. Each comedy commercial is seen by 7 million high-income women and 2 million high-income men. Each football commercial is seen by 2 million high-income women and 12 million high-income men. A 1-minute comedy ad costs $50,000, and a 1-minute football ad costs $100,000. Dorian would like the commercials to be seen by at least 28 million high-income women and 24 million high-income men. Use linear programming to determine how Dorian Auto can meet its advertising requirements at minimum cost.</a:t>
            </a:r>
          </a:p>
        </p:txBody>
      </p:sp>
      <p:sp>
        <p:nvSpPr>
          <p:cNvPr id="2" name="Title 1">
            <a:extLst>
              <a:ext uri="{FF2B5EF4-FFF2-40B4-BE49-F238E27FC236}">
                <a16:creationId xmlns:a16="http://schemas.microsoft.com/office/drawing/2014/main" id="{F4AA9901-FA3F-46C0-AA21-079B1C7482A8}"/>
              </a:ext>
            </a:extLst>
          </p:cNvPr>
          <p:cNvSpPr>
            <a:spLocks noGrp="1"/>
          </p:cNvSpPr>
          <p:nvPr>
            <p:ph type="title"/>
          </p:nvPr>
        </p:nvSpPr>
        <p:spPr/>
        <p:txBody>
          <a:bodyPr>
            <a:noAutofit/>
          </a:bodyPr>
          <a:lstStyle/>
          <a:p>
            <a:r>
              <a:rPr lang="en-US" dirty="0"/>
              <a:t>Extracting information from problem statement</a:t>
            </a:r>
            <a:endParaRPr lang="en-CA" dirty="0"/>
          </a:p>
        </p:txBody>
      </p:sp>
      <p:sp>
        <p:nvSpPr>
          <p:cNvPr id="18" name="Rectangle 17">
            <a:extLst>
              <a:ext uri="{FF2B5EF4-FFF2-40B4-BE49-F238E27FC236}">
                <a16:creationId xmlns:a16="http://schemas.microsoft.com/office/drawing/2014/main" id="{C8DE5530-6A54-4CED-B72E-FBE1A21C1DC7}"/>
              </a:ext>
            </a:extLst>
          </p:cNvPr>
          <p:cNvSpPr/>
          <p:nvPr/>
        </p:nvSpPr>
        <p:spPr>
          <a:xfrm>
            <a:off x="1639441" y="2849403"/>
            <a:ext cx="7775492" cy="297253"/>
          </a:xfrm>
          <a:prstGeom prst="rect">
            <a:avLst/>
          </a:prstGeom>
          <a:solidFill>
            <a:srgbClr val="FF0000">
              <a:alpha val="3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Rounded Corners 29">
            <a:extLst>
              <a:ext uri="{FF2B5EF4-FFF2-40B4-BE49-F238E27FC236}">
                <a16:creationId xmlns:a16="http://schemas.microsoft.com/office/drawing/2014/main" id="{20FBB539-FD4B-4E94-92D4-B52037A9EC36}"/>
              </a:ext>
            </a:extLst>
          </p:cNvPr>
          <p:cNvSpPr/>
          <p:nvPr/>
        </p:nvSpPr>
        <p:spPr>
          <a:xfrm>
            <a:off x="2686756" y="4686554"/>
            <a:ext cx="6152444" cy="329915"/>
          </a:xfrm>
          <a:prstGeom prst="roundRect">
            <a:avLst/>
          </a:prstGeom>
          <a:solidFill>
            <a:srgbClr val="00B050">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59C6046-9622-4A9D-A969-A576FC1F758F}"/>
              </a:ext>
            </a:extLst>
          </p:cNvPr>
          <p:cNvSpPr/>
          <p:nvPr/>
        </p:nvSpPr>
        <p:spPr>
          <a:xfrm>
            <a:off x="746373" y="3196595"/>
            <a:ext cx="2786202" cy="297254"/>
          </a:xfrm>
          <a:prstGeom prst="rect">
            <a:avLst/>
          </a:prstGeom>
          <a:solidFill>
            <a:srgbClr val="FF0000">
              <a:alpha val="3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6638748B-103C-4C95-A5A3-8AFE170F7D34}"/>
              </a:ext>
            </a:extLst>
          </p:cNvPr>
          <p:cNvSpPr/>
          <p:nvPr/>
        </p:nvSpPr>
        <p:spPr>
          <a:xfrm>
            <a:off x="3571073" y="3161162"/>
            <a:ext cx="5268127" cy="295936"/>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 name="Group 2">
            <a:extLst>
              <a:ext uri="{FF2B5EF4-FFF2-40B4-BE49-F238E27FC236}">
                <a16:creationId xmlns:a16="http://schemas.microsoft.com/office/drawing/2014/main" id="{4DB849E2-21A4-485F-BB82-2288ED8F2E45}"/>
              </a:ext>
            </a:extLst>
          </p:cNvPr>
          <p:cNvGrpSpPr/>
          <p:nvPr/>
        </p:nvGrpSpPr>
        <p:grpSpPr>
          <a:xfrm>
            <a:off x="954898" y="5801293"/>
            <a:ext cx="2183413" cy="1041644"/>
            <a:chOff x="954898" y="5801293"/>
            <a:chExt cx="2183413" cy="1041644"/>
          </a:xfrm>
        </p:grpSpPr>
        <p:cxnSp>
          <p:nvCxnSpPr>
            <p:cNvPr id="8" name="Straight Connector 7">
              <a:extLst>
                <a:ext uri="{FF2B5EF4-FFF2-40B4-BE49-F238E27FC236}">
                  <a16:creationId xmlns:a16="http://schemas.microsoft.com/office/drawing/2014/main" id="{E4034989-DE8A-40AC-AB93-9F258C7FBD65}"/>
                </a:ext>
              </a:extLst>
            </p:cNvPr>
            <p:cNvCxnSpPr/>
            <p:nvPr/>
          </p:nvCxnSpPr>
          <p:spPr>
            <a:xfrm>
              <a:off x="954898" y="5982948"/>
              <a:ext cx="51108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438BBB-D518-47CE-B41E-339C8F3D1F29}"/>
                </a:ext>
              </a:extLst>
            </p:cNvPr>
            <p:cNvCxnSpPr/>
            <p:nvPr/>
          </p:nvCxnSpPr>
          <p:spPr>
            <a:xfrm>
              <a:off x="954898" y="6230776"/>
              <a:ext cx="511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6399EB0-704B-4020-8362-115B2D3AD449}"/>
                </a:ext>
              </a:extLst>
            </p:cNvPr>
            <p:cNvCxnSpPr/>
            <p:nvPr/>
          </p:nvCxnSpPr>
          <p:spPr>
            <a:xfrm>
              <a:off x="954898" y="6478604"/>
              <a:ext cx="51108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4345F-2EEE-473A-A7BF-451A48449DB1}"/>
                </a:ext>
              </a:extLst>
            </p:cNvPr>
            <p:cNvSpPr txBox="1"/>
            <p:nvPr/>
          </p:nvSpPr>
          <p:spPr>
            <a:xfrm>
              <a:off x="1794699" y="5801293"/>
              <a:ext cx="1343612" cy="512704"/>
            </a:xfrm>
            <a:prstGeom prst="rect">
              <a:avLst/>
            </a:prstGeom>
            <a:noFill/>
          </p:spPr>
          <p:txBody>
            <a:bodyPr wrap="square" rtlCol="0">
              <a:spAutoFit/>
            </a:bodyPr>
            <a:lstStyle/>
            <a:p>
              <a:r>
                <a:rPr lang="en-CA" dirty="0"/>
                <a:t>Objective</a:t>
              </a:r>
            </a:p>
            <a:p>
              <a:endParaRPr lang="en-CA" dirty="0"/>
            </a:p>
          </p:txBody>
        </p:sp>
        <p:sp>
          <p:nvSpPr>
            <p:cNvPr id="38" name="TextBox 37">
              <a:extLst>
                <a:ext uri="{FF2B5EF4-FFF2-40B4-BE49-F238E27FC236}">
                  <a16:creationId xmlns:a16="http://schemas.microsoft.com/office/drawing/2014/main" id="{5489D9AE-346F-4330-A04F-495294925EBA}"/>
                </a:ext>
              </a:extLst>
            </p:cNvPr>
            <p:cNvSpPr txBox="1"/>
            <p:nvPr/>
          </p:nvSpPr>
          <p:spPr>
            <a:xfrm>
              <a:off x="1794699" y="6055805"/>
              <a:ext cx="1343612" cy="512704"/>
            </a:xfrm>
            <a:prstGeom prst="rect">
              <a:avLst/>
            </a:prstGeom>
            <a:noFill/>
          </p:spPr>
          <p:txBody>
            <a:bodyPr wrap="square" rtlCol="0">
              <a:spAutoFit/>
            </a:bodyPr>
            <a:lstStyle/>
            <a:p>
              <a:r>
                <a:rPr lang="en-CA" dirty="0"/>
                <a:t>Variable</a:t>
              </a:r>
            </a:p>
            <a:p>
              <a:endParaRPr lang="en-CA" dirty="0"/>
            </a:p>
          </p:txBody>
        </p:sp>
        <p:sp>
          <p:nvSpPr>
            <p:cNvPr id="39" name="TextBox 38">
              <a:extLst>
                <a:ext uri="{FF2B5EF4-FFF2-40B4-BE49-F238E27FC236}">
                  <a16:creationId xmlns:a16="http://schemas.microsoft.com/office/drawing/2014/main" id="{A3C26BB3-7074-4525-83B2-5348F9BF5513}"/>
                </a:ext>
              </a:extLst>
            </p:cNvPr>
            <p:cNvSpPr txBox="1"/>
            <p:nvPr/>
          </p:nvSpPr>
          <p:spPr>
            <a:xfrm>
              <a:off x="1794699" y="6330233"/>
              <a:ext cx="1343612" cy="512704"/>
            </a:xfrm>
            <a:prstGeom prst="rect">
              <a:avLst/>
            </a:prstGeom>
            <a:noFill/>
          </p:spPr>
          <p:txBody>
            <a:bodyPr wrap="square" rtlCol="0">
              <a:spAutoFit/>
            </a:bodyPr>
            <a:lstStyle/>
            <a:p>
              <a:r>
                <a:rPr lang="en-CA" dirty="0"/>
                <a:t>Constraint</a:t>
              </a:r>
            </a:p>
            <a:p>
              <a:endParaRPr lang="en-CA" dirty="0"/>
            </a:p>
          </p:txBody>
        </p:sp>
      </p:grpSp>
      <p:sp>
        <p:nvSpPr>
          <p:cNvPr id="22" name="Rectangle: Rounded Corners 29">
            <a:extLst>
              <a:ext uri="{FF2B5EF4-FFF2-40B4-BE49-F238E27FC236}">
                <a16:creationId xmlns:a16="http://schemas.microsoft.com/office/drawing/2014/main" id="{14CA5AC4-C77E-F649-9A4F-86602367B970}"/>
              </a:ext>
            </a:extLst>
          </p:cNvPr>
          <p:cNvSpPr/>
          <p:nvPr/>
        </p:nvSpPr>
        <p:spPr>
          <a:xfrm>
            <a:off x="760748" y="5008554"/>
            <a:ext cx="5470719" cy="329915"/>
          </a:xfrm>
          <a:prstGeom prst="roundRect">
            <a:avLst/>
          </a:prstGeom>
          <a:solidFill>
            <a:srgbClr val="00B050">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0DEC650A-3123-4548-93D1-B04BA5790816}"/>
              </a:ext>
            </a:extLst>
          </p:cNvPr>
          <p:cNvSpPr/>
          <p:nvPr/>
        </p:nvSpPr>
        <p:spPr>
          <a:xfrm>
            <a:off x="760748" y="3505641"/>
            <a:ext cx="8654185" cy="295936"/>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412D5DD-9833-0D43-97A2-501356F939FF}"/>
              </a:ext>
            </a:extLst>
          </p:cNvPr>
          <p:cNvSpPr/>
          <p:nvPr/>
        </p:nvSpPr>
        <p:spPr>
          <a:xfrm>
            <a:off x="760748" y="3810093"/>
            <a:ext cx="6509296" cy="295936"/>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C747FBD4-B7B4-5143-B671-4283794E8EBD}"/>
              </a:ext>
            </a:extLst>
          </p:cNvPr>
          <p:cNvSpPr/>
          <p:nvPr/>
        </p:nvSpPr>
        <p:spPr>
          <a:xfrm>
            <a:off x="677334" y="4396374"/>
            <a:ext cx="8410222" cy="295936"/>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97A77DCE-BD2C-EF47-AB2E-ACAD17E199D1}"/>
              </a:ext>
            </a:extLst>
          </p:cNvPr>
          <p:cNvSpPr/>
          <p:nvPr/>
        </p:nvSpPr>
        <p:spPr>
          <a:xfrm>
            <a:off x="746373" y="4692136"/>
            <a:ext cx="1850071" cy="295936"/>
          </a:xfrm>
          <a:prstGeom prst="rect">
            <a:avLst/>
          </a:prstGeom>
          <a:solidFill>
            <a:srgbClr val="FFFF00">
              <a:alpha val="30000"/>
            </a:srgb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lide Number Placeholder 4">
            <a:extLst>
              <a:ext uri="{FF2B5EF4-FFF2-40B4-BE49-F238E27FC236}">
                <a16:creationId xmlns:a16="http://schemas.microsoft.com/office/drawing/2014/main" id="{5B8E5217-4B74-2B4A-AF4A-ADED9A3BAF4F}"/>
              </a:ext>
            </a:extLst>
          </p:cNvPr>
          <p:cNvSpPr>
            <a:spLocks noGrp="1"/>
          </p:cNvSpPr>
          <p:nvPr>
            <p:ph type="sldNum" sz="quarter" idx="12"/>
          </p:nvPr>
        </p:nvSpPr>
        <p:spPr/>
        <p:txBody>
          <a:bodyPr/>
          <a:lstStyle/>
          <a:p>
            <a:fld id="{6B46A59E-10B9-490B-8D75-09DF1349AC8E}" type="slidenum">
              <a:rPr lang="en-CA" smtClean="0"/>
              <a:pPr/>
              <a:t>5</a:t>
            </a:fld>
            <a:endParaRPr lang="en-CA"/>
          </a:p>
        </p:txBody>
      </p:sp>
    </p:spTree>
    <p:extLst>
      <p:ext uri="{BB962C8B-B14F-4D97-AF65-F5344CB8AC3E}">
        <p14:creationId xmlns:p14="http://schemas.microsoft.com/office/powerpoint/2010/main" val="169136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30" grpId="0" animBg="1"/>
      <p:bldP spid="31" grpId="0" animBg="1"/>
      <p:bldP spid="34"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D056-35B5-49A8-8F24-6D20DFBCDAD7}"/>
              </a:ext>
            </a:extLst>
          </p:cNvPr>
          <p:cNvSpPr>
            <a:spLocks noGrp="1"/>
          </p:cNvSpPr>
          <p:nvPr>
            <p:ph type="title"/>
          </p:nvPr>
        </p:nvSpPr>
        <p:spPr/>
        <p:txBody>
          <a:bodyPr>
            <a:normAutofit/>
          </a:bodyPr>
          <a:lstStyle/>
          <a:p>
            <a:r>
              <a:rPr lang="en-US" dirty="0"/>
              <a:t>Organizing information - </a:t>
            </a:r>
            <a:r>
              <a:rPr lang="en-US" i="1" dirty="0"/>
              <a:t>variables</a:t>
            </a:r>
            <a:endParaRPr lang="en-CA" dirty="0"/>
          </a:p>
        </p:txBody>
      </p:sp>
      <p:sp>
        <p:nvSpPr>
          <p:cNvPr id="3" name="Content Placeholder 2">
            <a:extLst>
              <a:ext uri="{FF2B5EF4-FFF2-40B4-BE49-F238E27FC236}">
                <a16:creationId xmlns:a16="http://schemas.microsoft.com/office/drawing/2014/main" id="{18E0317C-7808-40AB-8B01-D7FCF6BF7EA4}"/>
              </a:ext>
            </a:extLst>
          </p:cNvPr>
          <p:cNvSpPr>
            <a:spLocks noGrp="1"/>
          </p:cNvSpPr>
          <p:nvPr>
            <p:ph idx="1"/>
          </p:nvPr>
        </p:nvSpPr>
        <p:spPr/>
        <p:txBody>
          <a:bodyPr>
            <a:normAutofit/>
          </a:bodyPr>
          <a:lstStyle/>
          <a:p>
            <a:r>
              <a:rPr lang="en-US" dirty="0">
                <a:solidFill>
                  <a:schemeClr val="tx1"/>
                </a:solidFill>
              </a:rPr>
              <a:t>How many comedy, and football ads must be purchased</a:t>
            </a:r>
          </a:p>
          <a:p>
            <a:pPr lvl="1"/>
            <a:r>
              <a:rPr lang="en-US" sz="2000" i="1" dirty="0">
                <a:solidFill>
                  <a:schemeClr val="tx1"/>
                </a:solidFill>
              </a:rPr>
              <a:t>x</a:t>
            </a:r>
            <a:r>
              <a:rPr lang="en-US" sz="2000" baseline="-25000" dirty="0">
                <a:solidFill>
                  <a:schemeClr val="tx1"/>
                </a:solidFill>
              </a:rPr>
              <a:t>1</a:t>
            </a:r>
            <a:r>
              <a:rPr lang="en-US" sz="2000" dirty="0">
                <a:solidFill>
                  <a:schemeClr val="tx1"/>
                </a:solidFill>
              </a:rPr>
              <a:t> : number of 1-minute comedy ads purchased</a:t>
            </a:r>
          </a:p>
          <a:p>
            <a:pPr lvl="1"/>
            <a:r>
              <a:rPr lang="en-US" sz="2000" i="1" dirty="0">
                <a:solidFill>
                  <a:schemeClr val="tx1"/>
                </a:solidFill>
              </a:rPr>
              <a:t>x</a:t>
            </a:r>
            <a:r>
              <a:rPr lang="en-US" sz="2000" i="1" baseline="-25000" dirty="0">
                <a:solidFill>
                  <a:schemeClr val="tx1"/>
                </a:solidFill>
              </a:rPr>
              <a:t>2 </a:t>
            </a:r>
            <a:r>
              <a:rPr lang="en-US" sz="2000" i="1" dirty="0">
                <a:solidFill>
                  <a:schemeClr val="tx1"/>
                </a:solidFill>
              </a:rPr>
              <a:t> </a:t>
            </a:r>
            <a:r>
              <a:rPr lang="en-US" sz="2000" dirty="0">
                <a:solidFill>
                  <a:schemeClr val="tx1"/>
                </a:solidFill>
              </a:rPr>
              <a:t>: number of 1-minute football ads purchased</a:t>
            </a:r>
            <a:endParaRPr lang="en-US" sz="2000" i="1" dirty="0">
              <a:solidFill>
                <a:schemeClr val="tx1"/>
              </a:solidFill>
            </a:endParaRPr>
          </a:p>
        </p:txBody>
      </p:sp>
      <p:sp>
        <p:nvSpPr>
          <p:cNvPr id="5" name="Slide Number Placeholder 4">
            <a:extLst>
              <a:ext uri="{FF2B5EF4-FFF2-40B4-BE49-F238E27FC236}">
                <a16:creationId xmlns:a16="http://schemas.microsoft.com/office/drawing/2014/main" id="{8D34F749-2F08-5741-AAA0-E788D9F57E86}"/>
              </a:ext>
            </a:extLst>
          </p:cNvPr>
          <p:cNvSpPr>
            <a:spLocks noGrp="1"/>
          </p:cNvSpPr>
          <p:nvPr>
            <p:ph type="sldNum" sz="quarter" idx="12"/>
          </p:nvPr>
        </p:nvSpPr>
        <p:spPr/>
        <p:txBody>
          <a:bodyPr/>
          <a:lstStyle/>
          <a:p>
            <a:fld id="{6B46A59E-10B9-490B-8D75-09DF1349AC8E}" type="slidenum">
              <a:rPr lang="en-CA" smtClean="0"/>
              <a:pPr/>
              <a:t>6</a:t>
            </a:fld>
            <a:endParaRPr lang="en-CA"/>
          </a:p>
        </p:txBody>
      </p:sp>
    </p:spTree>
    <p:extLst>
      <p:ext uri="{BB962C8B-B14F-4D97-AF65-F5344CB8AC3E}">
        <p14:creationId xmlns:p14="http://schemas.microsoft.com/office/powerpoint/2010/main" val="9293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E1E0-442C-45FC-A03E-50B643F29B41}"/>
              </a:ext>
            </a:extLst>
          </p:cNvPr>
          <p:cNvSpPr>
            <a:spLocks noGrp="1"/>
          </p:cNvSpPr>
          <p:nvPr>
            <p:ph type="title"/>
          </p:nvPr>
        </p:nvSpPr>
        <p:spPr/>
        <p:txBody>
          <a:bodyPr>
            <a:normAutofit/>
          </a:bodyPr>
          <a:lstStyle/>
          <a:p>
            <a:r>
              <a:rPr lang="en-US" dirty="0"/>
              <a:t>Organizing information: </a:t>
            </a:r>
            <a:r>
              <a:rPr lang="en-US" i="1" dirty="0"/>
              <a:t>objective</a:t>
            </a:r>
            <a:endParaRPr lang="en-CA" i="1" dirty="0"/>
          </a:p>
        </p:txBody>
      </p:sp>
      <p:sp>
        <p:nvSpPr>
          <p:cNvPr id="3" name="Content Placeholder 2">
            <a:extLst>
              <a:ext uri="{FF2B5EF4-FFF2-40B4-BE49-F238E27FC236}">
                <a16:creationId xmlns:a16="http://schemas.microsoft.com/office/drawing/2014/main" id="{583BE1F6-EE34-4F18-BCDF-A18B32D716FD}"/>
              </a:ext>
            </a:extLst>
          </p:cNvPr>
          <p:cNvSpPr>
            <a:spLocks noGrp="1"/>
          </p:cNvSpPr>
          <p:nvPr>
            <p:ph idx="1"/>
          </p:nvPr>
        </p:nvSpPr>
        <p:spPr>
          <a:xfrm>
            <a:off x="677334" y="2160589"/>
            <a:ext cx="8878146" cy="3880773"/>
          </a:xfrm>
        </p:spPr>
        <p:txBody>
          <a:bodyPr>
            <a:noAutofit/>
          </a:bodyPr>
          <a:lstStyle/>
          <a:p>
            <a:r>
              <a:rPr lang="en-US" dirty="0"/>
              <a:t>Minimize: total advertising cost (in thousands of dollars)</a:t>
            </a:r>
          </a:p>
          <a:p>
            <a:pPr marL="0" indent="0">
              <a:buNone/>
            </a:pPr>
            <a:r>
              <a:rPr lang="en-US" sz="2000" dirty="0"/>
              <a:t>	</a:t>
            </a:r>
          </a:p>
          <a:p>
            <a:pPr marL="0" indent="0">
              <a:buNone/>
            </a:pPr>
            <a:r>
              <a:rPr lang="en-US" sz="2000" dirty="0"/>
              <a:t>Total advertising cost = cost of comedy ads + cost of football ads</a:t>
            </a:r>
          </a:p>
          <a:p>
            <a:pPr marL="457200" lvl="1" indent="0">
              <a:buNone/>
            </a:pPr>
            <a:r>
              <a:rPr lang="en-US" sz="2000" dirty="0"/>
              <a:t>				       = (cost per comedy ad)*(# comedy ads  purchased) + </a:t>
            </a:r>
          </a:p>
          <a:p>
            <a:pPr marL="457200" lvl="1" indent="0">
              <a:buNone/>
            </a:pPr>
            <a:r>
              <a:rPr lang="en-US" sz="2000" dirty="0"/>
              <a:t>					  (cost per football ad)*(# football ads purchased) </a:t>
            </a:r>
          </a:p>
          <a:p>
            <a:pPr marL="457200" lvl="1" indent="0">
              <a:buNone/>
            </a:pPr>
            <a:r>
              <a:rPr lang="en-US" sz="2000" dirty="0"/>
              <a:t>					= </a:t>
            </a:r>
          </a:p>
          <a:p>
            <a:endParaRPr lang="en-US" dirty="0"/>
          </a:p>
          <a:p>
            <a:r>
              <a:rPr lang="en-CA" sz="2000" dirty="0"/>
              <a:t>Objective function: </a:t>
            </a:r>
          </a:p>
          <a:p>
            <a:pPr marL="457200" lvl="1" indent="0">
              <a:buNone/>
            </a:pP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EA8864-3B1C-4336-B2AF-51CFE756EDD3}"/>
                  </a:ext>
                </a:extLst>
              </p:cNvPr>
              <p:cNvSpPr txBox="1"/>
              <p:nvPr/>
            </p:nvSpPr>
            <p:spPr>
              <a:xfrm>
                <a:off x="2433403" y="5571010"/>
                <a:ext cx="377399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𝑧</m:t>
                      </m:r>
                      <m:r>
                        <a:rPr lang="en-CA" sz="2000" b="0" i="1" smtClean="0">
                          <a:latin typeface="Cambria Math" panose="02040503050406030204" pitchFamily="18" charset="0"/>
                        </a:rPr>
                        <m:t>=50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+100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oMath>
                  </m:oMathPara>
                </a14:m>
                <a:endParaRPr lang="en-CA" sz="1400" dirty="0"/>
              </a:p>
            </p:txBody>
          </p:sp>
        </mc:Choice>
        <mc:Fallback xmlns="">
          <p:sp>
            <p:nvSpPr>
              <p:cNvPr id="6" name="TextBox 5">
                <a:extLst>
                  <a:ext uri="{FF2B5EF4-FFF2-40B4-BE49-F238E27FC236}">
                    <a16:creationId xmlns:a16="http://schemas.microsoft.com/office/drawing/2014/main" id="{61EA8864-3B1C-4336-B2AF-51CFE756EDD3}"/>
                  </a:ext>
                </a:extLst>
              </p:cNvPr>
              <p:cNvSpPr txBox="1">
                <a:spLocks noRot="1" noChangeAspect="1" noMove="1" noResize="1" noEditPoints="1" noAdjustHandles="1" noChangeArrowheads="1" noChangeShapeType="1" noTextEdit="1"/>
              </p:cNvSpPr>
              <p:nvPr/>
            </p:nvSpPr>
            <p:spPr>
              <a:xfrm>
                <a:off x="2433403" y="5571010"/>
                <a:ext cx="3773997" cy="307777"/>
              </a:xfrm>
              <a:prstGeom prst="rect">
                <a:avLst/>
              </a:prstGeom>
              <a:blipFill>
                <a:blip r:embed="rId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00FE818-E0E4-4A5D-B90F-74784FDA0CDD}"/>
                  </a:ext>
                </a:extLst>
              </p:cNvPr>
              <p:cNvSpPr txBox="1"/>
              <p:nvPr/>
            </p:nvSpPr>
            <p:spPr>
              <a:xfrm>
                <a:off x="2636520" y="4358263"/>
                <a:ext cx="377399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50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+100</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oMath>
                  </m:oMathPara>
                </a14:m>
                <a:endParaRPr lang="en-CA" sz="1400" dirty="0"/>
              </a:p>
            </p:txBody>
          </p:sp>
        </mc:Choice>
        <mc:Fallback xmlns="">
          <p:sp>
            <p:nvSpPr>
              <p:cNvPr id="7" name="TextBox 6">
                <a:extLst>
                  <a:ext uri="{FF2B5EF4-FFF2-40B4-BE49-F238E27FC236}">
                    <a16:creationId xmlns:a16="http://schemas.microsoft.com/office/drawing/2014/main" id="{400FE818-E0E4-4A5D-B90F-74784FDA0CDD}"/>
                  </a:ext>
                </a:extLst>
              </p:cNvPr>
              <p:cNvSpPr txBox="1">
                <a:spLocks noRot="1" noChangeAspect="1" noMove="1" noResize="1" noEditPoints="1" noAdjustHandles="1" noChangeArrowheads="1" noChangeShapeType="1" noTextEdit="1"/>
              </p:cNvSpPr>
              <p:nvPr/>
            </p:nvSpPr>
            <p:spPr>
              <a:xfrm>
                <a:off x="2636520" y="4358263"/>
                <a:ext cx="3773997" cy="307777"/>
              </a:xfrm>
              <a:prstGeom prst="rect">
                <a:avLst/>
              </a:prstGeom>
              <a:blipFill>
                <a:blip r:embed="rId3"/>
                <a:stretch>
                  <a:fillRect b="-1600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F865D0E-42E8-824E-AD3D-27959DAB34F8}"/>
              </a:ext>
            </a:extLst>
          </p:cNvPr>
          <p:cNvSpPr>
            <a:spLocks noGrp="1"/>
          </p:cNvSpPr>
          <p:nvPr>
            <p:ph type="sldNum" sz="quarter" idx="12"/>
          </p:nvPr>
        </p:nvSpPr>
        <p:spPr/>
        <p:txBody>
          <a:bodyPr/>
          <a:lstStyle/>
          <a:p>
            <a:fld id="{6B46A59E-10B9-490B-8D75-09DF1349AC8E}" type="slidenum">
              <a:rPr lang="en-CA" smtClean="0"/>
              <a:pPr/>
              <a:t>7</a:t>
            </a:fld>
            <a:endParaRPr lang="en-CA"/>
          </a:p>
        </p:txBody>
      </p:sp>
    </p:spTree>
    <p:extLst>
      <p:ext uri="{BB962C8B-B14F-4D97-AF65-F5344CB8AC3E}">
        <p14:creationId xmlns:p14="http://schemas.microsoft.com/office/powerpoint/2010/main" val="103174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9B9B-58BE-4F74-9D45-7758BD086A6B}"/>
              </a:ext>
            </a:extLst>
          </p:cNvPr>
          <p:cNvSpPr>
            <a:spLocks noGrp="1"/>
          </p:cNvSpPr>
          <p:nvPr>
            <p:ph type="title"/>
          </p:nvPr>
        </p:nvSpPr>
        <p:spPr/>
        <p:txBody>
          <a:bodyPr>
            <a:noAutofit/>
          </a:bodyPr>
          <a:lstStyle/>
          <a:p>
            <a:r>
              <a:rPr lang="en-US" dirty="0"/>
              <a:t>Organizing information: </a:t>
            </a:r>
            <a:r>
              <a:rPr lang="en-US" i="1" dirty="0"/>
              <a:t>constraints </a:t>
            </a:r>
            <a:r>
              <a:rPr lang="en-US" dirty="0"/>
              <a:t>(1)</a:t>
            </a:r>
            <a:endParaRPr lang="en-CA" dirty="0"/>
          </a:p>
        </p:txBody>
      </p:sp>
      <p:sp>
        <p:nvSpPr>
          <p:cNvPr id="3" name="Content Placeholder 2">
            <a:extLst>
              <a:ext uri="{FF2B5EF4-FFF2-40B4-BE49-F238E27FC236}">
                <a16:creationId xmlns:a16="http://schemas.microsoft.com/office/drawing/2014/main" id="{603ABEED-9D3E-4BD3-B091-F4116B238C66}"/>
              </a:ext>
            </a:extLst>
          </p:cNvPr>
          <p:cNvSpPr>
            <a:spLocks noGrp="1"/>
          </p:cNvSpPr>
          <p:nvPr>
            <p:ph idx="1"/>
          </p:nvPr>
        </p:nvSpPr>
        <p:spPr/>
        <p:txBody>
          <a:bodyPr>
            <a:normAutofit/>
          </a:bodyPr>
          <a:lstStyle/>
          <a:p>
            <a:pPr>
              <a:lnSpc>
                <a:spcPct val="100000"/>
              </a:lnSpc>
              <a:spcAft>
                <a:spcPts val="2400"/>
              </a:spcAft>
            </a:pPr>
            <a:r>
              <a:rPr lang="en-US" dirty="0"/>
              <a:t>Constraint 1: Commercials must reach </a:t>
            </a:r>
            <a:r>
              <a:rPr lang="en-US" i="1" dirty="0"/>
              <a:t>at least</a:t>
            </a:r>
            <a:r>
              <a:rPr lang="en-US" dirty="0"/>
              <a:t> 28 million high income women</a:t>
            </a:r>
          </a:p>
          <a:p>
            <a:pPr marL="0" indent="0" algn="just">
              <a:buNone/>
            </a:pPr>
            <a:r>
              <a:rPr lang="en-US" dirty="0"/>
              <a:t>Eq1: (HIW per comedy ad) x (# comedy ads purchased) +	</a:t>
            </a:r>
          </a:p>
          <a:p>
            <a:pPr marL="0" indent="0" algn="just">
              <a:buNone/>
            </a:pPr>
            <a:r>
              <a:rPr lang="en-US" dirty="0"/>
              <a:t>	 (HIW per football ad) x (# football ads purchased) &gt;= 28</a:t>
            </a:r>
          </a:p>
          <a:p>
            <a:pPr marL="0" indent="0" algn="just">
              <a:buNone/>
            </a:pPr>
            <a:endParaRPr lang="en-US" dirty="0"/>
          </a:p>
          <a:p>
            <a:pPr marL="0" indent="0" algn="just">
              <a:buNone/>
            </a:pPr>
            <a:r>
              <a:rPr lang="en-US" dirty="0"/>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87E2E4-6928-4E75-A879-5643992C042C}"/>
                  </a:ext>
                </a:extLst>
              </p:cNvPr>
              <p:cNvSpPr txBox="1"/>
              <p:nvPr/>
            </p:nvSpPr>
            <p:spPr>
              <a:xfrm>
                <a:off x="3369753" y="4292880"/>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7</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≥28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1)</m:t>
                      </m:r>
                    </m:oMath>
                  </m:oMathPara>
                </a14:m>
                <a:endParaRPr lang="en-CA" sz="1400" dirty="0"/>
              </a:p>
            </p:txBody>
          </p:sp>
        </mc:Choice>
        <mc:Fallback xmlns="">
          <p:sp>
            <p:nvSpPr>
              <p:cNvPr id="5" name="TextBox 4">
                <a:extLst>
                  <a:ext uri="{FF2B5EF4-FFF2-40B4-BE49-F238E27FC236}">
                    <a16:creationId xmlns:a16="http://schemas.microsoft.com/office/drawing/2014/main" id="{D487E2E4-6928-4E75-A879-5643992C042C}"/>
                  </a:ext>
                </a:extLst>
              </p:cNvPr>
              <p:cNvSpPr txBox="1">
                <a:spLocks noRot="1" noChangeAspect="1" noMove="1" noResize="1" noEditPoints="1" noAdjustHandles="1" noChangeArrowheads="1" noChangeShapeType="1" noTextEdit="1"/>
              </p:cNvSpPr>
              <p:nvPr/>
            </p:nvSpPr>
            <p:spPr>
              <a:xfrm>
                <a:off x="3369753" y="4292880"/>
                <a:ext cx="3211830" cy="307777"/>
              </a:xfrm>
              <a:prstGeom prst="rect">
                <a:avLst/>
              </a:prstGeom>
              <a:blipFill>
                <a:blip r:embed="rId2"/>
                <a:stretch>
                  <a:fillRect t="-4000" b="-3600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526FBEA-E97A-6148-B0C1-B2C3EEED6F11}"/>
              </a:ext>
            </a:extLst>
          </p:cNvPr>
          <p:cNvSpPr>
            <a:spLocks noGrp="1"/>
          </p:cNvSpPr>
          <p:nvPr>
            <p:ph type="sldNum" sz="quarter" idx="12"/>
          </p:nvPr>
        </p:nvSpPr>
        <p:spPr/>
        <p:txBody>
          <a:bodyPr/>
          <a:lstStyle/>
          <a:p>
            <a:fld id="{6B46A59E-10B9-490B-8D75-09DF1349AC8E}" type="slidenum">
              <a:rPr lang="en-CA" smtClean="0"/>
              <a:pPr/>
              <a:t>8</a:t>
            </a:fld>
            <a:endParaRPr lang="en-CA"/>
          </a:p>
        </p:txBody>
      </p:sp>
    </p:spTree>
    <p:extLst>
      <p:ext uri="{BB962C8B-B14F-4D97-AF65-F5344CB8AC3E}">
        <p14:creationId xmlns:p14="http://schemas.microsoft.com/office/powerpoint/2010/main" val="35727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9B9B-58BE-4F74-9D45-7758BD086A6B}"/>
              </a:ext>
            </a:extLst>
          </p:cNvPr>
          <p:cNvSpPr>
            <a:spLocks noGrp="1"/>
          </p:cNvSpPr>
          <p:nvPr>
            <p:ph type="title"/>
          </p:nvPr>
        </p:nvSpPr>
        <p:spPr/>
        <p:txBody>
          <a:bodyPr>
            <a:noAutofit/>
          </a:bodyPr>
          <a:lstStyle/>
          <a:p>
            <a:r>
              <a:rPr lang="en-US" dirty="0"/>
              <a:t>Organizing information: </a:t>
            </a:r>
            <a:r>
              <a:rPr lang="en-US" i="1" dirty="0"/>
              <a:t>constraints </a:t>
            </a:r>
            <a:r>
              <a:rPr lang="en-US" dirty="0"/>
              <a:t>(2)</a:t>
            </a:r>
            <a:endParaRPr lang="en-CA" dirty="0"/>
          </a:p>
        </p:txBody>
      </p:sp>
      <p:sp>
        <p:nvSpPr>
          <p:cNvPr id="3" name="Content Placeholder 2">
            <a:extLst>
              <a:ext uri="{FF2B5EF4-FFF2-40B4-BE49-F238E27FC236}">
                <a16:creationId xmlns:a16="http://schemas.microsoft.com/office/drawing/2014/main" id="{603ABEED-9D3E-4BD3-B091-F4116B238C66}"/>
              </a:ext>
            </a:extLst>
          </p:cNvPr>
          <p:cNvSpPr>
            <a:spLocks noGrp="1"/>
          </p:cNvSpPr>
          <p:nvPr>
            <p:ph idx="1"/>
          </p:nvPr>
        </p:nvSpPr>
        <p:spPr/>
        <p:txBody>
          <a:bodyPr>
            <a:normAutofit/>
          </a:bodyPr>
          <a:lstStyle/>
          <a:p>
            <a:pPr>
              <a:lnSpc>
                <a:spcPct val="100000"/>
              </a:lnSpc>
              <a:spcAft>
                <a:spcPts val="2400"/>
              </a:spcAft>
            </a:pPr>
            <a:r>
              <a:rPr lang="en-US" dirty="0"/>
              <a:t>Constraint 2: Commercials must reach </a:t>
            </a:r>
            <a:r>
              <a:rPr lang="en-US" i="1" dirty="0"/>
              <a:t>at least</a:t>
            </a:r>
            <a:r>
              <a:rPr lang="en-US" dirty="0"/>
              <a:t> 24 million high income men</a:t>
            </a:r>
          </a:p>
          <a:p>
            <a:pPr marL="0" indent="0" algn="just">
              <a:buNone/>
            </a:pPr>
            <a:r>
              <a:rPr lang="en-US" dirty="0"/>
              <a:t>Eq2: (HIM per comedy ad) x (# comedy ads purchased) + </a:t>
            </a:r>
          </a:p>
          <a:p>
            <a:pPr marL="0" indent="0" algn="just">
              <a:buNone/>
            </a:pPr>
            <a:r>
              <a:rPr lang="en-US" dirty="0"/>
              <a:t>	 (HIM per football ad) x (# football ads purchased) &gt;= 24</a:t>
            </a:r>
          </a:p>
          <a:p>
            <a:pPr marL="0" indent="0" algn="just">
              <a:buNone/>
            </a:pPr>
            <a:endParaRPr lang="en-US" dirty="0"/>
          </a:p>
          <a:p>
            <a:pPr marL="0" indent="0" algn="just">
              <a:buNone/>
            </a:pPr>
            <a:r>
              <a:rPr lang="en-US" dirty="0"/>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87E2E4-6928-4E75-A879-5643992C042C}"/>
                  </a:ext>
                </a:extLst>
              </p:cNvPr>
              <p:cNvSpPr txBox="1"/>
              <p:nvPr/>
            </p:nvSpPr>
            <p:spPr>
              <a:xfrm>
                <a:off x="3369753" y="4304169"/>
                <a:ext cx="321183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rPr>
                        <m:t>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+12</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≥24     (</m:t>
                      </m:r>
                      <m:r>
                        <a:rPr lang="en-CA" sz="2000" b="0" i="1" smtClean="0">
                          <a:latin typeface="Cambria Math" panose="02040503050406030204" pitchFamily="18" charset="0"/>
                          <a:ea typeface="Cambria Math" panose="02040503050406030204" pitchFamily="18" charset="0"/>
                        </a:rPr>
                        <m:t>𝑒𝑞</m:t>
                      </m:r>
                      <m:r>
                        <a:rPr lang="en-CA" sz="2000" b="0" i="1" smtClean="0">
                          <a:latin typeface="Cambria Math" panose="02040503050406030204" pitchFamily="18" charset="0"/>
                          <a:ea typeface="Cambria Math" panose="02040503050406030204" pitchFamily="18" charset="0"/>
                        </a:rPr>
                        <m:t>2)</m:t>
                      </m:r>
                    </m:oMath>
                  </m:oMathPara>
                </a14:m>
                <a:endParaRPr lang="en-CA" sz="1400" dirty="0"/>
              </a:p>
            </p:txBody>
          </p:sp>
        </mc:Choice>
        <mc:Fallback xmlns="">
          <p:sp>
            <p:nvSpPr>
              <p:cNvPr id="5" name="TextBox 4">
                <a:extLst>
                  <a:ext uri="{FF2B5EF4-FFF2-40B4-BE49-F238E27FC236}">
                    <a16:creationId xmlns:a16="http://schemas.microsoft.com/office/drawing/2014/main" id="{D487E2E4-6928-4E75-A879-5643992C042C}"/>
                  </a:ext>
                </a:extLst>
              </p:cNvPr>
              <p:cNvSpPr txBox="1">
                <a:spLocks noRot="1" noChangeAspect="1" noMove="1" noResize="1" noEditPoints="1" noAdjustHandles="1" noChangeArrowheads="1" noChangeShapeType="1" noTextEdit="1"/>
              </p:cNvSpPr>
              <p:nvPr/>
            </p:nvSpPr>
            <p:spPr>
              <a:xfrm>
                <a:off x="3369753" y="4304169"/>
                <a:ext cx="3211830" cy="307777"/>
              </a:xfrm>
              <a:prstGeom prst="rect">
                <a:avLst/>
              </a:prstGeom>
              <a:blipFill>
                <a:blip r:embed="rId2"/>
                <a:stretch>
                  <a:fillRect t="-8000" b="-3600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EFB97D48-7256-9449-9CAD-1DDA2FD0865C}"/>
              </a:ext>
            </a:extLst>
          </p:cNvPr>
          <p:cNvSpPr>
            <a:spLocks noGrp="1"/>
          </p:cNvSpPr>
          <p:nvPr>
            <p:ph type="sldNum" sz="quarter" idx="12"/>
          </p:nvPr>
        </p:nvSpPr>
        <p:spPr/>
        <p:txBody>
          <a:bodyPr/>
          <a:lstStyle/>
          <a:p>
            <a:fld id="{6B46A59E-10B9-490B-8D75-09DF1349AC8E}" type="slidenum">
              <a:rPr lang="en-CA" smtClean="0"/>
              <a:pPr/>
              <a:t>9</a:t>
            </a:fld>
            <a:endParaRPr lang="en-CA"/>
          </a:p>
        </p:txBody>
      </p:sp>
    </p:spTree>
    <p:extLst>
      <p:ext uri="{BB962C8B-B14F-4D97-AF65-F5344CB8AC3E}">
        <p14:creationId xmlns:p14="http://schemas.microsoft.com/office/powerpoint/2010/main" val="40380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{F377DA19-DABA-6E44-84D4-95B710B13268}tf10001060</Template>
  <TotalTime>2521</TotalTime>
  <Words>1886</Words>
  <Application>Microsoft Office PowerPoint</Application>
  <PresentationFormat>Panorámica</PresentationFormat>
  <Paragraphs>212</Paragraphs>
  <Slides>25</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Cambria Math</vt:lpstr>
      <vt:lpstr>Courier New</vt:lpstr>
      <vt:lpstr>Wingdings 3</vt:lpstr>
      <vt:lpstr>Facet</vt:lpstr>
      <vt:lpstr>Introduction to linear programming (LP)  using  GAMS and Pyomo</vt:lpstr>
      <vt:lpstr>Agenda</vt:lpstr>
      <vt:lpstr>Review linear programming</vt:lpstr>
      <vt:lpstr>Example 1*</vt:lpstr>
      <vt:lpstr>Extracting information from problem statement</vt:lpstr>
      <vt:lpstr>Organizing information - variables</vt:lpstr>
      <vt:lpstr>Organizing information: objective</vt:lpstr>
      <vt:lpstr>Organizing information: constraints (1)</vt:lpstr>
      <vt:lpstr>Organizing information: constraints (2)</vt:lpstr>
      <vt:lpstr>Assembling optimization model</vt:lpstr>
      <vt:lpstr>Example 2*</vt:lpstr>
      <vt:lpstr>Extracting information from problem statement</vt:lpstr>
      <vt:lpstr>(incorrect)</vt:lpstr>
      <vt:lpstr>Organizing information – variables (correct) and objective</vt:lpstr>
      <vt:lpstr>Organizing information – constraints (1)</vt:lpstr>
      <vt:lpstr>Organizing information – constraints (2)</vt:lpstr>
      <vt:lpstr>Assembling optimization model</vt:lpstr>
      <vt:lpstr>Example 1* – a revisit</vt:lpstr>
      <vt:lpstr>Organizing information – sets </vt:lpstr>
      <vt:lpstr>Organizing information – parameters </vt:lpstr>
      <vt:lpstr>Organizing information - variables</vt:lpstr>
      <vt:lpstr>Organizing information: objective</vt:lpstr>
      <vt:lpstr>Organizing information: constraints  </vt:lpstr>
      <vt:lpstr>Assembling optimization model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programming (LP)  using  GAMS and Pyomo</dc:title>
  <dc:creator>Sanjula Kammammettu</dc:creator>
  <cp:lastModifiedBy>Alan Matys</cp:lastModifiedBy>
  <cp:revision>95</cp:revision>
  <dcterms:created xsi:type="dcterms:W3CDTF">2020-06-30T16:03:59Z</dcterms:created>
  <dcterms:modified xsi:type="dcterms:W3CDTF">2022-09-07T02:12:54Z</dcterms:modified>
</cp:coreProperties>
</file>