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Source Sans Pr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uQQJ15hPNfrqKsKldyUf5uun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854AAE-8019-416A-9E14-ACAD21F8D70A}">
  <a:tblStyle styleId="{EB854AAE-8019-416A-9E14-ACAD21F8D70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76223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262689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56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56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41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238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3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808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975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65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70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94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50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567860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099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61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491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561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010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7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422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948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5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577214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788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523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778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02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8635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89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49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06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48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03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35"/>
          <p:cNvGrpSpPr/>
          <p:nvPr/>
        </p:nvGrpSpPr>
        <p:grpSpPr>
          <a:xfrm>
            <a:off x="0" y="-8467"/>
            <a:ext cx="12192000" cy="6866467"/>
            <a:chOff x="0" y="-8467"/>
            <a:chExt cx="12192000" cy="6866467"/>
          </a:xfrm>
        </p:grpSpPr>
        <p:sp>
          <p:nvSpPr>
            <p:cNvPr id="28" name="Google Shape;28;p35"/>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3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3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3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3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5"/>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35" name="Google Shape;35;p3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3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37" name="Google Shape;37;p35"/>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500"/>
              <a:buFont typeface="Calibri"/>
              <a:buNone/>
              <a:defRPr sz="5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sz="2800">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1"/>
                </a:solidFill>
                <a:latin typeface="Calibri"/>
                <a:ea typeface="Calibri"/>
                <a:cs typeface="Calibri"/>
                <a:sym typeface="Calibri"/>
              </a:defRPr>
            </a:lvl1pPr>
            <a:lvl2pPr marL="0" lvl="1" indent="0" algn="r">
              <a:spcBef>
                <a:spcPts val="0"/>
              </a:spcBef>
              <a:buNone/>
              <a:defRPr sz="1200" b="0" i="0" u="none" strike="noStrike" cap="none">
                <a:solidFill>
                  <a:schemeClr val="accent1"/>
                </a:solidFill>
                <a:latin typeface="Calibri"/>
                <a:ea typeface="Calibri"/>
                <a:cs typeface="Calibri"/>
                <a:sym typeface="Calibri"/>
              </a:defRPr>
            </a:lvl2pPr>
            <a:lvl3pPr marL="0" lvl="2" indent="0" algn="r">
              <a:spcBef>
                <a:spcPts val="0"/>
              </a:spcBef>
              <a:buNone/>
              <a:defRPr sz="1200" b="0" i="0" u="none" strike="noStrike" cap="none">
                <a:solidFill>
                  <a:schemeClr val="accent1"/>
                </a:solidFill>
                <a:latin typeface="Calibri"/>
                <a:ea typeface="Calibri"/>
                <a:cs typeface="Calibri"/>
                <a:sym typeface="Calibri"/>
              </a:defRPr>
            </a:lvl3pPr>
            <a:lvl4pPr marL="0" lvl="3" indent="0" algn="r">
              <a:spcBef>
                <a:spcPts val="0"/>
              </a:spcBef>
              <a:buNone/>
              <a:defRPr sz="1200" b="0" i="0" u="none" strike="noStrike" cap="none">
                <a:solidFill>
                  <a:schemeClr val="accent1"/>
                </a:solidFill>
                <a:latin typeface="Calibri"/>
                <a:ea typeface="Calibri"/>
                <a:cs typeface="Calibri"/>
                <a:sym typeface="Calibri"/>
              </a:defRPr>
            </a:lvl4pPr>
            <a:lvl5pPr marL="0" lvl="4" indent="0" algn="r">
              <a:spcBef>
                <a:spcPts val="0"/>
              </a:spcBef>
              <a:buNone/>
              <a:defRPr sz="1200" b="0" i="0" u="none" strike="noStrike" cap="none">
                <a:solidFill>
                  <a:schemeClr val="accent1"/>
                </a:solidFill>
                <a:latin typeface="Calibri"/>
                <a:ea typeface="Calibri"/>
                <a:cs typeface="Calibri"/>
                <a:sym typeface="Calibri"/>
              </a:defRPr>
            </a:lvl5pPr>
            <a:lvl6pPr marL="0" lvl="5" indent="0" algn="r">
              <a:spcBef>
                <a:spcPts val="0"/>
              </a:spcBef>
              <a:buNone/>
              <a:defRPr sz="1200" b="0" i="0" u="none" strike="noStrike" cap="none">
                <a:solidFill>
                  <a:schemeClr val="accent1"/>
                </a:solidFill>
                <a:latin typeface="Calibri"/>
                <a:ea typeface="Calibri"/>
                <a:cs typeface="Calibri"/>
                <a:sym typeface="Calibri"/>
              </a:defRPr>
            </a:lvl6pPr>
            <a:lvl7pPr marL="0" lvl="6" indent="0" algn="r">
              <a:spcBef>
                <a:spcPts val="0"/>
              </a:spcBef>
              <a:buNone/>
              <a:defRPr sz="1200" b="0" i="0" u="none" strike="noStrike" cap="none">
                <a:solidFill>
                  <a:schemeClr val="accent1"/>
                </a:solidFill>
                <a:latin typeface="Calibri"/>
                <a:ea typeface="Calibri"/>
                <a:cs typeface="Calibri"/>
                <a:sym typeface="Calibri"/>
              </a:defRPr>
            </a:lvl7pPr>
            <a:lvl8pPr marL="0" lvl="7" indent="0" algn="r">
              <a:spcBef>
                <a:spcPts val="0"/>
              </a:spcBef>
              <a:buNone/>
              <a:defRPr sz="1200" b="0" i="0" u="none" strike="noStrike" cap="none">
                <a:solidFill>
                  <a:schemeClr val="accent1"/>
                </a:solidFill>
                <a:latin typeface="Calibri"/>
                <a:ea typeface="Calibri"/>
                <a:cs typeface="Calibri"/>
                <a:sym typeface="Calibri"/>
              </a:defRPr>
            </a:lvl8pPr>
            <a:lvl9pPr marL="0" lvl="8" indent="0" algn="r">
              <a:spcBef>
                <a:spcPts val="0"/>
              </a:spcBef>
              <a:buNone/>
              <a:defRPr sz="12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44"/>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4"/>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4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5"/>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Calibri"/>
              <a:buNone/>
              <a:defRPr sz="1600">
                <a:solidFill>
                  <a:srgbClr val="7F7F7F"/>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45"/>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4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
        <p:nvSpPr>
          <p:cNvPr id="108" name="Google Shape;108;p4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6"/>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Calibri"/>
              <a:buNone/>
              <a:defRPr sz="2400">
                <a:solidFill>
                  <a:srgbClr val="3F3F3F"/>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
        <p:nvSpPr>
          <p:cNvPr id="123" name="Google Shape;123;p4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Calibri"/>
              <a:buNone/>
              <a:defRPr sz="2400">
                <a:solidFill>
                  <a:schemeClr val="accent1"/>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0"/>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0"/>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93700" algn="l">
              <a:spcBef>
                <a:spcPts val="1000"/>
              </a:spcBef>
              <a:spcAft>
                <a:spcPts val="0"/>
              </a:spcAft>
              <a:buSzPts val="2600"/>
              <a:buFont typeface="Arial"/>
              <a:buChar char="•"/>
              <a:defRPr sz="2000"/>
            </a:lvl1pPr>
            <a:lvl2pPr marL="914400" lvl="1" indent="-320040" algn="l">
              <a:spcBef>
                <a:spcPts val="1000"/>
              </a:spcBef>
              <a:spcAft>
                <a:spcPts val="0"/>
              </a:spcAft>
              <a:buSzPts val="1440"/>
              <a:buFont typeface="Courier New"/>
              <a:buChar char="o"/>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1"/>
                </a:solidFill>
                <a:latin typeface="Calibri"/>
                <a:ea typeface="Calibri"/>
                <a:cs typeface="Calibri"/>
                <a:sym typeface="Calibri"/>
              </a:defRPr>
            </a:lvl1pPr>
            <a:lvl2pPr marL="0" lvl="1" indent="0" algn="r">
              <a:spcBef>
                <a:spcPts val="0"/>
              </a:spcBef>
              <a:buNone/>
              <a:defRPr sz="1200" b="0" i="0" u="none" strike="noStrike" cap="none">
                <a:solidFill>
                  <a:schemeClr val="accent1"/>
                </a:solidFill>
                <a:latin typeface="Calibri"/>
                <a:ea typeface="Calibri"/>
                <a:cs typeface="Calibri"/>
                <a:sym typeface="Calibri"/>
              </a:defRPr>
            </a:lvl2pPr>
            <a:lvl3pPr marL="0" lvl="2" indent="0" algn="r">
              <a:spcBef>
                <a:spcPts val="0"/>
              </a:spcBef>
              <a:buNone/>
              <a:defRPr sz="1200" b="0" i="0" u="none" strike="noStrike" cap="none">
                <a:solidFill>
                  <a:schemeClr val="accent1"/>
                </a:solidFill>
                <a:latin typeface="Calibri"/>
                <a:ea typeface="Calibri"/>
                <a:cs typeface="Calibri"/>
                <a:sym typeface="Calibri"/>
              </a:defRPr>
            </a:lvl3pPr>
            <a:lvl4pPr marL="0" lvl="3" indent="0" algn="r">
              <a:spcBef>
                <a:spcPts val="0"/>
              </a:spcBef>
              <a:buNone/>
              <a:defRPr sz="1200" b="0" i="0" u="none" strike="noStrike" cap="none">
                <a:solidFill>
                  <a:schemeClr val="accent1"/>
                </a:solidFill>
                <a:latin typeface="Calibri"/>
                <a:ea typeface="Calibri"/>
                <a:cs typeface="Calibri"/>
                <a:sym typeface="Calibri"/>
              </a:defRPr>
            </a:lvl4pPr>
            <a:lvl5pPr marL="0" lvl="4" indent="0" algn="r">
              <a:spcBef>
                <a:spcPts val="0"/>
              </a:spcBef>
              <a:buNone/>
              <a:defRPr sz="1200" b="0" i="0" u="none" strike="noStrike" cap="none">
                <a:solidFill>
                  <a:schemeClr val="accent1"/>
                </a:solidFill>
                <a:latin typeface="Calibri"/>
                <a:ea typeface="Calibri"/>
                <a:cs typeface="Calibri"/>
                <a:sym typeface="Calibri"/>
              </a:defRPr>
            </a:lvl5pPr>
            <a:lvl6pPr marL="0" lvl="5" indent="0" algn="r">
              <a:spcBef>
                <a:spcPts val="0"/>
              </a:spcBef>
              <a:buNone/>
              <a:defRPr sz="1200" b="0" i="0" u="none" strike="noStrike" cap="none">
                <a:solidFill>
                  <a:schemeClr val="accent1"/>
                </a:solidFill>
                <a:latin typeface="Calibri"/>
                <a:ea typeface="Calibri"/>
                <a:cs typeface="Calibri"/>
                <a:sym typeface="Calibri"/>
              </a:defRPr>
            </a:lvl6pPr>
            <a:lvl7pPr marL="0" lvl="6" indent="0" algn="r">
              <a:spcBef>
                <a:spcPts val="0"/>
              </a:spcBef>
              <a:buNone/>
              <a:defRPr sz="1200" b="0" i="0" u="none" strike="noStrike" cap="none">
                <a:solidFill>
                  <a:schemeClr val="accent1"/>
                </a:solidFill>
                <a:latin typeface="Calibri"/>
                <a:ea typeface="Calibri"/>
                <a:cs typeface="Calibri"/>
                <a:sym typeface="Calibri"/>
              </a:defRPr>
            </a:lvl7pPr>
            <a:lvl8pPr marL="0" lvl="7" indent="0" algn="r">
              <a:spcBef>
                <a:spcPts val="0"/>
              </a:spcBef>
              <a:buNone/>
              <a:defRPr sz="1200" b="0" i="0" u="none" strike="noStrike" cap="none">
                <a:solidFill>
                  <a:schemeClr val="accent1"/>
                </a:solidFill>
                <a:latin typeface="Calibri"/>
                <a:ea typeface="Calibri"/>
                <a:cs typeface="Calibri"/>
                <a:sym typeface="Calibri"/>
              </a:defRPr>
            </a:lvl8pPr>
            <a:lvl9pPr marL="0" lvl="8" indent="0" algn="r">
              <a:spcBef>
                <a:spcPts val="0"/>
              </a:spcBef>
              <a:buNone/>
              <a:defRPr sz="12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38"/>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9"/>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9"/>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9"/>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2"/>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Calibri"/>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2"/>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43"/>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9pPr>
          </a:lstStyle>
          <a:p>
            <a:endParaRPr/>
          </a:p>
        </p:txBody>
      </p:sp>
      <p:sp>
        <p:nvSpPr>
          <p:cNvPr id="90" name="Google Shape;90;p43"/>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4"/>
          <p:cNvGrpSpPr/>
          <p:nvPr/>
        </p:nvGrpSpPr>
        <p:grpSpPr>
          <a:xfrm>
            <a:off x="0" y="-8467"/>
            <a:ext cx="12192000" cy="6866467"/>
            <a:chOff x="0" y="-8467"/>
            <a:chExt cx="12192000" cy="6866467"/>
          </a:xfrm>
        </p:grpSpPr>
        <p:cxnSp>
          <p:nvCxnSpPr>
            <p:cNvPr id="11" name="Google Shape;11;p34"/>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34"/>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3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3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4"/>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7" name="Google Shape;17;p3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3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9" name="Google Shape;19;p34"/>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4"/>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Calibri"/>
              <a:buNone/>
              <a:defRPr sz="36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alibri"/>
                <a:ea typeface="Calibri"/>
                <a:cs typeface="Calibri"/>
                <a:sym typeface="Calibri"/>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alibri"/>
                <a:ea typeface="Calibri"/>
                <a:cs typeface="Calibri"/>
                <a:sym typeface="Calibri"/>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alibri"/>
                <a:ea typeface="Calibri"/>
                <a:cs typeface="Calibri"/>
                <a:sym typeface="Calibri"/>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9pPr>
          </a:lstStyle>
          <a:p>
            <a:endParaRPr/>
          </a:p>
        </p:txBody>
      </p:sp>
      <p:sp>
        <p:nvSpPr>
          <p:cNvPr id="23" name="Google Shape;2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Calibri"/>
                <a:ea typeface="Calibri"/>
                <a:cs typeface="Calibri"/>
                <a:sym typeface="Calibri"/>
              </a:defRPr>
            </a:lvl1pPr>
            <a:lvl2pPr marL="0" marR="0" lvl="1" indent="0" algn="r" rtl="0">
              <a:spcBef>
                <a:spcPts val="0"/>
              </a:spcBef>
              <a:buNone/>
              <a:defRPr sz="900" b="0" i="0" u="none" strike="noStrike" cap="none">
                <a:solidFill>
                  <a:schemeClr val="accent1"/>
                </a:solidFill>
                <a:latin typeface="Calibri"/>
                <a:ea typeface="Calibri"/>
                <a:cs typeface="Calibri"/>
                <a:sym typeface="Calibri"/>
              </a:defRPr>
            </a:lvl2pPr>
            <a:lvl3pPr marL="0" marR="0" lvl="2" indent="0" algn="r" rtl="0">
              <a:spcBef>
                <a:spcPts val="0"/>
              </a:spcBef>
              <a:buNone/>
              <a:defRPr sz="900" b="0" i="0" u="none" strike="noStrike" cap="none">
                <a:solidFill>
                  <a:schemeClr val="accent1"/>
                </a:solidFill>
                <a:latin typeface="Calibri"/>
                <a:ea typeface="Calibri"/>
                <a:cs typeface="Calibri"/>
                <a:sym typeface="Calibri"/>
              </a:defRPr>
            </a:lvl3pPr>
            <a:lvl4pPr marL="0" marR="0" lvl="3" indent="0" algn="r" rtl="0">
              <a:spcBef>
                <a:spcPts val="0"/>
              </a:spcBef>
              <a:buNone/>
              <a:defRPr sz="900" b="0" i="0" u="none" strike="noStrike" cap="none">
                <a:solidFill>
                  <a:schemeClr val="accent1"/>
                </a:solidFill>
                <a:latin typeface="Calibri"/>
                <a:ea typeface="Calibri"/>
                <a:cs typeface="Calibri"/>
                <a:sym typeface="Calibri"/>
              </a:defRPr>
            </a:lvl4pPr>
            <a:lvl5pPr marL="0" marR="0" lvl="4" indent="0" algn="r" rtl="0">
              <a:spcBef>
                <a:spcPts val="0"/>
              </a:spcBef>
              <a:buNone/>
              <a:defRPr sz="900" b="0" i="0" u="none" strike="noStrike" cap="none">
                <a:solidFill>
                  <a:schemeClr val="accent1"/>
                </a:solidFill>
                <a:latin typeface="Calibri"/>
                <a:ea typeface="Calibri"/>
                <a:cs typeface="Calibri"/>
                <a:sym typeface="Calibri"/>
              </a:defRPr>
            </a:lvl5pPr>
            <a:lvl6pPr marL="0" marR="0" lvl="5" indent="0" algn="r" rtl="0">
              <a:spcBef>
                <a:spcPts val="0"/>
              </a:spcBef>
              <a:buNone/>
              <a:defRPr sz="900" b="0" i="0" u="none" strike="noStrike" cap="none">
                <a:solidFill>
                  <a:schemeClr val="accent1"/>
                </a:solidFill>
                <a:latin typeface="Calibri"/>
                <a:ea typeface="Calibri"/>
                <a:cs typeface="Calibri"/>
                <a:sym typeface="Calibri"/>
              </a:defRPr>
            </a:lvl6pPr>
            <a:lvl7pPr marL="0" marR="0" lvl="6" indent="0" algn="r" rtl="0">
              <a:spcBef>
                <a:spcPts val="0"/>
              </a:spcBef>
              <a:buNone/>
              <a:defRPr sz="900" b="0" i="0" u="none" strike="noStrike" cap="none">
                <a:solidFill>
                  <a:schemeClr val="accent1"/>
                </a:solidFill>
                <a:latin typeface="Calibri"/>
                <a:ea typeface="Calibri"/>
                <a:cs typeface="Calibri"/>
                <a:sym typeface="Calibri"/>
              </a:defRPr>
            </a:lvl7pPr>
            <a:lvl8pPr marL="0" marR="0" lvl="7" indent="0" algn="r" rtl="0">
              <a:spcBef>
                <a:spcPts val="0"/>
              </a:spcBef>
              <a:buNone/>
              <a:defRPr sz="900" b="0" i="0" u="none" strike="noStrike" cap="none">
                <a:solidFill>
                  <a:schemeClr val="accent1"/>
                </a:solidFill>
                <a:latin typeface="Calibri"/>
                <a:ea typeface="Calibri"/>
                <a:cs typeface="Calibri"/>
                <a:sym typeface="Calibri"/>
              </a:defRPr>
            </a:lvl8pPr>
            <a:lvl9pPr marL="0" marR="0" lvl="8" indent="0" algn="r" rtl="0">
              <a:spcBef>
                <a:spcPts val="0"/>
              </a:spcBef>
              <a:buNone/>
              <a:defRPr sz="9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578076" y="1999615"/>
            <a:ext cx="9144000" cy="2764028"/>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5490"/>
              <a:buFont typeface="Calibri"/>
              <a:buNone/>
            </a:pPr>
            <a:r>
              <a:rPr lang="en-US" sz="5490" b="1"/>
              <a:t>Nonlinear programming (NLP) </a:t>
            </a:r>
            <a:r>
              <a:rPr lang="en-US" sz="5490"/>
              <a:t/>
            </a:r>
            <a:br>
              <a:rPr lang="en-US" sz="5490"/>
            </a:br>
            <a:r>
              <a:rPr lang="en-US" sz="5490" i="1"/>
              <a:t>using</a:t>
            </a:r>
            <a:r>
              <a:rPr lang="en-US" sz="5490"/>
              <a:t> </a:t>
            </a:r>
            <a:br>
              <a:rPr lang="en-US" sz="5490"/>
            </a:br>
            <a:r>
              <a:rPr lang="en-US" sz="5490" b="1"/>
              <a:t>GAMS and Pyomo</a:t>
            </a:r>
            <a:endParaRPr sz="549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 – importance of initial guess (2)</a:t>
            </a:r>
            <a:endParaRPr/>
          </a:p>
        </p:txBody>
      </p:sp>
      <p:sp>
        <p:nvSpPr>
          <p:cNvPr id="236" name="Google Shape;236;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37" name="Google Shape;237;p10"/>
          <p:cNvSpPr txBox="1"/>
          <p:nvPr/>
        </p:nvSpPr>
        <p:spPr>
          <a:xfrm>
            <a:off x="677334" y="2160589"/>
            <a:ext cx="8596668" cy="4245898"/>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2600"/>
              <a:buFont typeface="Arial"/>
              <a:buChar char="•"/>
            </a:pPr>
            <a:r>
              <a:rPr lang="en-US" sz="2000">
                <a:solidFill>
                  <a:srgbClr val="3F3F3F"/>
                </a:solidFill>
                <a:latin typeface="Calibri"/>
                <a:ea typeface="Calibri"/>
                <a:cs typeface="Calibri"/>
                <a:sym typeface="Calibri"/>
              </a:rPr>
              <a:t>Linear model: </a:t>
            </a:r>
            <a:endParaRPr/>
          </a:p>
          <a:p>
            <a:pPr marL="742950" marR="0" lvl="1" indent="-194309"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457200" marR="0" lvl="1" indent="0"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457200" marR="0" lvl="1" indent="0" algn="l" rtl="0">
              <a:spcBef>
                <a:spcPts val="1000"/>
              </a:spcBef>
              <a:spcAft>
                <a:spcPts val="0"/>
              </a:spcAft>
              <a:buClr>
                <a:schemeClr val="accent1"/>
              </a:buClr>
              <a:buSzPts val="1440"/>
              <a:buFont typeface="Courier New"/>
              <a:buNone/>
            </a:pPr>
            <a:r>
              <a:rPr lang="en-US" sz="1800" b="0" i="0" u="none" strike="noStrike" cap="none">
                <a:solidFill>
                  <a:srgbClr val="3F3F3F"/>
                </a:solidFill>
                <a:latin typeface="Calibri"/>
                <a:ea typeface="Calibri"/>
                <a:cs typeface="Calibri"/>
                <a:sym typeface="Calibri"/>
              </a:rPr>
              <a:t>(Deviation)</a:t>
            </a:r>
            <a:r>
              <a:rPr lang="en-US" sz="1800" b="0" i="0" u="none" strike="noStrike" cap="none" baseline="30000">
                <a:solidFill>
                  <a:srgbClr val="3F3F3F"/>
                </a:solidFill>
                <a:latin typeface="Calibri"/>
                <a:ea typeface="Calibri"/>
                <a:cs typeface="Calibri"/>
                <a:sym typeface="Calibri"/>
              </a:rPr>
              <a:t>2</a:t>
            </a:r>
            <a:r>
              <a:rPr lang="en-US" sz="1800" b="0" i="0" u="none" strike="noStrike" cap="none">
                <a:solidFill>
                  <a:srgbClr val="3F3F3F"/>
                </a:solidFill>
                <a:latin typeface="Calibri"/>
                <a:ea typeface="Calibri"/>
                <a:cs typeface="Calibri"/>
                <a:sym typeface="Calibri"/>
              </a:rPr>
              <a:t> = </a:t>
            </a:r>
            <a:r>
              <a:rPr lang="en-US" sz="1800" b="1" i="0" u="none" strike="noStrike" cap="none">
                <a:solidFill>
                  <a:srgbClr val="00B050"/>
                </a:solidFill>
                <a:latin typeface="Calibri"/>
                <a:ea typeface="Calibri"/>
                <a:cs typeface="Calibri"/>
                <a:sym typeface="Calibri"/>
              </a:rPr>
              <a:t>24674.8190</a:t>
            </a:r>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342900" marR="0" lvl="0" indent="-342900" algn="l" rtl="0">
              <a:spcBef>
                <a:spcPts val="1000"/>
              </a:spcBef>
              <a:spcAft>
                <a:spcPts val="0"/>
              </a:spcAft>
              <a:buClr>
                <a:schemeClr val="accent1"/>
              </a:buClr>
              <a:buSzPts val="2600"/>
              <a:buFont typeface="Arial"/>
              <a:buChar char="•"/>
            </a:pPr>
            <a:r>
              <a:rPr lang="en-US" sz="2000">
                <a:solidFill>
                  <a:srgbClr val="3F3F3F"/>
                </a:solidFill>
                <a:latin typeface="Calibri"/>
                <a:ea typeface="Calibri"/>
                <a:cs typeface="Calibri"/>
                <a:sym typeface="Calibri"/>
              </a:rPr>
              <a:t>Nonlinear model: </a:t>
            </a:r>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457200" marR="0" lvl="1" indent="0" algn="l" rtl="0">
              <a:spcBef>
                <a:spcPts val="1000"/>
              </a:spcBef>
              <a:spcAft>
                <a:spcPts val="0"/>
              </a:spcAft>
              <a:buClr>
                <a:schemeClr val="accent1"/>
              </a:buClr>
              <a:buSzPts val="1440"/>
              <a:buFont typeface="Courier New"/>
              <a:buNone/>
            </a:pPr>
            <a:r>
              <a:rPr lang="en-US" sz="1800" b="0" i="0" u="none" strike="noStrike" cap="none">
                <a:solidFill>
                  <a:srgbClr val="3F3F3F"/>
                </a:solidFill>
                <a:latin typeface="Calibri"/>
                <a:ea typeface="Calibri"/>
                <a:cs typeface="Calibri"/>
                <a:sym typeface="Calibri"/>
              </a:rPr>
              <a:t>(Deviation)</a:t>
            </a:r>
            <a:r>
              <a:rPr lang="en-US" sz="1800" b="0" i="0" u="none" strike="noStrike" cap="none" baseline="30000">
                <a:solidFill>
                  <a:srgbClr val="3F3F3F"/>
                </a:solidFill>
                <a:latin typeface="Calibri"/>
                <a:ea typeface="Calibri"/>
                <a:cs typeface="Calibri"/>
                <a:sym typeface="Calibri"/>
              </a:rPr>
              <a:t>2</a:t>
            </a:r>
            <a:r>
              <a:rPr lang="en-US" sz="1800" b="0" i="0" u="none" strike="noStrike" cap="none">
                <a:solidFill>
                  <a:srgbClr val="3F3F3F"/>
                </a:solidFill>
                <a:latin typeface="Calibri"/>
                <a:ea typeface="Calibri"/>
                <a:cs typeface="Calibri"/>
                <a:sym typeface="Calibri"/>
              </a:rPr>
              <a:t> = </a:t>
            </a:r>
            <a:r>
              <a:rPr lang="en-US" sz="1800" b="1" i="0" u="none" strike="noStrike" cap="none">
                <a:solidFill>
                  <a:srgbClr val="FF0000"/>
                </a:solidFill>
                <a:latin typeface="Calibri"/>
                <a:ea typeface="Calibri"/>
                <a:cs typeface="Calibri"/>
                <a:sym typeface="Calibri"/>
              </a:rPr>
              <a:t>24674.9124</a:t>
            </a:r>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742950" marR="0" lvl="1" indent="-194309"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742950" marR="0" lvl="1" indent="-194309" algn="l" rtl="0">
              <a:spcBef>
                <a:spcPts val="1000"/>
              </a:spcBef>
              <a:spcAft>
                <a:spcPts val="0"/>
              </a:spcAft>
              <a:buClr>
                <a:schemeClr val="accent1"/>
              </a:buClr>
              <a:buSzPts val="1440"/>
              <a:buFont typeface="Courier New"/>
              <a:buNone/>
            </a:pPr>
            <a:endParaRPr sz="1800" b="0" i="1" u="none" strike="noStrike" cap="none">
              <a:solidFill>
                <a:srgbClr val="3F3F3F"/>
              </a:solidFill>
              <a:latin typeface="Calibri"/>
              <a:ea typeface="Calibri"/>
              <a:cs typeface="Calibri"/>
              <a:sym typeface="Calibri"/>
            </a:endParaRPr>
          </a:p>
        </p:txBody>
      </p:sp>
      <p:pic>
        <p:nvPicPr>
          <p:cNvPr id="238" name="Google Shape;238;p10"/>
          <p:cNvPicPr preferRelativeResize="0"/>
          <p:nvPr/>
        </p:nvPicPr>
        <p:blipFill rotWithShape="1">
          <a:blip r:embed="rId3">
            <a:alphaModFix/>
          </a:blip>
          <a:srcRect/>
          <a:stretch/>
        </p:blipFill>
        <p:spPr>
          <a:xfrm>
            <a:off x="2622832" y="2160589"/>
            <a:ext cx="1322388" cy="403225"/>
          </a:xfrm>
          <a:prstGeom prst="rect">
            <a:avLst/>
          </a:prstGeom>
          <a:noFill/>
          <a:ln>
            <a:noFill/>
          </a:ln>
        </p:spPr>
      </p:pic>
      <p:pic>
        <p:nvPicPr>
          <p:cNvPr id="239" name="Google Shape;239;p10"/>
          <p:cNvPicPr preferRelativeResize="0"/>
          <p:nvPr/>
        </p:nvPicPr>
        <p:blipFill rotWithShape="1">
          <a:blip r:embed="rId4">
            <a:alphaModFix/>
          </a:blip>
          <a:srcRect/>
          <a:stretch/>
        </p:blipFill>
        <p:spPr>
          <a:xfrm>
            <a:off x="1169193" y="2563814"/>
            <a:ext cx="1402327" cy="731648"/>
          </a:xfrm>
          <a:prstGeom prst="rect">
            <a:avLst/>
          </a:prstGeom>
          <a:noFill/>
          <a:ln>
            <a:noFill/>
          </a:ln>
        </p:spPr>
      </p:pic>
      <p:pic>
        <p:nvPicPr>
          <p:cNvPr id="240" name="Google Shape;240;p10"/>
          <p:cNvPicPr preferRelativeResize="0"/>
          <p:nvPr/>
        </p:nvPicPr>
        <p:blipFill rotWithShape="1">
          <a:blip r:embed="rId5">
            <a:alphaModFix/>
          </a:blip>
          <a:srcRect/>
          <a:stretch/>
        </p:blipFill>
        <p:spPr>
          <a:xfrm>
            <a:off x="2980895" y="4227160"/>
            <a:ext cx="1479550" cy="425450"/>
          </a:xfrm>
          <a:prstGeom prst="rect">
            <a:avLst/>
          </a:prstGeom>
          <a:noFill/>
          <a:ln>
            <a:noFill/>
          </a:ln>
        </p:spPr>
      </p:pic>
      <p:pic>
        <p:nvPicPr>
          <p:cNvPr id="241" name="Google Shape;241;p10"/>
          <p:cNvPicPr preferRelativeResize="0"/>
          <p:nvPr/>
        </p:nvPicPr>
        <p:blipFill rotWithShape="1">
          <a:blip r:embed="rId6">
            <a:alphaModFix/>
          </a:blip>
          <a:srcRect/>
          <a:stretch/>
        </p:blipFill>
        <p:spPr>
          <a:xfrm>
            <a:off x="1108075" y="4730750"/>
            <a:ext cx="1627188" cy="1177925"/>
          </a:xfrm>
          <a:prstGeom prst="rect">
            <a:avLst/>
          </a:prstGeom>
          <a:noFill/>
          <a:ln>
            <a:noFill/>
          </a:ln>
        </p:spPr>
      </p:pic>
      <p:pic>
        <p:nvPicPr>
          <p:cNvPr id="242" name="Google Shape;242;p10" descr="A close up of a map&#10;&#10;Description automatically generated"/>
          <p:cNvPicPr preferRelativeResize="0"/>
          <p:nvPr/>
        </p:nvPicPr>
        <p:blipFill rotWithShape="1">
          <a:blip r:embed="rId7">
            <a:alphaModFix/>
          </a:blip>
          <a:srcRect l="2229" t="3904" r="7028"/>
          <a:stretch/>
        </p:blipFill>
        <p:spPr>
          <a:xfrm>
            <a:off x="4432656" y="2340864"/>
            <a:ext cx="4450666" cy="353489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 – importance of initial guess (3)</a:t>
            </a:r>
            <a:endParaRPr/>
          </a:p>
        </p:txBody>
      </p:sp>
      <p:sp>
        <p:nvSpPr>
          <p:cNvPr id="248" name="Google Shape;248;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49" name="Google Shape;249;p11"/>
          <p:cNvSpPr/>
          <p:nvPr/>
        </p:nvSpPr>
        <p:spPr>
          <a:xfrm>
            <a:off x="3714161" y="4441595"/>
            <a:ext cx="1753386" cy="688157"/>
          </a:xfrm>
          <a:prstGeom prst="rect">
            <a:avLst/>
          </a:prstGeom>
          <a:solidFill>
            <a:schemeClr val="accent1"/>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Pyomo</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(IPOPT solver)</a:t>
            </a:r>
            <a:endParaRPr sz="1800">
              <a:solidFill>
                <a:schemeClr val="lt1"/>
              </a:solidFill>
              <a:latin typeface="Calibri"/>
              <a:ea typeface="Calibri"/>
              <a:cs typeface="Calibri"/>
              <a:sym typeface="Calibri"/>
            </a:endParaRPr>
          </a:p>
        </p:txBody>
      </p:sp>
      <p:cxnSp>
        <p:nvCxnSpPr>
          <p:cNvPr id="250" name="Google Shape;250;p11"/>
          <p:cNvCxnSpPr/>
          <p:nvPr/>
        </p:nvCxnSpPr>
        <p:spPr>
          <a:xfrm>
            <a:off x="2348845" y="4611279"/>
            <a:ext cx="1365316" cy="0"/>
          </a:xfrm>
          <a:prstGeom prst="straightConnector1">
            <a:avLst/>
          </a:prstGeom>
          <a:noFill/>
          <a:ln w="12700" cap="rnd" cmpd="sng">
            <a:solidFill>
              <a:schemeClr val="accent1"/>
            </a:solidFill>
            <a:prstDash val="solid"/>
            <a:round/>
            <a:headEnd type="none" w="sm" len="sm"/>
            <a:tailEnd type="triangle" w="med" len="med"/>
          </a:ln>
        </p:spPr>
      </p:cxnSp>
      <p:cxnSp>
        <p:nvCxnSpPr>
          <p:cNvPr id="251" name="Google Shape;251;p11"/>
          <p:cNvCxnSpPr/>
          <p:nvPr/>
        </p:nvCxnSpPr>
        <p:spPr>
          <a:xfrm>
            <a:off x="2348845" y="4931789"/>
            <a:ext cx="1365316" cy="1"/>
          </a:xfrm>
          <a:prstGeom prst="straightConnector1">
            <a:avLst/>
          </a:prstGeom>
          <a:noFill/>
          <a:ln w="12700" cap="rnd" cmpd="sng">
            <a:solidFill>
              <a:schemeClr val="accent1"/>
            </a:solidFill>
            <a:prstDash val="solid"/>
            <a:round/>
            <a:headEnd type="none" w="sm" len="sm"/>
            <a:tailEnd type="triangle" w="med" len="med"/>
          </a:ln>
        </p:spPr>
      </p:cxnSp>
      <p:sp>
        <p:nvSpPr>
          <p:cNvPr id="252" name="Google Shape;252;p11"/>
          <p:cNvSpPr txBox="1"/>
          <p:nvPr/>
        </p:nvSpPr>
        <p:spPr>
          <a:xfrm>
            <a:off x="2000583" y="4252100"/>
            <a:ext cx="14590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 guess 1</a:t>
            </a:r>
            <a:endParaRPr sz="1800">
              <a:solidFill>
                <a:schemeClr val="dk1"/>
              </a:solidFill>
              <a:latin typeface="Calibri"/>
              <a:ea typeface="Calibri"/>
              <a:cs typeface="Calibri"/>
              <a:sym typeface="Calibri"/>
            </a:endParaRPr>
          </a:p>
        </p:txBody>
      </p:sp>
      <p:sp>
        <p:nvSpPr>
          <p:cNvPr id="253" name="Google Shape;253;p11"/>
          <p:cNvSpPr txBox="1"/>
          <p:nvPr/>
        </p:nvSpPr>
        <p:spPr>
          <a:xfrm>
            <a:off x="2000583" y="4945928"/>
            <a:ext cx="14590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 guess 2</a:t>
            </a:r>
            <a:endParaRPr sz="1800">
              <a:solidFill>
                <a:schemeClr val="dk1"/>
              </a:solidFill>
              <a:latin typeface="Calibri"/>
              <a:ea typeface="Calibri"/>
              <a:cs typeface="Calibri"/>
              <a:sym typeface="Calibri"/>
            </a:endParaRPr>
          </a:p>
        </p:txBody>
      </p:sp>
      <p:cxnSp>
        <p:nvCxnSpPr>
          <p:cNvPr id="254" name="Google Shape;254;p11"/>
          <p:cNvCxnSpPr/>
          <p:nvPr/>
        </p:nvCxnSpPr>
        <p:spPr>
          <a:xfrm>
            <a:off x="5476442" y="4592427"/>
            <a:ext cx="1365316" cy="0"/>
          </a:xfrm>
          <a:prstGeom prst="straightConnector1">
            <a:avLst/>
          </a:prstGeom>
          <a:noFill/>
          <a:ln w="12700" cap="rnd" cmpd="sng">
            <a:solidFill>
              <a:schemeClr val="accent1"/>
            </a:solidFill>
            <a:prstDash val="solid"/>
            <a:round/>
            <a:headEnd type="none" w="sm" len="sm"/>
            <a:tailEnd type="triangle" w="med" len="med"/>
          </a:ln>
        </p:spPr>
      </p:cxnSp>
      <p:cxnSp>
        <p:nvCxnSpPr>
          <p:cNvPr id="255" name="Google Shape;255;p11"/>
          <p:cNvCxnSpPr/>
          <p:nvPr/>
        </p:nvCxnSpPr>
        <p:spPr>
          <a:xfrm>
            <a:off x="5476442" y="4931789"/>
            <a:ext cx="1365316" cy="1"/>
          </a:xfrm>
          <a:prstGeom prst="straightConnector1">
            <a:avLst/>
          </a:prstGeom>
          <a:noFill/>
          <a:ln w="12700" cap="rnd" cmpd="sng">
            <a:solidFill>
              <a:schemeClr val="accent1"/>
            </a:solidFill>
            <a:prstDash val="solid"/>
            <a:round/>
            <a:headEnd type="none" w="sm" len="sm"/>
            <a:tailEnd type="triangle" w="med" len="med"/>
          </a:ln>
        </p:spPr>
      </p:cxnSp>
      <p:sp>
        <p:nvSpPr>
          <p:cNvPr id="256" name="Google Shape;256;p11"/>
          <p:cNvSpPr txBox="1"/>
          <p:nvPr/>
        </p:nvSpPr>
        <p:spPr>
          <a:xfrm>
            <a:off x="5599521" y="4233248"/>
            <a:ext cx="17481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Optimal solution</a:t>
            </a:r>
            <a:endParaRPr sz="1800">
              <a:solidFill>
                <a:schemeClr val="dk1"/>
              </a:solidFill>
              <a:latin typeface="Calibri"/>
              <a:ea typeface="Calibri"/>
              <a:cs typeface="Calibri"/>
              <a:sym typeface="Calibri"/>
            </a:endParaRPr>
          </a:p>
        </p:txBody>
      </p:sp>
      <p:sp>
        <p:nvSpPr>
          <p:cNvPr id="257" name="Google Shape;257;p11"/>
          <p:cNvSpPr txBox="1"/>
          <p:nvPr/>
        </p:nvSpPr>
        <p:spPr>
          <a:xfrm>
            <a:off x="5599521" y="4945929"/>
            <a:ext cx="17481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Optimal solution</a:t>
            </a:r>
            <a:endParaRPr/>
          </a:p>
        </p:txBody>
      </p:sp>
      <p:sp>
        <p:nvSpPr>
          <p:cNvPr id="258" name="Google Shape;258;p11"/>
          <p:cNvSpPr/>
          <p:nvPr/>
        </p:nvSpPr>
        <p:spPr>
          <a:xfrm>
            <a:off x="7263909" y="3086129"/>
            <a:ext cx="3738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Source Sans Pro"/>
                <a:ea typeface="Source Sans Pro"/>
                <a:cs typeface="Source Sans Pro"/>
                <a:sym typeface="Source Sans Pro"/>
              </a:rPr>
              <a:t>✗</a:t>
            </a:r>
            <a:endParaRPr sz="1800" b="1">
              <a:solidFill>
                <a:srgbClr val="FF0000"/>
              </a:solidFill>
              <a:latin typeface="Calibri"/>
              <a:ea typeface="Calibri"/>
              <a:cs typeface="Calibri"/>
              <a:sym typeface="Calibri"/>
            </a:endParaRPr>
          </a:p>
        </p:txBody>
      </p:sp>
      <p:sp>
        <p:nvSpPr>
          <p:cNvPr id="259" name="Google Shape;259;p11"/>
          <p:cNvSpPr/>
          <p:nvPr/>
        </p:nvSpPr>
        <p:spPr>
          <a:xfrm>
            <a:off x="7253649" y="2394622"/>
            <a:ext cx="3690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50"/>
                </a:solidFill>
                <a:latin typeface="Source Sans Pro"/>
                <a:ea typeface="Source Sans Pro"/>
                <a:cs typeface="Source Sans Pro"/>
                <a:sym typeface="Source Sans Pro"/>
              </a:rPr>
              <a:t>✔</a:t>
            </a:r>
            <a:endParaRPr sz="1800">
              <a:solidFill>
                <a:schemeClr val="dk1"/>
              </a:solidFill>
              <a:latin typeface="Calibri"/>
              <a:ea typeface="Calibri"/>
              <a:cs typeface="Calibri"/>
              <a:sym typeface="Calibri"/>
            </a:endParaRPr>
          </a:p>
        </p:txBody>
      </p:sp>
      <p:sp>
        <p:nvSpPr>
          <p:cNvPr id="260" name="Google Shape;260;p11"/>
          <p:cNvSpPr/>
          <p:nvPr/>
        </p:nvSpPr>
        <p:spPr>
          <a:xfrm>
            <a:off x="7270393" y="4223095"/>
            <a:ext cx="3690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50"/>
                </a:solidFill>
                <a:latin typeface="Source Sans Pro"/>
                <a:ea typeface="Source Sans Pro"/>
                <a:cs typeface="Source Sans Pro"/>
                <a:sym typeface="Source Sans Pro"/>
              </a:rPr>
              <a:t>✔</a:t>
            </a:r>
            <a:endParaRPr sz="1800">
              <a:solidFill>
                <a:schemeClr val="dk1"/>
              </a:solidFill>
              <a:latin typeface="Calibri"/>
              <a:ea typeface="Calibri"/>
              <a:cs typeface="Calibri"/>
              <a:sym typeface="Calibri"/>
            </a:endParaRPr>
          </a:p>
        </p:txBody>
      </p:sp>
      <p:sp>
        <p:nvSpPr>
          <p:cNvPr id="261" name="Google Shape;261;p11"/>
          <p:cNvSpPr/>
          <p:nvPr/>
        </p:nvSpPr>
        <p:spPr>
          <a:xfrm>
            <a:off x="7270393" y="4973367"/>
            <a:ext cx="3690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50"/>
                </a:solidFill>
                <a:latin typeface="Source Sans Pro"/>
                <a:ea typeface="Source Sans Pro"/>
                <a:cs typeface="Source Sans Pro"/>
                <a:sym typeface="Source Sans Pro"/>
              </a:rPr>
              <a:t>✔</a:t>
            </a:r>
            <a:endParaRPr sz="1800">
              <a:solidFill>
                <a:schemeClr val="dk1"/>
              </a:solidFill>
              <a:latin typeface="Calibri"/>
              <a:ea typeface="Calibri"/>
              <a:cs typeface="Calibri"/>
              <a:sym typeface="Calibri"/>
            </a:endParaRPr>
          </a:p>
        </p:txBody>
      </p:sp>
      <p:sp>
        <p:nvSpPr>
          <p:cNvPr id="262" name="Google Shape;262;p11"/>
          <p:cNvSpPr/>
          <p:nvPr/>
        </p:nvSpPr>
        <p:spPr>
          <a:xfrm>
            <a:off x="3674353" y="2593509"/>
            <a:ext cx="1753386" cy="688157"/>
          </a:xfrm>
          <a:prstGeom prst="rect">
            <a:avLst/>
          </a:prstGeom>
          <a:solidFill>
            <a:schemeClr val="accent1"/>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GAMS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(CONOPT solver)</a:t>
            </a:r>
            <a:endParaRPr sz="1800">
              <a:solidFill>
                <a:schemeClr val="lt1"/>
              </a:solidFill>
              <a:latin typeface="Calibri"/>
              <a:ea typeface="Calibri"/>
              <a:cs typeface="Calibri"/>
              <a:sym typeface="Calibri"/>
            </a:endParaRPr>
          </a:p>
        </p:txBody>
      </p:sp>
      <p:cxnSp>
        <p:nvCxnSpPr>
          <p:cNvPr id="263" name="Google Shape;263;p11"/>
          <p:cNvCxnSpPr/>
          <p:nvPr/>
        </p:nvCxnSpPr>
        <p:spPr>
          <a:xfrm>
            <a:off x="2309037" y="2763193"/>
            <a:ext cx="1365316" cy="0"/>
          </a:xfrm>
          <a:prstGeom prst="straightConnector1">
            <a:avLst/>
          </a:prstGeom>
          <a:noFill/>
          <a:ln w="12700" cap="rnd" cmpd="sng">
            <a:solidFill>
              <a:schemeClr val="accent1"/>
            </a:solidFill>
            <a:prstDash val="solid"/>
            <a:round/>
            <a:headEnd type="none" w="sm" len="sm"/>
            <a:tailEnd type="triangle" w="med" len="med"/>
          </a:ln>
        </p:spPr>
      </p:cxnSp>
      <p:cxnSp>
        <p:nvCxnSpPr>
          <p:cNvPr id="264" name="Google Shape;264;p11"/>
          <p:cNvCxnSpPr/>
          <p:nvPr/>
        </p:nvCxnSpPr>
        <p:spPr>
          <a:xfrm>
            <a:off x="2309037" y="3083703"/>
            <a:ext cx="1365316" cy="1"/>
          </a:xfrm>
          <a:prstGeom prst="straightConnector1">
            <a:avLst/>
          </a:prstGeom>
          <a:noFill/>
          <a:ln w="12700" cap="rnd" cmpd="sng">
            <a:solidFill>
              <a:schemeClr val="accent1"/>
            </a:solidFill>
            <a:prstDash val="solid"/>
            <a:round/>
            <a:headEnd type="none" w="sm" len="sm"/>
            <a:tailEnd type="triangle" w="med" len="med"/>
          </a:ln>
        </p:spPr>
      </p:cxnSp>
      <p:sp>
        <p:nvSpPr>
          <p:cNvPr id="265" name="Google Shape;265;p11"/>
          <p:cNvSpPr txBox="1"/>
          <p:nvPr/>
        </p:nvSpPr>
        <p:spPr>
          <a:xfrm>
            <a:off x="1960775" y="2404014"/>
            <a:ext cx="14590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 guess 1</a:t>
            </a:r>
            <a:endParaRPr sz="1800">
              <a:solidFill>
                <a:schemeClr val="dk1"/>
              </a:solidFill>
              <a:latin typeface="Calibri"/>
              <a:ea typeface="Calibri"/>
              <a:cs typeface="Calibri"/>
              <a:sym typeface="Calibri"/>
            </a:endParaRPr>
          </a:p>
        </p:txBody>
      </p:sp>
      <p:sp>
        <p:nvSpPr>
          <p:cNvPr id="266" name="Google Shape;266;p11"/>
          <p:cNvSpPr txBox="1"/>
          <p:nvPr/>
        </p:nvSpPr>
        <p:spPr>
          <a:xfrm>
            <a:off x="1960775" y="3097842"/>
            <a:ext cx="14590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 guess 2</a:t>
            </a:r>
            <a:endParaRPr sz="1800">
              <a:solidFill>
                <a:schemeClr val="dk1"/>
              </a:solidFill>
              <a:latin typeface="Calibri"/>
              <a:ea typeface="Calibri"/>
              <a:cs typeface="Calibri"/>
              <a:sym typeface="Calibri"/>
            </a:endParaRPr>
          </a:p>
        </p:txBody>
      </p:sp>
      <p:cxnSp>
        <p:nvCxnSpPr>
          <p:cNvPr id="267" name="Google Shape;267;p11"/>
          <p:cNvCxnSpPr/>
          <p:nvPr/>
        </p:nvCxnSpPr>
        <p:spPr>
          <a:xfrm>
            <a:off x="5436634" y="2744341"/>
            <a:ext cx="1365316" cy="0"/>
          </a:xfrm>
          <a:prstGeom prst="straightConnector1">
            <a:avLst/>
          </a:prstGeom>
          <a:noFill/>
          <a:ln w="12700" cap="rnd" cmpd="sng">
            <a:solidFill>
              <a:schemeClr val="accent1"/>
            </a:solidFill>
            <a:prstDash val="solid"/>
            <a:round/>
            <a:headEnd type="none" w="sm" len="sm"/>
            <a:tailEnd type="triangle" w="med" len="med"/>
          </a:ln>
        </p:spPr>
      </p:cxnSp>
      <p:cxnSp>
        <p:nvCxnSpPr>
          <p:cNvPr id="268" name="Google Shape;268;p11"/>
          <p:cNvCxnSpPr/>
          <p:nvPr/>
        </p:nvCxnSpPr>
        <p:spPr>
          <a:xfrm>
            <a:off x="5436634" y="3083703"/>
            <a:ext cx="1365316" cy="1"/>
          </a:xfrm>
          <a:prstGeom prst="straightConnector1">
            <a:avLst/>
          </a:prstGeom>
          <a:noFill/>
          <a:ln w="12700" cap="rnd" cmpd="sng">
            <a:solidFill>
              <a:schemeClr val="accent1"/>
            </a:solidFill>
            <a:prstDash val="solid"/>
            <a:round/>
            <a:headEnd type="none" w="sm" len="sm"/>
            <a:tailEnd type="triangle" w="med" len="med"/>
          </a:ln>
        </p:spPr>
      </p:cxnSp>
      <p:sp>
        <p:nvSpPr>
          <p:cNvPr id="269" name="Google Shape;269;p11"/>
          <p:cNvSpPr txBox="1"/>
          <p:nvPr/>
        </p:nvSpPr>
        <p:spPr>
          <a:xfrm>
            <a:off x="5559713" y="2385162"/>
            <a:ext cx="17481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Optimal solution</a:t>
            </a:r>
            <a:endParaRPr sz="1800">
              <a:solidFill>
                <a:schemeClr val="dk1"/>
              </a:solidFill>
              <a:latin typeface="Calibri"/>
              <a:ea typeface="Calibri"/>
              <a:cs typeface="Calibri"/>
              <a:sym typeface="Calibri"/>
            </a:endParaRPr>
          </a:p>
        </p:txBody>
      </p:sp>
      <p:sp>
        <p:nvSpPr>
          <p:cNvPr id="270" name="Google Shape;270;p11"/>
          <p:cNvSpPr txBox="1"/>
          <p:nvPr/>
        </p:nvSpPr>
        <p:spPr>
          <a:xfrm>
            <a:off x="5559713" y="3097843"/>
            <a:ext cx="17481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Optimal 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a:t>
            </a:r>
            <a:r>
              <a:rPr lang="en-US" baseline="30000"/>
              <a:t>*</a:t>
            </a:r>
            <a:r>
              <a:rPr lang="en-US"/>
              <a:t> - Geometric example</a:t>
            </a:r>
            <a:endParaRPr/>
          </a:p>
        </p:txBody>
      </p:sp>
      <p:sp>
        <p:nvSpPr>
          <p:cNvPr id="276" name="Google Shape;276;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Given the unit circle (of radius 1), find a set of </a:t>
            </a:r>
            <a:r>
              <a:rPr lang="en-US" i="1"/>
              <a:t>k = </a:t>
            </a:r>
            <a:r>
              <a:rPr lang="en-US"/>
              <a:t>5 identically-sized circles with an optimized (maximal) radius </a:t>
            </a:r>
            <a:r>
              <a:rPr lang="en-US" i="1"/>
              <a:t>r</a:t>
            </a:r>
            <a:r>
              <a:rPr lang="en-US"/>
              <a:t> so that all such circles are contained by the unit circle, in a non-overlapping arrangement</a:t>
            </a:r>
            <a:endParaRPr/>
          </a:p>
          <a:p>
            <a:pPr marL="342900" lvl="0" indent="-177800" algn="l" rtl="0">
              <a:spcBef>
                <a:spcPts val="1000"/>
              </a:spcBef>
              <a:spcAft>
                <a:spcPts val="0"/>
              </a:spcAft>
              <a:buSzPts val="2600"/>
              <a:buFont typeface="Arial"/>
              <a:buNone/>
            </a:pPr>
            <a:endParaRPr/>
          </a:p>
          <a:p>
            <a:pPr marL="342900" lvl="0" indent="-342900" algn="l" rtl="0">
              <a:spcBef>
                <a:spcPts val="1000"/>
              </a:spcBef>
              <a:spcAft>
                <a:spcPts val="0"/>
              </a:spcAft>
              <a:buSzPts val="2600"/>
              <a:buFont typeface="Arial"/>
              <a:buChar char="•"/>
            </a:pPr>
            <a:r>
              <a:rPr lang="en-US"/>
              <a:t>Need to find	</a:t>
            </a:r>
            <a:endParaRPr/>
          </a:p>
          <a:p>
            <a:pPr marL="742950" lvl="1" indent="-285750" algn="l" rtl="0">
              <a:spcBef>
                <a:spcPts val="1000"/>
              </a:spcBef>
              <a:spcAft>
                <a:spcPts val="0"/>
              </a:spcAft>
              <a:buSzPts val="1440"/>
              <a:buChar char="o"/>
            </a:pPr>
            <a:r>
              <a:rPr lang="en-US"/>
              <a:t>Radius of the smaller circles </a:t>
            </a:r>
            <a:endParaRPr i="1"/>
          </a:p>
          <a:p>
            <a:pPr marL="742950" lvl="1" indent="-285750" algn="l" rtl="0">
              <a:spcBef>
                <a:spcPts val="1000"/>
              </a:spcBef>
              <a:spcAft>
                <a:spcPts val="0"/>
              </a:spcAft>
              <a:buSzPts val="1440"/>
              <a:buChar char="o"/>
            </a:pPr>
            <a:r>
              <a:rPr lang="en-US"/>
              <a:t>Centers of the smaller circles</a:t>
            </a:r>
            <a:endParaRPr/>
          </a:p>
        </p:txBody>
      </p:sp>
      <p:sp>
        <p:nvSpPr>
          <p:cNvPr id="277" name="Google Shape;277;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78" name="Google Shape;278;p12"/>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sz="1400">
                <a:solidFill>
                  <a:schemeClr val="dk1"/>
                </a:solidFill>
              </a:rPr>
              <a:t>* Pinter, J D, Nonlinear optimization with GAMS/LGO. Journal of Global Optimization </a:t>
            </a:r>
            <a:endParaRPr/>
          </a:p>
          <a:p>
            <a:pPr marL="0" lvl="0" indent="0" algn="just" rtl="0">
              <a:spcBef>
                <a:spcPts val="0"/>
              </a:spcBef>
              <a:spcAft>
                <a:spcPts val="0"/>
              </a:spcAft>
              <a:buNone/>
            </a:pPr>
            <a:r>
              <a:rPr lang="en-US" sz="1400">
                <a:solidFill>
                  <a:schemeClr val="dk1"/>
                </a:solidFill>
              </a:rPr>
              <a:t>38, 1 (2007), 79-101</a:t>
            </a:r>
            <a:endParaRPr sz="1400">
              <a:solidFill>
                <a:schemeClr val="dk1"/>
              </a:solidFill>
            </a:endParaRPr>
          </a:p>
        </p:txBody>
      </p:sp>
      <p:grpSp>
        <p:nvGrpSpPr>
          <p:cNvPr id="279" name="Google Shape;279;p12"/>
          <p:cNvGrpSpPr/>
          <p:nvPr/>
        </p:nvGrpSpPr>
        <p:grpSpPr>
          <a:xfrm>
            <a:off x="6096000" y="3018460"/>
            <a:ext cx="3132000" cy="3132000"/>
            <a:chOff x="5934602" y="3006082"/>
            <a:chExt cx="3132000" cy="3132000"/>
          </a:xfrm>
        </p:grpSpPr>
        <p:sp>
          <p:nvSpPr>
            <p:cNvPr id="280" name="Google Shape;280;p12"/>
            <p:cNvSpPr/>
            <p:nvPr/>
          </p:nvSpPr>
          <p:spPr>
            <a:xfrm>
              <a:off x="5934602" y="3006082"/>
              <a:ext cx="3132000" cy="3132000"/>
            </a:xfrm>
            <a:prstGeom prst="ellipse">
              <a:avLst/>
            </a:pr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12"/>
            <p:cNvSpPr/>
            <p:nvPr/>
          </p:nvSpPr>
          <p:spPr>
            <a:xfrm>
              <a:off x="7591019" y="3378199"/>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12"/>
            <p:cNvSpPr/>
            <p:nvPr/>
          </p:nvSpPr>
          <p:spPr>
            <a:xfrm>
              <a:off x="6512663" y="3238253"/>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2"/>
            <p:cNvSpPr/>
            <p:nvPr/>
          </p:nvSpPr>
          <p:spPr>
            <a:xfrm>
              <a:off x="7875188" y="4435084"/>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2"/>
            <p:cNvSpPr/>
            <p:nvPr/>
          </p:nvSpPr>
          <p:spPr>
            <a:xfrm>
              <a:off x="6904895" y="5015993"/>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2"/>
            <p:cNvSpPr/>
            <p:nvPr/>
          </p:nvSpPr>
          <p:spPr>
            <a:xfrm>
              <a:off x="6007841" y="4313262"/>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6">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291" name="Google Shape;291;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Assume: The large unit circle is centered at the origin </a:t>
            </a:r>
            <a:r>
              <a:rPr lang="en-US" i="1"/>
              <a:t>o</a:t>
            </a:r>
            <a:r>
              <a:rPr lang="en-US"/>
              <a:t> = (0, 0)</a:t>
            </a:r>
            <a:endParaRPr/>
          </a:p>
          <a:p>
            <a:pPr marL="342900" lvl="0" indent="-342900" algn="l" rtl="0">
              <a:spcBef>
                <a:spcPts val="1000"/>
              </a:spcBef>
              <a:spcAft>
                <a:spcPts val="0"/>
              </a:spcAft>
              <a:buSzPts val="2600"/>
              <a:buFont typeface="Arial"/>
              <a:buChar char="•"/>
            </a:pPr>
            <a:r>
              <a:rPr lang="en-US"/>
              <a:t>Set of all identically-sized circles</a:t>
            </a:r>
            <a:endParaRPr/>
          </a:p>
          <a:p>
            <a:pPr marL="742950" lvl="1" indent="-285750" algn="l" rtl="0">
              <a:spcBef>
                <a:spcPts val="1000"/>
              </a:spcBef>
              <a:spcAft>
                <a:spcPts val="0"/>
              </a:spcAft>
              <a:buSzPts val="1440"/>
              <a:buChar char="o"/>
            </a:pPr>
            <a:r>
              <a:rPr lang="en-US"/>
              <a:t> </a:t>
            </a:r>
            <a:endParaRPr/>
          </a:p>
          <a:p>
            <a:pPr marL="457200" lvl="1" indent="0" algn="l" rtl="0">
              <a:spcBef>
                <a:spcPts val="1000"/>
              </a:spcBef>
              <a:spcAft>
                <a:spcPts val="0"/>
              </a:spcAft>
              <a:buSzPts val="1440"/>
              <a:buNone/>
            </a:pPr>
            <a:endParaRPr/>
          </a:p>
          <a:p>
            <a:pPr marL="457200" lvl="1" indent="0" algn="l" rtl="0">
              <a:spcBef>
                <a:spcPts val="1000"/>
              </a:spcBef>
              <a:spcAft>
                <a:spcPts val="0"/>
              </a:spcAft>
              <a:buSzPts val="1440"/>
              <a:buNone/>
            </a:pPr>
            <a:r>
              <a:rPr lang="en-US"/>
              <a:t>Here, </a:t>
            </a:r>
            <a:r>
              <a:rPr lang="en-US" i="1"/>
              <a:t>k</a:t>
            </a:r>
            <a:r>
              <a:rPr lang="en-US"/>
              <a:t> is the number of identically-sized </a:t>
            </a:r>
            <a:endParaRPr/>
          </a:p>
          <a:p>
            <a:pPr marL="457200" lvl="1" indent="0" algn="l" rtl="0">
              <a:spcBef>
                <a:spcPts val="1000"/>
              </a:spcBef>
              <a:spcAft>
                <a:spcPts val="0"/>
              </a:spcAft>
              <a:buSzPts val="1440"/>
              <a:buNone/>
            </a:pPr>
            <a:r>
              <a:rPr lang="en-US"/>
              <a:t>circles that need to fit inside the unit circle</a:t>
            </a:r>
            <a:endParaRPr i="1"/>
          </a:p>
        </p:txBody>
      </p:sp>
      <p:sp>
        <p:nvSpPr>
          <p:cNvPr id="292" name="Google Shape;292;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93" name="Google Shape;293;p13"/>
          <p:cNvPicPr preferRelativeResize="0"/>
          <p:nvPr/>
        </p:nvPicPr>
        <p:blipFill rotWithShape="1">
          <a:blip r:embed="rId3">
            <a:alphaModFix/>
          </a:blip>
          <a:srcRect/>
          <a:stretch/>
        </p:blipFill>
        <p:spPr>
          <a:xfrm>
            <a:off x="1558336" y="3066741"/>
            <a:ext cx="1323086" cy="325683"/>
          </a:xfrm>
          <a:prstGeom prst="rect">
            <a:avLst/>
          </a:prstGeom>
          <a:noFill/>
          <a:ln>
            <a:noFill/>
          </a:ln>
        </p:spPr>
      </p:pic>
      <p:sp>
        <p:nvSpPr>
          <p:cNvPr id="294" name="Google Shape;294;p13"/>
          <p:cNvSpPr txBox="1"/>
          <p:nvPr/>
        </p:nvSpPr>
        <p:spPr>
          <a:xfrm>
            <a:off x="6183449" y="5916352"/>
            <a:ext cx="6270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k </a:t>
            </a:r>
            <a:r>
              <a:rPr lang="en-US" sz="1800">
                <a:solidFill>
                  <a:schemeClr val="dk1"/>
                </a:solidFill>
                <a:latin typeface="Calibri"/>
                <a:ea typeface="Calibri"/>
                <a:cs typeface="Calibri"/>
                <a:sym typeface="Calibri"/>
              </a:rPr>
              <a:t>= 5</a:t>
            </a:r>
            <a:endParaRPr/>
          </a:p>
        </p:txBody>
      </p:sp>
      <p:grpSp>
        <p:nvGrpSpPr>
          <p:cNvPr id="295" name="Google Shape;295;p13"/>
          <p:cNvGrpSpPr/>
          <p:nvPr/>
        </p:nvGrpSpPr>
        <p:grpSpPr>
          <a:xfrm>
            <a:off x="5517745" y="2887701"/>
            <a:ext cx="3770300" cy="3132000"/>
            <a:chOff x="5517745" y="2887701"/>
            <a:chExt cx="3770300" cy="3132000"/>
          </a:xfrm>
        </p:grpSpPr>
        <p:sp>
          <p:nvSpPr>
            <p:cNvPr id="296" name="Google Shape;296;p13"/>
            <p:cNvSpPr/>
            <p:nvPr/>
          </p:nvSpPr>
          <p:spPr>
            <a:xfrm>
              <a:off x="6156045" y="2887701"/>
              <a:ext cx="3132000" cy="3132000"/>
            </a:xfrm>
            <a:prstGeom prst="ellipse">
              <a:avLst/>
            </a:pr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97" name="Google Shape;297;p13"/>
            <p:cNvCxnSpPr/>
            <p:nvPr/>
          </p:nvCxnSpPr>
          <p:spPr>
            <a:xfrm rot="10800000">
              <a:off x="6203843" y="4074558"/>
              <a:ext cx="1543885" cy="391393"/>
            </a:xfrm>
            <a:prstGeom prst="straightConnector1">
              <a:avLst/>
            </a:prstGeom>
            <a:noFill/>
            <a:ln w="19050" cap="flat" cmpd="sng">
              <a:solidFill>
                <a:srgbClr val="FF0000"/>
              </a:solidFill>
              <a:prstDash val="solid"/>
              <a:round/>
              <a:headEnd type="triangle" w="med" len="med"/>
              <a:tailEnd type="triangle" w="med" len="med"/>
            </a:ln>
          </p:spPr>
        </p:cxnSp>
        <p:sp>
          <p:nvSpPr>
            <p:cNvPr id="298" name="Google Shape;298;p13"/>
            <p:cNvSpPr txBox="1"/>
            <p:nvPr/>
          </p:nvSpPr>
          <p:spPr>
            <a:xfrm>
              <a:off x="5517745" y="3802832"/>
              <a:ext cx="107451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rgbClr val="FF0000"/>
                  </a:solidFill>
                  <a:latin typeface="Calibri"/>
                  <a:ea typeface="Calibri"/>
                  <a:cs typeface="Calibri"/>
                  <a:sym typeface="Calibri"/>
                </a:rPr>
                <a:t>Radius = 1</a:t>
              </a:r>
              <a:endParaRPr/>
            </a:p>
          </p:txBody>
        </p:sp>
        <p:sp>
          <p:nvSpPr>
            <p:cNvPr id="299" name="Google Shape;299;p13"/>
            <p:cNvSpPr txBox="1"/>
            <p:nvPr/>
          </p:nvSpPr>
          <p:spPr>
            <a:xfrm>
              <a:off x="7467336" y="4169796"/>
              <a:ext cx="85903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FF0000"/>
                  </a:solidFill>
                  <a:latin typeface="Calibri"/>
                  <a:ea typeface="Calibri"/>
                  <a:cs typeface="Calibri"/>
                  <a:sym typeface="Calibri"/>
                </a:rPr>
                <a:t>(0, 0)</a:t>
              </a:r>
              <a:endParaRPr/>
            </a:p>
          </p:txBody>
        </p:sp>
        <p:sp>
          <p:nvSpPr>
            <p:cNvPr id="300" name="Google Shape;300;p13"/>
            <p:cNvSpPr/>
            <p:nvPr/>
          </p:nvSpPr>
          <p:spPr>
            <a:xfrm>
              <a:off x="7741873" y="4446228"/>
              <a:ext cx="45719" cy="45719"/>
            </a:xfrm>
            <a:prstGeom prst="ellipse">
              <a:avLst/>
            </a:prstGeom>
            <a:solidFill>
              <a:srgbClr val="FF0000"/>
            </a:solid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grpSp>
      <p:grpSp>
        <p:nvGrpSpPr>
          <p:cNvPr id="301" name="Google Shape;301;p13"/>
          <p:cNvGrpSpPr/>
          <p:nvPr/>
        </p:nvGrpSpPr>
        <p:grpSpPr>
          <a:xfrm>
            <a:off x="6383045" y="3048657"/>
            <a:ext cx="3256656" cy="2975404"/>
            <a:chOff x="6383045" y="3048657"/>
            <a:chExt cx="3256656" cy="2975404"/>
          </a:xfrm>
        </p:grpSpPr>
        <p:sp>
          <p:nvSpPr>
            <p:cNvPr id="302" name="Google Shape;302;p13"/>
            <p:cNvSpPr/>
            <p:nvPr/>
          </p:nvSpPr>
          <p:spPr>
            <a:xfrm>
              <a:off x="7716442" y="3048657"/>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2"/>
                  </a:solidFill>
                  <a:latin typeface="Calibri"/>
                  <a:ea typeface="Calibri"/>
                  <a:cs typeface="Calibri"/>
                  <a:sym typeface="Calibri"/>
                </a:rPr>
                <a:t>i</a:t>
              </a:r>
              <a:r>
                <a:rPr lang="en-US" sz="1600">
                  <a:solidFill>
                    <a:schemeClr val="dk2"/>
                  </a:solidFill>
                  <a:latin typeface="Calibri"/>
                  <a:ea typeface="Calibri"/>
                  <a:cs typeface="Calibri"/>
                  <a:sym typeface="Calibri"/>
                </a:rPr>
                <a:t> = 1</a:t>
              </a:r>
              <a:endParaRPr/>
            </a:p>
            <a:p>
              <a:pPr marL="0" marR="0" lvl="0" indent="0" algn="ctr" rtl="0">
                <a:spcBef>
                  <a:spcPts val="0"/>
                </a:spcBef>
                <a:spcAft>
                  <a:spcPts val="0"/>
                </a:spcAft>
                <a:buNone/>
              </a:pPr>
              <a:endParaRPr sz="1600" i="1">
                <a:solidFill>
                  <a:schemeClr val="dk2"/>
                </a:solidFill>
                <a:latin typeface="Calibri"/>
                <a:ea typeface="Calibri"/>
                <a:cs typeface="Calibri"/>
                <a:sym typeface="Calibri"/>
              </a:endParaRPr>
            </a:p>
            <a:p>
              <a:pPr marL="0" marR="0" lvl="0" indent="0" algn="ctr" rtl="0">
                <a:spcBef>
                  <a:spcPts val="0"/>
                </a:spcBef>
                <a:spcAft>
                  <a:spcPts val="0"/>
                </a:spcAft>
                <a:buNone/>
              </a:pPr>
              <a:endParaRPr sz="1600" i="1">
                <a:solidFill>
                  <a:schemeClr val="dk2"/>
                </a:solidFill>
                <a:latin typeface="Calibri"/>
                <a:ea typeface="Calibri"/>
                <a:cs typeface="Calibri"/>
                <a:sym typeface="Calibri"/>
              </a:endParaRPr>
            </a:p>
          </p:txBody>
        </p:sp>
        <p:sp>
          <p:nvSpPr>
            <p:cNvPr id="303" name="Google Shape;303;p13"/>
            <p:cNvSpPr/>
            <p:nvPr/>
          </p:nvSpPr>
          <p:spPr>
            <a:xfrm>
              <a:off x="6549091" y="3138539"/>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2"/>
                  </a:solidFill>
                  <a:latin typeface="Calibri"/>
                  <a:ea typeface="Calibri"/>
                  <a:cs typeface="Calibri"/>
                  <a:sym typeface="Calibri"/>
                </a:rPr>
                <a:t>i</a:t>
              </a:r>
              <a:r>
                <a:rPr lang="en-US" sz="1800">
                  <a:solidFill>
                    <a:schemeClr val="dk2"/>
                  </a:solidFill>
                  <a:latin typeface="Calibri"/>
                  <a:ea typeface="Calibri"/>
                  <a:cs typeface="Calibri"/>
                  <a:sym typeface="Calibri"/>
                </a:rPr>
                <a:t> = 2</a:t>
              </a:r>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p:txBody>
        </p:sp>
        <p:sp>
          <p:nvSpPr>
            <p:cNvPr id="304" name="Google Shape;304;p13"/>
            <p:cNvSpPr/>
            <p:nvPr/>
          </p:nvSpPr>
          <p:spPr>
            <a:xfrm>
              <a:off x="8097600" y="4193719"/>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2"/>
                  </a:solidFill>
                  <a:latin typeface="Calibri"/>
                  <a:ea typeface="Calibri"/>
                  <a:cs typeface="Calibri"/>
                  <a:sym typeface="Calibri"/>
                </a:rPr>
                <a:t>i</a:t>
              </a:r>
              <a:r>
                <a:rPr lang="en-US" sz="1800">
                  <a:solidFill>
                    <a:schemeClr val="dk2"/>
                  </a:solidFill>
                  <a:latin typeface="Calibri"/>
                  <a:ea typeface="Calibri"/>
                  <a:cs typeface="Calibri"/>
                  <a:sym typeface="Calibri"/>
                </a:rPr>
                <a:t> = 5</a:t>
              </a:r>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p:txBody>
        </p:sp>
        <p:sp>
          <p:nvSpPr>
            <p:cNvPr id="305" name="Google Shape;305;p13"/>
            <p:cNvSpPr/>
            <p:nvPr/>
          </p:nvSpPr>
          <p:spPr>
            <a:xfrm>
              <a:off x="7155080" y="4980061"/>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2"/>
                  </a:solidFill>
                  <a:latin typeface="Calibri"/>
                  <a:ea typeface="Calibri"/>
                  <a:cs typeface="Calibri"/>
                  <a:sym typeface="Calibri"/>
                </a:rPr>
                <a:t>i</a:t>
              </a:r>
              <a:r>
                <a:rPr lang="en-US" sz="1800">
                  <a:solidFill>
                    <a:schemeClr val="dk2"/>
                  </a:solidFill>
                  <a:latin typeface="Calibri"/>
                  <a:ea typeface="Calibri"/>
                  <a:cs typeface="Calibri"/>
                  <a:sym typeface="Calibri"/>
                </a:rPr>
                <a:t> = 4</a:t>
              </a:r>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p:txBody>
        </p:sp>
        <p:sp>
          <p:nvSpPr>
            <p:cNvPr id="306" name="Google Shape;306;p13"/>
            <p:cNvSpPr/>
            <p:nvPr/>
          </p:nvSpPr>
          <p:spPr>
            <a:xfrm>
              <a:off x="6383045" y="4224827"/>
              <a:ext cx="1044000" cy="1044000"/>
            </a:xfrm>
            <a:prstGeom prst="ellipse">
              <a:avLst/>
            </a:prstGeom>
            <a:solidFill>
              <a:srgbClr val="B3C0DF"/>
            </a:solidFill>
            <a:ln w="19050" cap="rnd"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dk2"/>
                  </a:solidFill>
                  <a:latin typeface="Calibri"/>
                  <a:ea typeface="Calibri"/>
                  <a:cs typeface="Calibri"/>
                  <a:sym typeface="Calibri"/>
                </a:rPr>
                <a:t>i</a:t>
              </a:r>
              <a:r>
                <a:rPr lang="en-US" sz="1800">
                  <a:solidFill>
                    <a:schemeClr val="dk2"/>
                  </a:solidFill>
                  <a:latin typeface="Calibri"/>
                  <a:ea typeface="Calibri"/>
                  <a:cs typeface="Calibri"/>
                  <a:sym typeface="Calibri"/>
                </a:rPr>
                <a:t> = 3</a:t>
              </a:r>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a:p>
              <a:pPr marL="0" marR="0" lvl="0" indent="0" algn="ctr" rtl="0">
                <a:spcBef>
                  <a:spcPts val="0"/>
                </a:spcBef>
                <a:spcAft>
                  <a:spcPts val="0"/>
                </a:spcAft>
                <a:buNone/>
              </a:pPr>
              <a:endParaRPr sz="1800" i="1">
                <a:solidFill>
                  <a:schemeClr val="dk2"/>
                </a:solidFill>
                <a:latin typeface="Calibri"/>
                <a:ea typeface="Calibri"/>
                <a:cs typeface="Calibri"/>
                <a:sym typeface="Calibri"/>
              </a:endParaRPr>
            </a:p>
          </p:txBody>
        </p:sp>
        <p:sp>
          <p:nvSpPr>
            <p:cNvPr id="307" name="Google Shape;307;p13"/>
            <p:cNvSpPr txBox="1"/>
            <p:nvPr/>
          </p:nvSpPr>
          <p:spPr>
            <a:xfrm>
              <a:off x="7909594" y="3481645"/>
              <a:ext cx="61057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i="1">
                  <a:solidFill>
                    <a:schemeClr val="dk1"/>
                  </a:solidFill>
                  <a:latin typeface="Calibri"/>
                  <a:ea typeface="Calibri"/>
                  <a:cs typeface="Calibri"/>
                  <a:sym typeface="Calibri"/>
                </a:rPr>
                <a:t>c</a:t>
              </a:r>
              <a:r>
                <a:rPr lang="en-US" sz="1600" i="1" baseline="-25000">
                  <a:solidFill>
                    <a:schemeClr val="dk1"/>
                  </a:solidFill>
                  <a:latin typeface="Calibri"/>
                  <a:ea typeface="Calibri"/>
                  <a:cs typeface="Calibri"/>
                  <a:sym typeface="Calibri"/>
                </a:rPr>
                <a:t>i=1</a:t>
              </a:r>
              <a:endParaRPr sz="1600" i="1">
                <a:solidFill>
                  <a:schemeClr val="dk1"/>
                </a:solidFill>
                <a:latin typeface="Calibri"/>
                <a:ea typeface="Calibri"/>
                <a:cs typeface="Calibri"/>
                <a:sym typeface="Calibri"/>
              </a:endParaRPr>
            </a:p>
          </p:txBody>
        </p:sp>
        <p:sp>
          <p:nvSpPr>
            <p:cNvPr id="308" name="Google Shape;308;p13"/>
            <p:cNvSpPr/>
            <p:nvPr/>
          </p:nvSpPr>
          <p:spPr>
            <a:xfrm>
              <a:off x="8221902" y="3539994"/>
              <a:ext cx="45719" cy="45719"/>
            </a:xfrm>
            <a:prstGeom prst="ellipse">
              <a:avLst/>
            </a:prstGeom>
            <a:solidFill>
              <a:schemeClr val="accen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309" name="Google Shape;309;p13"/>
            <p:cNvSpPr txBox="1"/>
            <p:nvPr/>
          </p:nvSpPr>
          <p:spPr>
            <a:xfrm>
              <a:off x="6766341" y="3618275"/>
              <a:ext cx="61057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i="1">
                  <a:solidFill>
                    <a:schemeClr val="dk1"/>
                  </a:solidFill>
                  <a:latin typeface="Calibri"/>
                  <a:ea typeface="Calibri"/>
                  <a:cs typeface="Calibri"/>
                  <a:sym typeface="Calibri"/>
                </a:rPr>
                <a:t>c</a:t>
              </a:r>
              <a:r>
                <a:rPr lang="en-US" sz="1600" i="1" baseline="-25000">
                  <a:solidFill>
                    <a:schemeClr val="dk1"/>
                  </a:solidFill>
                  <a:latin typeface="Calibri"/>
                  <a:ea typeface="Calibri"/>
                  <a:cs typeface="Calibri"/>
                  <a:sym typeface="Calibri"/>
                </a:rPr>
                <a:t>i=2</a:t>
              </a:r>
              <a:endParaRPr sz="1600" i="1">
                <a:solidFill>
                  <a:schemeClr val="dk1"/>
                </a:solidFill>
                <a:latin typeface="Calibri"/>
                <a:ea typeface="Calibri"/>
                <a:cs typeface="Calibri"/>
                <a:sym typeface="Calibri"/>
              </a:endParaRPr>
            </a:p>
          </p:txBody>
        </p:sp>
        <p:sp>
          <p:nvSpPr>
            <p:cNvPr id="310" name="Google Shape;310;p13"/>
            <p:cNvSpPr/>
            <p:nvPr/>
          </p:nvSpPr>
          <p:spPr>
            <a:xfrm>
              <a:off x="7078649" y="3676624"/>
              <a:ext cx="45719" cy="45719"/>
            </a:xfrm>
            <a:prstGeom prst="ellipse">
              <a:avLst/>
            </a:prstGeom>
            <a:solidFill>
              <a:schemeClr val="accen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311" name="Google Shape;311;p13"/>
            <p:cNvSpPr txBox="1"/>
            <p:nvPr/>
          </p:nvSpPr>
          <p:spPr>
            <a:xfrm>
              <a:off x="8301427" y="4669174"/>
              <a:ext cx="61057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i="1">
                  <a:solidFill>
                    <a:schemeClr val="dk1"/>
                  </a:solidFill>
                  <a:latin typeface="Calibri"/>
                  <a:ea typeface="Calibri"/>
                  <a:cs typeface="Calibri"/>
                  <a:sym typeface="Calibri"/>
                </a:rPr>
                <a:t>c</a:t>
              </a:r>
              <a:r>
                <a:rPr lang="en-US" sz="1600" i="1" baseline="-25000">
                  <a:solidFill>
                    <a:schemeClr val="dk1"/>
                  </a:solidFill>
                  <a:latin typeface="Calibri"/>
                  <a:ea typeface="Calibri"/>
                  <a:cs typeface="Calibri"/>
                  <a:sym typeface="Calibri"/>
                </a:rPr>
                <a:t>i=5</a:t>
              </a:r>
              <a:endParaRPr sz="1600" i="1">
                <a:solidFill>
                  <a:schemeClr val="dk1"/>
                </a:solidFill>
                <a:latin typeface="Calibri"/>
                <a:ea typeface="Calibri"/>
                <a:cs typeface="Calibri"/>
                <a:sym typeface="Calibri"/>
              </a:endParaRPr>
            </a:p>
          </p:txBody>
        </p:sp>
        <p:sp>
          <p:nvSpPr>
            <p:cNvPr id="312" name="Google Shape;312;p13"/>
            <p:cNvSpPr/>
            <p:nvPr/>
          </p:nvSpPr>
          <p:spPr>
            <a:xfrm>
              <a:off x="8613735" y="4727523"/>
              <a:ext cx="45719" cy="45719"/>
            </a:xfrm>
            <a:prstGeom prst="ellipse">
              <a:avLst/>
            </a:prstGeom>
            <a:solidFill>
              <a:schemeClr val="accen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313" name="Google Shape;313;p13"/>
            <p:cNvSpPr txBox="1"/>
            <p:nvPr/>
          </p:nvSpPr>
          <p:spPr>
            <a:xfrm>
              <a:off x="7340582" y="5449413"/>
              <a:ext cx="61057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i="1">
                  <a:solidFill>
                    <a:schemeClr val="dk1"/>
                  </a:solidFill>
                  <a:latin typeface="Calibri"/>
                  <a:ea typeface="Calibri"/>
                  <a:cs typeface="Calibri"/>
                  <a:sym typeface="Calibri"/>
                </a:rPr>
                <a:t>c</a:t>
              </a:r>
              <a:r>
                <a:rPr lang="en-US" sz="1600" i="1" baseline="-25000">
                  <a:solidFill>
                    <a:schemeClr val="dk1"/>
                  </a:solidFill>
                  <a:latin typeface="Calibri"/>
                  <a:ea typeface="Calibri"/>
                  <a:cs typeface="Calibri"/>
                  <a:sym typeface="Calibri"/>
                </a:rPr>
                <a:t>i=4</a:t>
              </a:r>
              <a:endParaRPr sz="1600" i="1">
                <a:solidFill>
                  <a:schemeClr val="dk1"/>
                </a:solidFill>
                <a:latin typeface="Calibri"/>
                <a:ea typeface="Calibri"/>
                <a:cs typeface="Calibri"/>
                <a:sym typeface="Calibri"/>
              </a:endParaRPr>
            </a:p>
          </p:txBody>
        </p:sp>
        <p:sp>
          <p:nvSpPr>
            <p:cNvPr id="314" name="Google Shape;314;p13"/>
            <p:cNvSpPr/>
            <p:nvPr/>
          </p:nvSpPr>
          <p:spPr>
            <a:xfrm>
              <a:off x="7652890" y="5507762"/>
              <a:ext cx="45719" cy="45719"/>
            </a:xfrm>
            <a:prstGeom prst="ellipse">
              <a:avLst/>
            </a:prstGeom>
            <a:solidFill>
              <a:schemeClr val="accen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315" name="Google Shape;315;p13"/>
            <p:cNvSpPr txBox="1"/>
            <p:nvPr/>
          </p:nvSpPr>
          <p:spPr>
            <a:xfrm>
              <a:off x="6592258" y="4672921"/>
              <a:ext cx="61057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i="1">
                  <a:solidFill>
                    <a:schemeClr val="dk1"/>
                  </a:solidFill>
                  <a:latin typeface="Calibri"/>
                  <a:ea typeface="Calibri"/>
                  <a:cs typeface="Calibri"/>
                  <a:sym typeface="Calibri"/>
                </a:rPr>
                <a:t>c</a:t>
              </a:r>
              <a:r>
                <a:rPr lang="en-US" sz="1600" i="1" baseline="-25000">
                  <a:solidFill>
                    <a:schemeClr val="dk1"/>
                  </a:solidFill>
                  <a:latin typeface="Calibri"/>
                  <a:ea typeface="Calibri"/>
                  <a:cs typeface="Calibri"/>
                  <a:sym typeface="Calibri"/>
                </a:rPr>
                <a:t>i=3</a:t>
              </a:r>
              <a:endParaRPr sz="1600" i="1">
                <a:solidFill>
                  <a:schemeClr val="dk1"/>
                </a:solidFill>
                <a:latin typeface="Calibri"/>
                <a:ea typeface="Calibri"/>
                <a:cs typeface="Calibri"/>
                <a:sym typeface="Calibri"/>
              </a:endParaRPr>
            </a:p>
          </p:txBody>
        </p:sp>
        <p:sp>
          <p:nvSpPr>
            <p:cNvPr id="316" name="Google Shape;316;p13"/>
            <p:cNvSpPr/>
            <p:nvPr/>
          </p:nvSpPr>
          <p:spPr>
            <a:xfrm>
              <a:off x="6904566" y="4731270"/>
              <a:ext cx="45719" cy="45719"/>
            </a:xfrm>
            <a:prstGeom prst="ellipse">
              <a:avLst/>
            </a:prstGeom>
            <a:solidFill>
              <a:schemeClr val="accen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cxnSp>
          <p:nvCxnSpPr>
            <p:cNvPr id="317" name="Google Shape;317;p13"/>
            <p:cNvCxnSpPr>
              <a:stCxn id="312" idx="7"/>
              <a:endCxn id="304" idx="7"/>
            </p:cNvCxnSpPr>
            <p:nvPr/>
          </p:nvCxnSpPr>
          <p:spPr>
            <a:xfrm rot="10800000" flipH="1">
              <a:off x="8652759" y="4346618"/>
              <a:ext cx="336000" cy="387600"/>
            </a:xfrm>
            <a:prstGeom prst="straightConnector1">
              <a:avLst/>
            </a:prstGeom>
            <a:noFill/>
            <a:ln w="19050" cap="flat" cmpd="sng">
              <a:solidFill>
                <a:schemeClr val="accent1"/>
              </a:solidFill>
              <a:prstDash val="solid"/>
              <a:round/>
              <a:headEnd type="triangle" w="med" len="med"/>
              <a:tailEnd type="triangle" w="med" len="med"/>
            </a:ln>
          </p:spPr>
        </p:cxnSp>
        <p:sp>
          <p:nvSpPr>
            <p:cNvPr id="318" name="Google Shape;318;p13"/>
            <p:cNvSpPr txBox="1"/>
            <p:nvPr/>
          </p:nvSpPr>
          <p:spPr>
            <a:xfrm>
              <a:off x="8908302" y="4139359"/>
              <a:ext cx="7313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1"/>
                  </a:solidFill>
                  <a:latin typeface="Calibri"/>
                  <a:ea typeface="Calibri"/>
                  <a:cs typeface="Calibri"/>
                  <a:sym typeface="Calibri"/>
                </a:rPr>
                <a:t>Radius= r</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variables</a:t>
            </a:r>
            <a:endParaRPr/>
          </a:p>
        </p:txBody>
      </p:sp>
      <p:sp>
        <p:nvSpPr>
          <p:cNvPr id="324" name="Google Shape;324;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Radius of the identically-sized circles</a:t>
            </a:r>
            <a:endParaRPr/>
          </a:p>
          <a:p>
            <a:pPr marL="742950" lvl="1" indent="-285750" algn="l" rtl="0">
              <a:spcBef>
                <a:spcPts val="1000"/>
              </a:spcBef>
              <a:spcAft>
                <a:spcPts val="0"/>
              </a:spcAft>
              <a:buSzPts val="1440"/>
              <a:buChar char="o"/>
            </a:pPr>
            <a:r>
              <a:rPr lang="en-US"/>
              <a:t> </a:t>
            </a:r>
            <a:endParaRPr/>
          </a:p>
          <a:p>
            <a:pPr marL="342900" lvl="0" indent="-342900" algn="l" rtl="0">
              <a:spcBef>
                <a:spcPts val="1000"/>
              </a:spcBef>
              <a:spcAft>
                <a:spcPts val="0"/>
              </a:spcAft>
              <a:buSzPts val="2600"/>
              <a:buFont typeface="Arial"/>
              <a:buChar char="•"/>
            </a:pPr>
            <a:r>
              <a:rPr lang="en-US"/>
              <a:t>Centers of the identically-sized circles</a:t>
            </a:r>
            <a:endParaRPr/>
          </a:p>
          <a:p>
            <a:pPr marL="742950" lvl="1" indent="-285750" algn="l" rtl="0">
              <a:spcBef>
                <a:spcPts val="1000"/>
              </a:spcBef>
              <a:spcAft>
                <a:spcPts val="0"/>
              </a:spcAft>
              <a:buSzPts val="1440"/>
              <a:buChar char="o"/>
            </a:pPr>
            <a:r>
              <a:rPr lang="en-US"/>
              <a:t> </a:t>
            </a:r>
            <a:endParaRPr/>
          </a:p>
        </p:txBody>
      </p:sp>
      <p:sp>
        <p:nvSpPr>
          <p:cNvPr id="325" name="Google Shape;325;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26" name="Google Shape;326;p14"/>
          <p:cNvPicPr preferRelativeResize="0"/>
          <p:nvPr/>
        </p:nvPicPr>
        <p:blipFill rotWithShape="1">
          <a:blip r:embed="rId3">
            <a:alphaModFix/>
          </a:blip>
          <a:srcRect/>
          <a:stretch/>
        </p:blipFill>
        <p:spPr>
          <a:xfrm>
            <a:off x="1475550" y="2701925"/>
            <a:ext cx="184150" cy="204788"/>
          </a:xfrm>
          <a:prstGeom prst="rect">
            <a:avLst/>
          </a:prstGeom>
          <a:noFill/>
          <a:ln>
            <a:noFill/>
          </a:ln>
        </p:spPr>
      </p:pic>
      <p:pic>
        <p:nvPicPr>
          <p:cNvPr id="327" name="Google Shape;327;p14"/>
          <p:cNvPicPr preferRelativeResize="0"/>
          <p:nvPr/>
        </p:nvPicPr>
        <p:blipFill rotWithShape="1">
          <a:blip r:embed="rId4">
            <a:alphaModFix/>
          </a:blip>
          <a:srcRect/>
          <a:stretch/>
        </p:blipFill>
        <p:spPr>
          <a:xfrm>
            <a:off x="1463294" y="3447158"/>
            <a:ext cx="2686050" cy="366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333" name="Google Shape;333;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Maximize: radius of the identically-sized circles = </a:t>
            </a:r>
            <a:r>
              <a:rPr lang="en-US" i="1"/>
              <a:t>r</a:t>
            </a:r>
            <a:endParaRPr/>
          </a:p>
          <a:p>
            <a:pPr marL="342900" lvl="0" indent="-342900" algn="l" rtl="0">
              <a:spcBef>
                <a:spcPts val="1000"/>
              </a:spcBef>
              <a:spcAft>
                <a:spcPts val="0"/>
              </a:spcAft>
              <a:buSzPts val="2600"/>
              <a:buFont typeface="Arial"/>
              <a:buChar char="•"/>
            </a:pPr>
            <a:r>
              <a:rPr lang="en-US"/>
              <a:t>Objective function:</a:t>
            </a:r>
            <a:endParaRPr/>
          </a:p>
        </p:txBody>
      </p:sp>
      <p:sp>
        <p:nvSpPr>
          <p:cNvPr id="334" name="Google Shape;334;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35" name="Google Shape;335;p15"/>
          <p:cNvPicPr preferRelativeResize="0"/>
          <p:nvPr/>
        </p:nvPicPr>
        <p:blipFill rotWithShape="1">
          <a:blip r:embed="rId3">
            <a:alphaModFix/>
          </a:blip>
          <a:srcRect/>
          <a:stretch/>
        </p:blipFill>
        <p:spPr>
          <a:xfrm>
            <a:off x="3904742" y="3096769"/>
            <a:ext cx="897023" cy="3322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341" name="Google Shape;341;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Since the identically-sized circles must be placed within a </a:t>
            </a:r>
            <a:r>
              <a:rPr lang="en-US" b="1"/>
              <a:t>unit</a:t>
            </a:r>
            <a:r>
              <a:rPr lang="en-US"/>
              <a:t> circle, </a:t>
            </a:r>
            <a:endParaRPr/>
          </a:p>
          <a:p>
            <a:pPr marL="742950" lvl="1" indent="-285750" algn="l" rtl="0">
              <a:spcBef>
                <a:spcPts val="1000"/>
              </a:spcBef>
              <a:spcAft>
                <a:spcPts val="0"/>
              </a:spcAft>
              <a:buSzPts val="1440"/>
              <a:buChar char="o"/>
            </a:pPr>
            <a:r>
              <a:rPr lang="en-US"/>
              <a:t>The radius </a:t>
            </a:r>
            <a:r>
              <a:rPr lang="en-US" i="1"/>
              <a:t>r</a:t>
            </a:r>
            <a:r>
              <a:rPr lang="en-US"/>
              <a:t> must not exceed 1</a:t>
            </a:r>
            <a:endParaRPr/>
          </a:p>
          <a:p>
            <a:pPr marL="457200" lvl="1" indent="0" algn="l" rtl="0">
              <a:spcBef>
                <a:spcPts val="1000"/>
              </a:spcBef>
              <a:spcAft>
                <a:spcPts val="0"/>
              </a:spcAft>
              <a:buSzPts val="1440"/>
              <a:buNone/>
            </a:pPr>
            <a:r>
              <a:rPr lang="en-US"/>
              <a:t>                                                                                                                          (</a:t>
            </a:r>
            <a:r>
              <a:rPr lang="en-US" i="1"/>
              <a:t>eq</a:t>
            </a:r>
            <a:r>
              <a:rPr lang="en-US"/>
              <a:t>1)</a:t>
            </a:r>
            <a:endParaRPr/>
          </a:p>
          <a:p>
            <a:pPr marL="742950" lvl="1" indent="-285750" algn="l" rtl="0">
              <a:spcBef>
                <a:spcPts val="1000"/>
              </a:spcBef>
              <a:spcAft>
                <a:spcPts val="0"/>
              </a:spcAft>
              <a:buSzPts val="1440"/>
              <a:buChar char="o"/>
            </a:pPr>
            <a:r>
              <a:rPr lang="en-US"/>
              <a:t>The coordinates of the centers </a:t>
            </a:r>
            <a:r>
              <a:rPr lang="en-US" i="1"/>
              <a:t>c</a:t>
            </a:r>
            <a:r>
              <a:rPr lang="en-US" i="1" baseline="-25000"/>
              <a:t>i</a:t>
            </a:r>
            <a:r>
              <a:rPr lang="en-US"/>
              <a:t> must not exceed 1</a:t>
            </a:r>
            <a:endParaRPr/>
          </a:p>
          <a:p>
            <a:pPr marL="457200" lvl="1" indent="0" algn="l" rtl="0">
              <a:spcBef>
                <a:spcPts val="1000"/>
              </a:spcBef>
              <a:spcAft>
                <a:spcPts val="0"/>
              </a:spcAft>
              <a:buSzPts val="1440"/>
              <a:buNone/>
            </a:pPr>
            <a:r>
              <a:rPr lang="en-US"/>
              <a:t>                                                                                                                          (</a:t>
            </a:r>
            <a:r>
              <a:rPr lang="en-US" i="1"/>
              <a:t>eq</a:t>
            </a:r>
            <a:r>
              <a:rPr lang="en-US"/>
              <a:t>2)</a:t>
            </a:r>
            <a:endParaRPr/>
          </a:p>
          <a:p>
            <a:pPr marL="457200" lvl="1" indent="0" algn="l" rtl="0">
              <a:spcBef>
                <a:spcPts val="1000"/>
              </a:spcBef>
              <a:spcAft>
                <a:spcPts val="0"/>
              </a:spcAft>
              <a:buSzPts val="1440"/>
              <a:buNone/>
            </a:pPr>
            <a:r>
              <a:rPr lang="en-US"/>
              <a:t>                                                                                                                          (</a:t>
            </a:r>
            <a:r>
              <a:rPr lang="en-US" i="1"/>
              <a:t>eq</a:t>
            </a:r>
            <a:r>
              <a:rPr lang="en-US"/>
              <a:t>3)</a:t>
            </a:r>
            <a:endParaRPr/>
          </a:p>
          <a:p>
            <a:pPr marL="457200" lvl="1" indent="0" algn="l" rtl="0">
              <a:spcBef>
                <a:spcPts val="1000"/>
              </a:spcBef>
              <a:spcAft>
                <a:spcPts val="0"/>
              </a:spcAft>
              <a:buSzPts val="1440"/>
              <a:buNone/>
            </a:pPr>
            <a:endParaRPr/>
          </a:p>
        </p:txBody>
      </p:sp>
      <p:sp>
        <p:nvSpPr>
          <p:cNvPr id="342" name="Google Shape;34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43" name="Google Shape;343;p16"/>
          <p:cNvPicPr preferRelativeResize="0"/>
          <p:nvPr/>
        </p:nvPicPr>
        <p:blipFill rotWithShape="1">
          <a:blip r:embed="rId3">
            <a:alphaModFix/>
          </a:blip>
          <a:srcRect/>
          <a:stretch/>
        </p:blipFill>
        <p:spPr>
          <a:xfrm>
            <a:off x="4382515" y="3004142"/>
            <a:ext cx="981965" cy="327322"/>
          </a:xfrm>
          <a:prstGeom prst="rect">
            <a:avLst/>
          </a:prstGeom>
          <a:noFill/>
          <a:ln>
            <a:noFill/>
          </a:ln>
        </p:spPr>
      </p:pic>
      <p:pic>
        <p:nvPicPr>
          <p:cNvPr id="344" name="Google Shape;344;p16"/>
          <p:cNvPicPr preferRelativeResize="0"/>
          <p:nvPr/>
        </p:nvPicPr>
        <p:blipFill rotWithShape="1">
          <a:blip r:embed="rId4">
            <a:alphaModFix/>
          </a:blip>
          <a:srcRect/>
          <a:stretch/>
        </p:blipFill>
        <p:spPr>
          <a:xfrm>
            <a:off x="3425697" y="3845037"/>
            <a:ext cx="2895600" cy="841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(2)</a:t>
            </a:r>
            <a:endParaRPr/>
          </a:p>
        </p:txBody>
      </p:sp>
      <p:sp>
        <p:nvSpPr>
          <p:cNvPr id="350" name="Google Shape;350;p1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The identically-sized circles must be </a:t>
            </a:r>
            <a:r>
              <a:rPr lang="en-US" b="1"/>
              <a:t>contained</a:t>
            </a:r>
            <a:r>
              <a:rPr lang="en-US"/>
              <a:t> within a unit circle,</a:t>
            </a:r>
            <a:endParaRPr/>
          </a:p>
          <a:p>
            <a:pPr marL="0" lvl="0" indent="0" algn="l" rtl="0">
              <a:spcBef>
                <a:spcPts val="1000"/>
              </a:spcBef>
              <a:spcAft>
                <a:spcPts val="0"/>
              </a:spcAft>
              <a:buSzPts val="2600"/>
              <a:buNone/>
            </a:pPr>
            <a:r>
              <a:rPr lang="en-US"/>
              <a:t>                                                                                                                                 (</a:t>
            </a:r>
            <a:r>
              <a:rPr lang="en-US" i="1"/>
              <a:t>eq</a:t>
            </a:r>
            <a:r>
              <a:rPr lang="en-US"/>
              <a:t>4)</a:t>
            </a:r>
            <a:endParaRPr/>
          </a:p>
          <a:p>
            <a:pPr marL="0" lvl="0" indent="0" algn="l" rtl="0">
              <a:spcBef>
                <a:spcPts val="1000"/>
              </a:spcBef>
              <a:spcAft>
                <a:spcPts val="0"/>
              </a:spcAft>
              <a:buSzPts val="2600"/>
              <a:buNone/>
            </a:pPr>
            <a:endParaRPr/>
          </a:p>
          <a:p>
            <a:pPr marL="342900" lvl="0" indent="-342900" algn="l" rtl="0">
              <a:spcBef>
                <a:spcPts val="1000"/>
              </a:spcBef>
              <a:spcAft>
                <a:spcPts val="0"/>
              </a:spcAft>
              <a:buSzPts val="2600"/>
              <a:buFont typeface="Arial"/>
              <a:buChar char="•"/>
            </a:pPr>
            <a:r>
              <a:rPr lang="en-US"/>
              <a:t> The identically-sized circles must not overlap, the distance between circle centers must be at least the diameter of the circles, 2</a:t>
            </a:r>
            <a:r>
              <a:rPr lang="en-US" i="1"/>
              <a:t>r</a:t>
            </a:r>
            <a:endParaRPr/>
          </a:p>
          <a:p>
            <a:pPr marL="0" lvl="0" indent="0" algn="l" rtl="0">
              <a:spcBef>
                <a:spcPts val="1000"/>
              </a:spcBef>
              <a:spcAft>
                <a:spcPts val="0"/>
              </a:spcAft>
              <a:buSzPts val="2600"/>
              <a:buNone/>
            </a:pPr>
            <a:r>
              <a:rPr lang="en-US" i="1"/>
              <a:t>                                                                                                                                  </a:t>
            </a:r>
            <a:r>
              <a:rPr lang="en-US"/>
              <a:t>(</a:t>
            </a:r>
            <a:r>
              <a:rPr lang="en-US" i="1"/>
              <a:t>eq</a:t>
            </a:r>
            <a:r>
              <a:rPr lang="en-US"/>
              <a:t>5)</a:t>
            </a:r>
            <a:endParaRPr/>
          </a:p>
          <a:p>
            <a:pPr marL="0" lvl="0" indent="0" algn="l" rtl="0">
              <a:spcBef>
                <a:spcPts val="1000"/>
              </a:spcBef>
              <a:spcAft>
                <a:spcPts val="0"/>
              </a:spcAft>
              <a:buSzPts val="2600"/>
              <a:buNone/>
            </a:pPr>
            <a:endParaRPr i="1"/>
          </a:p>
          <a:p>
            <a:pPr marL="0" lvl="0" indent="0" algn="l" rtl="0">
              <a:spcBef>
                <a:spcPts val="1000"/>
              </a:spcBef>
              <a:spcAft>
                <a:spcPts val="0"/>
              </a:spcAft>
              <a:buSzPts val="2600"/>
              <a:buNone/>
            </a:pPr>
            <a:r>
              <a:rPr lang="en-US" i="1"/>
              <a:t>	</a:t>
            </a:r>
            <a:r>
              <a:rPr lang="en-US"/>
              <a:t>Here, </a:t>
            </a:r>
            <a:endParaRPr/>
          </a:p>
          <a:p>
            <a:pPr marL="457200" lvl="1" indent="0" algn="l" rtl="0">
              <a:spcBef>
                <a:spcPts val="1000"/>
              </a:spcBef>
              <a:spcAft>
                <a:spcPts val="0"/>
              </a:spcAft>
              <a:buSzPts val="1440"/>
              <a:buNone/>
            </a:pPr>
            <a:endParaRPr/>
          </a:p>
        </p:txBody>
      </p:sp>
      <p:sp>
        <p:nvSpPr>
          <p:cNvPr id="351" name="Google Shape;35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52" name="Google Shape;352;p17"/>
          <p:cNvPicPr preferRelativeResize="0"/>
          <p:nvPr/>
        </p:nvPicPr>
        <p:blipFill rotWithShape="1">
          <a:blip r:embed="rId3">
            <a:alphaModFix/>
          </a:blip>
          <a:srcRect/>
          <a:stretch/>
        </p:blipFill>
        <p:spPr>
          <a:xfrm>
            <a:off x="3424238" y="2620963"/>
            <a:ext cx="3101975" cy="427037"/>
          </a:xfrm>
          <a:prstGeom prst="rect">
            <a:avLst/>
          </a:prstGeom>
          <a:noFill/>
          <a:ln>
            <a:noFill/>
          </a:ln>
        </p:spPr>
      </p:pic>
      <p:pic>
        <p:nvPicPr>
          <p:cNvPr id="353" name="Google Shape;353;p17"/>
          <p:cNvPicPr preferRelativeResize="0"/>
          <p:nvPr/>
        </p:nvPicPr>
        <p:blipFill rotWithShape="1">
          <a:blip r:embed="rId4">
            <a:alphaModFix/>
          </a:blip>
          <a:srcRect/>
          <a:stretch/>
        </p:blipFill>
        <p:spPr>
          <a:xfrm>
            <a:off x="3521518" y="4236466"/>
            <a:ext cx="2908300" cy="468313"/>
          </a:xfrm>
          <a:prstGeom prst="rect">
            <a:avLst/>
          </a:prstGeom>
          <a:noFill/>
          <a:ln>
            <a:noFill/>
          </a:ln>
        </p:spPr>
      </p:pic>
      <p:pic>
        <p:nvPicPr>
          <p:cNvPr id="354" name="Google Shape;354;p17"/>
          <p:cNvPicPr preferRelativeResize="0"/>
          <p:nvPr/>
        </p:nvPicPr>
        <p:blipFill rotWithShape="1">
          <a:blip r:embed="rId5">
            <a:alphaModFix/>
          </a:blip>
          <a:srcRect/>
          <a:stretch/>
        </p:blipFill>
        <p:spPr>
          <a:xfrm>
            <a:off x="1906777" y="4929717"/>
            <a:ext cx="3625796" cy="11866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360" name="Google Shape;36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61" name="Google Shape;361;p18"/>
          <p:cNvPicPr preferRelativeResize="0"/>
          <p:nvPr/>
        </p:nvPicPr>
        <p:blipFill rotWithShape="1">
          <a:blip r:embed="rId3">
            <a:alphaModFix/>
          </a:blip>
          <a:srcRect/>
          <a:stretch/>
        </p:blipFill>
        <p:spPr>
          <a:xfrm>
            <a:off x="2619375" y="1968500"/>
            <a:ext cx="4645025" cy="3292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 – importance of solver (1)</a:t>
            </a:r>
            <a:endParaRPr/>
          </a:p>
        </p:txBody>
      </p:sp>
      <p:sp>
        <p:nvSpPr>
          <p:cNvPr id="367" name="Google Shape;367;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NLP solver: IPOPT </a:t>
            </a:r>
            <a:endParaRPr/>
          </a:p>
          <a:p>
            <a:pPr marL="742950" lvl="1" indent="-194309" algn="l" rtl="0">
              <a:spcBef>
                <a:spcPts val="1000"/>
              </a:spcBef>
              <a:spcAft>
                <a:spcPts val="0"/>
              </a:spcAft>
              <a:buSzPts val="1440"/>
              <a:buNone/>
            </a:pPr>
            <a:endParaRPr/>
          </a:p>
          <a:p>
            <a:pPr marL="742950" lvl="1" indent="-194309" algn="l" rtl="0">
              <a:spcBef>
                <a:spcPts val="1000"/>
              </a:spcBef>
              <a:spcAft>
                <a:spcPts val="0"/>
              </a:spcAft>
              <a:buSzPts val="1440"/>
              <a:buNone/>
            </a:pPr>
            <a:endParaRPr/>
          </a:p>
        </p:txBody>
      </p:sp>
      <p:sp>
        <p:nvSpPr>
          <p:cNvPr id="368" name="Google Shape;368;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aphicFrame>
        <p:nvGraphicFramePr>
          <p:cNvPr id="369" name="Google Shape;369;p19"/>
          <p:cNvGraphicFramePr/>
          <p:nvPr/>
        </p:nvGraphicFramePr>
        <p:xfrm>
          <a:off x="1195947" y="2964809"/>
          <a:ext cx="3003350" cy="3441760"/>
        </p:xfrm>
        <a:graphic>
          <a:graphicData uri="http://schemas.openxmlformats.org/drawingml/2006/table">
            <a:tbl>
              <a:tblPr firstRow="1" bandRow="1">
                <a:noFill/>
                <a:tableStyleId>{EB854AAE-8019-416A-9E14-ACAD21F8D70A}</a:tableStyleId>
              </a:tblPr>
              <a:tblGrid>
                <a:gridCol w="955500"/>
                <a:gridCol w="2047850"/>
              </a:tblGrid>
              <a:tr h="804125">
                <a:tc>
                  <a:txBody>
                    <a:bodyPr/>
                    <a:lstStyle/>
                    <a:p>
                      <a:pPr marL="0" marR="0" lvl="0" indent="0" algn="ctr" rtl="0">
                        <a:spcBef>
                          <a:spcPts val="0"/>
                        </a:spcBef>
                        <a:spcAft>
                          <a:spcPts val="0"/>
                        </a:spcAft>
                        <a:buNone/>
                      </a:pPr>
                      <a:r>
                        <a:rPr lang="en-US" sz="1800" u="none" strike="noStrike" cap="none"/>
                        <a:t>Circle number</a:t>
                      </a:r>
                      <a:endParaRPr/>
                    </a:p>
                    <a:p>
                      <a:pPr marL="0" marR="0" lvl="0" indent="0" algn="ctr" rtl="0">
                        <a:spcBef>
                          <a:spcPts val="0"/>
                        </a:spcBef>
                        <a:spcAft>
                          <a:spcPts val="0"/>
                        </a:spcAft>
                        <a:buNone/>
                      </a:pPr>
                      <a:r>
                        <a:rPr lang="en-US" sz="1800" i="1" u="none" strike="noStrike" cap="none"/>
                        <a:t>i</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Center coordinates</a:t>
                      </a:r>
                      <a:endParaRPr/>
                    </a:p>
                    <a:p>
                      <a:pPr marL="0" marR="0" lvl="0" indent="0" algn="ctr" rtl="0">
                        <a:spcBef>
                          <a:spcPts val="0"/>
                        </a:spcBef>
                        <a:spcAft>
                          <a:spcPts val="0"/>
                        </a:spcAft>
                        <a:buNone/>
                      </a:pPr>
                      <a:r>
                        <a:rPr lang="en-US" sz="1800" i="1" u="none" strike="noStrike" cap="none"/>
                        <a:t>c</a:t>
                      </a:r>
                      <a:r>
                        <a:rPr lang="en-US" sz="1800" i="1" u="none" strike="noStrike" cap="none" baseline="-25000"/>
                        <a:t>i</a:t>
                      </a:r>
                      <a:endParaRPr sz="1800" i="1" u="none" strike="noStrike" cap="none"/>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(-0.4296, 0.4605)</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(0.0769, -0.6251)</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(-0.5707, -0.2663)</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(0.6183,-0.1200)</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(0.3052, 0.5509)</a:t>
                      </a:r>
                      <a:endParaRPr/>
                    </a:p>
                  </a:txBody>
                  <a:tcPr marL="91450" marR="91450" marT="45725" marB="45725" anchor="ctr"/>
                </a:tc>
              </a:tr>
              <a:tr h="421225">
                <a:tc>
                  <a:txBody>
                    <a:bodyPr/>
                    <a:lstStyle/>
                    <a:p>
                      <a:pPr marL="0" marR="0" lvl="0" indent="0" algn="ctr" rtl="0">
                        <a:spcBef>
                          <a:spcPts val="0"/>
                        </a:spcBef>
                        <a:spcAft>
                          <a:spcPts val="0"/>
                        </a:spcAft>
                        <a:buNone/>
                      </a:pPr>
                      <a:r>
                        <a:rPr lang="en-US" sz="1800" b="1" u="none" strike="noStrike" cap="none">
                          <a:solidFill>
                            <a:schemeClr val="lt1"/>
                          </a:solidFill>
                        </a:rPr>
                        <a:t>Radius</a:t>
                      </a:r>
                      <a:endParaRPr/>
                    </a:p>
                  </a:txBody>
                  <a:tcPr marL="91450" marR="91450" marT="45725" marB="45725" anchor="ctr">
                    <a:solidFill>
                      <a:schemeClr val="accent4"/>
                    </a:solidFill>
                  </a:tcPr>
                </a:tc>
                <a:tc>
                  <a:txBody>
                    <a:bodyPr/>
                    <a:lstStyle/>
                    <a:p>
                      <a:pPr marL="0" marR="0" lvl="0" indent="0" algn="ctr" rtl="0">
                        <a:spcBef>
                          <a:spcPts val="0"/>
                        </a:spcBef>
                        <a:spcAft>
                          <a:spcPts val="0"/>
                        </a:spcAft>
                        <a:buNone/>
                      </a:pPr>
                      <a:r>
                        <a:rPr lang="en-US" sz="1800" b="1" u="none" strike="noStrike" cap="none">
                          <a:solidFill>
                            <a:schemeClr val="lt1"/>
                          </a:solidFill>
                        </a:rPr>
                        <a:t>0.3702</a:t>
                      </a:r>
                      <a:endParaRPr/>
                    </a:p>
                  </a:txBody>
                  <a:tcPr marL="91450" marR="91450" marT="45725" marB="45725" anchor="ctr">
                    <a:solidFill>
                      <a:schemeClr val="accent4"/>
                    </a:solidFill>
                  </a:tcPr>
                </a:tc>
              </a:tr>
            </a:tbl>
          </a:graphicData>
        </a:graphic>
      </p:graphicFrame>
      <p:pic>
        <p:nvPicPr>
          <p:cNvPr id="370" name="Google Shape;370;p19" descr="A picture containing game&#10;&#10;Description automatically generated"/>
          <p:cNvPicPr preferRelativeResize="0"/>
          <p:nvPr/>
        </p:nvPicPr>
        <p:blipFill rotWithShape="1">
          <a:blip r:embed="rId3">
            <a:alphaModFix/>
          </a:blip>
          <a:srcRect l="18458" t="7318" r="8858" b="9237"/>
          <a:stretch/>
        </p:blipFill>
        <p:spPr>
          <a:xfrm>
            <a:off x="5258862" y="2160589"/>
            <a:ext cx="3877055" cy="333818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Agenda</a:t>
            </a:r>
            <a:endParaRPr/>
          </a:p>
        </p:txBody>
      </p:sp>
      <p:sp>
        <p:nvSpPr>
          <p:cNvPr id="154" name="Google Shape;15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600"/>
              <a:buFont typeface="Arial"/>
              <a:buChar char="•"/>
            </a:pPr>
            <a:r>
              <a:rPr lang="en-US"/>
              <a:t>Review nonlinear programming</a:t>
            </a:r>
            <a:endParaRPr/>
          </a:p>
          <a:p>
            <a:pPr marL="342900" lvl="0" indent="-342900" algn="l" rtl="0">
              <a:lnSpc>
                <a:spcPct val="90000"/>
              </a:lnSpc>
              <a:spcBef>
                <a:spcPts val="1000"/>
              </a:spcBef>
              <a:spcAft>
                <a:spcPts val="0"/>
              </a:spcAft>
              <a:buSzPts val="2600"/>
              <a:buFont typeface="Arial"/>
              <a:buChar char="•"/>
            </a:pPr>
            <a:r>
              <a:rPr lang="en-US"/>
              <a:t>Example 1 (nonlinear regression)</a:t>
            </a:r>
            <a:endParaRPr/>
          </a:p>
          <a:p>
            <a:pPr marL="742950" lvl="1" indent="-285750" algn="l" rtl="0">
              <a:lnSpc>
                <a:spcPct val="90000"/>
              </a:lnSpc>
              <a:spcBef>
                <a:spcPts val="1000"/>
              </a:spcBef>
              <a:spcAft>
                <a:spcPts val="0"/>
              </a:spcAft>
              <a:buSzPts val="1440"/>
              <a:buChar char="o"/>
            </a:pPr>
            <a:r>
              <a:rPr lang="en-US"/>
              <a:t>Coding in GAMS</a:t>
            </a:r>
            <a:endParaRPr/>
          </a:p>
          <a:p>
            <a:pPr marL="742950" lvl="1" indent="-285750" algn="l" rtl="0">
              <a:lnSpc>
                <a:spcPct val="90000"/>
              </a:lnSpc>
              <a:spcBef>
                <a:spcPts val="1000"/>
              </a:spcBef>
              <a:spcAft>
                <a:spcPts val="0"/>
              </a:spcAft>
              <a:buSzPts val="1440"/>
              <a:buChar char="o"/>
            </a:pPr>
            <a:r>
              <a:rPr lang="en-US"/>
              <a:t>Coding in Python</a:t>
            </a:r>
            <a:endParaRPr/>
          </a:p>
          <a:p>
            <a:pPr marL="342900" lvl="0" indent="-342900" algn="l" rtl="0">
              <a:lnSpc>
                <a:spcPct val="90000"/>
              </a:lnSpc>
              <a:spcBef>
                <a:spcPts val="1000"/>
              </a:spcBef>
              <a:spcAft>
                <a:spcPts val="0"/>
              </a:spcAft>
              <a:buSzPts val="2600"/>
              <a:buFont typeface="Arial"/>
              <a:buChar char="•"/>
            </a:pPr>
            <a:r>
              <a:rPr lang="en-US"/>
              <a:t>Example 2 (geometric example)</a:t>
            </a:r>
            <a:endParaRPr/>
          </a:p>
          <a:p>
            <a:pPr marL="742950" lvl="1" indent="-285750" algn="l" rtl="0">
              <a:lnSpc>
                <a:spcPct val="90000"/>
              </a:lnSpc>
              <a:spcBef>
                <a:spcPts val="1000"/>
              </a:spcBef>
              <a:spcAft>
                <a:spcPts val="0"/>
              </a:spcAft>
              <a:buSzPts val="1440"/>
              <a:buChar char="o"/>
            </a:pPr>
            <a:r>
              <a:rPr lang="en-US"/>
              <a:t>Coding in GAMS</a:t>
            </a:r>
            <a:endParaRPr/>
          </a:p>
          <a:p>
            <a:pPr marL="742950" lvl="1" indent="-285750" algn="l" rtl="0">
              <a:lnSpc>
                <a:spcPct val="90000"/>
              </a:lnSpc>
              <a:spcBef>
                <a:spcPts val="1000"/>
              </a:spcBef>
              <a:spcAft>
                <a:spcPts val="0"/>
              </a:spcAft>
              <a:buSzPts val="1440"/>
              <a:buChar char="o"/>
            </a:pPr>
            <a:r>
              <a:rPr lang="en-US"/>
              <a:t>Coding in Python</a:t>
            </a:r>
            <a:endParaRPr/>
          </a:p>
          <a:p>
            <a:pPr marL="342900" lvl="0" indent="-342900" algn="l" rtl="0">
              <a:lnSpc>
                <a:spcPct val="90000"/>
              </a:lnSpc>
              <a:spcBef>
                <a:spcPts val="1000"/>
              </a:spcBef>
              <a:spcAft>
                <a:spcPts val="0"/>
              </a:spcAft>
              <a:buSzPts val="2600"/>
              <a:buFont typeface="Arial"/>
              <a:buChar char="•"/>
            </a:pPr>
            <a:r>
              <a:rPr lang="en-US"/>
              <a:t>Example 3 (resource allocation)</a:t>
            </a:r>
            <a:endParaRPr/>
          </a:p>
          <a:p>
            <a:pPr marL="742950" lvl="1" indent="-285750" algn="l" rtl="0">
              <a:lnSpc>
                <a:spcPct val="90000"/>
              </a:lnSpc>
              <a:spcBef>
                <a:spcPts val="1000"/>
              </a:spcBef>
              <a:spcAft>
                <a:spcPts val="0"/>
              </a:spcAft>
              <a:buSzPts val="1440"/>
              <a:buChar char="o"/>
            </a:pPr>
            <a:r>
              <a:rPr lang="en-US"/>
              <a:t>Coding in GAMS</a:t>
            </a:r>
            <a:endParaRPr/>
          </a:p>
          <a:p>
            <a:pPr marL="742950" lvl="1" indent="-285750" algn="l" rtl="0">
              <a:lnSpc>
                <a:spcPct val="90000"/>
              </a:lnSpc>
              <a:spcBef>
                <a:spcPts val="1000"/>
              </a:spcBef>
              <a:spcAft>
                <a:spcPts val="0"/>
              </a:spcAft>
              <a:buSzPts val="1440"/>
              <a:buChar char="o"/>
            </a:pPr>
            <a:r>
              <a:rPr lang="en-US"/>
              <a:t>Coding in Python</a:t>
            </a:r>
            <a:endParaRPr/>
          </a:p>
          <a:p>
            <a:pPr marL="342900" lvl="0" indent="-177800" algn="l" rtl="0">
              <a:lnSpc>
                <a:spcPct val="90000"/>
              </a:lnSpc>
              <a:spcBef>
                <a:spcPts val="1000"/>
              </a:spcBef>
              <a:spcAft>
                <a:spcPts val="0"/>
              </a:spcAft>
              <a:buSzPts val="2600"/>
              <a:buFont typeface="Arial"/>
              <a:buNone/>
            </a:pPr>
            <a:endParaRPr/>
          </a:p>
        </p:txBody>
      </p:sp>
      <p:sp>
        <p:nvSpPr>
          <p:cNvPr id="155" name="Google Shape;155;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 – importance of solver (2)</a:t>
            </a:r>
            <a:endParaRPr/>
          </a:p>
        </p:txBody>
      </p:sp>
      <p:sp>
        <p:nvSpPr>
          <p:cNvPr id="377" name="Google Shape;377;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aphicFrame>
        <p:nvGraphicFramePr>
          <p:cNvPr id="378" name="Google Shape;378;p20"/>
          <p:cNvGraphicFramePr/>
          <p:nvPr/>
        </p:nvGraphicFramePr>
        <p:xfrm>
          <a:off x="1190775" y="2964809"/>
          <a:ext cx="3003350" cy="3441760"/>
        </p:xfrm>
        <a:graphic>
          <a:graphicData uri="http://schemas.openxmlformats.org/drawingml/2006/table">
            <a:tbl>
              <a:tblPr firstRow="1" bandRow="1">
                <a:noFill/>
                <a:tableStyleId>{EB854AAE-8019-416A-9E14-ACAD21F8D70A}</a:tableStyleId>
              </a:tblPr>
              <a:tblGrid>
                <a:gridCol w="955500"/>
                <a:gridCol w="2047850"/>
              </a:tblGrid>
              <a:tr h="804125">
                <a:tc>
                  <a:txBody>
                    <a:bodyPr/>
                    <a:lstStyle/>
                    <a:p>
                      <a:pPr marL="0" marR="0" lvl="0" indent="0" algn="ctr" rtl="0">
                        <a:spcBef>
                          <a:spcPts val="0"/>
                        </a:spcBef>
                        <a:spcAft>
                          <a:spcPts val="0"/>
                        </a:spcAft>
                        <a:buNone/>
                      </a:pPr>
                      <a:r>
                        <a:rPr lang="en-US" sz="1800" u="none" strike="noStrike" cap="none"/>
                        <a:t>Circle number</a:t>
                      </a:r>
                      <a:endParaRPr/>
                    </a:p>
                    <a:p>
                      <a:pPr marL="0" marR="0" lvl="0" indent="0" algn="ctr" rtl="0">
                        <a:spcBef>
                          <a:spcPts val="0"/>
                        </a:spcBef>
                        <a:spcAft>
                          <a:spcPts val="0"/>
                        </a:spcAft>
                        <a:buNone/>
                      </a:pPr>
                      <a:r>
                        <a:rPr lang="en-US" sz="1800" i="1" u="none" strike="noStrike" cap="none"/>
                        <a:t>i</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Center coordinates</a:t>
                      </a:r>
                      <a:endParaRPr/>
                    </a:p>
                    <a:p>
                      <a:pPr marL="0" marR="0" lvl="0" indent="0" algn="ctr" rtl="0">
                        <a:spcBef>
                          <a:spcPts val="0"/>
                        </a:spcBef>
                        <a:spcAft>
                          <a:spcPts val="0"/>
                        </a:spcAft>
                        <a:buNone/>
                      </a:pPr>
                      <a:r>
                        <a:rPr lang="en-US" sz="1800" i="1" u="none" strike="noStrike" cap="none"/>
                        <a:t>c</a:t>
                      </a:r>
                      <a:r>
                        <a:rPr lang="en-US" sz="1800" i="1" u="none" strike="noStrike" cap="none" baseline="-25000"/>
                        <a:t>i</a:t>
                      </a:r>
                      <a:endParaRPr sz="1800" i="1" u="none" strike="noStrike" cap="none"/>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(-0.5054, -0.3757)</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(0.2012, -0.5968)</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(-0.5135, -0.3646)</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(0.6298, 0.0069)</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(0.1881, 0.6011)</a:t>
                      </a:r>
                      <a:endParaRPr/>
                    </a:p>
                  </a:txBody>
                  <a:tcPr marL="91450" marR="91450" marT="45725" marB="45725" anchor="ctr"/>
                </a:tc>
              </a:tr>
              <a:tr h="421225">
                <a:tc>
                  <a:txBody>
                    <a:bodyPr/>
                    <a:lstStyle/>
                    <a:p>
                      <a:pPr marL="0" marR="0" lvl="0" indent="0" algn="ctr" rtl="0">
                        <a:spcBef>
                          <a:spcPts val="0"/>
                        </a:spcBef>
                        <a:spcAft>
                          <a:spcPts val="0"/>
                        </a:spcAft>
                        <a:buNone/>
                      </a:pPr>
                      <a:r>
                        <a:rPr lang="en-US" sz="1800" b="1" u="none" strike="noStrike" cap="none">
                          <a:solidFill>
                            <a:schemeClr val="lt1"/>
                          </a:solidFill>
                        </a:rPr>
                        <a:t>Radius</a:t>
                      </a:r>
                      <a:endParaRPr/>
                    </a:p>
                  </a:txBody>
                  <a:tcPr marL="91450" marR="91450" marT="45725" marB="45725" anchor="ctr">
                    <a:solidFill>
                      <a:schemeClr val="accent4"/>
                    </a:solidFill>
                  </a:tcPr>
                </a:tc>
                <a:tc>
                  <a:txBody>
                    <a:bodyPr/>
                    <a:lstStyle/>
                    <a:p>
                      <a:pPr marL="0" marR="0" lvl="0" indent="0" algn="ctr" rtl="0">
                        <a:spcBef>
                          <a:spcPts val="0"/>
                        </a:spcBef>
                        <a:spcAft>
                          <a:spcPts val="0"/>
                        </a:spcAft>
                        <a:buNone/>
                      </a:pPr>
                      <a:r>
                        <a:rPr lang="en-US" sz="1800" b="1" u="none" strike="noStrike" cap="none">
                          <a:solidFill>
                            <a:schemeClr val="lt1"/>
                          </a:solidFill>
                        </a:rPr>
                        <a:t>0.3702</a:t>
                      </a:r>
                      <a:endParaRPr/>
                    </a:p>
                  </a:txBody>
                  <a:tcPr marL="91450" marR="91450" marT="45725" marB="45725" anchor="ctr">
                    <a:solidFill>
                      <a:schemeClr val="accent4"/>
                    </a:solidFill>
                  </a:tcPr>
                </a:tc>
              </a:tr>
            </a:tbl>
          </a:graphicData>
        </a:graphic>
      </p:graphicFrame>
      <p:sp>
        <p:nvSpPr>
          <p:cNvPr id="379" name="Google Shape;379;p20"/>
          <p:cNvSpPr txBox="1"/>
          <p:nvPr/>
        </p:nvSpPr>
        <p:spPr>
          <a:xfrm>
            <a:off x="682799" y="2160589"/>
            <a:ext cx="8596668" cy="388077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2600"/>
              <a:buFont typeface="Arial"/>
              <a:buChar char="•"/>
            </a:pPr>
            <a:r>
              <a:rPr lang="en-US" sz="2000">
                <a:solidFill>
                  <a:srgbClr val="3F3F3F"/>
                </a:solidFill>
                <a:latin typeface="Calibri"/>
                <a:ea typeface="Calibri"/>
                <a:cs typeface="Calibri"/>
                <a:sym typeface="Calibri"/>
              </a:rPr>
              <a:t>NLP solver: SNOPT </a:t>
            </a:r>
            <a:endParaRPr/>
          </a:p>
          <a:p>
            <a:pPr marL="742950" marR="0" lvl="1" indent="-194309"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742950" marR="0" lvl="1" indent="-194309"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p:txBody>
      </p:sp>
      <p:pic>
        <p:nvPicPr>
          <p:cNvPr id="380" name="Google Shape;380;p20" descr="A close up of a logo&#10;&#10;Description automatically generated"/>
          <p:cNvPicPr preferRelativeResize="0"/>
          <p:nvPr/>
        </p:nvPicPr>
        <p:blipFill rotWithShape="1">
          <a:blip r:embed="rId3">
            <a:alphaModFix/>
          </a:blip>
          <a:srcRect l="19427" t="2993" r="6972" b="8455"/>
          <a:stretch/>
        </p:blipFill>
        <p:spPr>
          <a:xfrm>
            <a:off x="5315712" y="1999645"/>
            <a:ext cx="3925824" cy="35424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 – importance of solver (3)</a:t>
            </a:r>
            <a:endParaRPr/>
          </a:p>
        </p:txBody>
      </p:sp>
      <p:sp>
        <p:nvSpPr>
          <p:cNvPr id="386" name="Google Shape;386;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NLP solver: KNITRO </a:t>
            </a:r>
            <a:endParaRPr/>
          </a:p>
          <a:p>
            <a:pPr marL="342900" lvl="0" indent="-177800" algn="l" rtl="0">
              <a:spcBef>
                <a:spcPts val="1000"/>
              </a:spcBef>
              <a:spcAft>
                <a:spcPts val="0"/>
              </a:spcAft>
              <a:buSzPts val="2600"/>
              <a:buFont typeface="Arial"/>
              <a:buNone/>
            </a:pPr>
            <a:endParaRPr/>
          </a:p>
        </p:txBody>
      </p:sp>
      <p:sp>
        <p:nvSpPr>
          <p:cNvPr id="387" name="Google Shape;387;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388" name="Google Shape;388;p21"/>
          <p:cNvGraphicFramePr/>
          <p:nvPr/>
        </p:nvGraphicFramePr>
        <p:xfrm>
          <a:off x="1190775" y="2964809"/>
          <a:ext cx="3003350" cy="3441760"/>
        </p:xfrm>
        <a:graphic>
          <a:graphicData uri="http://schemas.openxmlformats.org/drawingml/2006/table">
            <a:tbl>
              <a:tblPr firstRow="1" bandRow="1">
                <a:noFill/>
                <a:tableStyleId>{EB854AAE-8019-416A-9E14-ACAD21F8D70A}</a:tableStyleId>
              </a:tblPr>
              <a:tblGrid>
                <a:gridCol w="955500"/>
                <a:gridCol w="2047850"/>
              </a:tblGrid>
              <a:tr h="804125">
                <a:tc>
                  <a:txBody>
                    <a:bodyPr/>
                    <a:lstStyle/>
                    <a:p>
                      <a:pPr marL="0" marR="0" lvl="0" indent="0" algn="ctr" rtl="0">
                        <a:spcBef>
                          <a:spcPts val="0"/>
                        </a:spcBef>
                        <a:spcAft>
                          <a:spcPts val="0"/>
                        </a:spcAft>
                        <a:buNone/>
                      </a:pPr>
                      <a:r>
                        <a:rPr lang="en-US" sz="1800" u="none" strike="noStrike" cap="none"/>
                        <a:t>Circle number</a:t>
                      </a:r>
                      <a:endParaRPr/>
                    </a:p>
                    <a:p>
                      <a:pPr marL="0" marR="0" lvl="0" indent="0" algn="ctr" rtl="0">
                        <a:spcBef>
                          <a:spcPts val="0"/>
                        </a:spcBef>
                        <a:spcAft>
                          <a:spcPts val="0"/>
                        </a:spcAft>
                        <a:buNone/>
                      </a:pPr>
                      <a:r>
                        <a:rPr lang="en-US" sz="1800" i="1" u="none" strike="noStrike" cap="none"/>
                        <a:t>i</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Center coordinates</a:t>
                      </a:r>
                      <a:endParaRPr/>
                    </a:p>
                    <a:p>
                      <a:pPr marL="0" marR="0" lvl="0" indent="0" algn="ctr" rtl="0">
                        <a:spcBef>
                          <a:spcPts val="0"/>
                        </a:spcBef>
                        <a:spcAft>
                          <a:spcPts val="0"/>
                        </a:spcAft>
                        <a:buNone/>
                      </a:pPr>
                      <a:r>
                        <a:rPr lang="en-US" sz="1800" i="1" u="none" strike="noStrike" cap="none"/>
                        <a:t>c</a:t>
                      </a:r>
                      <a:r>
                        <a:rPr lang="en-US" sz="1800" i="1" u="none" strike="noStrike" cap="none" baseline="-25000"/>
                        <a:t>i</a:t>
                      </a:r>
                      <a:endParaRPr sz="1800" i="1" u="none" strike="noStrike" cap="none"/>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(-0.5612, -0.2859)</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(-0.4453, 0.4453)</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(0.0985, -0.6221)</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(0.6221, -0.0985)</a:t>
                      </a:r>
                      <a:endParaRPr/>
                    </a:p>
                  </a:txBody>
                  <a:tcPr marL="91450" marR="91450" marT="45725" marB="45725" anchor="ctr"/>
                </a:tc>
              </a:tr>
              <a:tr h="421225">
                <a:tc>
                  <a:txBody>
                    <a:bodyPr/>
                    <a:lstStyle/>
                    <a:p>
                      <a:pPr marL="0" marR="0" lvl="0" indent="0" algn="ctr" rtl="0">
                        <a:spcBef>
                          <a:spcPts val="0"/>
                        </a:spcBef>
                        <a:spcAft>
                          <a:spcPts val="0"/>
                        </a:spcAft>
                        <a:buNone/>
                      </a:pPr>
                      <a:r>
                        <a:rPr lang="en-US"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(0.2859, 0.5612)</a:t>
                      </a:r>
                      <a:endParaRPr/>
                    </a:p>
                  </a:txBody>
                  <a:tcPr marL="91450" marR="91450" marT="45725" marB="45725" anchor="ctr"/>
                </a:tc>
              </a:tr>
              <a:tr h="421225">
                <a:tc>
                  <a:txBody>
                    <a:bodyPr/>
                    <a:lstStyle/>
                    <a:p>
                      <a:pPr marL="0" marR="0" lvl="0" indent="0" algn="ctr" rtl="0">
                        <a:spcBef>
                          <a:spcPts val="0"/>
                        </a:spcBef>
                        <a:spcAft>
                          <a:spcPts val="0"/>
                        </a:spcAft>
                        <a:buNone/>
                      </a:pPr>
                      <a:r>
                        <a:rPr lang="en-US" sz="1800" b="1" u="none" strike="noStrike" cap="none">
                          <a:solidFill>
                            <a:schemeClr val="lt1"/>
                          </a:solidFill>
                        </a:rPr>
                        <a:t>Radius</a:t>
                      </a:r>
                      <a:endParaRPr/>
                    </a:p>
                  </a:txBody>
                  <a:tcPr marL="91450" marR="91450" marT="45725" marB="45725" anchor="ctr">
                    <a:solidFill>
                      <a:schemeClr val="accent4"/>
                    </a:solidFill>
                  </a:tcPr>
                </a:tc>
                <a:tc>
                  <a:txBody>
                    <a:bodyPr/>
                    <a:lstStyle/>
                    <a:p>
                      <a:pPr marL="0" marR="0" lvl="0" indent="0" algn="ctr" rtl="0">
                        <a:spcBef>
                          <a:spcPts val="0"/>
                        </a:spcBef>
                        <a:spcAft>
                          <a:spcPts val="0"/>
                        </a:spcAft>
                        <a:buNone/>
                      </a:pPr>
                      <a:r>
                        <a:rPr lang="en-US" sz="1800" b="1" u="none" strike="noStrike" cap="none">
                          <a:solidFill>
                            <a:schemeClr val="lt1"/>
                          </a:solidFill>
                        </a:rPr>
                        <a:t>0.3702</a:t>
                      </a:r>
                      <a:endParaRPr/>
                    </a:p>
                  </a:txBody>
                  <a:tcPr marL="91450" marR="91450" marT="45725" marB="45725" anchor="ctr">
                    <a:solidFill>
                      <a:schemeClr val="accent4"/>
                    </a:solidFill>
                  </a:tcPr>
                </a:tc>
              </a:tr>
            </a:tbl>
          </a:graphicData>
        </a:graphic>
      </p:graphicFrame>
      <p:pic>
        <p:nvPicPr>
          <p:cNvPr id="389" name="Google Shape;389;p21" descr="A close up of a logo&#10;&#10;Description automatically generated"/>
          <p:cNvPicPr preferRelativeResize="0"/>
          <p:nvPr/>
        </p:nvPicPr>
        <p:blipFill rotWithShape="1">
          <a:blip r:embed="rId3">
            <a:alphaModFix/>
          </a:blip>
          <a:srcRect l="19143" t="1162" r="6571" b="9543"/>
          <a:stretch/>
        </p:blipFill>
        <p:spPr>
          <a:xfrm>
            <a:off x="5315713" y="1941133"/>
            <a:ext cx="3962400" cy="35722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 – importance of solver (4)</a:t>
            </a:r>
            <a:endParaRPr/>
          </a:p>
        </p:txBody>
      </p:sp>
      <p:sp>
        <p:nvSpPr>
          <p:cNvPr id="395" name="Google Shape;395;p2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Comparing IPOPT solvers’ solutions in GAMS </a:t>
            </a:r>
            <a:endParaRPr/>
          </a:p>
          <a:p>
            <a:pPr marL="0" lvl="0" indent="0" algn="l" rtl="0">
              <a:spcBef>
                <a:spcPts val="1000"/>
              </a:spcBef>
              <a:spcAft>
                <a:spcPts val="0"/>
              </a:spcAft>
              <a:buSzPts val="2600"/>
              <a:buNone/>
            </a:pPr>
            <a:r>
              <a:rPr lang="en-US"/>
              <a:t>       and Pyomo</a:t>
            </a:r>
            <a:endParaRPr/>
          </a:p>
        </p:txBody>
      </p:sp>
      <p:sp>
        <p:nvSpPr>
          <p:cNvPr id="396" name="Google Shape;396;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graphicFrame>
        <p:nvGraphicFramePr>
          <p:cNvPr id="397" name="Google Shape;397;p22"/>
          <p:cNvGraphicFramePr/>
          <p:nvPr/>
        </p:nvGraphicFramePr>
        <p:xfrm>
          <a:off x="1124307" y="3151235"/>
          <a:ext cx="4954050" cy="3255310"/>
        </p:xfrm>
        <a:graphic>
          <a:graphicData uri="http://schemas.openxmlformats.org/drawingml/2006/table">
            <a:tbl>
              <a:tblPr firstRow="1" bandRow="1">
                <a:noFill/>
                <a:tableStyleId>{EB854AAE-8019-416A-9E14-ACAD21F8D70A}</a:tableStyleId>
              </a:tblPr>
              <a:tblGrid>
                <a:gridCol w="972425"/>
                <a:gridCol w="2126175"/>
                <a:gridCol w="1855450"/>
              </a:tblGrid>
              <a:tr h="846950">
                <a:tc>
                  <a:txBody>
                    <a:bodyPr/>
                    <a:lstStyle/>
                    <a:p>
                      <a:pPr marL="0" marR="0" lvl="0" indent="0" algn="ctr" rtl="0">
                        <a:spcBef>
                          <a:spcPts val="0"/>
                        </a:spcBef>
                        <a:spcAft>
                          <a:spcPts val="0"/>
                        </a:spcAft>
                        <a:buNone/>
                      </a:pPr>
                      <a:r>
                        <a:rPr lang="en-US" sz="1800" u="none" strike="noStrike" cap="none"/>
                        <a:t>Circle number</a:t>
                      </a:r>
                      <a:endParaRPr/>
                    </a:p>
                    <a:p>
                      <a:pPr marL="0" marR="0" lvl="0" indent="0" algn="ctr" rtl="0">
                        <a:spcBef>
                          <a:spcPts val="0"/>
                        </a:spcBef>
                        <a:spcAft>
                          <a:spcPts val="0"/>
                        </a:spcAft>
                        <a:buNone/>
                      </a:pPr>
                      <a:r>
                        <a:rPr lang="en-US" sz="1800" i="1" u="none" strike="noStrike" cap="none"/>
                        <a:t>i</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Center coordinates</a:t>
                      </a:r>
                      <a:endParaRPr/>
                    </a:p>
                    <a:p>
                      <a:pPr marL="0" marR="0" lvl="0" indent="0" algn="ctr" rtl="0">
                        <a:spcBef>
                          <a:spcPts val="0"/>
                        </a:spcBef>
                        <a:spcAft>
                          <a:spcPts val="0"/>
                        </a:spcAft>
                        <a:buNone/>
                      </a:pPr>
                      <a:r>
                        <a:rPr lang="en-US" sz="1800" i="1" u="none" strike="noStrike" cap="none"/>
                        <a:t>c</a:t>
                      </a:r>
                      <a:r>
                        <a:rPr lang="en-US" sz="1800" i="1" u="none" strike="noStrike" cap="none" baseline="-25000"/>
                        <a:t>i </a:t>
                      </a:r>
                      <a:r>
                        <a:rPr lang="en-US" sz="1800" i="0" u="none" strike="noStrike" cap="none"/>
                        <a:t>(GAMS)</a:t>
                      </a:r>
                      <a:endParaRPr sz="1800" i="1"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Center coordinates</a:t>
                      </a:r>
                      <a:endParaRPr/>
                    </a:p>
                    <a:p>
                      <a:pPr marL="0" marR="0" lvl="0" indent="0" algn="ctr" rtl="0">
                        <a:spcBef>
                          <a:spcPts val="0"/>
                        </a:spcBef>
                        <a:spcAft>
                          <a:spcPts val="0"/>
                        </a:spcAft>
                        <a:buNone/>
                      </a:pPr>
                      <a:r>
                        <a:rPr lang="en-US" sz="1800" i="1" u="none" strike="noStrike" cap="none"/>
                        <a:t>c</a:t>
                      </a:r>
                      <a:r>
                        <a:rPr lang="en-US" sz="1800" i="1" u="none" strike="noStrike" cap="none" baseline="-25000"/>
                        <a:t>i </a:t>
                      </a:r>
                      <a:r>
                        <a:rPr lang="en-US" sz="1800" i="0" u="none" strike="noStrike" cap="none"/>
                        <a:t>(Pyomo)</a:t>
                      </a:r>
                      <a:endParaRPr sz="1800" i="1" u="none" strike="noStrike" cap="none"/>
                    </a:p>
                  </a:txBody>
                  <a:tcPr marL="91450" marR="91450" marT="45725" marB="45725" anchor="ctr"/>
                </a:tc>
              </a:tr>
              <a:tr h="3901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(-0.4296, 0.4605)</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(-0.5601, -0.2880)</a:t>
                      </a:r>
                      <a:endParaRPr/>
                    </a:p>
                  </a:txBody>
                  <a:tcPr marL="91450" marR="91450" marT="45725" marB="45725" anchor="ctr"/>
                </a:tc>
              </a:tr>
              <a:tr h="390150">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(0.0769, -0.6251)</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(0.1008, -0.6217)</a:t>
                      </a:r>
                      <a:endParaRPr/>
                    </a:p>
                  </a:txBody>
                  <a:tcPr marL="91450" marR="91450" marT="45725" marB="45725" anchor="ctr"/>
                </a:tc>
              </a:tr>
              <a:tr h="390150">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(-0.5707, -0.2663)</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(-0.4470, 0.4437)</a:t>
                      </a:r>
                      <a:endParaRPr/>
                    </a:p>
                  </a:txBody>
                  <a:tcPr marL="91450" marR="91450" marT="45725" marB="45725" anchor="ctr"/>
                </a:tc>
              </a:tr>
              <a:tr h="390150">
                <a:tc>
                  <a:txBody>
                    <a:bodyPr/>
                    <a:lstStyle/>
                    <a:p>
                      <a:pPr marL="0" marR="0" lvl="0" indent="0" algn="ctr" rtl="0">
                        <a:spcBef>
                          <a:spcPts val="0"/>
                        </a:spcBef>
                        <a:spcAft>
                          <a:spcPts val="0"/>
                        </a:spcAft>
                        <a:buNone/>
                      </a:pPr>
                      <a:r>
                        <a:rPr lang="en-US"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(0.6183,-0.1200)</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(0.6224, -0.0962)</a:t>
                      </a:r>
                      <a:endParaRPr/>
                    </a:p>
                  </a:txBody>
                  <a:tcPr marL="91450" marR="91450" marT="45725" marB="45725" anchor="ctr"/>
                </a:tc>
              </a:tr>
              <a:tr h="390150">
                <a:tc>
                  <a:txBody>
                    <a:bodyPr/>
                    <a:lstStyle/>
                    <a:p>
                      <a:pPr marL="0" marR="0" lvl="0" indent="0" algn="ctr" rtl="0">
                        <a:spcBef>
                          <a:spcPts val="0"/>
                        </a:spcBef>
                        <a:spcAft>
                          <a:spcPts val="0"/>
                        </a:spcAft>
                        <a:buNone/>
                      </a:pPr>
                      <a:r>
                        <a:rPr lang="en-US"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(0.3052, 0.5509)</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(0.2839, 0.5622)</a:t>
                      </a:r>
                      <a:endParaRPr/>
                    </a:p>
                  </a:txBody>
                  <a:tcPr marL="91450" marR="91450" marT="45725" marB="45725" anchor="ctr"/>
                </a:tc>
              </a:tr>
              <a:tr h="390150">
                <a:tc>
                  <a:txBody>
                    <a:bodyPr/>
                    <a:lstStyle/>
                    <a:p>
                      <a:pPr marL="0" marR="0" lvl="0" indent="0" algn="ctr" rtl="0">
                        <a:spcBef>
                          <a:spcPts val="0"/>
                        </a:spcBef>
                        <a:spcAft>
                          <a:spcPts val="0"/>
                        </a:spcAft>
                        <a:buNone/>
                      </a:pPr>
                      <a:r>
                        <a:rPr lang="en-US" sz="1800" b="1" u="none" strike="noStrike" cap="none">
                          <a:solidFill>
                            <a:schemeClr val="lt1"/>
                          </a:solidFill>
                        </a:rPr>
                        <a:t>Radius</a:t>
                      </a:r>
                      <a:endParaRPr/>
                    </a:p>
                  </a:txBody>
                  <a:tcPr marL="91450" marR="91450" marT="45725" marB="45725" anchor="ctr">
                    <a:solidFill>
                      <a:schemeClr val="accent4"/>
                    </a:solidFill>
                  </a:tcPr>
                </a:tc>
                <a:tc>
                  <a:txBody>
                    <a:bodyPr/>
                    <a:lstStyle/>
                    <a:p>
                      <a:pPr marL="0" marR="0" lvl="0" indent="0" algn="ctr" rtl="0">
                        <a:spcBef>
                          <a:spcPts val="0"/>
                        </a:spcBef>
                        <a:spcAft>
                          <a:spcPts val="0"/>
                        </a:spcAft>
                        <a:buNone/>
                      </a:pPr>
                      <a:r>
                        <a:rPr lang="en-US" sz="1800" b="1" u="none" strike="noStrike" cap="none">
                          <a:solidFill>
                            <a:schemeClr val="lt1"/>
                          </a:solidFill>
                        </a:rPr>
                        <a:t>0.3702</a:t>
                      </a:r>
                      <a:endParaRPr/>
                    </a:p>
                  </a:txBody>
                  <a:tcPr marL="91450" marR="91450" marT="45725" marB="45725" anchor="ctr">
                    <a:solidFill>
                      <a:schemeClr val="accent4"/>
                    </a:solidFill>
                  </a:tcPr>
                </a:tc>
                <a:tc>
                  <a:txBody>
                    <a:bodyPr/>
                    <a:lstStyle/>
                    <a:p>
                      <a:pPr marL="0" marR="0" lvl="0" indent="0" algn="ctr" rtl="0">
                        <a:spcBef>
                          <a:spcPts val="0"/>
                        </a:spcBef>
                        <a:spcAft>
                          <a:spcPts val="0"/>
                        </a:spcAft>
                        <a:buNone/>
                      </a:pPr>
                      <a:r>
                        <a:rPr lang="en-US" sz="1800" b="1" u="none" strike="noStrike" cap="none">
                          <a:solidFill>
                            <a:schemeClr val="lt1"/>
                          </a:solidFill>
                        </a:rPr>
                        <a:t>0.3702</a:t>
                      </a:r>
                      <a:endParaRPr/>
                    </a:p>
                  </a:txBody>
                  <a:tcPr marL="91450" marR="91450" marT="45725" marB="45725" anchor="ctr">
                    <a:solidFill>
                      <a:schemeClr val="accent4"/>
                    </a:solidFill>
                  </a:tcPr>
                </a:tc>
              </a:tr>
            </a:tbl>
          </a:graphicData>
        </a:graphic>
      </p:graphicFrame>
      <p:pic>
        <p:nvPicPr>
          <p:cNvPr id="398" name="Google Shape;398;p22" descr="A picture containing game&#10;&#10;Description automatically generated"/>
          <p:cNvPicPr preferRelativeResize="0"/>
          <p:nvPr/>
        </p:nvPicPr>
        <p:blipFill rotWithShape="1">
          <a:blip r:embed="rId3">
            <a:alphaModFix/>
          </a:blip>
          <a:srcRect l="19828" r="7257" b="9543"/>
          <a:stretch/>
        </p:blipFill>
        <p:spPr>
          <a:xfrm>
            <a:off x="6222389" y="2140678"/>
            <a:ext cx="3409292" cy="31721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3* - Resource allocation (1)</a:t>
            </a:r>
            <a:endParaRPr/>
          </a:p>
        </p:txBody>
      </p:sp>
      <p:sp>
        <p:nvSpPr>
          <p:cNvPr id="404" name="Google Shape;404;p23"/>
          <p:cNvSpPr txBox="1">
            <a:spLocks noGrp="1"/>
          </p:cNvSpPr>
          <p:nvPr>
            <p:ph type="body" idx="1"/>
          </p:nvPr>
        </p:nvSpPr>
        <p:spPr>
          <a:xfrm>
            <a:off x="677334" y="2160589"/>
            <a:ext cx="8596668" cy="13794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600"/>
              <a:buNone/>
            </a:pPr>
            <a:r>
              <a:rPr lang="en-US"/>
              <a:t>Determine the optimal allocation of weapons to targets, in order to inflict maximum damage. There are limits on the number of weapons that are available, as well as on the number of weapons allocated to each target. Each target has its own military value. </a:t>
            </a:r>
            <a:endParaRPr/>
          </a:p>
        </p:txBody>
      </p:sp>
      <p:sp>
        <p:nvSpPr>
          <p:cNvPr id="405" name="Google Shape;405;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06" name="Google Shape;406;p23"/>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sz="1400">
                <a:solidFill>
                  <a:schemeClr val="dk1"/>
                </a:solidFill>
              </a:rPr>
              <a:t>* Bracken, J, and McCormick, G P, Chapter 2. In Selected Applications of Nonlinear </a:t>
            </a:r>
            <a:endParaRPr/>
          </a:p>
          <a:p>
            <a:pPr marL="0" lvl="0" indent="0" algn="just" rtl="0">
              <a:spcBef>
                <a:spcPts val="0"/>
              </a:spcBef>
              <a:spcAft>
                <a:spcPts val="0"/>
              </a:spcAft>
              <a:buNone/>
            </a:pPr>
            <a:r>
              <a:rPr lang="en-US" sz="1400">
                <a:solidFill>
                  <a:schemeClr val="dk1"/>
                </a:solidFill>
              </a:rPr>
              <a:t>Programming. John Wiley and Sons, New York, 1968, pp. 22-27</a:t>
            </a:r>
            <a:endParaRPr sz="1400">
              <a:solidFill>
                <a:schemeClr val="dk1"/>
              </a:solidFill>
            </a:endParaRPr>
          </a:p>
        </p:txBody>
      </p:sp>
      <p:grpSp>
        <p:nvGrpSpPr>
          <p:cNvPr id="407" name="Google Shape;407;p23"/>
          <p:cNvGrpSpPr/>
          <p:nvPr/>
        </p:nvGrpSpPr>
        <p:grpSpPr>
          <a:xfrm>
            <a:off x="2504256" y="3662055"/>
            <a:ext cx="5347475" cy="2257275"/>
            <a:chOff x="3233849" y="3645616"/>
            <a:chExt cx="5347475" cy="2257275"/>
          </a:xfrm>
        </p:grpSpPr>
        <p:sp>
          <p:nvSpPr>
            <p:cNvPr id="408" name="Google Shape;408;p23"/>
            <p:cNvSpPr/>
            <p:nvPr/>
          </p:nvSpPr>
          <p:spPr>
            <a:xfrm>
              <a:off x="3233849" y="3698310"/>
              <a:ext cx="1365337" cy="2199041"/>
            </a:xfrm>
            <a:custGeom>
              <a:avLst/>
              <a:gdLst/>
              <a:ahLst/>
              <a:cxnLst/>
              <a:rect l="l" t="t" r="r" b="b"/>
              <a:pathLst>
                <a:path w="1365337" h="2204581" extrusionOk="0">
                  <a:moveTo>
                    <a:pt x="1302707" y="0"/>
                  </a:moveTo>
                  <a:lnTo>
                    <a:pt x="0" y="0"/>
                  </a:lnTo>
                  <a:cubicBezTo>
                    <a:pt x="4175" y="734860"/>
                    <a:pt x="8351" y="1469721"/>
                    <a:pt x="12526" y="2204581"/>
                  </a:cubicBezTo>
                  <a:lnTo>
                    <a:pt x="1283917" y="2204581"/>
                  </a:lnTo>
                  <a:lnTo>
                    <a:pt x="1365337" y="1615857"/>
                  </a:lnTo>
                  <a:lnTo>
                    <a:pt x="1365337" y="789140"/>
                  </a:lnTo>
                  <a:lnTo>
                    <a:pt x="1302707" y="0"/>
                  </a:lnTo>
                  <a:close/>
                </a:path>
              </a:pathLst>
            </a:custGeom>
            <a:noFill/>
            <a:ln w="25400" cap="flat" cmpd="sng">
              <a:solidFill>
                <a:srgbClr val="FFC000"/>
              </a:solidFill>
              <a:prstDash val="dash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23"/>
            <p:cNvSpPr/>
            <p:nvPr/>
          </p:nvSpPr>
          <p:spPr>
            <a:xfrm>
              <a:off x="3246374" y="4550803"/>
              <a:ext cx="1559490" cy="1346548"/>
            </a:xfrm>
            <a:custGeom>
              <a:avLst/>
              <a:gdLst/>
              <a:ahLst/>
              <a:cxnLst/>
              <a:rect l="l" t="t" r="r" b="b"/>
              <a:pathLst>
                <a:path w="1559490" h="1346548" extrusionOk="0">
                  <a:moveTo>
                    <a:pt x="1559490" y="1346548"/>
                  </a:moveTo>
                  <a:lnTo>
                    <a:pt x="0" y="1346548"/>
                  </a:lnTo>
                  <a:lnTo>
                    <a:pt x="0" y="0"/>
                  </a:lnTo>
                  <a:lnTo>
                    <a:pt x="444674" y="150312"/>
                  </a:lnTo>
                  <a:lnTo>
                    <a:pt x="764087" y="319413"/>
                  </a:lnTo>
                  <a:lnTo>
                    <a:pt x="1164920" y="745298"/>
                  </a:lnTo>
                  <a:lnTo>
                    <a:pt x="1559490" y="1346548"/>
                  </a:lnTo>
                  <a:close/>
                </a:path>
              </a:pathLst>
            </a:custGeom>
            <a:noFill/>
            <a:ln w="25400" cap="flat" cmpd="sng">
              <a:solidFill>
                <a:srgbClr val="00B050"/>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23"/>
            <p:cNvSpPr/>
            <p:nvPr/>
          </p:nvSpPr>
          <p:spPr>
            <a:xfrm>
              <a:off x="3233851" y="3698310"/>
              <a:ext cx="3939435" cy="2204581"/>
            </a:xfrm>
            <a:custGeom>
              <a:avLst/>
              <a:gdLst/>
              <a:ahLst/>
              <a:cxnLst/>
              <a:rect l="l" t="t" r="r" b="b"/>
              <a:pathLst>
                <a:path w="3939435" h="2204581" extrusionOk="0">
                  <a:moveTo>
                    <a:pt x="0" y="1327759"/>
                  </a:moveTo>
                  <a:lnTo>
                    <a:pt x="0" y="6263"/>
                  </a:lnTo>
                  <a:lnTo>
                    <a:pt x="3926909" y="0"/>
                  </a:lnTo>
                  <a:cubicBezTo>
                    <a:pt x="3931084" y="734860"/>
                    <a:pt x="3935260" y="1469721"/>
                    <a:pt x="3939435" y="2204581"/>
                  </a:cubicBezTo>
                  <a:lnTo>
                    <a:pt x="1415441" y="2192055"/>
                  </a:lnTo>
                  <a:lnTo>
                    <a:pt x="582460" y="1741118"/>
                  </a:lnTo>
                  <a:lnTo>
                    <a:pt x="200416" y="1521912"/>
                  </a:lnTo>
                  <a:lnTo>
                    <a:pt x="0" y="1327759"/>
                  </a:lnTo>
                  <a:close/>
                </a:path>
              </a:pathLst>
            </a:custGeom>
            <a:noFill/>
            <a:ln w="25400" cap="flat" cmpd="sng">
              <a:solidFill>
                <a:srgbClr val="0070C0"/>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23"/>
            <p:cNvSpPr/>
            <p:nvPr/>
          </p:nvSpPr>
          <p:spPr>
            <a:xfrm>
              <a:off x="3233850" y="3698310"/>
              <a:ext cx="3926909" cy="739035"/>
            </a:xfrm>
            <a:custGeom>
              <a:avLst/>
              <a:gdLst/>
              <a:ahLst/>
              <a:cxnLst/>
              <a:rect l="l" t="t" r="r" b="b"/>
              <a:pathLst>
                <a:path w="3945698" h="739035" extrusionOk="0">
                  <a:moveTo>
                    <a:pt x="0" y="181627"/>
                  </a:moveTo>
                  <a:lnTo>
                    <a:pt x="0" y="0"/>
                  </a:lnTo>
                  <a:lnTo>
                    <a:pt x="3945698" y="6263"/>
                  </a:lnTo>
                  <a:lnTo>
                    <a:pt x="3945698" y="739035"/>
                  </a:lnTo>
                  <a:lnTo>
                    <a:pt x="2498942" y="663879"/>
                  </a:lnTo>
                  <a:lnTo>
                    <a:pt x="1346548" y="557408"/>
                  </a:lnTo>
                  <a:lnTo>
                    <a:pt x="338202" y="331940"/>
                  </a:lnTo>
                  <a:lnTo>
                    <a:pt x="0" y="181627"/>
                  </a:lnTo>
                  <a:close/>
                </a:path>
              </a:pathLst>
            </a:custGeom>
            <a:noFill/>
            <a:ln w="25400"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2" name="Google Shape;412;p23"/>
            <p:cNvGrpSpPr/>
            <p:nvPr/>
          </p:nvGrpSpPr>
          <p:grpSpPr>
            <a:xfrm>
              <a:off x="5725988" y="4139183"/>
              <a:ext cx="307220" cy="215444"/>
              <a:chOff x="8589453" y="1662853"/>
              <a:chExt cx="307220" cy="215444"/>
            </a:xfrm>
          </p:grpSpPr>
          <p:sp>
            <p:nvSpPr>
              <p:cNvPr id="413" name="Google Shape;413;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18</a:t>
                </a:r>
                <a:endParaRPr/>
              </a:p>
            </p:txBody>
          </p:sp>
          <p:sp>
            <p:nvSpPr>
              <p:cNvPr id="414" name="Google Shape;414;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15" name="Google Shape;415;p23"/>
            <p:cNvGrpSpPr/>
            <p:nvPr/>
          </p:nvGrpSpPr>
          <p:grpSpPr>
            <a:xfrm>
              <a:off x="6255346" y="3780985"/>
              <a:ext cx="307220" cy="215444"/>
              <a:chOff x="8589453" y="1662853"/>
              <a:chExt cx="307220" cy="215444"/>
            </a:xfrm>
          </p:grpSpPr>
          <p:sp>
            <p:nvSpPr>
              <p:cNvPr id="416" name="Google Shape;416;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9</a:t>
                </a:r>
                <a:endParaRPr/>
              </a:p>
            </p:txBody>
          </p:sp>
          <p:sp>
            <p:nvSpPr>
              <p:cNvPr id="417" name="Google Shape;417;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18" name="Google Shape;418;p23"/>
            <p:cNvGrpSpPr/>
            <p:nvPr/>
          </p:nvGrpSpPr>
          <p:grpSpPr>
            <a:xfrm>
              <a:off x="5879598" y="3761032"/>
              <a:ext cx="307220" cy="215444"/>
              <a:chOff x="8589453" y="1662853"/>
              <a:chExt cx="307220" cy="215444"/>
            </a:xfrm>
          </p:grpSpPr>
          <p:sp>
            <p:nvSpPr>
              <p:cNvPr id="419" name="Google Shape;419;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8</a:t>
                </a:r>
                <a:endParaRPr/>
              </a:p>
            </p:txBody>
          </p:sp>
          <p:sp>
            <p:nvSpPr>
              <p:cNvPr id="420" name="Google Shape;420;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21" name="Google Shape;421;p23"/>
            <p:cNvGrpSpPr/>
            <p:nvPr/>
          </p:nvGrpSpPr>
          <p:grpSpPr>
            <a:xfrm>
              <a:off x="3488395" y="3784922"/>
              <a:ext cx="307220" cy="215444"/>
              <a:chOff x="8589453" y="1662853"/>
              <a:chExt cx="307220" cy="215444"/>
            </a:xfrm>
          </p:grpSpPr>
          <p:sp>
            <p:nvSpPr>
              <p:cNvPr id="422" name="Google Shape;422;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2</a:t>
                </a:r>
                <a:endParaRPr/>
              </a:p>
            </p:txBody>
          </p:sp>
          <p:sp>
            <p:nvSpPr>
              <p:cNvPr id="423" name="Google Shape;423;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24" name="Google Shape;424;p23"/>
            <p:cNvGrpSpPr/>
            <p:nvPr/>
          </p:nvGrpSpPr>
          <p:grpSpPr>
            <a:xfrm>
              <a:off x="4093966" y="3847560"/>
              <a:ext cx="307220" cy="215444"/>
              <a:chOff x="8589453" y="1662853"/>
              <a:chExt cx="307220" cy="215444"/>
            </a:xfrm>
          </p:grpSpPr>
          <p:sp>
            <p:nvSpPr>
              <p:cNvPr id="425" name="Google Shape;425;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6</a:t>
                </a:r>
                <a:endParaRPr/>
              </a:p>
            </p:txBody>
          </p:sp>
          <p:sp>
            <p:nvSpPr>
              <p:cNvPr id="426" name="Google Shape;426;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27" name="Google Shape;427;p23"/>
            <p:cNvGrpSpPr/>
            <p:nvPr/>
          </p:nvGrpSpPr>
          <p:grpSpPr>
            <a:xfrm>
              <a:off x="4290924" y="3970234"/>
              <a:ext cx="307220" cy="215444"/>
              <a:chOff x="8589453" y="1662853"/>
              <a:chExt cx="307220" cy="215444"/>
            </a:xfrm>
          </p:grpSpPr>
          <p:sp>
            <p:nvSpPr>
              <p:cNvPr id="428" name="Google Shape;428;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7</a:t>
                </a:r>
                <a:endParaRPr/>
              </a:p>
            </p:txBody>
          </p:sp>
          <p:sp>
            <p:nvSpPr>
              <p:cNvPr id="429" name="Google Shape;429;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30" name="Google Shape;430;p23"/>
            <p:cNvGrpSpPr/>
            <p:nvPr/>
          </p:nvGrpSpPr>
          <p:grpSpPr>
            <a:xfrm>
              <a:off x="3852731" y="4317771"/>
              <a:ext cx="307220" cy="215444"/>
              <a:chOff x="8589453" y="1662853"/>
              <a:chExt cx="307220" cy="215444"/>
            </a:xfrm>
          </p:grpSpPr>
          <p:sp>
            <p:nvSpPr>
              <p:cNvPr id="431" name="Google Shape;431;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5</a:t>
                </a:r>
                <a:endParaRPr/>
              </a:p>
            </p:txBody>
          </p:sp>
          <p:sp>
            <p:nvSpPr>
              <p:cNvPr id="432" name="Google Shape;432;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33" name="Google Shape;433;p23"/>
            <p:cNvGrpSpPr/>
            <p:nvPr/>
          </p:nvGrpSpPr>
          <p:grpSpPr>
            <a:xfrm>
              <a:off x="3714734" y="4116949"/>
              <a:ext cx="307220" cy="215444"/>
              <a:chOff x="8589453" y="1662853"/>
              <a:chExt cx="307220" cy="215444"/>
            </a:xfrm>
          </p:grpSpPr>
          <p:sp>
            <p:nvSpPr>
              <p:cNvPr id="434" name="Google Shape;434;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4</a:t>
                </a:r>
                <a:endParaRPr/>
              </a:p>
            </p:txBody>
          </p:sp>
          <p:sp>
            <p:nvSpPr>
              <p:cNvPr id="435" name="Google Shape;435;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36" name="Google Shape;436;p23"/>
            <p:cNvGrpSpPr/>
            <p:nvPr/>
          </p:nvGrpSpPr>
          <p:grpSpPr>
            <a:xfrm>
              <a:off x="3488395" y="4150504"/>
              <a:ext cx="307220" cy="215444"/>
              <a:chOff x="8589453" y="1662853"/>
              <a:chExt cx="307220" cy="215444"/>
            </a:xfrm>
          </p:grpSpPr>
          <p:sp>
            <p:nvSpPr>
              <p:cNvPr id="437" name="Google Shape;437;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3</a:t>
                </a:r>
                <a:endParaRPr/>
              </a:p>
            </p:txBody>
          </p:sp>
          <p:sp>
            <p:nvSpPr>
              <p:cNvPr id="438" name="Google Shape;438;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39" name="Google Shape;439;p23"/>
            <p:cNvGrpSpPr/>
            <p:nvPr/>
          </p:nvGrpSpPr>
          <p:grpSpPr>
            <a:xfrm>
              <a:off x="3307435" y="4031461"/>
              <a:ext cx="307220" cy="215444"/>
              <a:chOff x="8589453" y="1662853"/>
              <a:chExt cx="307220" cy="215444"/>
            </a:xfrm>
          </p:grpSpPr>
          <p:sp>
            <p:nvSpPr>
              <p:cNvPr id="440" name="Google Shape;440;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 1</a:t>
                </a:r>
                <a:endParaRPr/>
              </a:p>
            </p:txBody>
          </p:sp>
          <p:sp>
            <p:nvSpPr>
              <p:cNvPr id="441" name="Google Shape;441;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42" name="Google Shape;442;p23"/>
            <p:cNvGrpSpPr/>
            <p:nvPr/>
          </p:nvGrpSpPr>
          <p:grpSpPr>
            <a:xfrm>
              <a:off x="6133857" y="4619008"/>
              <a:ext cx="307220" cy="215444"/>
              <a:chOff x="8589453" y="1662853"/>
              <a:chExt cx="307220" cy="215444"/>
            </a:xfrm>
          </p:grpSpPr>
          <p:sp>
            <p:nvSpPr>
              <p:cNvPr id="443" name="Google Shape;443;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19</a:t>
                </a:r>
                <a:endParaRPr/>
              </a:p>
            </p:txBody>
          </p:sp>
          <p:sp>
            <p:nvSpPr>
              <p:cNvPr id="444" name="Google Shape;444;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45" name="Google Shape;445;p23"/>
            <p:cNvGrpSpPr/>
            <p:nvPr/>
          </p:nvGrpSpPr>
          <p:grpSpPr>
            <a:xfrm>
              <a:off x="3327330" y="4679076"/>
              <a:ext cx="307220" cy="215444"/>
              <a:chOff x="8589453" y="1662853"/>
              <a:chExt cx="307220" cy="215444"/>
            </a:xfrm>
          </p:grpSpPr>
          <p:sp>
            <p:nvSpPr>
              <p:cNvPr id="446" name="Google Shape;446;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10</a:t>
                </a:r>
                <a:endParaRPr/>
              </a:p>
            </p:txBody>
          </p:sp>
          <p:sp>
            <p:nvSpPr>
              <p:cNvPr id="447" name="Google Shape;447;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48" name="Google Shape;448;p23"/>
            <p:cNvGrpSpPr/>
            <p:nvPr/>
          </p:nvGrpSpPr>
          <p:grpSpPr>
            <a:xfrm>
              <a:off x="3634550" y="5462177"/>
              <a:ext cx="307220" cy="215444"/>
              <a:chOff x="8589453" y="1662853"/>
              <a:chExt cx="307220" cy="215444"/>
            </a:xfrm>
          </p:grpSpPr>
          <p:sp>
            <p:nvSpPr>
              <p:cNvPr id="449" name="Google Shape;449;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13</a:t>
                </a:r>
                <a:endParaRPr/>
              </a:p>
            </p:txBody>
          </p:sp>
          <p:sp>
            <p:nvSpPr>
              <p:cNvPr id="450" name="Google Shape;450;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51" name="Google Shape;451;p23"/>
            <p:cNvGrpSpPr/>
            <p:nvPr/>
          </p:nvGrpSpPr>
          <p:grpSpPr>
            <a:xfrm>
              <a:off x="3362171" y="5307841"/>
              <a:ext cx="307220" cy="215444"/>
              <a:chOff x="8589453" y="1662853"/>
              <a:chExt cx="307220" cy="215444"/>
            </a:xfrm>
          </p:grpSpPr>
          <p:sp>
            <p:nvSpPr>
              <p:cNvPr id="452" name="Google Shape;452;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11</a:t>
                </a:r>
                <a:endParaRPr/>
              </a:p>
            </p:txBody>
          </p:sp>
          <p:sp>
            <p:nvSpPr>
              <p:cNvPr id="453" name="Google Shape;453;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54" name="Google Shape;454;p23"/>
            <p:cNvGrpSpPr/>
            <p:nvPr/>
          </p:nvGrpSpPr>
          <p:grpSpPr>
            <a:xfrm>
              <a:off x="3636844" y="5150997"/>
              <a:ext cx="307220" cy="215444"/>
              <a:chOff x="8589453" y="1662853"/>
              <a:chExt cx="307220" cy="215444"/>
            </a:xfrm>
          </p:grpSpPr>
          <p:sp>
            <p:nvSpPr>
              <p:cNvPr id="455" name="Google Shape;455;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12</a:t>
                </a:r>
                <a:endParaRPr/>
              </a:p>
            </p:txBody>
          </p:sp>
          <p:sp>
            <p:nvSpPr>
              <p:cNvPr id="456" name="Google Shape;456;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57" name="Google Shape;457;p23"/>
            <p:cNvGrpSpPr/>
            <p:nvPr/>
          </p:nvGrpSpPr>
          <p:grpSpPr>
            <a:xfrm>
              <a:off x="4004238" y="5122838"/>
              <a:ext cx="307220" cy="215444"/>
              <a:chOff x="8589453" y="1662853"/>
              <a:chExt cx="307220" cy="215444"/>
            </a:xfrm>
          </p:grpSpPr>
          <p:sp>
            <p:nvSpPr>
              <p:cNvPr id="458" name="Google Shape;458;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14</a:t>
                </a:r>
                <a:endParaRPr/>
              </a:p>
            </p:txBody>
          </p:sp>
          <p:sp>
            <p:nvSpPr>
              <p:cNvPr id="459" name="Google Shape;459;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60" name="Google Shape;460;p23"/>
            <p:cNvGrpSpPr/>
            <p:nvPr/>
          </p:nvGrpSpPr>
          <p:grpSpPr>
            <a:xfrm>
              <a:off x="4174626" y="5275284"/>
              <a:ext cx="307220" cy="215444"/>
              <a:chOff x="8589453" y="1662853"/>
              <a:chExt cx="307220" cy="215444"/>
            </a:xfrm>
          </p:grpSpPr>
          <p:sp>
            <p:nvSpPr>
              <p:cNvPr id="461" name="Google Shape;461;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15</a:t>
                </a:r>
                <a:endParaRPr/>
              </a:p>
            </p:txBody>
          </p:sp>
          <p:sp>
            <p:nvSpPr>
              <p:cNvPr id="462" name="Google Shape;462;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63" name="Google Shape;463;p23"/>
            <p:cNvGrpSpPr/>
            <p:nvPr/>
          </p:nvGrpSpPr>
          <p:grpSpPr>
            <a:xfrm>
              <a:off x="4233296" y="5490312"/>
              <a:ext cx="307220" cy="215444"/>
              <a:chOff x="8589453" y="1662853"/>
              <a:chExt cx="307220" cy="215444"/>
            </a:xfrm>
          </p:grpSpPr>
          <p:sp>
            <p:nvSpPr>
              <p:cNvPr id="464" name="Google Shape;464;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16</a:t>
                </a:r>
                <a:endParaRPr/>
              </a:p>
            </p:txBody>
          </p:sp>
          <p:sp>
            <p:nvSpPr>
              <p:cNvPr id="465" name="Google Shape;465;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66" name="Google Shape;466;p23"/>
            <p:cNvGrpSpPr/>
            <p:nvPr/>
          </p:nvGrpSpPr>
          <p:grpSpPr>
            <a:xfrm>
              <a:off x="6321308" y="5509135"/>
              <a:ext cx="307220" cy="215444"/>
              <a:chOff x="8589453" y="1662853"/>
              <a:chExt cx="307220" cy="215444"/>
            </a:xfrm>
          </p:grpSpPr>
          <p:sp>
            <p:nvSpPr>
              <p:cNvPr id="467" name="Google Shape;467;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20</a:t>
                </a:r>
                <a:endParaRPr/>
              </a:p>
            </p:txBody>
          </p:sp>
          <p:sp>
            <p:nvSpPr>
              <p:cNvPr id="468" name="Google Shape;468;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grpSp>
          <p:nvGrpSpPr>
            <p:cNvPr id="469" name="Google Shape;469;p23"/>
            <p:cNvGrpSpPr/>
            <p:nvPr/>
          </p:nvGrpSpPr>
          <p:grpSpPr>
            <a:xfrm>
              <a:off x="4949165" y="4748783"/>
              <a:ext cx="307220" cy="215444"/>
              <a:chOff x="8589453" y="1662853"/>
              <a:chExt cx="307220" cy="215444"/>
            </a:xfrm>
          </p:grpSpPr>
          <p:sp>
            <p:nvSpPr>
              <p:cNvPr id="470" name="Google Shape;470;p23"/>
              <p:cNvSpPr txBox="1"/>
              <p:nvPr/>
            </p:nvSpPr>
            <p:spPr>
              <a:xfrm flipH="1">
                <a:off x="8589453" y="1662853"/>
                <a:ext cx="3072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17</a:t>
                </a:r>
                <a:endParaRPr/>
              </a:p>
            </p:txBody>
          </p:sp>
          <p:sp>
            <p:nvSpPr>
              <p:cNvPr id="471" name="Google Shape;471;p23"/>
              <p:cNvSpPr/>
              <p:nvPr/>
            </p:nvSpPr>
            <p:spPr>
              <a:xfrm>
                <a:off x="8638783" y="1680575"/>
                <a:ext cx="180000" cy="180000"/>
              </a:xfrm>
              <a:prstGeom prst="ellipse">
                <a:avLst/>
              </a:pr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p:txBody>
          </p:sp>
        </p:grpSp>
        <p:sp>
          <p:nvSpPr>
            <p:cNvPr id="472" name="Google Shape;472;p23"/>
            <p:cNvSpPr txBox="1"/>
            <p:nvPr/>
          </p:nvSpPr>
          <p:spPr>
            <a:xfrm>
              <a:off x="7260128" y="3645616"/>
              <a:ext cx="1321196"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Weapon 1</a:t>
              </a:r>
              <a:endParaRPr/>
            </a:p>
            <a:p>
              <a:pPr marL="0" marR="0" lvl="0" indent="0" algn="l" rtl="0">
                <a:spcBef>
                  <a:spcPts val="0"/>
                </a:spcBef>
                <a:spcAft>
                  <a:spcPts val="0"/>
                </a:spcAft>
                <a:buNone/>
              </a:pPr>
              <a:r>
                <a:rPr lang="en-US" sz="900">
                  <a:solidFill>
                    <a:schemeClr val="dk1"/>
                  </a:solidFill>
                  <a:latin typeface="Calibri"/>
                  <a:ea typeface="Calibri"/>
                  <a:cs typeface="Calibri"/>
                  <a:sym typeface="Calibri"/>
                </a:rPr>
                <a:t>Weapon 2</a:t>
              </a:r>
              <a:endParaRPr/>
            </a:p>
            <a:p>
              <a:pPr marL="0" marR="0" lvl="0" indent="0" algn="l" rtl="0">
                <a:spcBef>
                  <a:spcPts val="0"/>
                </a:spcBef>
                <a:spcAft>
                  <a:spcPts val="0"/>
                </a:spcAft>
                <a:buNone/>
              </a:pPr>
              <a:r>
                <a:rPr lang="en-US" sz="900">
                  <a:solidFill>
                    <a:schemeClr val="dk1"/>
                  </a:solidFill>
                  <a:latin typeface="Calibri"/>
                  <a:ea typeface="Calibri"/>
                  <a:cs typeface="Calibri"/>
                  <a:sym typeface="Calibri"/>
                </a:rPr>
                <a:t>Weapon 3       All targets</a:t>
              </a:r>
              <a:endParaRPr/>
            </a:p>
            <a:p>
              <a:pPr marL="0" marR="0" lvl="0" indent="0" algn="l" rtl="0">
                <a:spcBef>
                  <a:spcPts val="0"/>
                </a:spcBef>
                <a:spcAft>
                  <a:spcPts val="0"/>
                </a:spcAft>
                <a:buNone/>
              </a:pPr>
              <a:r>
                <a:rPr lang="en-US" sz="900">
                  <a:solidFill>
                    <a:schemeClr val="dk1"/>
                  </a:solidFill>
                  <a:latin typeface="Calibri"/>
                  <a:ea typeface="Calibri"/>
                  <a:cs typeface="Calibri"/>
                  <a:sym typeface="Calibri"/>
                </a:rPr>
                <a:t>Weapon 4</a:t>
              </a:r>
              <a:endParaRPr/>
            </a:p>
            <a:p>
              <a:pPr marL="0" marR="0" lvl="0" indent="0" algn="l" rtl="0">
                <a:spcBef>
                  <a:spcPts val="0"/>
                </a:spcBef>
                <a:spcAft>
                  <a:spcPts val="0"/>
                </a:spcAft>
                <a:buNone/>
              </a:pPr>
              <a:r>
                <a:rPr lang="en-US" sz="900">
                  <a:solidFill>
                    <a:schemeClr val="dk1"/>
                  </a:solidFill>
                  <a:latin typeface="Calibri"/>
                  <a:ea typeface="Calibri"/>
                  <a:cs typeface="Calibri"/>
                  <a:sym typeface="Calibri"/>
                </a:rPr>
                <a:t>Weapon 5</a:t>
              </a:r>
              <a:endParaRPr/>
            </a:p>
          </p:txBody>
        </p:sp>
        <p:cxnSp>
          <p:nvCxnSpPr>
            <p:cNvPr id="473" name="Google Shape;473;p23"/>
            <p:cNvCxnSpPr/>
            <p:nvPr/>
          </p:nvCxnSpPr>
          <p:spPr>
            <a:xfrm rot="10800000">
              <a:off x="7972817" y="3759814"/>
              <a:ext cx="540000" cy="0"/>
            </a:xfrm>
            <a:prstGeom prst="straightConnector1">
              <a:avLst/>
            </a:prstGeom>
            <a:noFill/>
            <a:ln w="25400" cap="flat" cmpd="sng">
              <a:solidFill>
                <a:srgbClr val="C00000"/>
              </a:solidFill>
              <a:prstDash val="dash"/>
              <a:round/>
              <a:headEnd type="none" w="sm" len="sm"/>
              <a:tailEnd type="none" w="sm" len="sm"/>
            </a:ln>
          </p:spPr>
        </p:cxnSp>
        <p:cxnSp>
          <p:nvCxnSpPr>
            <p:cNvPr id="474" name="Google Shape;474;p23"/>
            <p:cNvCxnSpPr/>
            <p:nvPr/>
          </p:nvCxnSpPr>
          <p:spPr>
            <a:xfrm rot="10800000">
              <a:off x="7960291" y="3898534"/>
              <a:ext cx="540000" cy="0"/>
            </a:xfrm>
            <a:prstGeom prst="straightConnector1">
              <a:avLst/>
            </a:prstGeom>
            <a:noFill/>
            <a:ln w="25400" cap="flat" cmpd="sng">
              <a:solidFill>
                <a:srgbClr val="0070C0"/>
              </a:solidFill>
              <a:prstDash val="dot"/>
              <a:round/>
              <a:headEnd type="none" w="sm" len="sm"/>
              <a:tailEnd type="none" w="sm" len="sm"/>
            </a:ln>
          </p:spPr>
        </p:cxnSp>
        <p:cxnSp>
          <p:nvCxnSpPr>
            <p:cNvPr id="475" name="Google Shape;475;p23"/>
            <p:cNvCxnSpPr/>
            <p:nvPr/>
          </p:nvCxnSpPr>
          <p:spPr>
            <a:xfrm rot="10800000">
              <a:off x="7922713" y="4174106"/>
              <a:ext cx="540000" cy="0"/>
            </a:xfrm>
            <a:prstGeom prst="straightConnector1">
              <a:avLst/>
            </a:prstGeom>
            <a:noFill/>
            <a:ln w="25400" cap="flat" cmpd="sng">
              <a:solidFill>
                <a:srgbClr val="00B050"/>
              </a:solidFill>
              <a:prstDash val="lgDash"/>
              <a:round/>
              <a:headEnd type="none" w="sm" len="sm"/>
              <a:tailEnd type="none" w="sm" len="sm"/>
            </a:ln>
          </p:spPr>
        </p:cxnSp>
        <p:cxnSp>
          <p:nvCxnSpPr>
            <p:cNvPr id="476" name="Google Shape;476;p23"/>
            <p:cNvCxnSpPr/>
            <p:nvPr/>
          </p:nvCxnSpPr>
          <p:spPr>
            <a:xfrm rot="10800000">
              <a:off x="7972817" y="4332393"/>
              <a:ext cx="540000" cy="0"/>
            </a:xfrm>
            <a:prstGeom prst="straightConnector1">
              <a:avLst/>
            </a:prstGeom>
            <a:noFill/>
            <a:ln w="25400" cap="flat" cmpd="sng">
              <a:solidFill>
                <a:srgbClr val="FFC000"/>
              </a:solidFill>
              <a:prstDash val="lgDashDot"/>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3 - Resource allocation (2)</a:t>
            </a:r>
            <a:endParaRPr/>
          </a:p>
        </p:txBody>
      </p:sp>
      <p:sp>
        <p:nvSpPr>
          <p:cNvPr id="482" name="Google Shape;482;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graphicFrame>
        <p:nvGraphicFramePr>
          <p:cNvPr id="483" name="Google Shape;483;p24"/>
          <p:cNvGraphicFramePr/>
          <p:nvPr/>
        </p:nvGraphicFramePr>
        <p:xfrm>
          <a:off x="778593" y="1762161"/>
          <a:ext cx="10691625" cy="4188780"/>
        </p:xfrm>
        <a:graphic>
          <a:graphicData uri="http://schemas.openxmlformats.org/drawingml/2006/table">
            <a:tbl>
              <a:tblPr firstRow="1" bandRow="1">
                <a:noFill/>
                <a:tableStyleId>{EB854AAE-8019-416A-9E14-ACAD21F8D70A}</a:tableStyleId>
              </a:tblPr>
              <a:tblGrid>
                <a:gridCol w="797825"/>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749800"/>
              </a:tblGrid>
              <a:tr h="247500">
                <a:tc gridSpan="21">
                  <a:txBody>
                    <a:bodyPr/>
                    <a:lstStyle/>
                    <a:p>
                      <a:pPr marL="0" marR="0" lvl="0" indent="0" algn="ctr" rtl="0">
                        <a:spcBef>
                          <a:spcPts val="0"/>
                        </a:spcBef>
                        <a:spcAft>
                          <a:spcPts val="0"/>
                        </a:spcAft>
                        <a:buNone/>
                      </a:pPr>
                      <a:r>
                        <a:rPr lang="en-US" sz="1200" i="0" u="none" strike="noStrike" cap="none"/>
                        <a:t>Probability that weapon will not damage target</a:t>
                      </a:r>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i="0" u="none" strike="noStrike" cap="none"/>
                    </a:p>
                  </a:txBody>
                  <a:tcPr marL="91450" marR="91450" marT="45725" marB="45725" anchor="ctr"/>
                </a:tc>
              </a:tr>
              <a:tr h="247500">
                <a:tc rowSpan="2">
                  <a:txBody>
                    <a:bodyPr/>
                    <a:lstStyle/>
                    <a:p>
                      <a:pPr marL="0" marR="0" lvl="0" indent="0" algn="ctr" rtl="0">
                        <a:spcBef>
                          <a:spcPts val="0"/>
                        </a:spcBef>
                        <a:spcAft>
                          <a:spcPts val="0"/>
                        </a:spcAft>
                        <a:buNone/>
                      </a:pPr>
                      <a:r>
                        <a:rPr lang="en-US" sz="1200" i="0" u="none" strike="noStrike" cap="none"/>
                        <a:t>Weapons</a:t>
                      </a:r>
                      <a:endParaRPr/>
                    </a:p>
                  </a:txBody>
                  <a:tcPr marL="91450" marR="91450" marT="45725" marB="45725" anchor="ctr"/>
                </a:tc>
                <a:tc gridSpan="20">
                  <a:txBody>
                    <a:bodyPr/>
                    <a:lstStyle/>
                    <a:p>
                      <a:pPr marL="0" marR="0" lvl="0" indent="0" algn="ctr" rtl="0">
                        <a:lnSpc>
                          <a:spcPct val="100000"/>
                        </a:lnSpc>
                        <a:spcBef>
                          <a:spcPts val="0"/>
                        </a:spcBef>
                        <a:spcAft>
                          <a:spcPts val="0"/>
                        </a:spcAft>
                        <a:buClr>
                          <a:schemeClr val="dk1"/>
                        </a:buClr>
                        <a:buSzPts val="1200"/>
                        <a:buFont typeface="Calibri"/>
                        <a:buNone/>
                      </a:pPr>
                      <a:r>
                        <a:rPr lang="en-US" sz="1200" i="0" u="none" strike="noStrike" cap="none"/>
                        <a:t>Targets</a:t>
                      </a:r>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200"/>
                        <a:buFont typeface="Calibri"/>
                        <a:buNone/>
                      </a:pPr>
                      <a:r>
                        <a:rPr lang="en-US" sz="1200" i="0" u="none" strike="noStrike" cap="none"/>
                        <a:t>Number of weapons available</a:t>
                      </a:r>
                      <a:endParaRPr/>
                    </a:p>
                  </a:txBody>
                  <a:tcPr marL="91450" marR="91450" marT="45725" marB="45725" anchor="ctr"/>
                </a:tc>
              </a:tr>
              <a:tr h="247500">
                <a:tc vMerge="1">
                  <a:txBody>
                    <a:bodyPr/>
                    <a:lstStyle/>
                    <a:p>
                      <a:endParaRPr lang="en-US"/>
                    </a:p>
                  </a:txBody>
                  <a:tcPr/>
                </a:tc>
                <a:tc>
                  <a:txBody>
                    <a:bodyPr/>
                    <a:lstStyle/>
                    <a:p>
                      <a:pPr marL="0" marR="0" lvl="0" indent="0" algn="ctr" rtl="0">
                        <a:spcBef>
                          <a:spcPts val="0"/>
                        </a:spcBef>
                        <a:spcAft>
                          <a:spcPts val="0"/>
                        </a:spcAft>
                        <a:buNone/>
                      </a:pPr>
                      <a:r>
                        <a:rPr lang="en-US" sz="12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20</a:t>
                      </a:r>
                      <a:endParaRPr/>
                    </a:p>
                  </a:txBody>
                  <a:tcPr marL="91450" marR="91450" marT="45725" marB="45725" anchor="ctr"/>
                </a:tc>
                <a:tc vMerge="1">
                  <a:txBody>
                    <a:bodyPr/>
                    <a:lstStyle/>
                    <a:p>
                      <a:endParaRPr lang="en-US"/>
                    </a:p>
                  </a:txBody>
                  <a:tcPr/>
                </a:tc>
              </a:tr>
              <a:tr h="362175">
                <a:tc>
                  <a:txBody>
                    <a:bodyPr/>
                    <a:lstStyle/>
                    <a:p>
                      <a:pPr marL="0" marR="0" lvl="0" indent="0" algn="ctr" rtl="0">
                        <a:spcBef>
                          <a:spcPts val="0"/>
                        </a:spcBef>
                        <a:spcAft>
                          <a:spcPts val="0"/>
                        </a:spcAft>
                        <a:buNone/>
                      </a:pPr>
                      <a:r>
                        <a:rPr lang="en-US" sz="12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200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300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150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250</a:t>
                      </a:r>
                      <a:endParaRPr/>
                    </a:p>
                  </a:txBody>
                  <a:tcPr marL="91450" marR="91450" marT="45725" marB="45725" anchor="ctr"/>
                </a:tc>
              </a:tr>
              <a:tr h="281925">
                <a:tc gridSpan="22">
                  <a:txBody>
                    <a:bodyPr/>
                    <a:lstStyle/>
                    <a:p>
                      <a:pPr marL="0" marR="0" lvl="0" indent="0" algn="ctr" rtl="0">
                        <a:spcBef>
                          <a:spcPts val="0"/>
                        </a:spcBef>
                        <a:spcAft>
                          <a:spcPts val="0"/>
                        </a:spcAft>
                        <a:buNone/>
                      </a:pPr>
                      <a:r>
                        <a:rPr lang="en-US" sz="1200" b="1" u="none" strike="noStrike" cap="none">
                          <a:solidFill>
                            <a:schemeClr val="lt1"/>
                          </a:solidFill>
                        </a:rPr>
                        <a:t>Minimum number of weapons to be assigned to target</a:t>
                      </a:r>
                      <a:endParaRPr/>
                    </a:p>
                  </a:txBody>
                  <a:tcPr marL="91450" marR="91450" marT="45725" marB="45725" anchor="c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175">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30</a:t>
                      </a:r>
                      <a:endParaRPr/>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40</a:t>
                      </a:r>
                      <a:endParaRPr/>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50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70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35</a:t>
                      </a:r>
                      <a:endParaRPr/>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10</a:t>
                      </a:r>
                      <a:endParaRPr/>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r>
              <a:tr h="262525">
                <a:tc gridSpan="22">
                  <a:txBody>
                    <a:bodyPr/>
                    <a:lstStyle/>
                    <a:p>
                      <a:pPr marL="0" marR="0" lvl="0" indent="0" algn="ctr" rtl="0">
                        <a:spcBef>
                          <a:spcPts val="0"/>
                        </a:spcBef>
                        <a:spcAft>
                          <a:spcPts val="0"/>
                        </a:spcAft>
                        <a:buNone/>
                      </a:pPr>
                      <a:r>
                        <a:rPr lang="en-US" sz="1200" b="1" u="none" strike="noStrike" cap="none">
                          <a:solidFill>
                            <a:schemeClr val="lt1"/>
                          </a:solidFill>
                        </a:rPr>
                        <a:t>Military value of targets</a:t>
                      </a:r>
                      <a:endParaRPr/>
                    </a:p>
                  </a:txBody>
                  <a:tcPr marL="91450" marR="91450" marT="45725" marB="45725" anchor="c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175">
                <a:tc>
                  <a:txBody>
                    <a:bodyPr/>
                    <a:lstStyle/>
                    <a:p>
                      <a:pPr marL="0" marR="0" lvl="0" indent="0" algn="ctr" rtl="0">
                        <a:spcBef>
                          <a:spcPts val="0"/>
                        </a:spcBef>
                        <a:spcAft>
                          <a:spcPts val="0"/>
                        </a:spcAft>
                        <a:buNone/>
                      </a:pP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60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50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50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75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40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60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150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45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125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130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150</a:t>
                      </a:r>
                      <a:endParaRPr/>
                    </a:p>
                  </a:txBody>
                  <a:tcPr marL="91450" marR="91450" marT="45725" marB="45725" anchor="ctr"/>
                </a:tc>
                <a:tc>
                  <a:txBody>
                    <a:bodyPr/>
                    <a:lstStyle/>
                    <a:p>
                      <a:pPr marL="0" marR="0" lvl="0" indent="0" algn="ctr" rtl="0">
                        <a:spcBef>
                          <a:spcPts val="0"/>
                        </a:spcBef>
                        <a:spcAft>
                          <a:spcPts val="0"/>
                        </a:spcAft>
                        <a:buNone/>
                      </a:pPr>
                      <a:endParaRPr sz="1200" u="none" strike="noStrike" cap="none"/>
                    </a:p>
                  </a:txBody>
                  <a:tcPr marL="91450" marR="91450" marT="45725" marB="457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 </a:t>
            </a:r>
            <a:endParaRPr/>
          </a:p>
        </p:txBody>
      </p:sp>
      <p:sp>
        <p:nvSpPr>
          <p:cNvPr id="489" name="Google Shape;489;p25"/>
          <p:cNvSpPr txBox="1">
            <a:spLocks noGrp="1"/>
          </p:cNvSpPr>
          <p:nvPr>
            <p:ph type="body" idx="1"/>
          </p:nvPr>
        </p:nvSpPr>
        <p:spPr>
          <a:xfrm>
            <a:off x="677334" y="2160589"/>
            <a:ext cx="8596668" cy="4520627"/>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SzPts val="2405"/>
              <a:buFont typeface="Arial"/>
              <a:buChar char="•"/>
            </a:pPr>
            <a:r>
              <a:rPr lang="en-US" sz="1850"/>
              <a:t>Set of all weapons available</a:t>
            </a:r>
            <a:endParaRPr/>
          </a:p>
          <a:p>
            <a:pPr marL="742950" lvl="1" indent="-285750" algn="l" rtl="0">
              <a:lnSpc>
                <a:spcPct val="80000"/>
              </a:lnSpc>
              <a:spcBef>
                <a:spcPts val="1000"/>
              </a:spcBef>
              <a:spcAft>
                <a:spcPts val="0"/>
              </a:spcAft>
              <a:buSzPts val="1332"/>
              <a:buChar char="o"/>
            </a:pPr>
            <a:r>
              <a:rPr lang="en-US" sz="1665"/>
              <a:t> </a:t>
            </a:r>
            <a:endParaRPr/>
          </a:p>
          <a:p>
            <a:pPr marL="342900" lvl="0" indent="-342900" algn="l" rtl="0">
              <a:lnSpc>
                <a:spcPct val="80000"/>
              </a:lnSpc>
              <a:spcBef>
                <a:spcPts val="1000"/>
              </a:spcBef>
              <a:spcAft>
                <a:spcPts val="0"/>
              </a:spcAft>
              <a:buSzPts val="2405"/>
              <a:buFont typeface="Arial"/>
              <a:buChar char="•"/>
            </a:pPr>
            <a:r>
              <a:rPr lang="en-US" sz="1850"/>
              <a:t>Set of all targets</a:t>
            </a:r>
            <a:endParaRPr/>
          </a:p>
          <a:p>
            <a:pPr marL="742950" lvl="1" indent="-285750" algn="l" rtl="0">
              <a:lnSpc>
                <a:spcPct val="80000"/>
              </a:lnSpc>
              <a:spcBef>
                <a:spcPts val="1000"/>
              </a:spcBef>
              <a:spcAft>
                <a:spcPts val="0"/>
              </a:spcAft>
              <a:buSzPts val="1332"/>
              <a:buChar char="o"/>
            </a:pPr>
            <a:r>
              <a:rPr lang="en-US" sz="1665"/>
              <a:t> </a:t>
            </a:r>
            <a:endParaRPr/>
          </a:p>
          <a:p>
            <a:pPr marL="342900" lvl="0" indent="-342900" algn="l" rtl="0">
              <a:lnSpc>
                <a:spcPct val="80000"/>
              </a:lnSpc>
              <a:spcBef>
                <a:spcPts val="1000"/>
              </a:spcBef>
              <a:spcAft>
                <a:spcPts val="0"/>
              </a:spcAft>
              <a:buSzPts val="2405"/>
              <a:buFont typeface="Arial"/>
              <a:buChar char="•"/>
            </a:pPr>
            <a:r>
              <a:rPr lang="en-US" sz="1850"/>
              <a:t>(Sub)set of </a:t>
            </a:r>
            <a:r>
              <a:rPr lang="en-US" sz="1850" i="1"/>
              <a:t>specified</a:t>
            </a:r>
            <a:r>
              <a:rPr lang="en-US" sz="1850"/>
              <a:t> targets with minimum weapon allocation</a:t>
            </a:r>
            <a:endParaRPr/>
          </a:p>
          <a:p>
            <a:pPr marL="742950" lvl="1" indent="-285750" algn="l" rtl="0">
              <a:lnSpc>
                <a:spcPct val="80000"/>
              </a:lnSpc>
              <a:spcBef>
                <a:spcPts val="1000"/>
              </a:spcBef>
              <a:spcAft>
                <a:spcPts val="0"/>
              </a:spcAft>
              <a:buSzPts val="1332"/>
              <a:buChar char="o"/>
            </a:pPr>
            <a:r>
              <a:rPr lang="en-US" sz="1665"/>
              <a:t> </a:t>
            </a:r>
            <a:endParaRPr/>
          </a:p>
          <a:p>
            <a:pPr marL="0" lvl="0" indent="0" algn="l" rtl="0">
              <a:lnSpc>
                <a:spcPct val="80000"/>
              </a:lnSpc>
              <a:spcBef>
                <a:spcPts val="1000"/>
              </a:spcBef>
              <a:spcAft>
                <a:spcPts val="0"/>
              </a:spcAft>
              <a:buSzPts val="2405"/>
              <a:buNone/>
            </a:pPr>
            <a:endParaRPr sz="1850"/>
          </a:p>
          <a:p>
            <a:pPr marL="0" lvl="0" indent="0" algn="l" rtl="0">
              <a:lnSpc>
                <a:spcPct val="80000"/>
              </a:lnSpc>
              <a:spcBef>
                <a:spcPts val="1000"/>
              </a:spcBef>
              <a:spcAft>
                <a:spcPts val="0"/>
              </a:spcAft>
              <a:buSzPts val="2405"/>
              <a:buNone/>
            </a:pPr>
            <a:r>
              <a:rPr lang="en-US" sz="1850"/>
              <a:t>Here, </a:t>
            </a:r>
            <a:endParaRPr/>
          </a:p>
          <a:p>
            <a:pPr marL="742950" lvl="1" indent="-285750" algn="l" rtl="0">
              <a:lnSpc>
                <a:spcPct val="80000"/>
              </a:lnSpc>
              <a:spcBef>
                <a:spcPts val="1000"/>
              </a:spcBef>
              <a:spcAft>
                <a:spcPts val="0"/>
              </a:spcAft>
              <a:buSzPts val="1332"/>
              <a:buChar char="o"/>
            </a:pPr>
            <a:r>
              <a:rPr lang="en-US" sz="1665"/>
              <a:t> ICBM: InterContinental Ballistic Missile</a:t>
            </a:r>
            <a:endParaRPr/>
          </a:p>
          <a:p>
            <a:pPr marL="742950" lvl="1" indent="-285750" algn="l" rtl="0">
              <a:lnSpc>
                <a:spcPct val="80000"/>
              </a:lnSpc>
              <a:spcBef>
                <a:spcPts val="1000"/>
              </a:spcBef>
              <a:spcAft>
                <a:spcPts val="0"/>
              </a:spcAft>
              <a:buSzPts val="1332"/>
              <a:buChar char="o"/>
            </a:pPr>
            <a:r>
              <a:rPr lang="en-US" sz="1665"/>
              <a:t>MediumRange Ballistic Missiles from area number 1</a:t>
            </a:r>
            <a:endParaRPr/>
          </a:p>
          <a:p>
            <a:pPr marL="742950" lvl="1" indent="-285750" algn="l" rtl="0">
              <a:lnSpc>
                <a:spcPct val="80000"/>
              </a:lnSpc>
              <a:spcBef>
                <a:spcPts val="1000"/>
              </a:spcBef>
              <a:spcAft>
                <a:spcPts val="0"/>
              </a:spcAft>
              <a:buSzPts val="1332"/>
              <a:buChar char="o"/>
            </a:pPr>
            <a:r>
              <a:rPr lang="en-US" sz="1665"/>
              <a:t>Long Range Bomber</a:t>
            </a:r>
            <a:endParaRPr/>
          </a:p>
          <a:p>
            <a:pPr marL="742950" lvl="1" indent="-285750" algn="l" rtl="0">
              <a:lnSpc>
                <a:spcPct val="80000"/>
              </a:lnSpc>
              <a:spcBef>
                <a:spcPts val="1000"/>
              </a:spcBef>
              <a:spcAft>
                <a:spcPts val="0"/>
              </a:spcAft>
              <a:buSzPts val="1332"/>
              <a:buChar char="o"/>
            </a:pPr>
            <a:r>
              <a:rPr lang="en-US" sz="1665"/>
              <a:t>Fighter Bomber</a:t>
            </a:r>
            <a:endParaRPr/>
          </a:p>
          <a:p>
            <a:pPr marL="742950" lvl="1" indent="-285750" algn="l" rtl="0">
              <a:lnSpc>
                <a:spcPct val="80000"/>
              </a:lnSpc>
              <a:spcBef>
                <a:spcPts val="1000"/>
              </a:spcBef>
              <a:spcAft>
                <a:spcPts val="0"/>
              </a:spcAft>
              <a:buSzPts val="1332"/>
              <a:buChar char="o"/>
            </a:pPr>
            <a:r>
              <a:rPr lang="en-US" sz="1665"/>
              <a:t>Medium Range Ballistic Missiles from area number 2  </a:t>
            </a:r>
            <a:endParaRPr/>
          </a:p>
        </p:txBody>
      </p:sp>
      <p:sp>
        <p:nvSpPr>
          <p:cNvPr id="490" name="Google Shape;490;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491" name="Google Shape;491;p25"/>
          <p:cNvPicPr preferRelativeResize="0"/>
          <p:nvPr/>
        </p:nvPicPr>
        <p:blipFill rotWithShape="1">
          <a:blip r:embed="rId3">
            <a:alphaModFix/>
          </a:blip>
          <a:srcRect/>
          <a:stretch/>
        </p:blipFill>
        <p:spPr>
          <a:xfrm>
            <a:off x="1520571" y="2498009"/>
            <a:ext cx="6602413" cy="341312"/>
          </a:xfrm>
          <a:prstGeom prst="rect">
            <a:avLst/>
          </a:prstGeom>
          <a:noFill/>
          <a:ln>
            <a:noFill/>
          </a:ln>
        </p:spPr>
      </p:pic>
      <p:pic>
        <p:nvPicPr>
          <p:cNvPr id="492" name="Google Shape;492;p25"/>
          <p:cNvPicPr preferRelativeResize="0"/>
          <p:nvPr/>
        </p:nvPicPr>
        <p:blipFill rotWithShape="1">
          <a:blip r:embed="rId4">
            <a:alphaModFix/>
          </a:blip>
          <a:srcRect/>
          <a:stretch/>
        </p:blipFill>
        <p:spPr>
          <a:xfrm>
            <a:off x="1520571" y="3202598"/>
            <a:ext cx="1922463" cy="341313"/>
          </a:xfrm>
          <a:prstGeom prst="rect">
            <a:avLst/>
          </a:prstGeom>
          <a:noFill/>
          <a:ln>
            <a:noFill/>
          </a:ln>
        </p:spPr>
      </p:pic>
      <p:pic>
        <p:nvPicPr>
          <p:cNvPr id="493" name="Google Shape;493;p25"/>
          <p:cNvPicPr preferRelativeResize="0"/>
          <p:nvPr/>
        </p:nvPicPr>
        <p:blipFill rotWithShape="1">
          <a:blip r:embed="rId5">
            <a:alphaModFix/>
          </a:blip>
          <a:srcRect/>
          <a:stretch/>
        </p:blipFill>
        <p:spPr>
          <a:xfrm>
            <a:off x="1520571" y="3907188"/>
            <a:ext cx="3651250" cy="3413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9">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89">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(1)</a:t>
            </a:r>
            <a:r>
              <a:rPr lang="en-US" i="1"/>
              <a:t> </a:t>
            </a:r>
            <a:endParaRPr/>
          </a:p>
        </p:txBody>
      </p:sp>
      <p:sp>
        <p:nvSpPr>
          <p:cNvPr id="499" name="Google Shape;499;p2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Let </a:t>
            </a:r>
            <a:r>
              <a:rPr lang="en-US" i="1"/>
              <a:t>φ</a:t>
            </a:r>
            <a:r>
              <a:rPr lang="en-US" i="1" baseline="-25000"/>
              <a:t>w</a:t>
            </a:r>
            <a:r>
              <a:rPr lang="en-US" baseline="-25000"/>
              <a:t>, </a:t>
            </a:r>
            <a:r>
              <a:rPr lang="en-US" i="1" baseline="-25000"/>
              <a:t>t  </a:t>
            </a:r>
            <a:r>
              <a:rPr lang="en-US"/>
              <a:t>be the probability that weapon </a:t>
            </a:r>
            <a:r>
              <a:rPr lang="en-US" i="1"/>
              <a:t>w</a:t>
            </a:r>
            <a:r>
              <a:rPr lang="en-US"/>
              <a:t> will not damage target </a:t>
            </a:r>
            <a:r>
              <a:rPr lang="en-US" i="1"/>
              <a:t>t</a:t>
            </a:r>
            <a:endParaRPr/>
          </a:p>
        </p:txBody>
      </p:sp>
      <p:sp>
        <p:nvSpPr>
          <p:cNvPr id="500" name="Google Shape;500;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graphicFrame>
        <p:nvGraphicFramePr>
          <p:cNvPr id="501" name="Google Shape;501;p26"/>
          <p:cNvGraphicFramePr/>
          <p:nvPr/>
        </p:nvGraphicFramePr>
        <p:xfrm>
          <a:off x="823035" y="2685613"/>
          <a:ext cx="9941825" cy="2633865"/>
        </p:xfrm>
        <a:graphic>
          <a:graphicData uri="http://schemas.openxmlformats.org/drawingml/2006/table">
            <a:tbl>
              <a:tblPr firstRow="1" bandRow="1">
                <a:noFill/>
                <a:tableStyleId>{EB854AAE-8019-416A-9E14-ACAD21F8D70A}</a:tableStyleId>
              </a:tblPr>
              <a:tblGrid>
                <a:gridCol w="797825"/>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tblGrid>
              <a:tr h="247500">
                <a:tc gridSpan="21">
                  <a:txBody>
                    <a:bodyPr/>
                    <a:lstStyle/>
                    <a:p>
                      <a:pPr marL="0" marR="0" lvl="0" indent="0" algn="ctr" rtl="0">
                        <a:spcBef>
                          <a:spcPts val="0"/>
                        </a:spcBef>
                        <a:spcAft>
                          <a:spcPts val="0"/>
                        </a:spcAft>
                        <a:buNone/>
                      </a:pPr>
                      <a:r>
                        <a:rPr lang="en-US" sz="1200" i="0" u="none" strike="noStrike" cap="none"/>
                        <a:t>Probability that weapon will not damage target</a:t>
                      </a:r>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7500">
                <a:tc rowSpan="2">
                  <a:txBody>
                    <a:bodyPr/>
                    <a:lstStyle/>
                    <a:p>
                      <a:pPr marL="0" marR="0" lvl="0" indent="0" algn="ctr" rtl="0">
                        <a:spcBef>
                          <a:spcPts val="0"/>
                        </a:spcBef>
                        <a:spcAft>
                          <a:spcPts val="0"/>
                        </a:spcAft>
                        <a:buNone/>
                      </a:pPr>
                      <a:r>
                        <a:rPr lang="en-US" sz="1200" i="0" u="none" strike="noStrike" cap="none"/>
                        <a:t>Weapons</a:t>
                      </a:r>
                      <a:endParaRPr/>
                    </a:p>
                  </a:txBody>
                  <a:tcPr marL="91450" marR="91450" marT="45725" marB="45725" anchor="ctr"/>
                </a:tc>
                <a:tc gridSpan="20">
                  <a:txBody>
                    <a:bodyPr/>
                    <a:lstStyle/>
                    <a:p>
                      <a:pPr marL="0" marR="0" lvl="0" indent="0" algn="ctr" rtl="0">
                        <a:lnSpc>
                          <a:spcPct val="100000"/>
                        </a:lnSpc>
                        <a:spcBef>
                          <a:spcPts val="0"/>
                        </a:spcBef>
                        <a:spcAft>
                          <a:spcPts val="0"/>
                        </a:spcAft>
                        <a:buClr>
                          <a:schemeClr val="dk1"/>
                        </a:buClr>
                        <a:buSzPts val="1200"/>
                        <a:buFont typeface="Calibri"/>
                        <a:buNone/>
                      </a:pPr>
                      <a:r>
                        <a:rPr lang="en-US" sz="1200" i="0" u="none" strike="noStrike" cap="none"/>
                        <a:t>Targets</a:t>
                      </a:r>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7500">
                <a:tc vMerge="1">
                  <a:txBody>
                    <a:bodyPr/>
                    <a:lstStyle/>
                    <a:p>
                      <a:endParaRPr lang="en-US"/>
                    </a:p>
                  </a:txBody>
                  <a:tcPr/>
                </a:tc>
                <a:tc>
                  <a:txBody>
                    <a:bodyPr/>
                    <a:lstStyle/>
                    <a:p>
                      <a:pPr marL="0" marR="0" lvl="0" indent="0" algn="ctr" rtl="0">
                        <a:spcBef>
                          <a:spcPts val="0"/>
                        </a:spcBef>
                        <a:spcAft>
                          <a:spcPts val="0"/>
                        </a:spcAft>
                        <a:buNone/>
                      </a:pPr>
                      <a:r>
                        <a:rPr lang="en-US" sz="12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20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sz="1200" u="none" strike="noStrike" cap="none"/>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0.85</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0.97</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0.93</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r>
              <a:tr h="362175">
                <a:tc>
                  <a:txBody>
                    <a:bodyPr/>
                    <a:lstStyle/>
                    <a:p>
                      <a:pPr marL="0" marR="0" lvl="0" indent="0" algn="ctr" rtl="0">
                        <a:spcBef>
                          <a:spcPts val="0"/>
                        </a:spcBef>
                        <a:spcAft>
                          <a:spcPts val="0"/>
                        </a:spcAft>
                        <a:buNone/>
                      </a:pPr>
                      <a:r>
                        <a:rPr lang="en-US" sz="12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0.94</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0.92</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0.95</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0.96</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0.91</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0.98</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0.99</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t>1.00</a:t>
                      </a:r>
                      <a:endParaRPr/>
                    </a:p>
                  </a:txBody>
                  <a:tcPr marL="91450" marR="91450" marT="45725" marB="457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(2)</a:t>
            </a:r>
            <a:r>
              <a:rPr lang="en-US" i="1"/>
              <a:t> </a:t>
            </a:r>
            <a:endParaRPr/>
          </a:p>
        </p:txBody>
      </p:sp>
      <p:sp>
        <p:nvSpPr>
          <p:cNvPr id="507" name="Google Shape;507;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Let </a:t>
            </a:r>
            <a:r>
              <a:rPr lang="en-US" i="1"/>
              <a:t>α</a:t>
            </a:r>
            <a:r>
              <a:rPr lang="en-US" i="1" baseline="-25000"/>
              <a:t>w </a:t>
            </a:r>
            <a:r>
              <a:rPr lang="en-US"/>
              <a:t>be the total number of weapons available per type </a:t>
            </a:r>
            <a:r>
              <a:rPr lang="en-US" i="1"/>
              <a:t>w</a:t>
            </a:r>
            <a:endParaRPr/>
          </a:p>
          <a:p>
            <a:pPr marL="342900" lvl="0" indent="-342900" algn="l" rtl="0">
              <a:spcBef>
                <a:spcPts val="1000"/>
              </a:spcBef>
              <a:spcAft>
                <a:spcPts val="0"/>
              </a:spcAft>
              <a:buSzPts val="2600"/>
              <a:buFont typeface="Arial"/>
              <a:buChar char="•"/>
            </a:pPr>
            <a:r>
              <a:rPr lang="en-US"/>
              <a:t>Let </a:t>
            </a:r>
            <a:r>
              <a:rPr lang="en-US" i="1"/>
              <a:t>β</a:t>
            </a:r>
            <a:r>
              <a:rPr lang="en-US" i="1" baseline="-25000"/>
              <a:t>t </a:t>
            </a:r>
            <a:r>
              <a:rPr lang="en-US"/>
              <a:t>be the military value of each target </a:t>
            </a:r>
            <a:r>
              <a:rPr lang="en-US" i="1"/>
              <a:t>t</a:t>
            </a:r>
            <a:endParaRPr/>
          </a:p>
        </p:txBody>
      </p:sp>
      <p:sp>
        <p:nvSpPr>
          <p:cNvPr id="508" name="Google Shape;50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graphicFrame>
        <p:nvGraphicFramePr>
          <p:cNvPr id="509" name="Google Shape;509;p27"/>
          <p:cNvGraphicFramePr/>
          <p:nvPr/>
        </p:nvGraphicFramePr>
        <p:xfrm>
          <a:off x="5904828" y="3617567"/>
          <a:ext cx="2452750" cy="2225100"/>
        </p:xfrm>
        <a:graphic>
          <a:graphicData uri="http://schemas.openxmlformats.org/drawingml/2006/table">
            <a:tbl>
              <a:tblPr firstRow="1" bandRow="1">
                <a:noFill/>
                <a:tableStyleId>{EB854AAE-8019-416A-9E14-ACAD21F8D70A}</a:tableStyleId>
              </a:tblPr>
              <a:tblGrid>
                <a:gridCol w="1228400"/>
                <a:gridCol w="1224350"/>
              </a:tblGrid>
              <a:tr h="370850">
                <a:tc>
                  <a:txBody>
                    <a:bodyPr/>
                    <a:lstStyle/>
                    <a:p>
                      <a:pPr marL="0" marR="0" lvl="0" indent="0" algn="ctr" rtl="0">
                        <a:spcBef>
                          <a:spcPts val="0"/>
                        </a:spcBef>
                        <a:spcAft>
                          <a:spcPts val="0"/>
                        </a:spcAft>
                        <a:buNone/>
                      </a:pPr>
                      <a:r>
                        <a:rPr lang="en-US" sz="1600" i="1" u="none" strike="noStrike" cap="none"/>
                        <a:t>w</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a:t>α</a:t>
                      </a:r>
                      <a:r>
                        <a:rPr lang="en-US" sz="1600" i="1" u="none" strike="noStrike" cap="none" baseline="-25000"/>
                        <a:t>w</a:t>
                      </a:r>
                      <a:endParaRPr sz="1600" i="1" u="none" strike="noStrike" cap="none"/>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200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100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300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150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250</a:t>
                      </a:r>
                      <a:endParaRPr/>
                    </a:p>
                  </a:txBody>
                  <a:tcPr marL="91450" marR="91450" marT="45725" marB="45725" anchor="ctr"/>
                </a:tc>
              </a:tr>
            </a:tbl>
          </a:graphicData>
        </a:graphic>
      </p:graphicFrame>
      <p:graphicFrame>
        <p:nvGraphicFramePr>
          <p:cNvPr id="510" name="Google Shape;510;p27"/>
          <p:cNvGraphicFramePr/>
          <p:nvPr/>
        </p:nvGraphicFramePr>
        <p:xfrm>
          <a:off x="2064702" y="3157382"/>
          <a:ext cx="2452725" cy="3352910"/>
        </p:xfrm>
        <a:graphic>
          <a:graphicData uri="http://schemas.openxmlformats.org/drawingml/2006/table">
            <a:tbl>
              <a:tblPr firstRow="1" bandRow="1">
                <a:noFill/>
                <a:tableStyleId>{EB854AAE-8019-416A-9E14-ACAD21F8D70A}</a:tableStyleId>
              </a:tblPr>
              <a:tblGrid>
                <a:gridCol w="614700"/>
                <a:gridCol w="612675"/>
                <a:gridCol w="612675"/>
                <a:gridCol w="612675"/>
              </a:tblGrid>
              <a:tr h="182875">
                <a:tc>
                  <a:txBody>
                    <a:bodyPr/>
                    <a:lstStyle/>
                    <a:p>
                      <a:pPr marL="0" marR="0" lvl="0" indent="0" algn="ctr" rtl="0">
                        <a:spcBef>
                          <a:spcPts val="0"/>
                        </a:spcBef>
                        <a:spcAft>
                          <a:spcPts val="0"/>
                        </a:spcAft>
                        <a:buNone/>
                      </a:pPr>
                      <a:r>
                        <a:rPr lang="en-US" sz="1400" i="1" u="none" strike="noStrike" cap="none"/>
                        <a:t>t</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i="1" u="none" strike="noStrike" cap="none"/>
                        <a:t>β</a:t>
                      </a:r>
                      <a:r>
                        <a:rPr lang="en-US" sz="1400" i="1" u="none" strike="noStrike" cap="none" baseline="-25000"/>
                        <a:t>t</a:t>
                      </a:r>
                      <a:endParaRPr sz="1400" i="1" u="none" strike="noStrike" cap="none"/>
                    </a:p>
                  </a:txBody>
                  <a:tcPr marL="91450" marR="91450" marT="45725" marB="45725" anchor="ctr"/>
                </a:tc>
                <a:tc>
                  <a:txBody>
                    <a:bodyPr/>
                    <a:lstStyle/>
                    <a:p>
                      <a:pPr marL="0" marR="0" lvl="0" indent="0" algn="ctr" rtl="0">
                        <a:spcBef>
                          <a:spcPts val="0"/>
                        </a:spcBef>
                        <a:spcAft>
                          <a:spcPts val="0"/>
                        </a:spcAft>
                        <a:buNone/>
                      </a:pPr>
                      <a:r>
                        <a:rPr lang="en-US" sz="1400" i="1" u="none" strike="noStrike" cap="none"/>
                        <a:t>t</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i="1" u="none" strike="noStrike" cap="none"/>
                        <a:t>β</a:t>
                      </a:r>
                      <a:r>
                        <a:rPr lang="en-US" sz="1400" i="1" u="none" strike="noStrike" cap="none" baseline="-25000"/>
                        <a:t>t</a:t>
                      </a:r>
                      <a:endParaRPr sz="1400" i="1" u="none" strike="noStrike" cap="none"/>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60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11</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30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50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12</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45</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50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13</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125</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75</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14</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200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40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15</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200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60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16</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130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7</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35</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17</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100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8</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30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18</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100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9</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25</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19</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100</a:t>
                      </a:r>
                      <a:endParaRPr/>
                    </a:p>
                  </a:txBody>
                  <a:tcPr marL="91450" marR="91450" marT="45725" marB="45725" anchor="ctr"/>
                </a:tc>
              </a:tr>
              <a:tr h="182875">
                <a:tc>
                  <a:txBody>
                    <a:bodyPr/>
                    <a:lstStyle/>
                    <a:p>
                      <a:pPr marL="0" marR="0" lvl="0" indent="0" algn="ctr" rtl="0">
                        <a:spcBef>
                          <a:spcPts val="0"/>
                        </a:spcBef>
                        <a:spcAft>
                          <a:spcPts val="0"/>
                        </a:spcAft>
                        <a:buNone/>
                      </a:pPr>
                      <a:r>
                        <a:rPr lang="en-US" sz="1400" u="none" strike="noStrike" cap="none"/>
                        <a:t>10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150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20</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t>150</a:t>
                      </a:r>
                      <a:endParaRPr/>
                    </a:p>
                  </a:txBody>
                  <a:tcPr marL="91450" marR="91450" marT="45725" marB="457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(3)</a:t>
            </a:r>
            <a:r>
              <a:rPr lang="en-US" i="1"/>
              <a:t> </a:t>
            </a:r>
            <a:endParaRPr/>
          </a:p>
        </p:txBody>
      </p:sp>
      <p:sp>
        <p:nvSpPr>
          <p:cNvPr id="516" name="Google Shape;516;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Let </a:t>
            </a:r>
            <a:r>
              <a:rPr lang="en-US" i="1"/>
              <a:t>γ</a:t>
            </a:r>
            <a:r>
              <a:rPr lang="en-US" i="1" baseline="-25000"/>
              <a:t>t </a:t>
            </a:r>
            <a:r>
              <a:rPr lang="en-US"/>
              <a:t>be the minimum number of weapons to be assigned to </a:t>
            </a:r>
            <a:r>
              <a:rPr lang="en-US" i="1"/>
              <a:t>specified</a:t>
            </a:r>
            <a:r>
              <a:rPr lang="en-US"/>
              <a:t> targets</a:t>
            </a: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p:txBody>
      </p:sp>
      <p:sp>
        <p:nvSpPr>
          <p:cNvPr id="517" name="Google Shape;517;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graphicFrame>
        <p:nvGraphicFramePr>
          <p:cNvPr id="518" name="Google Shape;518;p28"/>
          <p:cNvGraphicFramePr/>
          <p:nvPr/>
        </p:nvGraphicFramePr>
        <p:xfrm>
          <a:off x="3749289" y="2843599"/>
          <a:ext cx="2452750" cy="2966800"/>
        </p:xfrm>
        <a:graphic>
          <a:graphicData uri="http://schemas.openxmlformats.org/drawingml/2006/table">
            <a:tbl>
              <a:tblPr firstRow="1" bandRow="1">
                <a:noFill/>
                <a:tableStyleId>{EB854AAE-8019-416A-9E14-ACAD21F8D70A}</a:tableStyleId>
              </a:tblPr>
              <a:tblGrid>
                <a:gridCol w="1228400"/>
                <a:gridCol w="1224350"/>
              </a:tblGrid>
              <a:tr h="370850">
                <a:tc>
                  <a:txBody>
                    <a:bodyPr/>
                    <a:lstStyle/>
                    <a:p>
                      <a:pPr marL="0" marR="0" lvl="0" indent="0" algn="ctr" rtl="0">
                        <a:spcBef>
                          <a:spcPts val="0"/>
                        </a:spcBef>
                        <a:spcAft>
                          <a:spcPts val="0"/>
                        </a:spcAft>
                        <a:buNone/>
                      </a:pPr>
                      <a:r>
                        <a:rPr lang="en-US" sz="1600" i="1" u="none" strike="noStrike" cap="none"/>
                        <a:t>t_spec</a:t>
                      </a:r>
                      <a:endParaRPr sz="1600" i="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a:t>γ</a:t>
                      </a:r>
                      <a:r>
                        <a:rPr lang="en-US" sz="1600" i="1" u="none" strike="noStrike" cap="none" baseline="-25000"/>
                        <a:t>t_spec</a:t>
                      </a:r>
                      <a:endParaRPr sz="1600" i="1" u="none" strike="noStrike" cap="none" baseline="30000"/>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30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100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10</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40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14</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50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15</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70</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16</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35</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20</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10</a:t>
                      </a:r>
                      <a:endParaRPr/>
                    </a:p>
                  </a:txBody>
                  <a:tcPr marL="91450" marR="91450" marT="45725" marB="457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variables</a:t>
            </a:r>
            <a:r>
              <a:rPr lang="en-US"/>
              <a:t> </a:t>
            </a:r>
            <a:endParaRPr/>
          </a:p>
        </p:txBody>
      </p:sp>
      <p:sp>
        <p:nvSpPr>
          <p:cNvPr id="524" name="Google Shape;524;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Number of weapons </a:t>
            </a:r>
            <a:r>
              <a:rPr lang="en-US" i="1"/>
              <a:t>w</a:t>
            </a:r>
            <a:r>
              <a:rPr lang="en-US"/>
              <a:t> assigned to target </a:t>
            </a:r>
            <a:r>
              <a:rPr lang="en-US" i="1"/>
              <a:t>t</a:t>
            </a:r>
            <a:endParaRPr/>
          </a:p>
          <a:p>
            <a:pPr marL="742950" lvl="1" indent="-194309" algn="l" rtl="0">
              <a:spcBef>
                <a:spcPts val="1000"/>
              </a:spcBef>
              <a:spcAft>
                <a:spcPts val="0"/>
              </a:spcAft>
              <a:buSzPts val="1440"/>
              <a:buNone/>
            </a:pPr>
            <a:endParaRPr/>
          </a:p>
        </p:txBody>
      </p:sp>
      <p:sp>
        <p:nvSpPr>
          <p:cNvPr id="525" name="Google Shape;525;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526" name="Google Shape;526;p29"/>
          <p:cNvPicPr preferRelativeResize="0"/>
          <p:nvPr/>
        </p:nvPicPr>
        <p:blipFill rotWithShape="1">
          <a:blip r:embed="rId3">
            <a:alphaModFix/>
          </a:blip>
          <a:srcRect/>
          <a:stretch/>
        </p:blipFill>
        <p:spPr>
          <a:xfrm>
            <a:off x="3124895" y="2626244"/>
            <a:ext cx="3701546" cy="388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Review nonlinear programming</a:t>
            </a:r>
            <a:endParaRPr/>
          </a:p>
        </p:txBody>
      </p:sp>
      <p:sp>
        <p:nvSpPr>
          <p:cNvPr id="162" name="Google Shape;162;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63" name="Google Shape;163;p3"/>
          <p:cNvSpPr txBox="1">
            <a:spLocks noGrp="1"/>
          </p:cNvSpPr>
          <p:nvPr>
            <p:ph type="body" idx="1"/>
          </p:nvPr>
        </p:nvSpPr>
        <p:spPr>
          <a:xfrm>
            <a:off x="677334" y="1793322"/>
            <a:ext cx="8596668" cy="448959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Nonlinear programming (NLP)</a:t>
            </a:r>
            <a:endParaRPr/>
          </a:p>
          <a:p>
            <a:pPr marL="742950" lvl="1" indent="-285750" algn="l" rtl="0">
              <a:spcBef>
                <a:spcPts val="1000"/>
              </a:spcBef>
              <a:spcAft>
                <a:spcPts val="0"/>
              </a:spcAft>
              <a:buSzPts val="1440"/>
              <a:buChar char="o"/>
            </a:pPr>
            <a:r>
              <a:rPr lang="en-US"/>
              <a:t>f, h, or g is nonlinear</a:t>
            </a:r>
            <a:endParaRPr/>
          </a:p>
          <a:p>
            <a:pPr marL="742950" lvl="1" indent="-285750" algn="l" rtl="0">
              <a:spcBef>
                <a:spcPts val="1000"/>
              </a:spcBef>
              <a:spcAft>
                <a:spcPts val="0"/>
              </a:spcAft>
              <a:buSzPts val="1440"/>
              <a:buChar char="o"/>
            </a:pPr>
            <a:r>
              <a:rPr lang="en-US"/>
              <a:t>x is all continuous variable</a:t>
            </a:r>
            <a:endParaRPr/>
          </a:p>
        </p:txBody>
      </p:sp>
      <p:sp>
        <p:nvSpPr>
          <p:cNvPr id="164" name="Google Shape;164;p3"/>
          <p:cNvSpPr txBox="1"/>
          <p:nvPr/>
        </p:nvSpPr>
        <p:spPr>
          <a:xfrm>
            <a:off x="6362334" y="1930400"/>
            <a:ext cx="3211830" cy="307777"/>
          </a:xfrm>
          <a:prstGeom prst="rect">
            <a:avLst/>
          </a:prstGeom>
          <a:blipFill rotWithShape="1">
            <a:blip r:embed="rId3">
              <a:alphaModFix/>
            </a:blip>
            <a:stretch>
              <a:fillRect b="-333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165" name="Google Shape;165;p3"/>
          <p:cNvSpPr/>
          <p:nvPr/>
        </p:nvSpPr>
        <p:spPr>
          <a:xfrm>
            <a:off x="7412167" y="2440490"/>
            <a:ext cx="111216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subject to</a:t>
            </a:r>
            <a:endParaRPr/>
          </a:p>
        </p:txBody>
      </p:sp>
      <p:sp>
        <p:nvSpPr>
          <p:cNvPr id="166" name="Google Shape;166;p3"/>
          <p:cNvSpPr txBox="1"/>
          <p:nvPr/>
        </p:nvSpPr>
        <p:spPr>
          <a:xfrm>
            <a:off x="6362333" y="2858246"/>
            <a:ext cx="3211830" cy="949684"/>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r>
              <a:rPr lang="en-US"/>
              <a:t> </a:t>
            </a:r>
            <a:endParaRPr/>
          </a:p>
        </p:txBody>
      </p:sp>
      <p:sp>
        <p:nvSpPr>
          <p:cNvPr id="532" name="Google Shape;532;p3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Maximize: total expected damage done to targets</a:t>
            </a:r>
            <a:endParaRPr/>
          </a:p>
          <a:p>
            <a:pPr marL="457200" lvl="1" indent="0" algn="l" rtl="0">
              <a:spcBef>
                <a:spcPts val="1000"/>
              </a:spcBef>
              <a:spcAft>
                <a:spcPts val="0"/>
              </a:spcAft>
              <a:buSzPts val="1440"/>
              <a:buNone/>
            </a:pPr>
            <a:r>
              <a:rPr lang="en-US"/>
              <a:t> </a:t>
            </a:r>
            <a:endParaRPr/>
          </a:p>
          <a:p>
            <a:pPr marL="457200" lvl="1" indent="0" algn="l" rtl="0">
              <a:spcBef>
                <a:spcPts val="1000"/>
              </a:spcBef>
              <a:spcAft>
                <a:spcPts val="0"/>
              </a:spcAft>
              <a:buSzPts val="1440"/>
              <a:buNone/>
            </a:pPr>
            <a:r>
              <a:rPr lang="en-US"/>
              <a:t> </a:t>
            </a:r>
            <a:endParaRPr/>
          </a:p>
          <a:p>
            <a:pPr marL="742950" lvl="1" indent="-194309" algn="l" rtl="0">
              <a:spcBef>
                <a:spcPts val="1000"/>
              </a:spcBef>
              <a:spcAft>
                <a:spcPts val="0"/>
              </a:spcAft>
              <a:buSzPts val="1440"/>
              <a:buNone/>
            </a:pPr>
            <a:endParaRPr/>
          </a:p>
          <a:p>
            <a:pPr marL="742950" lvl="1" indent="-194309" algn="l" rtl="0">
              <a:spcBef>
                <a:spcPts val="1000"/>
              </a:spcBef>
              <a:spcAft>
                <a:spcPts val="0"/>
              </a:spcAft>
              <a:buSzPts val="1440"/>
              <a:buNone/>
            </a:pPr>
            <a:endParaRPr/>
          </a:p>
          <a:p>
            <a:pPr marL="742950" lvl="1" indent="-194309" algn="l" rtl="0">
              <a:spcBef>
                <a:spcPts val="1000"/>
              </a:spcBef>
              <a:spcAft>
                <a:spcPts val="0"/>
              </a:spcAft>
              <a:buSzPts val="1440"/>
              <a:buNone/>
            </a:pPr>
            <a:endParaRPr/>
          </a:p>
          <a:p>
            <a:pPr marL="342900" lvl="0" indent="-342900" algn="l" rtl="0">
              <a:spcBef>
                <a:spcPts val="1000"/>
              </a:spcBef>
              <a:spcAft>
                <a:spcPts val="0"/>
              </a:spcAft>
              <a:buSzPts val="2600"/>
              <a:buFont typeface="Arial"/>
              <a:buChar char="•"/>
            </a:pPr>
            <a:r>
              <a:rPr lang="en-US"/>
              <a:t>Objective function:</a:t>
            </a:r>
            <a:endParaRPr/>
          </a:p>
        </p:txBody>
      </p:sp>
      <p:sp>
        <p:nvSpPr>
          <p:cNvPr id="533" name="Google Shape;533;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pic>
        <p:nvPicPr>
          <p:cNvPr id="534" name="Google Shape;534;p30"/>
          <p:cNvPicPr preferRelativeResize="0"/>
          <p:nvPr/>
        </p:nvPicPr>
        <p:blipFill rotWithShape="1">
          <a:blip r:embed="rId3">
            <a:alphaModFix/>
          </a:blip>
          <a:srcRect/>
          <a:stretch/>
        </p:blipFill>
        <p:spPr>
          <a:xfrm>
            <a:off x="3475349" y="4652411"/>
            <a:ext cx="2620651" cy="865536"/>
          </a:xfrm>
          <a:prstGeom prst="rect">
            <a:avLst/>
          </a:prstGeom>
          <a:noFill/>
          <a:ln>
            <a:noFill/>
          </a:ln>
        </p:spPr>
      </p:pic>
      <p:sp>
        <p:nvSpPr>
          <p:cNvPr id="535" name="Google Shape;535;p30"/>
          <p:cNvSpPr/>
          <p:nvPr/>
        </p:nvSpPr>
        <p:spPr>
          <a:xfrm>
            <a:off x="4996206" y="4652411"/>
            <a:ext cx="942681" cy="865536"/>
          </a:xfrm>
          <a:prstGeom prst="rect">
            <a:avLst/>
          </a:prstGeom>
          <a:noFill/>
          <a:ln w="19050" cap="rnd"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36" name="Google Shape;536;p30"/>
          <p:cNvPicPr preferRelativeResize="0"/>
          <p:nvPr/>
        </p:nvPicPr>
        <p:blipFill rotWithShape="1">
          <a:blip r:embed="rId4">
            <a:alphaModFix/>
          </a:blip>
          <a:srcRect/>
          <a:stretch/>
        </p:blipFill>
        <p:spPr>
          <a:xfrm>
            <a:off x="4084654" y="6102581"/>
            <a:ext cx="2765425" cy="336550"/>
          </a:xfrm>
          <a:prstGeom prst="rect">
            <a:avLst/>
          </a:prstGeom>
          <a:noFill/>
          <a:ln>
            <a:noFill/>
          </a:ln>
        </p:spPr>
      </p:pic>
      <p:sp>
        <p:nvSpPr>
          <p:cNvPr id="537" name="Google Shape;537;p30"/>
          <p:cNvSpPr/>
          <p:nvPr/>
        </p:nvSpPr>
        <p:spPr>
          <a:xfrm>
            <a:off x="4018665" y="5935053"/>
            <a:ext cx="2910035" cy="672996"/>
          </a:xfrm>
          <a:prstGeom prst="rect">
            <a:avLst/>
          </a:prstGeom>
          <a:noFill/>
          <a:ln w="19050" cap="rnd"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38" name="Google Shape;538;p30"/>
          <p:cNvCxnSpPr>
            <a:stCxn id="535" idx="2"/>
            <a:endCxn id="537" idx="0"/>
          </p:cNvCxnSpPr>
          <p:nvPr/>
        </p:nvCxnSpPr>
        <p:spPr>
          <a:xfrm>
            <a:off x="5467546" y="5517947"/>
            <a:ext cx="6000" cy="417000"/>
          </a:xfrm>
          <a:prstGeom prst="straightConnector1">
            <a:avLst/>
          </a:prstGeom>
          <a:noFill/>
          <a:ln w="12700" cap="rnd" cmpd="sng">
            <a:solidFill>
              <a:srgbClr val="FF0000"/>
            </a:solidFill>
            <a:prstDash val="solid"/>
            <a:round/>
            <a:headEnd type="none" w="sm" len="sm"/>
            <a:tailEnd type="triangle" w="med" len="med"/>
          </a:ln>
        </p:spPr>
      </p:cxnSp>
      <p:pic>
        <p:nvPicPr>
          <p:cNvPr id="539" name="Google Shape;539;p30"/>
          <p:cNvPicPr preferRelativeResize="0"/>
          <p:nvPr/>
        </p:nvPicPr>
        <p:blipFill rotWithShape="1">
          <a:blip r:embed="rId5">
            <a:alphaModFix/>
          </a:blip>
          <a:srcRect/>
          <a:stretch/>
        </p:blipFill>
        <p:spPr>
          <a:xfrm>
            <a:off x="1988302" y="3109288"/>
            <a:ext cx="7851775" cy="981075"/>
          </a:xfrm>
          <a:prstGeom prst="rect">
            <a:avLst/>
          </a:prstGeom>
          <a:noFill/>
          <a:ln>
            <a:noFill/>
          </a:ln>
        </p:spPr>
      </p:pic>
      <p:pic>
        <p:nvPicPr>
          <p:cNvPr id="540" name="Google Shape;540;p30"/>
          <p:cNvPicPr preferRelativeResize="0"/>
          <p:nvPr/>
        </p:nvPicPr>
        <p:blipFill rotWithShape="1">
          <a:blip r:embed="rId6">
            <a:alphaModFix/>
          </a:blip>
          <a:srcRect/>
          <a:stretch/>
        </p:blipFill>
        <p:spPr>
          <a:xfrm>
            <a:off x="1140225" y="2778869"/>
            <a:ext cx="915922" cy="9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endParaRPr/>
          </a:p>
        </p:txBody>
      </p:sp>
      <p:sp>
        <p:nvSpPr>
          <p:cNvPr id="546" name="Google Shape;546;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0000"/>
              </a:lnSpc>
              <a:spcBef>
                <a:spcPts val="0"/>
              </a:spcBef>
              <a:spcAft>
                <a:spcPts val="0"/>
              </a:spcAft>
              <a:buSzPts val="2600"/>
              <a:buFont typeface="Arial"/>
              <a:buChar char="•"/>
            </a:pPr>
            <a:r>
              <a:rPr lang="en-US" dirty="0"/>
              <a:t>There is a limited number of weapons of each type </a:t>
            </a:r>
            <a:r>
              <a:rPr lang="en-US" i="1" dirty="0"/>
              <a:t>w</a:t>
            </a:r>
            <a:r>
              <a:rPr lang="en-US" dirty="0"/>
              <a:t> available</a:t>
            </a:r>
            <a:endParaRPr dirty="0"/>
          </a:p>
          <a:p>
            <a:pPr marL="0" lvl="0" indent="0" algn="l" rtl="0">
              <a:lnSpc>
                <a:spcPct val="90000"/>
              </a:lnSpc>
              <a:spcBef>
                <a:spcPts val="1000"/>
              </a:spcBef>
              <a:spcAft>
                <a:spcPts val="0"/>
              </a:spcAft>
              <a:buSzPts val="2600"/>
              <a:buNone/>
            </a:pPr>
            <a:r>
              <a:rPr lang="en-US" dirty="0"/>
              <a:t>																</a:t>
            </a:r>
            <a:r>
              <a:rPr lang="en-US" dirty="0" smtClean="0"/>
              <a:t>	(</a:t>
            </a:r>
            <a:r>
              <a:rPr lang="en-US" i="1" dirty="0"/>
              <a:t>eq</a:t>
            </a:r>
            <a:r>
              <a:rPr lang="en-US" dirty="0"/>
              <a:t>1)</a:t>
            </a:r>
            <a:endParaRPr dirty="0"/>
          </a:p>
          <a:p>
            <a:pPr marL="342900" lvl="0" indent="-177800" algn="l" rtl="0">
              <a:lnSpc>
                <a:spcPct val="90000"/>
              </a:lnSpc>
              <a:spcBef>
                <a:spcPts val="1000"/>
              </a:spcBef>
              <a:spcAft>
                <a:spcPts val="0"/>
              </a:spcAft>
              <a:buSzPts val="2600"/>
              <a:buFont typeface="Arial"/>
              <a:buNone/>
            </a:pPr>
            <a:endParaRPr dirty="0"/>
          </a:p>
          <a:p>
            <a:pPr marL="342900" lvl="0" indent="-342900" algn="l" rtl="0">
              <a:lnSpc>
                <a:spcPct val="90000"/>
              </a:lnSpc>
              <a:spcBef>
                <a:spcPts val="1000"/>
              </a:spcBef>
              <a:spcAft>
                <a:spcPts val="0"/>
              </a:spcAft>
              <a:buSzPts val="2600"/>
              <a:buFont typeface="Arial"/>
              <a:buChar char="•"/>
            </a:pPr>
            <a:r>
              <a:rPr lang="en-US" i="1" dirty="0"/>
              <a:t>Specified</a:t>
            </a:r>
            <a:r>
              <a:rPr lang="en-US" dirty="0"/>
              <a:t> targets have a minimum limits on weapons allocated</a:t>
            </a:r>
            <a:endParaRPr dirty="0"/>
          </a:p>
          <a:p>
            <a:pPr marL="0" lvl="0" indent="0" algn="l" rtl="0">
              <a:lnSpc>
                <a:spcPct val="90000"/>
              </a:lnSpc>
              <a:spcBef>
                <a:spcPts val="1000"/>
              </a:spcBef>
              <a:spcAft>
                <a:spcPts val="0"/>
              </a:spcAft>
              <a:buSzPts val="2600"/>
              <a:buNone/>
            </a:pPr>
            <a:r>
              <a:rPr lang="en-US" i="1" dirty="0"/>
              <a:t>																</a:t>
            </a:r>
            <a:r>
              <a:rPr lang="en-US" dirty="0"/>
              <a:t> </a:t>
            </a:r>
            <a:r>
              <a:rPr lang="en-US" dirty="0" smtClean="0"/>
              <a:t>	(</a:t>
            </a:r>
            <a:r>
              <a:rPr lang="en-US" i="1" dirty="0"/>
              <a:t>eq</a:t>
            </a:r>
            <a:r>
              <a:rPr lang="en-US" dirty="0"/>
              <a:t>2)</a:t>
            </a:r>
            <a:endParaRPr i="1" dirty="0"/>
          </a:p>
          <a:p>
            <a:pPr marL="342900" lvl="0" indent="-177800" algn="l" rtl="0">
              <a:lnSpc>
                <a:spcPct val="90000"/>
              </a:lnSpc>
              <a:spcBef>
                <a:spcPts val="1000"/>
              </a:spcBef>
              <a:spcAft>
                <a:spcPts val="0"/>
              </a:spcAft>
              <a:buSzPts val="2600"/>
              <a:buFont typeface="Arial"/>
              <a:buNone/>
            </a:pPr>
            <a:endParaRPr i="1" dirty="0"/>
          </a:p>
          <a:p>
            <a:pPr marL="342900" lvl="0" indent="-342900" algn="l" rtl="0">
              <a:lnSpc>
                <a:spcPct val="90000"/>
              </a:lnSpc>
              <a:spcBef>
                <a:spcPts val="1000"/>
              </a:spcBef>
              <a:spcAft>
                <a:spcPts val="0"/>
              </a:spcAft>
              <a:buSzPts val="2600"/>
              <a:buFont typeface="Arial"/>
              <a:buChar char="•"/>
            </a:pPr>
            <a:r>
              <a:rPr lang="en-US" dirty="0"/>
              <a:t>Minimum number of weapons </a:t>
            </a:r>
            <a:r>
              <a:rPr lang="en-US" i="1" dirty="0"/>
              <a:t>w</a:t>
            </a:r>
            <a:r>
              <a:rPr lang="en-US" dirty="0"/>
              <a:t> allocated to target </a:t>
            </a:r>
            <a:r>
              <a:rPr lang="en-US" i="1" dirty="0"/>
              <a:t>t</a:t>
            </a:r>
            <a:r>
              <a:rPr lang="en-US" dirty="0"/>
              <a:t> is 0</a:t>
            </a:r>
            <a:endParaRPr dirty="0"/>
          </a:p>
          <a:p>
            <a:pPr marL="457200" lvl="1" indent="0" algn="l" rtl="0">
              <a:lnSpc>
                <a:spcPct val="90000"/>
              </a:lnSpc>
              <a:spcBef>
                <a:spcPts val="1000"/>
              </a:spcBef>
              <a:spcAft>
                <a:spcPts val="0"/>
              </a:spcAft>
              <a:buSzPts val="1440"/>
              <a:buNone/>
            </a:pPr>
            <a:r>
              <a:rPr lang="en-US" dirty="0"/>
              <a:t>																										</a:t>
            </a:r>
            <a:r>
              <a:rPr lang="en-US" dirty="0" smtClean="0"/>
              <a:t>(</a:t>
            </a:r>
            <a:r>
              <a:rPr lang="en-US" i="1" dirty="0"/>
              <a:t>eq</a:t>
            </a:r>
            <a:r>
              <a:rPr lang="en-US" dirty="0"/>
              <a:t>3) 																</a:t>
            </a:r>
            <a:endParaRPr dirty="0"/>
          </a:p>
        </p:txBody>
      </p:sp>
      <p:sp>
        <p:nvSpPr>
          <p:cNvPr id="547" name="Google Shape;547;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548" name="Google Shape;548;p31"/>
          <p:cNvPicPr preferRelativeResize="0"/>
          <p:nvPr/>
        </p:nvPicPr>
        <p:blipFill rotWithShape="1">
          <a:blip r:embed="rId3">
            <a:alphaModFix/>
          </a:blip>
          <a:srcRect/>
          <a:stretch/>
        </p:blipFill>
        <p:spPr>
          <a:xfrm>
            <a:off x="3278540" y="2613152"/>
            <a:ext cx="3393370" cy="538947"/>
          </a:xfrm>
          <a:prstGeom prst="rect">
            <a:avLst/>
          </a:prstGeom>
          <a:noFill/>
          <a:ln>
            <a:noFill/>
          </a:ln>
        </p:spPr>
      </p:pic>
      <p:pic>
        <p:nvPicPr>
          <p:cNvPr id="549" name="Google Shape;549;p31"/>
          <p:cNvPicPr preferRelativeResize="0"/>
          <p:nvPr/>
        </p:nvPicPr>
        <p:blipFill rotWithShape="1">
          <a:blip r:embed="rId4">
            <a:alphaModFix/>
          </a:blip>
          <a:srcRect/>
          <a:stretch/>
        </p:blipFill>
        <p:spPr>
          <a:xfrm>
            <a:off x="2222500" y="3831894"/>
            <a:ext cx="5505450" cy="538162"/>
          </a:xfrm>
          <a:prstGeom prst="rect">
            <a:avLst/>
          </a:prstGeom>
          <a:noFill/>
          <a:ln>
            <a:noFill/>
          </a:ln>
        </p:spPr>
      </p:pic>
      <p:pic>
        <p:nvPicPr>
          <p:cNvPr id="550" name="Google Shape;550;p31"/>
          <p:cNvPicPr preferRelativeResize="0"/>
          <p:nvPr/>
        </p:nvPicPr>
        <p:blipFill rotWithShape="1">
          <a:blip r:embed="rId5">
            <a:alphaModFix/>
          </a:blip>
          <a:srcRect/>
          <a:stretch/>
        </p:blipFill>
        <p:spPr>
          <a:xfrm>
            <a:off x="2492070" y="5190700"/>
            <a:ext cx="4966310" cy="3931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556" name="Google Shape;55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557" name="Google Shape;557;p32"/>
          <p:cNvPicPr preferRelativeResize="0"/>
          <p:nvPr/>
        </p:nvPicPr>
        <p:blipFill rotWithShape="1">
          <a:blip r:embed="rId3">
            <a:alphaModFix/>
          </a:blip>
          <a:srcRect/>
          <a:stretch/>
        </p:blipFill>
        <p:spPr>
          <a:xfrm>
            <a:off x="1973263" y="2051050"/>
            <a:ext cx="6002337" cy="261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Summary</a:t>
            </a:r>
            <a:endParaRPr/>
          </a:p>
        </p:txBody>
      </p:sp>
      <p:sp>
        <p:nvSpPr>
          <p:cNvPr id="563" name="Google Shape;563;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In this video, we learnt</a:t>
            </a:r>
            <a:endParaRPr/>
          </a:p>
          <a:p>
            <a:pPr marL="742950" lvl="1" indent="-285750" algn="l" rtl="0">
              <a:spcBef>
                <a:spcPts val="1000"/>
              </a:spcBef>
              <a:spcAft>
                <a:spcPts val="0"/>
              </a:spcAft>
              <a:buSzPts val="1440"/>
              <a:buChar char="o"/>
            </a:pPr>
            <a:r>
              <a:rPr lang="en-US"/>
              <a:t>The general structure of a nonlinear optimization problem</a:t>
            </a:r>
            <a:endParaRPr/>
          </a:p>
          <a:p>
            <a:pPr marL="742950" lvl="1" indent="-285750" algn="l" rtl="0">
              <a:spcBef>
                <a:spcPts val="1000"/>
              </a:spcBef>
              <a:spcAft>
                <a:spcPts val="0"/>
              </a:spcAft>
              <a:buSzPts val="1440"/>
              <a:buChar char="o"/>
            </a:pPr>
            <a:r>
              <a:rPr lang="en-US"/>
              <a:t>Assigning lower and upper bounds to variables</a:t>
            </a:r>
            <a:endParaRPr/>
          </a:p>
          <a:p>
            <a:pPr marL="742950" lvl="1" indent="-285750" algn="l" rtl="0">
              <a:spcBef>
                <a:spcPts val="1000"/>
              </a:spcBef>
              <a:spcAft>
                <a:spcPts val="0"/>
              </a:spcAft>
              <a:buSzPts val="1440"/>
              <a:buChar char="o"/>
            </a:pPr>
            <a:r>
              <a:rPr lang="en-US"/>
              <a:t>Initializing variables</a:t>
            </a:r>
            <a:endParaRPr/>
          </a:p>
          <a:p>
            <a:pPr marL="742950" lvl="1" indent="-285750" algn="l" rtl="0">
              <a:spcBef>
                <a:spcPts val="1000"/>
              </a:spcBef>
              <a:spcAft>
                <a:spcPts val="0"/>
              </a:spcAft>
              <a:buSzPts val="1440"/>
              <a:buChar char="o"/>
            </a:pPr>
            <a:r>
              <a:rPr lang="en-US"/>
              <a:t>Conditional statement for constraints</a:t>
            </a:r>
            <a:endParaRPr/>
          </a:p>
          <a:p>
            <a:pPr marL="742950" lvl="1" indent="-285750" algn="l" rtl="0">
              <a:spcBef>
                <a:spcPts val="1000"/>
              </a:spcBef>
              <a:spcAft>
                <a:spcPts val="0"/>
              </a:spcAft>
              <a:buSzPts val="1440"/>
              <a:buChar char="o"/>
            </a:pPr>
            <a:r>
              <a:rPr lang="en-US"/>
              <a:t>Creating subsets</a:t>
            </a:r>
            <a:endParaRPr/>
          </a:p>
          <a:p>
            <a:pPr marL="742950" lvl="1" indent="-285750" algn="l" rtl="0">
              <a:spcBef>
                <a:spcPts val="1000"/>
              </a:spcBef>
              <a:spcAft>
                <a:spcPts val="0"/>
              </a:spcAft>
              <a:buSzPts val="1440"/>
              <a:buChar char="o"/>
            </a:pPr>
            <a:r>
              <a:rPr lang="en-US"/>
              <a:t>Introduction to coding simple NLP models in GAMS and Pyomo</a:t>
            </a:r>
            <a:endParaRPr/>
          </a:p>
        </p:txBody>
      </p:sp>
      <p:sp>
        <p:nvSpPr>
          <p:cNvPr id="564" name="Google Shape;564;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a:t>
            </a:r>
            <a:r>
              <a:rPr lang="en-US" baseline="30000"/>
              <a:t>* </a:t>
            </a:r>
            <a:r>
              <a:rPr lang="en-US"/>
              <a:t>- Nonlinear regression </a:t>
            </a:r>
            <a:endParaRPr/>
          </a:p>
        </p:txBody>
      </p:sp>
      <p:sp>
        <p:nvSpPr>
          <p:cNvPr id="173" name="Google Shape;173;p4"/>
          <p:cNvSpPr/>
          <p:nvPr/>
        </p:nvSpPr>
        <p:spPr>
          <a:xfrm>
            <a:off x="677334" y="1895399"/>
            <a:ext cx="882791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Consider the nonlinear regression problem using the data </a:t>
            </a:r>
            <a:r>
              <a:rPr lang="en-US" sz="2000" i="1">
                <a:solidFill>
                  <a:schemeClr val="dk1"/>
                </a:solidFill>
                <a:latin typeface="Calibri"/>
                <a:ea typeface="Calibri"/>
                <a:cs typeface="Calibri"/>
                <a:sym typeface="Calibri"/>
              </a:rPr>
              <a:t>x</a:t>
            </a:r>
            <a:r>
              <a:rPr lang="en-US" sz="2000">
                <a:solidFill>
                  <a:schemeClr val="dk1"/>
                </a:solidFill>
                <a:latin typeface="Calibri"/>
                <a:ea typeface="Calibri"/>
                <a:cs typeface="Calibri"/>
                <a:sym typeface="Calibri"/>
              </a:rPr>
              <a:t> and </a:t>
            </a:r>
            <a:r>
              <a:rPr lang="en-US" sz="2000" i="1">
                <a:solidFill>
                  <a:schemeClr val="dk1"/>
                </a:solidFill>
                <a:latin typeface="Calibri"/>
                <a:ea typeface="Calibri"/>
                <a:cs typeface="Calibri"/>
                <a:sym typeface="Calibri"/>
              </a:rPr>
              <a:t>y</a:t>
            </a:r>
            <a:r>
              <a:rPr lang="en-US" sz="2000">
                <a:solidFill>
                  <a:schemeClr val="dk1"/>
                </a:solidFill>
                <a:latin typeface="Calibri"/>
                <a:ea typeface="Calibri"/>
                <a:cs typeface="Calibri"/>
                <a:sym typeface="Calibri"/>
              </a:rPr>
              <a:t>, where </a:t>
            </a:r>
            <a:r>
              <a:rPr lang="en-US" sz="2000" i="1">
                <a:solidFill>
                  <a:schemeClr val="dk1"/>
                </a:solidFill>
                <a:latin typeface="Calibri"/>
                <a:ea typeface="Calibri"/>
                <a:cs typeface="Calibri"/>
                <a:sym typeface="Calibri"/>
              </a:rPr>
              <a:t>y</a:t>
            </a:r>
            <a:r>
              <a:rPr lang="en-US" sz="2000">
                <a:solidFill>
                  <a:schemeClr val="dk1"/>
                </a:solidFill>
                <a:latin typeface="Calibri"/>
                <a:ea typeface="Calibri"/>
                <a:cs typeface="Calibri"/>
                <a:sym typeface="Calibri"/>
              </a:rPr>
              <a:t> is the dependent variable, and </a:t>
            </a:r>
            <a:r>
              <a:rPr lang="en-US" sz="2000" i="1">
                <a:solidFill>
                  <a:schemeClr val="dk1"/>
                </a:solidFill>
                <a:latin typeface="Calibri"/>
                <a:ea typeface="Calibri"/>
                <a:cs typeface="Calibri"/>
                <a:sym typeface="Calibri"/>
              </a:rPr>
              <a:t>x</a:t>
            </a:r>
            <a:r>
              <a:rPr lang="en-US" sz="2000">
                <a:solidFill>
                  <a:schemeClr val="dk1"/>
                </a:solidFill>
                <a:latin typeface="Calibri"/>
                <a:ea typeface="Calibri"/>
                <a:cs typeface="Calibri"/>
                <a:sym typeface="Calibri"/>
              </a:rPr>
              <a:t> is the independent variable.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6 observations/data points are available for this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model.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The required model structure is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Find the optimal values of regression coefficients </a:t>
            </a:r>
            <a:endParaRPr/>
          </a:p>
          <a:p>
            <a:pPr marL="0" marR="0" lvl="0" indent="0" algn="l" rtl="0">
              <a:spcBef>
                <a:spcPts val="0"/>
              </a:spcBef>
              <a:spcAft>
                <a:spcPts val="0"/>
              </a:spcAft>
              <a:buNone/>
            </a:pPr>
            <a:r>
              <a:rPr lang="en-US" sz="2000" i="1">
                <a:solidFill>
                  <a:schemeClr val="dk1"/>
                </a:solidFill>
                <a:latin typeface="Calibri"/>
                <a:ea typeface="Calibri"/>
                <a:cs typeface="Calibri"/>
                <a:sym typeface="Calibri"/>
              </a:rPr>
              <a:t>b</a:t>
            </a:r>
            <a:r>
              <a:rPr lang="en-US" sz="2000" baseline="-25000">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a:t>
            </a:r>
            <a:r>
              <a:rPr lang="en-US" sz="2000" i="1">
                <a:solidFill>
                  <a:schemeClr val="dk1"/>
                </a:solidFill>
                <a:latin typeface="Calibri"/>
                <a:ea typeface="Calibri"/>
                <a:cs typeface="Calibri"/>
                <a:sym typeface="Calibri"/>
              </a:rPr>
              <a:t>b</a:t>
            </a:r>
            <a:r>
              <a:rPr lang="en-US" sz="2000" baseline="-25000">
                <a:solidFill>
                  <a:schemeClr val="dk1"/>
                </a:solidFill>
                <a:latin typeface="Calibri"/>
                <a:ea typeface="Calibri"/>
                <a:cs typeface="Calibri"/>
                <a:sym typeface="Calibri"/>
              </a:rPr>
              <a:t>2</a:t>
            </a:r>
            <a:r>
              <a:rPr lang="en-US" sz="2000">
                <a:solidFill>
                  <a:schemeClr val="dk1"/>
                </a:solidFill>
                <a:latin typeface="Calibri"/>
                <a:ea typeface="Calibri"/>
                <a:cs typeface="Calibri"/>
                <a:sym typeface="Calibri"/>
              </a:rPr>
              <a:t>, and </a:t>
            </a:r>
            <a:r>
              <a:rPr lang="en-US" sz="2000" i="1">
                <a:solidFill>
                  <a:schemeClr val="dk1"/>
                </a:solidFill>
                <a:latin typeface="Calibri"/>
                <a:ea typeface="Calibri"/>
                <a:cs typeface="Calibri"/>
                <a:sym typeface="Calibri"/>
              </a:rPr>
              <a:t>b</a:t>
            </a:r>
            <a:r>
              <a:rPr lang="en-US" sz="2000" baseline="-25000">
                <a:solidFill>
                  <a:schemeClr val="dk1"/>
                </a:solidFill>
                <a:latin typeface="Calibri"/>
                <a:ea typeface="Calibri"/>
                <a:cs typeface="Calibri"/>
                <a:sym typeface="Calibri"/>
              </a:rPr>
              <a:t>3</a:t>
            </a:r>
            <a:r>
              <a:rPr lang="en-US" sz="2000">
                <a:solidFill>
                  <a:schemeClr val="dk1"/>
                </a:solidFill>
                <a:latin typeface="Calibri"/>
                <a:ea typeface="Calibri"/>
                <a:cs typeface="Calibri"/>
                <a:sym typeface="Calibri"/>
              </a:rPr>
              <a:t> </a:t>
            </a:r>
            <a:endParaRPr/>
          </a:p>
        </p:txBody>
      </p:sp>
      <p:sp>
        <p:nvSpPr>
          <p:cNvPr id="174" name="Google Shape;174;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75" name="Google Shape;175;p4"/>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sz="1400" baseline="30000">
                <a:solidFill>
                  <a:schemeClr val="dk1"/>
                </a:solidFill>
              </a:rPr>
              <a:t>* </a:t>
            </a:r>
            <a:r>
              <a:rPr lang="en-US" sz="1400">
                <a:solidFill>
                  <a:schemeClr val="dk1"/>
                </a:solidFill>
              </a:rPr>
              <a:t>Bracken, J, and McCormick, G P, Chapter 8.4. In Selected Applications of Nonlinear Programming. John Wiley and Sons, New York, 1968, pp. 89-90</a:t>
            </a:r>
            <a:endParaRPr sz="1400">
              <a:solidFill>
                <a:schemeClr val="dk1"/>
              </a:solidFill>
            </a:endParaRPr>
          </a:p>
        </p:txBody>
      </p:sp>
      <p:graphicFrame>
        <p:nvGraphicFramePr>
          <p:cNvPr id="176" name="Google Shape;176;p4"/>
          <p:cNvGraphicFramePr/>
          <p:nvPr/>
        </p:nvGraphicFramePr>
        <p:xfrm>
          <a:off x="6821244" y="2422412"/>
          <a:ext cx="2452750" cy="2595950"/>
        </p:xfrm>
        <a:graphic>
          <a:graphicData uri="http://schemas.openxmlformats.org/drawingml/2006/table">
            <a:tbl>
              <a:tblPr firstRow="1" bandRow="1">
                <a:noFill/>
                <a:tableStyleId>{EB854AAE-8019-416A-9E14-ACAD21F8D70A}</a:tableStyleId>
              </a:tblPr>
              <a:tblGrid>
                <a:gridCol w="1228400"/>
                <a:gridCol w="1224350"/>
              </a:tblGrid>
              <a:tr h="370850">
                <a:tc>
                  <a:txBody>
                    <a:bodyPr/>
                    <a:lstStyle/>
                    <a:p>
                      <a:pPr marL="0" marR="0" lvl="0" indent="0" algn="ctr" rtl="0">
                        <a:spcBef>
                          <a:spcPts val="0"/>
                        </a:spcBef>
                        <a:spcAft>
                          <a:spcPts val="0"/>
                        </a:spcAft>
                        <a:buNone/>
                      </a:pPr>
                      <a:r>
                        <a:rPr lang="en-US" sz="1600" i="1" u="none" strike="noStrike" cap="none"/>
                        <a:t>y</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a:t>x</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127</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-5</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151</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-3</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379</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-1</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421</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5</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460</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3</a:t>
                      </a:r>
                      <a:endParaRPr/>
                    </a:p>
                  </a:txBody>
                  <a:tcPr marL="91450" marR="91450" marT="45725" marB="45725" anchor="ctr"/>
                </a:tc>
              </a:tr>
              <a:tr h="370850">
                <a:tc>
                  <a:txBody>
                    <a:bodyPr/>
                    <a:lstStyle/>
                    <a:p>
                      <a:pPr marL="0" marR="0" lvl="0" indent="0" algn="ctr" rtl="0">
                        <a:spcBef>
                          <a:spcPts val="0"/>
                        </a:spcBef>
                        <a:spcAft>
                          <a:spcPts val="0"/>
                        </a:spcAft>
                        <a:buNone/>
                      </a:pPr>
                      <a:r>
                        <a:rPr lang="en-US" sz="1600" u="none" strike="noStrike" cap="none"/>
                        <a:t>426</a:t>
                      </a:r>
                      <a:endParaRPr/>
                    </a:p>
                  </a:txBody>
                  <a:tcPr marL="91450" marR="91450" marT="45725" marB="45725" anchor="ctr"/>
                </a:tc>
                <a:tc>
                  <a:txBody>
                    <a:bodyPr/>
                    <a:lstStyle/>
                    <a:p>
                      <a:pPr marL="0" marR="0" lvl="0" indent="0" algn="ctr" rtl="0">
                        <a:spcBef>
                          <a:spcPts val="0"/>
                        </a:spcBef>
                        <a:spcAft>
                          <a:spcPts val="0"/>
                        </a:spcAft>
                        <a:buNone/>
                      </a:pPr>
                      <a:r>
                        <a:rPr lang="en-US" sz="1600" u="none" strike="noStrike" cap="none"/>
                        <a:t>1</a:t>
                      </a:r>
                      <a:endParaRPr/>
                    </a:p>
                  </a:txBody>
                  <a:tcPr marL="91450" marR="91450" marT="45725" marB="45725" anchor="ctr"/>
                </a:tc>
              </a:tr>
            </a:tbl>
          </a:graphicData>
        </a:graphic>
      </p:graphicFrame>
      <p:pic>
        <p:nvPicPr>
          <p:cNvPr id="177" name="Google Shape;177;p4"/>
          <p:cNvPicPr preferRelativeResize="0"/>
          <p:nvPr/>
        </p:nvPicPr>
        <p:blipFill rotWithShape="1">
          <a:blip r:embed="rId3">
            <a:alphaModFix/>
          </a:blip>
          <a:srcRect/>
          <a:stretch/>
        </p:blipFill>
        <p:spPr>
          <a:xfrm>
            <a:off x="6146800" y="3479800"/>
            <a:ext cx="914400" cy="198438"/>
          </a:xfrm>
          <a:prstGeom prst="rect">
            <a:avLst/>
          </a:prstGeom>
          <a:noFill/>
          <a:ln>
            <a:noFill/>
          </a:ln>
        </p:spPr>
      </p:pic>
      <p:pic>
        <p:nvPicPr>
          <p:cNvPr id="178" name="Google Shape;178;p4"/>
          <p:cNvPicPr preferRelativeResize="0"/>
          <p:nvPr/>
        </p:nvPicPr>
        <p:blipFill rotWithShape="1">
          <a:blip r:embed="rId4">
            <a:alphaModFix/>
          </a:blip>
          <a:srcRect/>
          <a:stretch/>
        </p:blipFill>
        <p:spPr>
          <a:xfrm>
            <a:off x="4148073" y="3720352"/>
            <a:ext cx="1478639" cy="4256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Nonlinear regression – an overview</a:t>
            </a:r>
            <a:endParaRPr/>
          </a:p>
        </p:txBody>
      </p:sp>
      <p:sp>
        <p:nvSpPr>
          <p:cNvPr id="184" name="Google Shape;184;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Regression, also known as curve-fitting, is a method to fit observed data to a specified model structure</a:t>
            </a:r>
            <a:endParaRPr/>
          </a:p>
          <a:p>
            <a:pPr marL="342900" lvl="0" indent="-342900" algn="l" rtl="0">
              <a:spcBef>
                <a:spcPts val="1000"/>
              </a:spcBef>
              <a:spcAft>
                <a:spcPts val="0"/>
              </a:spcAft>
              <a:buSzPts val="2600"/>
              <a:buFont typeface="Arial"/>
              <a:buChar char="•"/>
            </a:pPr>
            <a:r>
              <a:rPr lang="en-US"/>
              <a:t>Depending on the nature of the model, regression can be classified into 2 types</a:t>
            </a:r>
            <a:endParaRPr/>
          </a:p>
          <a:p>
            <a:pPr marL="742950" lvl="1" indent="-285750" algn="l" rtl="0">
              <a:spcBef>
                <a:spcPts val="1000"/>
              </a:spcBef>
              <a:spcAft>
                <a:spcPts val="0"/>
              </a:spcAft>
              <a:buSzPts val="1440"/>
              <a:buChar char="o"/>
            </a:pPr>
            <a:r>
              <a:rPr lang="en-US"/>
              <a:t>linear </a:t>
            </a:r>
            <a:endParaRPr/>
          </a:p>
          <a:p>
            <a:pPr marL="742950" lvl="1" indent="-285750" algn="l" rtl="0">
              <a:spcBef>
                <a:spcPts val="1000"/>
              </a:spcBef>
              <a:spcAft>
                <a:spcPts val="0"/>
              </a:spcAft>
              <a:buSzPts val="1440"/>
              <a:buChar char="o"/>
            </a:pPr>
            <a:r>
              <a:rPr lang="en-US"/>
              <a:t>nonlinear</a:t>
            </a:r>
            <a:endParaRPr/>
          </a:p>
          <a:p>
            <a:pPr marL="400050" lvl="0" indent="-342900" algn="l" rtl="0">
              <a:spcBef>
                <a:spcPts val="1000"/>
              </a:spcBef>
              <a:spcAft>
                <a:spcPts val="0"/>
              </a:spcAft>
              <a:buSzPts val="2600"/>
              <a:buChar char="•"/>
            </a:pPr>
            <a:r>
              <a:rPr lang="en-US"/>
              <a:t>Regression models are typically solved by minimizing the squares of deviation – this is called ‘ordinary least squares’ regression </a:t>
            </a:r>
            <a:endParaRPr/>
          </a:p>
        </p:txBody>
      </p:sp>
      <p:sp>
        <p:nvSpPr>
          <p:cNvPr id="185" name="Google Shape;185;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6" descr="A close up of text on a white background&#10;&#10;Description automatically generated"/>
          <p:cNvPicPr preferRelativeResize="0"/>
          <p:nvPr/>
        </p:nvPicPr>
        <p:blipFill rotWithShape="1">
          <a:blip r:embed="rId3">
            <a:alphaModFix/>
          </a:blip>
          <a:srcRect l="4285" t="5427" r="7028"/>
          <a:stretch/>
        </p:blipFill>
        <p:spPr>
          <a:xfrm>
            <a:off x="5379745" y="3106697"/>
            <a:ext cx="3499852" cy="2799094"/>
          </a:xfrm>
          <a:prstGeom prst="rect">
            <a:avLst/>
          </a:prstGeom>
          <a:noFill/>
          <a:ln>
            <a:noFill/>
          </a:ln>
        </p:spPr>
      </p:pic>
      <p:sp>
        <p:nvSpPr>
          <p:cNvPr id="191" name="Google Shape;191;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 – a linear regression approach</a:t>
            </a:r>
            <a:endParaRPr/>
          </a:p>
        </p:txBody>
      </p:sp>
      <p:sp>
        <p:nvSpPr>
          <p:cNvPr id="192" name="Google Shape;192;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Consider a simple linear regression model:</a:t>
            </a:r>
            <a:endParaRPr/>
          </a:p>
          <a:p>
            <a:pPr marL="342900" lvl="0" indent="-342900" algn="l" rtl="0">
              <a:spcBef>
                <a:spcPts val="1000"/>
              </a:spcBef>
              <a:spcAft>
                <a:spcPts val="0"/>
              </a:spcAft>
              <a:buSzPts val="2600"/>
              <a:buFont typeface="Arial"/>
              <a:buChar char="•"/>
            </a:pPr>
            <a:r>
              <a:rPr lang="en-US"/>
              <a:t>Solving this using ‘least squares’ regression approach gives the optimization model -</a:t>
            </a:r>
            <a:endParaRPr/>
          </a:p>
          <a:p>
            <a:pPr marL="0" lvl="0" indent="0" algn="l" rtl="0">
              <a:spcBef>
                <a:spcPts val="1000"/>
              </a:spcBef>
              <a:spcAft>
                <a:spcPts val="0"/>
              </a:spcAft>
              <a:buSzPts val="2600"/>
              <a:buNone/>
            </a:pPr>
            <a:r>
              <a:rPr lang="en-US"/>
              <a:t> </a:t>
            </a:r>
            <a:endParaRPr/>
          </a:p>
          <a:p>
            <a:pPr marL="0" lvl="0" indent="0" algn="l" rtl="0">
              <a:spcBef>
                <a:spcPts val="1000"/>
              </a:spcBef>
              <a:spcAft>
                <a:spcPts val="0"/>
              </a:spcAft>
              <a:buSzPts val="2600"/>
              <a:buNone/>
            </a:pPr>
            <a:endParaRPr/>
          </a:p>
          <a:p>
            <a:pPr marL="0" lvl="0" indent="0" algn="l" rtl="0">
              <a:spcBef>
                <a:spcPts val="1000"/>
              </a:spcBef>
              <a:spcAft>
                <a:spcPts val="0"/>
              </a:spcAft>
              <a:buSzPts val="2600"/>
              <a:buNone/>
            </a:pPr>
            <a:endParaRPr/>
          </a:p>
          <a:p>
            <a:pPr marL="0" lvl="0" indent="0" algn="l" rtl="0">
              <a:spcBef>
                <a:spcPts val="1000"/>
              </a:spcBef>
              <a:spcAft>
                <a:spcPts val="0"/>
              </a:spcAft>
              <a:buSzPts val="2600"/>
              <a:buNone/>
            </a:pPr>
            <a:r>
              <a:rPr lang="en-US"/>
              <a:t>Here, </a:t>
            </a:r>
            <a:r>
              <a:rPr lang="en-US" i="1"/>
              <a:t>m</a:t>
            </a:r>
            <a:r>
              <a:rPr lang="en-US"/>
              <a:t> denotes the number of data points</a:t>
            </a:r>
            <a:endParaRPr/>
          </a:p>
          <a:p>
            <a:pPr marL="0" lvl="0" indent="0" algn="l" rtl="0">
              <a:spcBef>
                <a:spcPts val="1000"/>
              </a:spcBef>
              <a:spcAft>
                <a:spcPts val="0"/>
              </a:spcAft>
              <a:buSzPts val="2600"/>
              <a:buNone/>
            </a:pPr>
            <a:r>
              <a:rPr lang="en-US"/>
              <a:t>available</a:t>
            </a:r>
            <a:endParaRPr/>
          </a:p>
        </p:txBody>
      </p:sp>
      <p:sp>
        <p:nvSpPr>
          <p:cNvPr id="193" name="Google Shape;193;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94" name="Google Shape;194;p6"/>
          <p:cNvPicPr preferRelativeResize="0"/>
          <p:nvPr/>
        </p:nvPicPr>
        <p:blipFill rotWithShape="1">
          <a:blip r:embed="rId4">
            <a:alphaModFix/>
          </a:blip>
          <a:srcRect/>
          <a:stretch/>
        </p:blipFill>
        <p:spPr>
          <a:xfrm>
            <a:off x="5619529" y="2160589"/>
            <a:ext cx="1322388" cy="403225"/>
          </a:xfrm>
          <a:prstGeom prst="rect">
            <a:avLst/>
          </a:prstGeom>
          <a:noFill/>
          <a:ln>
            <a:noFill/>
          </a:ln>
        </p:spPr>
      </p:pic>
      <p:pic>
        <p:nvPicPr>
          <p:cNvPr id="195" name="Google Shape;195;p6"/>
          <p:cNvPicPr preferRelativeResize="0"/>
          <p:nvPr/>
        </p:nvPicPr>
        <p:blipFill rotWithShape="1">
          <a:blip r:embed="rId5">
            <a:alphaModFix/>
          </a:blip>
          <a:srcRect/>
          <a:stretch/>
        </p:blipFill>
        <p:spPr>
          <a:xfrm>
            <a:off x="1879893" y="3429000"/>
            <a:ext cx="3095775" cy="898773"/>
          </a:xfrm>
          <a:prstGeom prst="rect">
            <a:avLst/>
          </a:prstGeom>
          <a:noFill/>
          <a:ln>
            <a:noFill/>
          </a:ln>
        </p:spPr>
      </p:pic>
      <p:pic>
        <p:nvPicPr>
          <p:cNvPr id="196" name="Google Shape;196;p6"/>
          <p:cNvPicPr preferRelativeResize="0"/>
          <p:nvPr/>
        </p:nvPicPr>
        <p:blipFill rotWithShape="1">
          <a:blip r:embed="rId6">
            <a:alphaModFix/>
          </a:blip>
          <a:srcRect l="4500" t="4857" r="8461" b="1697"/>
          <a:stretch/>
        </p:blipFill>
        <p:spPr>
          <a:xfrm>
            <a:off x="5379745" y="3084959"/>
            <a:ext cx="3449296" cy="27773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 – proposed nonlinear regression approach</a:t>
            </a:r>
            <a:endParaRPr/>
          </a:p>
        </p:txBody>
      </p:sp>
      <p:sp>
        <p:nvSpPr>
          <p:cNvPr id="202" name="Google Shape;202;p7"/>
          <p:cNvSpPr txBox="1">
            <a:spLocks noGrp="1"/>
          </p:cNvSpPr>
          <p:nvPr>
            <p:ph type="body" idx="1"/>
          </p:nvPr>
        </p:nvSpPr>
        <p:spPr>
          <a:xfrm>
            <a:off x="677334" y="2160589"/>
            <a:ext cx="8596668" cy="424589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405"/>
              <a:buFont typeface="Arial"/>
              <a:buChar char="•"/>
            </a:pPr>
            <a:r>
              <a:rPr lang="en-US" sz="1850"/>
              <a:t>Given nonlinear regression model structure:</a:t>
            </a:r>
            <a:endParaRPr/>
          </a:p>
          <a:p>
            <a:pPr marL="342900" lvl="0" indent="-342900" algn="l" rtl="0">
              <a:lnSpc>
                <a:spcPct val="90000"/>
              </a:lnSpc>
              <a:spcBef>
                <a:spcPts val="1000"/>
              </a:spcBef>
              <a:spcAft>
                <a:spcPts val="0"/>
              </a:spcAft>
              <a:buSzPts val="2405"/>
              <a:buFont typeface="Arial"/>
              <a:buChar char="•"/>
            </a:pPr>
            <a:r>
              <a:rPr lang="en-US" sz="1850"/>
              <a:t>Solving this using ‘least squares’ regression approach gives the optimization model </a:t>
            </a:r>
            <a:endParaRPr/>
          </a:p>
          <a:p>
            <a:pPr marL="342900" lvl="0" indent="-190182" algn="l" rtl="0">
              <a:lnSpc>
                <a:spcPct val="90000"/>
              </a:lnSpc>
              <a:spcBef>
                <a:spcPts val="1000"/>
              </a:spcBef>
              <a:spcAft>
                <a:spcPts val="0"/>
              </a:spcAft>
              <a:buSzPts val="2405"/>
              <a:buFont typeface="Arial"/>
              <a:buNone/>
            </a:pPr>
            <a:endParaRPr sz="1850"/>
          </a:p>
          <a:p>
            <a:pPr marL="342900" lvl="0" indent="-190182" algn="l" rtl="0">
              <a:lnSpc>
                <a:spcPct val="90000"/>
              </a:lnSpc>
              <a:spcBef>
                <a:spcPts val="1000"/>
              </a:spcBef>
              <a:spcAft>
                <a:spcPts val="0"/>
              </a:spcAft>
              <a:buSzPts val="2405"/>
              <a:buFont typeface="Arial"/>
              <a:buNone/>
            </a:pPr>
            <a:endParaRPr sz="1850"/>
          </a:p>
          <a:p>
            <a:pPr marL="342900" lvl="0" indent="-190182" algn="l" rtl="0">
              <a:lnSpc>
                <a:spcPct val="90000"/>
              </a:lnSpc>
              <a:spcBef>
                <a:spcPts val="1000"/>
              </a:spcBef>
              <a:spcAft>
                <a:spcPts val="0"/>
              </a:spcAft>
              <a:buSzPts val="2405"/>
              <a:buFont typeface="Arial"/>
              <a:buNone/>
            </a:pPr>
            <a:endParaRPr sz="1850"/>
          </a:p>
          <a:p>
            <a:pPr marL="342900" lvl="0" indent="-342900" algn="l" rtl="0">
              <a:lnSpc>
                <a:spcPct val="90000"/>
              </a:lnSpc>
              <a:spcBef>
                <a:spcPts val="1000"/>
              </a:spcBef>
              <a:spcAft>
                <a:spcPts val="0"/>
              </a:spcAft>
              <a:buSzPts val="2405"/>
              <a:buFont typeface="Arial"/>
              <a:buChar char="•"/>
            </a:pPr>
            <a:r>
              <a:rPr lang="en-US" sz="1850"/>
              <a:t>Given bounds on the coefficients:</a:t>
            </a:r>
            <a:endParaRPr/>
          </a:p>
          <a:p>
            <a:pPr marL="742950" lvl="1" indent="-285750" algn="l" rtl="0">
              <a:lnSpc>
                <a:spcPct val="90000"/>
              </a:lnSpc>
              <a:spcBef>
                <a:spcPts val="1000"/>
              </a:spcBef>
              <a:spcAft>
                <a:spcPts val="0"/>
              </a:spcAft>
              <a:buSzPts val="1332"/>
              <a:buChar char="o"/>
            </a:pPr>
            <a:r>
              <a:rPr lang="en-US" sz="1665"/>
              <a:t> </a:t>
            </a:r>
            <a:endParaRPr sz="1665"/>
          </a:p>
          <a:p>
            <a:pPr marL="342900" lvl="0" indent="-342900" algn="l" rtl="0">
              <a:lnSpc>
                <a:spcPct val="90000"/>
              </a:lnSpc>
              <a:spcBef>
                <a:spcPts val="1000"/>
              </a:spcBef>
              <a:spcAft>
                <a:spcPts val="0"/>
              </a:spcAft>
              <a:buSzPts val="2405"/>
              <a:buFont typeface="Arial"/>
              <a:buChar char="•"/>
            </a:pPr>
            <a:r>
              <a:rPr lang="en-US" sz="1850"/>
              <a:t>Starting points for coefficients: </a:t>
            </a:r>
            <a:endParaRPr sz="1850"/>
          </a:p>
          <a:p>
            <a:pPr marL="742950" lvl="1" indent="-285750" algn="l" rtl="0">
              <a:lnSpc>
                <a:spcPct val="90000"/>
              </a:lnSpc>
              <a:spcBef>
                <a:spcPts val="1000"/>
              </a:spcBef>
              <a:spcAft>
                <a:spcPts val="0"/>
              </a:spcAft>
              <a:buSzPts val="1332"/>
              <a:buChar char="o"/>
            </a:pPr>
            <a:r>
              <a:rPr lang="en-US" sz="1665" i="1"/>
              <a:t>b</a:t>
            </a:r>
            <a:r>
              <a:rPr lang="en-US" sz="1665" baseline="-25000"/>
              <a:t>1  </a:t>
            </a:r>
            <a:r>
              <a:rPr lang="en-US" sz="1665"/>
              <a:t>: 500</a:t>
            </a:r>
            <a:endParaRPr/>
          </a:p>
          <a:p>
            <a:pPr marL="742950" lvl="1" indent="-285750" algn="l" rtl="0">
              <a:lnSpc>
                <a:spcPct val="90000"/>
              </a:lnSpc>
              <a:spcBef>
                <a:spcPts val="1000"/>
              </a:spcBef>
              <a:spcAft>
                <a:spcPts val="0"/>
              </a:spcAft>
              <a:buSzPts val="1332"/>
              <a:buChar char="o"/>
            </a:pPr>
            <a:r>
              <a:rPr lang="en-US" sz="1665" i="1"/>
              <a:t>b</a:t>
            </a:r>
            <a:r>
              <a:rPr lang="en-US" sz="1665" baseline="-25000"/>
              <a:t>2  </a:t>
            </a:r>
            <a:r>
              <a:rPr lang="en-US" sz="1665"/>
              <a:t>: -150</a:t>
            </a:r>
            <a:endParaRPr/>
          </a:p>
          <a:p>
            <a:pPr marL="742950" lvl="1" indent="-285750" algn="l" rtl="0">
              <a:lnSpc>
                <a:spcPct val="90000"/>
              </a:lnSpc>
              <a:spcBef>
                <a:spcPts val="1000"/>
              </a:spcBef>
              <a:spcAft>
                <a:spcPts val="0"/>
              </a:spcAft>
              <a:buSzPts val="1332"/>
              <a:buChar char="o"/>
            </a:pPr>
            <a:r>
              <a:rPr lang="en-US" sz="1665" i="1"/>
              <a:t>b</a:t>
            </a:r>
            <a:r>
              <a:rPr lang="en-US" sz="1665" baseline="-25000"/>
              <a:t>3  </a:t>
            </a:r>
            <a:r>
              <a:rPr lang="en-US" sz="1665"/>
              <a:t>: -0.2</a:t>
            </a:r>
            <a:endParaRPr sz="1665"/>
          </a:p>
        </p:txBody>
      </p:sp>
      <p:sp>
        <p:nvSpPr>
          <p:cNvPr id="203" name="Google Shape;203;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04" name="Google Shape;204;p7"/>
          <p:cNvPicPr preferRelativeResize="0"/>
          <p:nvPr/>
        </p:nvPicPr>
        <p:blipFill rotWithShape="1">
          <a:blip r:embed="rId3">
            <a:alphaModFix/>
          </a:blip>
          <a:srcRect/>
          <a:stretch/>
        </p:blipFill>
        <p:spPr>
          <a:xfrm>
            <a:off x="5468290" y="2107953"/>
            <a:ext cx="1479550" cy="425450"/>
          </a:xfrm>
          <a:prstGeom prst="rect">
            <a:avLst/>
          </a:prstGeom>
          <a:noFill/>
          <a:ln>
            <a:noFill/>
          </a:ln>
        </p:spPr>
      </p:pic>
      <p:pic>
        <p:nvPicPr>
          <p:cNvPr id="205" name="Google Shape;205;p7"/>
          <p:cNvPicPr preferRelativeResize="0"/>
          <p:nvPr/>
        </p:nvPicPr>
        <p:blipFill rotWithShape="1">
          <a:blip r:embed="rId4">
            <a:alphaModFix/>
          </a:blip>
          <a:srcRect/>
          <a:stretch/>
        </p:blipFill>
        <p:spPr>
          <a:xfrm>
            <a:off x="1703718" y="2993986"/>
            <a:ext cx="3192664" cy="870028"/>
          </a:xfrm>
          <a:prstGeom prst="rect">
            <a:avLst/>
          </a:prstGeom>
          <a:noFill/>
          <a:ln>
            <a:noFill/>
          </a:ln>
        </p:spPr>
      </p:pic>
      <p:pic>
        <p:nvPicPr>
          <p:cNvPr id="206" name="Google Shape;206;p7"/>
          <p:cNvPicPr preferRelativeResize="0"/>
          <p:nvPr/>
        </p:nvPicPr>
        <p:blipFill rotWithShape="1">
          <a:blip r:embed="rId5">
            <a:alphaModFix/>
          </a:blip>
          <a:srcRect/>
          <a:stretch/>
        </p:blipFill>
        <p:spPr>
          <a:xfrm>
            <a:off x="1423763" y="4483311"/>
            <a:ext cx="1113451" cy="364402"/>
          </a:xfrm>
          <a:prstGeom prst="rect">
            <a:avLst/>
          </a:prstGeom>
          <a:noFill/>
          <a:ln>
            <a:noFill/>
          </a:ln>
        </p:spPr>
      </p:pic>
      <p:pic>
        <p:nvPicPr>
          <p:cNvPr id="207" name="Google Shape;207;p7"/>
          <p:cNvPicPr preferRelativeResize="0"/>
          <p:nvPr/>
        </p:nvPicPr>
        <p:blipFill rotWithShape="1">
          <a:blip r:embed="rId6">
            <a:alphaModFix/>
          </a:blip>
          <a:srcRect l="3000" t="4571" r="6571"/>
          <a:stretch/>
        </p:blipFill>
        <p:spPr>
          <a:xfrm>
            <a:off x="5201840" y="3157825"/>
            <a:ext cx="3492000" cy="27638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8" descr="A close up of a map&#10;&#10;Description automatically generated"/>
          <p:cNvPicPr preferRelativeResize="0"/>
          <p:nvPr/>
        </p:nvPicPr>
        <p:blipFill rotWithShape="1">
          <a:blip r:embed="rId3">
            <a:alphaModFix/>
          </a:blip>
          <a:srcRect l="5041" t="5523" r="7165"/>
          <a:stretch/>
        </p:blipFill>
        <p:spPr>
          <a:xfrm>
            <a:off x="4532539" y="2190390"/>
            <a:ext cx="4522235" cy="3649848"/>
          </a:xfrm>
          <a:prstGeom prst="rect">
            <a:avLst/>
          </a:prstGeom>
          <a:noFill/>
          <a:ln>
            <a:noFill/>
          </a:ln>
        </p:spPr>
      </p:pic>
      <p:sp>
        <p:nvSpPr>
          <p:cNvPr id="213" name="Google Shape;213;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 – comparing regression models</a:t>
            </a:r>
            <a:endParaRPr/>
          </a:p>
        </p:txBody>
      </p:sp>
      <p:sp>
        <p:nvSpPr>
          <p:cNvPr id="214" name="Google Shape;214;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15" name="Google Shape;215;p8"/>
          <p:cNvSpPr txBox="1"/>
          <p:nvPr/>
        </p:nvSpPr>
        <p:spPr>
          <a:xfrm>
            <a:off x="677334" y="2160589"/>
            <a:ext cx="8596668" cy="4245898"/>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2600"/>
              <a:buFont typeface="Arial"/>
              <a:buChar char="•"/>
            </a:pPr>
            <a:r>
              <a:rPr lang="en-US" sz="2000">
                <a:solidFill>
                  <a:srgbClr val="3F3F3F"/>
                </a:solidFill>
                <a:latin typeface="Calibri"/>
                <a:ea typeface="Calibri"/>
                <a:cs typeface="Calibri"/>
                <a:sym typeface="Calibri"/>
              </a:rPr>
              <a:t>Linear model: </a:t>
            </a:r>
            <a:endParaRPr/>
          </a:p>
          <a:p>
            <a:pPr marL="742950" marR="0" lvl="1" indent="-194309"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457200" marR="0" lvl="1" indent="0"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457200" marR="0" lvl="1" indent="0" algn="l" rtl="0">
              <a:spcBef>
                <a:spcPts val="1000"/>
              </a:spcBef>
              <a:spcAft>
                <a:spcPts val="0"/>
              </a:spcAft>
              <a:buClr>
                <a:schemeClr val="accent1"/>
              </a:buClr>
              <a:buSzPts val="1440"/>
              <a:buFont typeface="Courier New"/>
              <a:buNone/>
            </a:pPr>
            <a:r>
              <a:rPr lang="en-US" sz="1800" b="0" i="0" u="none" strike="noStrike" cap="none">
                <a:solidFill>
                  <a:srgbClr val="3F3F3F"/>
                </a:solidFill>
                <a:latin typeface="Calibri"/>
                <a:ea typeface="Calibri"/>
                <a:cs typeface="Calibri"/>
                <a:sym typeface="Calibri"/>
              </a:rPr>
              <a:t>(Deviation)</a:t>
            </a:r>
            <a:r>
              <a:rPr lang="en-US" sz="1800" b="0" i="0" u="none" strike="noStrike" cap="none" baseline="30000">
                <a:solidFill>
                  <a:srgbClr val="3F3F3F"/>
                </a:solidFill>
                <a:latin typeface="Calibri"/>
                <a:ea typeface="Calibri"/>
                <a:cs typeface="Calibri"/>
                <a:sym typeface="Calibri"/>
              </a:rPr>
              <a:t>2</a:t>
            </a:r>
            <a:r>
              <a:rPr lang="en-US" sz="1800" b="0" i="0" u="none" strike="noStrike" cap="none">
                <a:solidFill>
                  <a:srgbClr val="3F3F3F"/>
                </a:solidFill>
                <a:latin typeface="Calibri"/>
                <a:ea typeface="Calibri"/>
                <a:cs typeface="Calibri"/>
                <a:sym typeface="Calibri"/>
              </a:rPr>
              <a:t> = 24674.8190</a:t>
            </a:r>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342900" marR="0" lvl="0" indent="-342900" algn="l" rtl="0">
              <a:spcBef>
                <a:spcPts val="1000"/>
              </a:spcBef>
              <a:spcAft>
                <a:spcPts val="0"/>
              </a:spcAft>
              <a:buClr>
                <a:schemeClr val="accent1"/>
              </a:buClr>
              <a:buSzPts val="2600"/>
              <a:buFont typeface="Arial"/>
              <a:buChar char="•"/>
            </a:pPr>
            <a:r>
              <a:rPr lang="en-US" sz="2000">
                <a:solidFill>
                  <a:srgbClr val="3F3F3F"/>
                </a:solidFill>
                <a:latin typeface="Calibri"/>
                <a:ea typeface="Calibri"/>
                <a:cs typeface="Calibri"/>
                <a:sym typeface="Calibri"/>
              </a:rPr>
              <a:t>Nonlinear model: </a:t>
            </a:r>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457200" marR="0" lvl="1" indent="0" algn="l" rtl="0">
              <a:spcBef>
                <a:spcPts val="1000"/>
              </a:spcBef>
              <a:spcAft>
                <a:spcPts val="0"/>
              </a:spcAft>
              <a:buClr>
                <a:schemeClr val="accent1"/>
              </a:buClr>
              <a:buSzPts val="1440"/>
              <a:buFont typeface="Courier New"/>
              <a:buNone/>
            </a:pPr>
            <a:r>
              <a:rPr lang="en-US" sz="1800" b="0" i="0" u="none" strike="noStrike" cap="none">
                <a:solidFill>
                  <a:srgbClr val="3F3F3F"/>
                </a:solidFill>
                <a:latin typeface="Calibri"/>
                <a:ea typeface="Calibri"/>
                <a:cs typeface="Calibri"/>
                <a:sym typeface="Calibri"/>
              </a:rPr>
              <a:t>(Deviation)</a:t>
            </a:r>
            <a:r>
              <a:rPr lang="en-US" sz="1800" b="0" i="0" u="none" strike="noStrike" cap="none" baseline="30000">
                <a:solidFill>
                  <a:srgbClr val="3F3F3F"/>
                </a:solidFill>
                <a:latin typeface="Calibri"/>
                <a:ea typeface="Calibri"/>
                <a:cs typeface="Calibri"/>
                <a:sym typeface="Calibri"/>
              </a:rPr>
              <a:t>2</a:t>
            </a:r>
            <a:r>
              <a:rPr lang="en-US" sz="1800" b="0" i="0" u="none" strike="noStrike" cap="none">
                <a:solidFill>
                  <a:srgbClr val="3F3F3F"/>
                </a:solidFill>
                <a:latin typeface="Calibri"/>
                <a:ea typeface="Calibri"/>
                <a:cs typeface="Calibri"/>
                <a:sym typeface="Calibri"/>
              </a:rPr>
              <a:t> = </a:t>
            </a:r>
            <a:r>
              <a:rPr lang="en-US" sz="1800" b="1" i="0" u="none" strike="noStrike" cap="none">
                <a:solidFill>
                  <a:srgbClr val="009A46"/>
                </a:solidFill>
                <a:latin typeface="Calibri"/>
                <a:ea typeface="Calibri"/>
                <a:cs typeface="Calibri"/>
                <a:sym typeface="Calibri"/>
              </a:rPr>
              <a:t>14085.1398</a:t>
            </a:r>
            <a:endParaRPr/>
          </a:p>
          <a:p>
            <a:pPr marL="342900" marR="0" lvl="0" indent="-177800" algn="l" rtl="0">
              <a:spcBef>
                <a:spcPts val="1000"/>
              </a:spcBef>
              <a:spcAft>
                <a:spcPts val="0"/>
              </a:spcAft>
              <a:buClr>
                <a:schemeClr val="accent1"/>
              </a:buClr>
              <a:buSzPts val="2600"/>
              <a:buFont typeface="Arial"/>
              <a:buNone/>
            </a:pPr>
            <a:endParaRPr sz="2000">
              <a:solidFill>
                <a:srgbClr val="3F3F3F"/>
              </a:solidFill>
              <a:latin typeface="Calibri"/>
              <a:ea typeface="Calibri"/>
              <a:cs typeface="Calibri"/>
              <a:sym typeface="Calibri"/>
            </a:endParaRPr>
          </a:p>
          <a:p>
            <a:pPr marL="742950" marR="0" lvl="1" indent="-194309" algn="l" rtl="0">
              <a:spcBef>
                <a:spcPts val="1000"/>
              </a:spcBef>
              <a:spcAft>
                <a:spcPts val="0"/>
              </a:spcAft>
              <a:buClr>
                <a:schemeClr val="accent1"/>
              </a:buClr>
              <a:buSzPts val="1440"/>
              <a:buFont typeface="Courier New"/>
              <a:buNone/>
            </a:pPr>
            <a:endParaRPr sz="1800" b="0" i="0" u="none" strike="noStrike" cap="none">
              <a:solidFill>
                <a:srgbClr val="3F3F3F"/>
              </a:solidFill>
              <a:latin typeface="Calibri"/>
              <a:ea typeface="Calibri"/>
              <a:cs typeface="Calibri"/>
              <a:sym typeface="Calibri"/>
            </a:endParaRPr>
          </a:p>
          <a:p>
            <a:pPr marL="742950" marR="0" lvl="1" indent="-194309" algn="l" rtl="0">
              <a:spcBef>
                <a:spcPts val="1000"/>
              </a:spcBef>
              <a:spcAft>
                <a:spcPts val="0"/>
              </a:spcAft>
              <a:buClr>
                <a:schemeClr val="accent1"/>
              </a:buClr>
              <a:buSzPts val="1440"/>
              <a:buFont typeface="Courier New"/>
              <a:buNone/>
            </a:pPr>
            <a:endParaRPr sz="1800" b="0" i="1" u="none" strike="noStrike" cap="none">
              <a:solidFill>
                <a:srgbClr val="3F3F3F"/>
              </a:solidFill>
              <a:latin typeface="Calibri"/>
              <a:ea typeface="Calibri"/>
              <a:cs typeface="Calibri"/>
              <a:sym typeface="Calibri"/>
            </a:endParaRPr>
          </a:p>
        </p:txBody>
      </p:sp>
      <p:pic>
        <p:nvPicPr>
          <p:cNvPr id="216" name="Google Shape;216;p8"/>
          <p:cNvPicPr preferRelativeResize="0"/>
          <p:nvPr/>
        </p:nvPicPr>
        <p:blipFill rotWithShape="1">
          <a:blip r:embed="rId4">
            <a:alphaModFix/>
          </a:blip>
          <a:srcRect/>
          <a:stretch/>
        </p:blipFill>
        <p:spPr>
          <a:xfrm>
            <a:off x="2622832" y="2160589"/>
            <a:ext cx="1322388" cy="403225"/>
          </a:xfrm>
          <a:prstGeom prst="rect">
            <a:avLst/>
          </a:prstGeom>
          <a:noFill/>
          <a:ln>
            <a:noFill/>
          </a:ln>
        </p:spPr>
      </p:pic>
      <p:pic>
        <p:nvPicPr>
          <p:cNvPr id="217" name="Google Shape;217;p8"/>
          <p:cNvPicPr preferRelativeResize="0"/>
          <p:nvPr/>
        </p:nvPicPr>
        <p:blipFill rotWithShape="1">
          <a:blip r:embed="rId5">
            <a:alphaModFix/>
          </a:blip>
          <a:srcRect/>
          <a:stretch/>
        </p:blipFill>
        <p:spPr>
          <a:xfrm>
            <a:off x="1169193" y="2563814"/>
            <a:ext cx="1402327" cy="731648"/>
          </a:xfrm>
          <a:prstGeom prst="rect">
            <a:avLst/>
          </a:prstGeom>
          <a:noFill/>
          <a:ln>
            <a:noFill/>
          </a:ln>
        </p:spPr>
      </p:pic>
      <p:pic>
        <p:nvPicPr>
          <p:cNvPr id="218" name="Google Shape;218;p8"/>
          <p:cNvPicPr preferRelativeResize="0"/>
          <p:nvPr/>
        </p:nvPicPr>
        <p:blipFill rotWithShape="1">
          <a:blip r:embed="rId6">
            <a:alphaModFix/>
          </a:blip>
          <a:srcRect/>
          <a:stretch/>
        </p:blipFill>
        <p:spPr>
          <a:xfrm>
            <a:off x="2980895" y="4227160"/>
            <a:ext cx="1479550" cy="425450"/>
          </a:xfrm>
          <a:prstGeom prst="rect">
            <a:avLst/>
          </a:prstGeom>
          <a:noFill/>
          <a:ln>
            <a:noFill/>
          </a:ln>
        </p:spPr>
      </p:pic>
      <p:pic>
        <p:nvPicPr>
          <p:cNvPr id="219" name="Google Shape;219;p8"/>
          <p:cNvPicPr preferRelativeResize="0"/>
          <p:nvPr/>
        </p:nvPicPr>
        <p:blipFill rotWithShape="1">
          <a:blip r:embed="rId7">
            <a:alphaModFix/>
          </a:blip>
          <a:srcRect/>
          <a:stretch/>
        </p:blipFill>
        <p:spPr>
          <a:xfrm>
            <a:off x="1169193" y="4770305"/>
            <a:ext cx="1504950" cy="1096963"/>
          </a:xfrm>
          <a:prstGeom prst="rect">
            <a:avLst/>
          </a:prstGeom>
          <a:noFill/>
          <a:ln>
            <a:noFill/>
          </a:ln>
        </p:spPr>
      </p:pic>
      <p:pic>
        <p:nvPicPr>
          <p:cNvPr id="220" name="Google Shape;220;p8"/>
          <p:cNvPicPr preferRelativeResize="0">
            <a:picLocks noGrp="1"/>
          </p:cNvPicPr>
          <p:nvPr>
            <p:ph type="body" idx="1"/>
          </p:nvPr>
        </p:nvPicPr>
        <p:blipFill rotWithShape="1">
          <a:blip r:embed="rId8">
            <a:alphaModFix/>
          </a:blip>
          <a:srcRect l="3921" t="5967" r="7735"/>
          <a:stretch/>
        </p:blipFill>
        <p:spPr>
          <a:xfrm>
            <a:off x="4460445" y="2160589"/>
            <a:ext cx="4572000" cy="36498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5">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5">
                                            <p:txEl>
                                              <p:pRg st="12" end="1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 – importance of initial guess (1)</a:t>
            </a:r>
            <a:endParaRPr/>
          </a:p>
        </p:txBody>
      </p:sp>
      <p:sp>
        <p:nvSpPr>
          <p:cNvPr id="226" name="Google Shape;22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27" name="Google Shape;227;p9"/>
          <p:cNvSpPr txBox="1">
            <a:spLocks noGrp="1"/>
          </p:cNvSpPr>
          <p:nvPr>
            <p:ph type="body" idx="1"/>
          </p:nvPr>
        </p:nvSpPr>
        <p:spPr>
          <a:xfrm>
            <a:off x="677334" y="2160589"/>
            <a:ext cx="8596668" cy="424589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405"/>
              <a:buFont typeface="Arial"/>
              <a:buChar char="•"/>
            </a:pPr>
            <a:r>
              <a:rPr lang="en-US" sz="1850"/>
              <a:t>Given nonlinear regression model structure:</a:t>
            </a:r>
            <a:endParaRPr/>
          </a:p>
          <a:p>
            <a:pPr marL="342900" lvl="0" indent="-342900" algn="l" rtl="0">
              <a:lnSpc>
                <a:spcPct val="90000"/>
              </a:lnSpc>
              <a:spcBef>
                <a:spcPts val="1000"/>
              </a:spcBef>
              <a:spcAft>
                <a:spcPts val="0"/>
              </a:spcAft>
              <a:buSzPts val="2405"/>
              <a:buFont typeface="Arial"/>
              <a:buChar char="•"/>
            </a:pPr>
            <a:r>
              <a:rPr lang="en-US" sz="1850"/>
              <a:t>Solving this using ‘least squares’ regression approach gives the optimization model </a:t>
            </a:r>
            <a:endParaRPr/>
          </a:p>
          <a:p>
            <a:pPr marL="342900" lvl="0" indent="-190182" algn="l" rtl="0">
              <a:lnSpc>
                <a:spcPct val="90000"/>
              </a:lnSpc>
              <a:spcBef>
                <a:spcPts val="1000"/>
              </a:spcBef>
              <a:spcAft>
                <a:spcPts val="0"/>
              </a:spcAft>
              <a:buSzPts val="2405"/>
              <a:buFont typeface="Arial"/>
              <a:buNone/>
            </a:pPr>
            <a:endParaRPr sz="1850"/>
          </a:p>
          <a:p>
            <a:pPr marL="342900" lvl="0" indent="-190182" algn="l" rtl="0">
              <a:lnSpc>
                <a:spcPct val="90000"/>
              </a:lnSpc>
              <a:spcBef>
                <a:spcPts val="1000"/>
              </a:spcBef>
              <a:spcAft>
                <a:spcPts val="0"/>
              </a:spcAft>
              <a:buSzPts val="2405"/>
              <a:buFont typeface="Arial"/>
              <a:buNone/>
            </a:pPr>
            <a:endParaRPr sz="1850"/>
          </a:p>
          <a:p>
            <a:pPr marL="342900" lvl="0" indent="-190182" algn="l" rtl="0">
              <a:lnSpc>
                <a:spcPct val="90000"/>
              </a:lnSpc>
              <a:spcBef>
                <a:spcPts val="1000"/>
              </a:spcBef>
              <a:spcAft>
                <a:spcPts val="0"/>
              </a:spcAft>
              <a:buSzPts val="2405"/>
              <a:buFont typeface="Arial"/>
              <a:buNone/>
            </a:pPr>
            <a:endParaRPr sz="1850"/>
          </a:p>
          <a:p>
            <a:pPr marL="342900" lvl="0" indent="-342900" algn="l" rtl="0">
              <a:lnSpc>
                <a:spcPct val="90000"/>
              </a:lnSpc>
              <a:spcBef>
                <a:spcPts val="1000"/>
              </a:spcBef>
              <a:spcAft>
                <a:spcPts val="0"/>
              </a:spcAft>
              <a:buSzPts val="2405"/>
              <a:buFont typeface="Arial"/>
              <a:buChar char="•"/>
            </a:pPr>
            <a:r>
              <a:rPr lang="en-US" sz="1850"/>
              <a:t>Given bounds on the coefficients:</a:t>
            </a:r>
            <a:endParaRPr/>
          </a:p>
          <a:p>
            <a:pPr marL="742950" lvl="1" indent="-285750" algn="l" rtl="0">
              <a:lnSpc>
                <a:spcPct val="90000"/>
              </a:lnSpc>
              <a:spcBef>
                <a:spcPts val="1000"/>
              </a:spcBef>
              <a:spcAft>
                <a:spcPts val="0"/>
              </a:spcAft>
              <a:buSzPts val="1332"/>
              <a:buChar char="o"/>
            </a:pPr>
            <a:r>
              <a:rPr lang="en-US" sz="1665"/>
              <a:t> </a:t>
            </a:r>
            <a:endParaRPr sz="1665"/>
          </a:p>
          <a:p>
            <a:pPr marL="342900" lvl="0" indent="-342900" algn="l" rtl="0">
              <a:lnSpc>
                <a:spcPct val="90000"/>
              </a:lnSpc>
              <a:spcBef>
                <a:spcPts val="1000"/>
              </a:spcBef>
              <a:spcAft>
                <a:spcPts val="0"/>
              </a:spcAft>
              <a:buSzPts val="2405"/>
              <a:buFont typeface="Arial"/>
              <a:buChar char="•"/>
            </a:pPr>
            <a:r>
              <a:rPr lang="en-US" sz="1850"/>
              <a:t>Starting points for coefficients: </a:t>
            </a:r>
            <a:endParaRPr sz="1850"/>
          </a:p>
          <a:p>
            <a:pPr marL="742950" lvl="1" indent="-285750" algn="l" rtl="0">
              <a:lnSpc>
                <a:spcPct val="90000"/>
              </a:lnSpc>
              <a:spcBef>
                <a:spcPts val="1000"/>
              </a:spcBef>
              <a:spcAft>
                <a:spcPts val="0"/>
              </a:spcAft>
              <a:buSzPts val="1332"/>
              <a:buChar char="o"/>
            </a:pPr>
            <a:r>
              <a:rPr lang="en-US" sz="1665" i="1"/>
              <a:t>b</a:t>
            </a:r>
            <a:r>
              <a:rPr lang="en-US" sz="1665" baseline="-25000"/>
              <a:t>1  </a:t>
            </a:r>
            <a:r>
              <a:rPr lang="en-US" sz="1665"/>
              <a:t>: </a:t>
            </a:r>
            <a:r>
              <a:rPr lang="en-US" sz="1665">
                <a:solidFill>
                  <a:srgbClr val="FF0000"/>
                </a:solidFill>
              </a:rPr>
              <a:t>100</a:t>
            </a:r>
            <a:endParaRPr/>
          </a:p>
          <a:p>
            <a:pPr marL="742950" lvl="1" indent="-285750" algn="l" rtl="0">
              <a:lnSpc>
                <a:spcPct val="90000"/>
              </a:lnSpc>
              <a:spcBef>
                <a:spcPts val="1000"/>
              </a:spcBef>
              <a:spcAft>
                <a:spcPts val="0"/>
              </a:spcAft>
              <a:buSzPts val="1332"/>
              <a:buChar char="o"/>
            </a:pPr>
            <a:r>
              <a:rPr lang="en-US" sz="1665" i="1"/>
              <a:t>b</a:t>
            </a:r>
            <a:r>
              <a:rPr lang="en-US" sz="1665" baseline="-25000"/>
              <a:t>2  </a:t>
            </a:r>
            <a:r>
              <a:rPr lang="en-US" sz="1665"/>
              <a:t>: </a:t>
            </a:r>
            <a:r>
              <a:rPr lang="en-US" sz="1665">
                <a:solidFill>
                  <a:srgbClr val="FF0000"/>
                </a:solidFill>
              </a:rPr>
              <a:t>-50</a:t>
            </a:r>
            <a:endParaRPr/>
          </a:p>
          <a:p>
            <a:pPr marL="742950" lvl="1" indent="-285750" algn="l" rtl="0">
              <a:lnSpc>
                <a:spcPct val="90000"/>
              </a:lnSpc>
              <a:spcBef>
                <a:spcPts val="1000"/>
              </a:spcBef>
              <a:spcAft>
                <a:spcPts val="0"/>
              </a:spcAft>
              <a:buSzPts val="1332"/>
              <a:buChar char="o"/>
            </a:pPr>
            <a:r>
              <a:rPr lang="en-US" sz="1665" i="1"/>
              <a:t>b</a:t>
            </a:r>
            <a:r>
              <a:rPr lang="en-US" sz="1665" baseline="-25000"/>
              <a:t>3  </a:t>
            </a:r>
            <a:r>
              <a:rPr lang="en-US" sz="1665"/>
              <a:t>: </a:t>
            </a:r>
            <a:r>
              <a:rPr lang="en-US" sz="1665">
                <a:solidFill>
                  <a:srgbClr val="FF0000"/>
                </a:solidFill>
              </a:rPr>
              <a:t>-1.0</a:t>
            </a:r>
            <a:endParaRPr/>
          </a:p>
          <a:p>
            <a:pPr marL="742950" lvl="1" indent="-201168" algn="l" rtl="0">
              <a:lnSpc>
                <a:spcPct val="90000"/>
              </a:lnSpc>
              <a:spcBef>
                <a:spcPts val="1000"/>
              </a:spcBef>
              <a:spcAft>
                <a:spcPts val="0"/>
              </a:spcAft>
              <a:buSzPts val="1332"/>
              <a:buNone/>
            </a:pPr>
            <a:endParaRPr sz="1665"/>
          </a:p>
          <a:p>
            <a:pPr marL="742950" lvl="1" indent="-201168" algn="l" rtl="0">
              <a:lnSpc>
                <a:spcPct val="90000"/>
              </a:lnSpc>
              <a:spcBef>
                <a:spcPts val="1000"/>
              </a:spcBef>
              <a:spcAft>
                <a:spcPts val="0"/>
              </a:spcAft>
              <a:buSzPts val="1332"/>
              <a:buNone/>
            </a:pPr>
            <a:endParaRPr sz="1665" i="1"/>
          </a:p>
        </p:txBody>
      </p:sp>
      <p:pic>
        <p:nvPicPr>
          <p:cNvPr id="228" name="Google Shape;228;p9"/>
          <p:cNvPicPr preferRelativeResize="0"/>
          <p:nvPr/>
        </p:nvPicPr>
        <p:blipFill rotWithShape="1">
          <a:blip r:embed="rId3">
            <a:alphaModFix/>
          </a:blip>
          <a:srcRect/>
          <a:stretch/>
        </p:blipFill>
        <p:spPr>
          <a:xfrm>
            <a:off x="1703718" y="2993986"/>
            <a:ext cx="3192664" cy="870028"/>
          </a:xfrm>
          <a:prstGeom prst="rect">
            <a:avLst/>
          </a:prstGeom>
          <a:noFill/>
          <a:ln>
            <a:noFill/>
          </a:ln>
        </p:spPr>
      </p:pic>
      <p:pic>
        <p:nvPicPr>
          <p:cNvPr id="229" name="Google Shape;229;p9"/>
          <p:cNvPicPr preferRelativeResize="0"/>
          <p:nvPr/>
        </p:nvPicPr>
        <p:blipFill rotWithShape="1">
          <a:blip r:embed="rId4">
            <a:alphaModFix/>
          </a:blip>
          <a:srcRect l="3000" t="4571" r="6571"/>
          <a:stretch/>
        </p:blipFill>
        <p:spPr>
          <a:xfrm>
            <a:off x="5201840" y="3157825"/>
            <a:ext cx="3492000" cy="2763813"/>
          </a:xfrm>
          <a:prstGeom prst="rect">
            <a:avLst/>
          </a:prstGeom>
          <a:noFill/>
          <a:ln>
            <a:noFill/>
          </a:ln>
        </p:spPr>
      </p:pic>
      <p:pic>
        <p:nvPicPr>
          <p:cNvPr id="230" name="Google Shape;230;p9"/>
          <p:cNvPicPr preferRelativeResize="0"/>
          <p:nvPr/>
        </p:nvPicPr>
        <p:blipFill rotWithShape="1">
          <a:blip r:embed="rId5">
            <a:alphaModFix/>
          </a:blip>
          <a:srcRect/>
          <a:stretch/>
        </p:blipFill>
        <p:spPr>
          <a:xfrm>
            <a:off x="1434396" y="4491691"/>
            <a:ext cx="1113451" cy="3644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1793</Words>
  <Application>Microsoft Office PowerPoint</Application>
  <PresentationFormat>Widescreen</PresentationFormat>
  <Paragraphs>735</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Noto Sans Symbols</vt:lpstr>
      <vt:lpstr>Calibri</vt:lpstr>
      <vt:lpstr>Courier New</vt:lpstr>
      <vt:lpstr>Source Sans Pro</vt:lpstr>
      <vt:lpstr>Facet</vt:lpstr>
      <vt:lpstr>Nonlinear programming (NLP)  using  GAMS and Pyomo</vt:lpstr>
      <vt:lpstr>Agenda</vt:lpstr>
      <vt:lpstr>Review nonlinear programming</vt:lpstr>
      <vt:lpstr>Example 1* - Nonlinear regression </vt:lpstr>
      <vt:lpstr>Nonlinear regression – an overview</vt:lpstr>
      <vt:lpstr>Example 1 – a linear regression approach</vt:lpstr>
      <vt:lpstr>Example 1 – proposed nonlinear regression approach</vt:lpstr>
      <vt:lpstr>Example 1 – comparing regression models</vt:lpstr>
      <vt:lpstr>Example 1 – importance of initial guess (1)</vt:lpstr>
      <vt:lpstr>Example 1 – importance of initial guess (2)</vt:lpstr>
      <vt:lpstr>Example 1 – importance of initial guess (3)</vt:lpstr>
      <vt:lpstr>Example 2* - Geometric example</vt:lpstr>
      <vt:lpstr>Organizing information – sets</vt:lpstr>
      <vt:lpstr>Organizing information – variables</vt:lpstr>
      <vt:lpstr>Organizing information – objective function</vt:lpstr>
      <vt:lpstr>Organizing information – constraints (1)</vt:lpstr>
      <vt:lpstr>Organizing information – constraints (2)</vt:lpstr>
      <vt:lpstr>Assembling optimization model</vt:lpstr>
      <vt:lpstr>Example 2 – importance of solver (1)</vt:lpstr>
      <vt:lpstr>Example 2 – importance of solver (2)</vt:lpstr>
      <vt:lpstr>Example 2 – importance of solver (3)</vt:lpstr>
      <vt:lpstr>Example 2 – importance of solver (4)</vt:lpstr>
      <vt:lpstr>Example 3* - Resource allocation (1)</vt:lpstr>
      <vt:lpstr>Example 3 - Resource allocation (2)</vt:lpstr>
      <vt:lpstr>Organizing information – sets </vt:lpstr>
      <vt:lpstr>Organizing information – parameters (1) </vt:lpstr>
      <vt:lpstr>Organizing information – parameters (2) </vt:lpstr>
      <vt:lpstr>Organizing information – parameters (3) </vt:lpstr>
      <vt:lpstr>Organizing information – variables </vt:lpstr>
      <vt:lpstr>Organizing information – objective function </vt:lpstr>
      <vt:lpstr>Organizing information – constraints </vt:lpstr>
      <vt:lpstr>Assembling optimization model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programming (NLP)  using  GAMS and Pyomo</dc:title>
  <dc:creator>Sanjula Kammammettu</dc:creator>
  <cp:lastModifiedBy>Sanjula Kammammettu</cp:lastModifiedBy>
  <cp:revision>1</cp:revision>
  <dcterms:created xsi:type="dcterms:W3CDTF">2020-06-30T16:03:59Z</dcterms:created>
  <dcterms:modified xsi:type="dcterms:W3CDTF">2021-06-02T02:38:26Z</dcterms:modified>
</cp:coreProperties>
</file>