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VSM0WOh9dYZ9Be6p1fETjXBFj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97E0A6-B7CC-40E8-A8C8-0A3725533414}">
  <a:tblStyle styleId="{AE97E0A6-B7CC-40E8-A8C8-0A372553341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1"/>
          </a:solidFill>
        </a:fill>
      </a:tcStyle>
    </a:wholeTbl>
    <a:band1H>
      <a:tcTxStyle/>
      <a:tcStyle>
        <a:tcBdr/>
        <a:fill>
          <a:solidFill>
            <a:srgbClr val="CED2E2"/>
          </a:solidFill>
        </a:fill>
      </a:tcStyle>
    </a:band1H>
    <a:band2H>
      <a:tcTxStyle/>
      <a:tcStyle>
        <a:tcBdr/>
      </a:tcStyle>
    </a:band2H>
    <a:band1V>
      <a:tcTxStyle/>
      <a:tcStyle>
        <a:tcBdr/>
        <a:fill>
          <a:solidFill>
            <a:srgbClr val="CED2E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02"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30377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024665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30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53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0156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819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2698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491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129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038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5050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99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1422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3612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251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373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355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7888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421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537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977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880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418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930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8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928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5030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853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86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9ba53ba0f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gb9ba53ba0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400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b9ba53ba0f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gb9ba53ba0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485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770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532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82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70661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6943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882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590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98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09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42"/>
          <p:cNvGrpSpPr/>
          <p:nvPr/>
        </p:nvGrpSpPr>
        <p:grpSpPr>
          <a:xfrm>
            <a:off x="0" y="-8467"/>
            <a:ext cx="12192000" cy="6866467"/>
            <a:chOff x="0" y="-8467"/>
            <a:chExt cx="12192000" cy="6866467"/>
          </a:xfrm>
        </p:grpSpPr>
        <p:sp>
          <p:nvSpPr>
            <p:cNvPr id="28" name="Google Shape;28;p42"/>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42"/>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42"/>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4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4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42"/>
            <p:cNvSpPr/>
            <p:nvPr/>
          </p:nvSpPr>
          <p:spPr>
            <a:xfrm>
              <a:off x="8932333" y="3048000"/>
              <a:ext cx="3259667" cy="3810000"/>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35" name="Google Shape;35;p4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4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37" name="Google Shape;37;p42"/>
            <p:cNvSpPr/>
            <p:nvPr/>
          </p:nvSpPr>
          <p:spPr>
            <a:xfrm>
              <a:off x="10371666" y="3589867"/>
              <a:ext cx="1817159" cy="3268133"/>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500"/>
              <a:buFont typeface="Calibri"/>
              <a:buNone/>
              <a:defRPr sz="5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2240"/>
              <a:buNone/>
              <a:defRPr sz="2800">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1"/>
                </a:solidFill>
                <a:latin typeface="Calibri"/>
                <a:ea typeface="Calibri"/>
                <a:cs typeface="Calibri"/>
                <a:sym typeface="Calibri"/>
              </a:defRPr>
            </a:lvl1pPr>
            <a:lvl2pPr marL="0" lvl="1" indent="0" algn="r">
              <a:spcBef>
                <a:spcPts val="0"/>
              </a:spcBef>
              <a:buNone/>
              <a:defRPr sz="1200" b="0" i="0" u="none" strike="noStrike" cap="none">
                <a:solidFill>
                  <a:schemeClr val="accent1"/>
                </a:solidFill>
                <a:latin typeface="Calibri"/>
                <a:ea typeface="Calibri"/>
                <a:cs typeface="Calibri"/>
                <a:sym typeface="Calibri"/>
              </a:defRPr>
            </a:lvl2pPr>
            <a:lvl3pPr marL="0" lvl="2" indent="0" algn="r">
              <a:spcBef>
                <a:spcPts val="0"/>
              </a:spcBef>
              <a:buNone/>
              <a:defRPr sz="1200" b="0" i="0" u="none" strike="noStrike" cap="none">
                <a:solidFill>
                  <a:schemeClr val="accent1"/>
                </a:solidFill>
                <a:latin typeface="Calibri"/>
                <a:ea typeface="Calibri"/>
                <a:cs typeface="Calibri"/>
                <a:sym typeface="Calibri"/>
              </a:defRPr>
            </a:lvl3pPr>
            <a:lvl4pPr marL="0" lvl="3" indent="0" algn="r">
              <a:spcBef>
                <a:spcPts val="0"/>
              </a:spcBef>
              <a:buNone/>
              <a:defRPr sz="1200" b="0" i="0" u="none" strike="noStrike" cap="none">
                <a:solidFill>
                  <a:schemeClr val="accent1"/>
                </a:solidFill>
                <a:latin typeface="Calibri"/>
                <a:ea typeface="Calibri"/>
                <a:cs typeface="Calibri"/>
                <a:sym typeface="Calibri"/>
              </a:defRPr>
            </a:lvl4pPr>
            <a:lvl5pPr marL="0" lvl="4" indent="0" algn="r">
              <a:spcBef>
                <a:spcPts val="0"/>
              </a:spcBef>
              <a:buNone/>
              <a:defRPr sz="1200" b="0" i="0" u="none" strike="noStrike" cap="none">
                <a:solidFill>
                  <a:schemeClr val="accent1"/>
                </a:solidFill>
                <a:latin typeface="Calibri"/>
                <a:ea typeface="Calibri"/>
                <a:cs typeface="Calibri"/>
                <a:sym typeface="Calibri"/>
              </a:defRPr>
            </a:lvl5pPr>
            <a:lvl6pPr marL="0" lvl="5" indent="0" algn="r">
              <a:spcBef>
                <a:spcPts val="0"/>
              </a:spcBef>
              <a:buNone/>
              <a:defRPr sz="1200" b="0" i="0" u="none" strike="noStrike" cap="none">
                <a:solidFill>
                  <a:schemeClr val="accent1"/>
                </a:solidFill>
                <a:latin typeface="Calibri"/>
                <a:ea typeface="Calibri"/>
                <a:cs typeface="Calibri"/>
                <a:sym typeface="Calibri"/>
              </a:defRPr>
            </a:lvl6pPr>
            <a:lvl7pPr marL="0" lvl="6" indent="0" algn="r">
              <a:spcBef>
                <a:spcPts val="0"/>
              </a:spcBef>
              <a:buNone/>
              <a:defRPr sz="1200" b="0" i="0" u="none" strike="noStrike" cap="none">
                <a:solidFill>
                  <a:schemeClr val="accent1"/>
                </a:solidFill>
                <a:latin typeface="Calibri"/>
                <a:ea typeface="Calibri"/>
                <a:cs typeface="Calibri"/>
                <a:sym typeface="Calibri"/>
              </a:defRPr>
            </a:lvl7pPr>
            <a:lvl8pPr marL="0" lvl="7" indent="0" algn="r">
              <a:spcBef>
                <a:spcPts val="0"/>
              </a:spcBef>
              <a:buNone/>
              <a:defRPr sz="1200" b="0" i="0" u="none" strike="noStrike" cap="none">
                <a:solidFill>
                  <a:schemeClr val="accent1"/>
                </a:solidFill>
                <a:latin typeface="Calibri"/>
                <a:ea typeface="Calibri"/>
                <a:cs typeface="Calibri"/>
                <a:sym typeface="Calibri"/>
              </a:defRPr>
            </a:lvl8pPr>
            <a:lvl9pPr marL="0" lvl="8" indent="0" algn="r">
              <a:spcBef>
                <a:spcPts val="0"/>
              </a:spcBef>
              <a:buNone/>
              <a:defRPr sz="12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5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5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5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Calibri"/>
              <a:buNone/>
              <a:defRPr sz="1600">
                <a:solidFill>
                  <a:srgbClr val="7F7F7F"/>
                </a:solidFill>
              </a:defRPr>
            </a:lvl1pPr>
            <a:lvl2pPr marL="914400" lvl="1" indent="-228600" algn="l">
              <a:spcBef>
                <a:spcPts val="1000"/>
              </a:spcBef>
              <a:spcAft>
                <a:spcPts val="0"/>
              </a:spcAft>
              <a:buSzPts val="1280"/>
              <a:buFont typeface="Calibri"/>
              <a:buNone/>
              <a:defRPr/>
            </a:lvl2pPr>
            <a:lvl3pPr marL="1371600" lvl="2" indent="-228600" algn="l">
              <a:spcBef>
                <a:spcPts val="1000"/>
              </a:spcBef>
              <a:spcAft>
                <a:spcPts val="0"/>
              </a:spcAft>
              <a:buSzPts val="1120"/>
              <a:buFont typeface="Calibri"/>
              <a:buNone/>
              <a:defRPr/>
            </a:lvl3pPr>
            <a:lvl4pPr marL="1828800" lvl="3" indent="-228600" algn="l">
              <a:spcBef>
                <a:spcPts val="1000"/>
              </a:spcBef>
              <a:spcAft>
                <a:spcPts val="0"/>
              </a:spcAft>
              <a:buSzPts val="960"/>
              <a:buFont typeface="Calibri"/>
              <a:buNone/>
              <a:defRPr/>
            </a:lvl4pPr>
            <a:lvl5pPr marL="2286000" lvl="4" indent="-228600" algn="l">
              <a:spcBef>
                <a:spcPts val="1000"/>
              </a:spcBef>
              <a:spcAft>
                <a:spcPts val="0"/>
              </a:spcAft>
              <a:buSzPts val="960"/>
              <a:buFont typeface="Calibri"/>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5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5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5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
        <p:nvSpPr>
          <p:cNvPr id="108" name="Google Shape;108;p5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5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5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5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5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Calibri"/>
              <a:buNone/>
              <a:defRPr sz="2400">
                <a:solidFill>
                  <a:srgbClr val="3F3F3F"/>
                </a:solidFill>
              </a:defRPr>
            </a:lvl1pPr>
            <a:lvl2pPr marL="914400" lvl="1" indent="-228600" algn="l">
              <a:spcBef>
                <a:spcPts val="1000"/>
              </a:spcBef>
              <a:spcAft>
                <a:spcPts val="0"/>
              </a:spcAft>
              <a:buSzPts val="1280"/>
              <a:buFont typeface="Calibri"/>
              <a:buNone/>
              <a:defRPr/>
            </a:lvl2pPr>
            <a:lvl3pPr marL="1371600" lvl="2" indent="-228600" algn="l">
              <a:spcBef>
                <a:spcPts val="1000"/>
              </a:spcBef>
              <a:spcAft>
                <a:spcPts val="0"/>
              </a:spcAft>
              <a:buSzPts val="1120"/>
              <a:buFont typeface="Calibri"/>
              <a:buNone/>
              <a:defRPr/>
            </a:lvl3pPr>
            <a:lvl4pPr marL="1828800" lvl="3" indent="-228600" algn="l">
              <a:spcBef>
                <a:spcPts val="1000"/>
              </a:spcBef>
              <a:spcAft>
                <a:spcPts val="0"/>
              </a:spcAft>
              <a:buSzPts val="960"/>
              <a:buFont typeface="Calibri"/>
              <a:buNone/>
              <a:defRPr/>
            </a:lvl4pPr>
            <a:lvl5pPr marL="2286000" lvl="4" indent="-228600" algn="l">
              <a:spcBef>
                <a:spcPts val="1000"/>
              </a:spcBef>
              <a:spcAft>
                <a:spcPts val="0"/>
              </a:spcAft>
              <a:buSzPts val="960"/>
              <a:buFont typeface="Calibri"/>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5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5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5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
        <p:nvSpPr>
          <p:cNvPr id="123" name="Google Shape;123;p5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8FA1C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5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Calibri"/>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Calibri"/>
              <a:buNone/>
              <a:defRPr sz="2400">
                <a:solidFill>
                  <a:schemeClr val="accent1"/>
                </a:solidFill>
              </a:defRPr>
            </a:lvl1pPr>
            <a:lvl2pPr marL="914400" lvl="1" indent="-228600" algn="l">
              <a:spcBef>
                <a:spcPts val="1000"/>
              </a:spcBef>
              <a:spcAft>
                <a:spcPts val="0"/>
              </a:spcAft>
              <a:buSzPts val="1280"/>
              <a:buFont typeface="Calibri"/>
              <a:buNone/>
              <a:defRPr/>
            </a:lvl2pPr>
            <a:lvl3pPr marL="1371600" lvl="2" indent="-228600" algn="l">
              <a:spcBef>
                <a:spcPts val="1000"/>
              </a:spcBef>
              <a:spcAft>
                <a:spcPts val="0"/>
              </a:spcAft>
              <a:buSzPts val="1120"/>
              <a:buFont typeface="Calibri"/>
              <a:buNone/>
              <a:defRPr/>
            </a:lvl3pPr>
            <a:lvl4pPr marL="1828800" lvl="3" indent="-228600" algn="l">
              <a:spcBef>
                <a:spcPts val="1000"/>
              </a:spcBef>
              <a:spcAft>
                <a:spcPts val="0"/>
              </a:spcAft>
              <a:buSzPts val="960"/>
              <a:buFont typeface="Calibri"/>
              <a:buNone/>
              <a:defRPr/>
            </a:lvl4pPr>
            <a:lvl5pPr marL="2286000" lvl="4" indent="-228600" algn="l">
              <a:spcBef>
                <a:spcPts val="1000"/>
              </a:spcBef>
              <a:spcAft>
                <a:spcPts val="0"/>
              </a:spcAft>
              <a:buSzPts val="960"/>
              <a:buFont typeface="Calibri"/>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5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5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5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5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5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5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93700" algn="l">
              <a:spcBef>
                <a:spcPts val="1000"/>
              </a:spcBef>
              <a:spcAft>
                <a:spcPts val="0"/>
              </a:spcAft>
              <a:buSzPts val="2600"/>
              <a:buFont typeface="Arial"/>
              <a:buChar char="•"/>
              <a:defRPr sz="2000"/>
            </a:lvl1pPr>
            <a:lvl2pPr marL="914400" lvl="1" indent="-320040" algn="l">
              <a:spcBef>
                <a:spcPts val="1000"/>
              </a:spcBef>
              <a:spcAft>
                <a:spcPts val="0"/>
              </a:spcAft>
              <a:buSzPts val="1440"/>
              <a:buFont typeface="Courier New"/>
              <a:buChar char="o"/>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1"/>
                </a:solidFill>
                <a:latin typeface="Calibri"/>
                <a:ea typeface="Calibri"/>
                <a:cs typeface="Calibri"/>
                <a:sym typeface="Calibri"/>
              </a:defRPr>
            </a:lvl1pPr>
            <a:lvl2pPr marL="0" lvl="1" indent="0" algn="r">
              <a:spcBef>
                <a:spcPts val="0"/>
              </a:spcBef>
              <a:buNone/>
              <a:defRPr sz="1200" b="0" i="0" u="none" strike="noStrike" cap="none">
                <a:solidFill>
                  <a:schemeClr val="accent1"/>
                </a:solidFill>
                <a:latin typeface="Calibri"/>
                <a:ea typeface="Calibri"/>
                <a:cs typeface="Calibri"/>
                <a:sym typeface="Calibri"/>
              </a:defRPr>
            </a:lvl2pPr>
            <a:lvl3pPr marL="0" lvl="2" indent="0" algn="r">
              <a:spcBef>
                <a:spcPts val="0"/>
              </a:spcBef>
              <a:buNone/>
              <a:defRPr sz="1200" b="0" i="0" u="none" strike="noStrike" cap="none">
                <a:solidFill>
                  <a:schemeClr val="accent1"/>
                </a:solidFill>
                <a:latin typeface="Calibri"/>
                <a:ea typeface="Calibri"/>
                <a:cs typeface="Calibri"/>
                <a:sym typeface="Calibri"/>
              </a:defRPr>
            </a:lvl3pPr>
            <a:lvl4pPr marL="0" lvl="3" indent="0" algn="r">
              <a:spcBef>
                <a:spcPts val="0"/>
              </a:spcBef>
              <a:buNone/>
              <a:defRPr sz="1200" b="0" i="0" u="none" strike="noStrike" cap="none">
                <a:solidFill>
                  <a:schemeClr val="accent1"/>
                </a:solidFill>
                <a:latin typeface="Calibri"/>
                <a:ea typeface="Calibri"/>
                <a:cs typeface="Calibri"/>
                <a:sym typeface="Calibri"/>
              </a:defRPr>
            </a:lvl4pPr>
            <a:lvl5pPr marL="0" lvl="4" indent="0" algn="r">
              <a:spcBef>
                <a:spcPts val="0"/>
              </a:spcBef>
              <a:buNone/>
              <a:defRPr sz="1200" b="0" i="0" u="none" strike="noStrike" cap="none">
                <a:solidFill>
                  <a:schemeClr val="accent1"/>
                </a:solidFill>
                <a:latin typeface="Calibri"/>
                <a:ea typeface="Calibri"/>
                <a:cs typeface="Calibri"/>
                <a:sym typeface="Calibri"/>
              </a:defRPr>
            </a:lvl5pPr>
            <a:lvl6pPr marL="0" lvl="5" indent="0" algn="r">
              <a:spcBef>
                <a:spcPts val="0"/>
              </a:spcBef>
              <a:buNone/>
              <a:defRPr sz="1200" b="0" i="0" u="none" strike="noStrike" cap="none">
                <a:solidFill>
                  <a:schemeClr val="accent1"/>
                </a:solidFill>
                <a:latin typeface="Calibri"/>
                <a:ea typeface="Calibri"/>
                <a:cs typeface="Calibri"/>
                <a:sym typeface="Calibri"/>
              </a:defRPr>
            </a:lvl6pPr>
            <a:lvl7pPr marL="0" lvl="6" indent="0" algn="r">
              <a:spcBef>
                <a:spcPts val="0"/>
              </a:spcBef>
              <a:buNone/>
              <a:defRPr sz="1200" b="0" i="0" u="none" strike="noStrike" cap="none">
                <a:solidFill>
                  <a:schemeClr val="accent1"/>
                </a:solidFill>
                <a:latin typeface="Calibri"/>
                <a:ea typeface="Calibri"/>
                <a:cs typeface="Calibri"/>
                <a:sym typeface="Calibri"/>
              </a:defRPr>
            </a:lvl7pPr>
            <a:lvl8pPr marL="0" lvl="7" indent="0" algn="r">
              <a:spcBef>
                <a:spcPts val="0"/>
              </a:spcBef>
              <a:buNone/>
              <a:defRPr sz="1200" b="0" i="0" u="none" strike="noStrike" cap="none">
                <a:solidFill>
                  <a:schemeClr val="accent1"/>
                </a:solidFill>
                <a:latin typeface="Calibri"/>
                <a:ea typeface="Calibri"/>
                <a:cs typeface="Calibri"/>
                <a:sym typeface="Calibri"/>
              </a:defRPr>
            </a:lvl8pPr>
            <a:lvl9pPr marL="0" lvl="8" indent="0" algn="r">
              <a:spcBef>
                <a:spcPts val="0"/>
              </a:spcBef>
              <a:buNone/>
              <a:defRPr sz="12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4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4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4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4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4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4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4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4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4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Calibri"/>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4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5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a:ea typeface="Calibri"/>
                <a:cs typeface="Calibri"/>
                <a:sym typeface="Calibri"/>
              </a:defRPr>
            </a:lvl9pPr>
          </a:lstStyle>
          <a:p>
            <a:endParaRPr/>
          </a:p>
        </p:txBody>
      </p:sp>
      <p:sp>
        <p:nvSpPr>
          <p:cNvPr id="90" name="Google Shape;90;p5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5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5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41"/>
          <p:cNvGrpSpPr/>
          <p:nvPr/>
        </p:nvGrpSpPr>
        <p:grpSpPr>
          <a:xfrm>
            <a:off x="0" y="-8467"/>
            <a:ext cx="12192000" cy="6866467"/>
            <a:chOff x="0" y="-8467"/>
            <a:chExt cx="12192000" cy="6866467"/>
          </a:xfrm>
        </p:grpSpPr>
        <p:cxnSp>
          <p:nvCxnSpPr>
            <p:cNvPr id="11" name="Google Shape;11;p41"/>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41"/>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4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4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41"/>
            <p:cNvSpPr/>
            <p:nvPr/>
          </p:nvSpPr>
          <p:spPr>
            <a:xfrm>
              <a:off x="8932333" y="3048000"/>
              <a:ext cx="3259667" cy="3810000"/>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17" name="Google Shape;17;p4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4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19" name="Google Shape;19;p41"/>
            <p:cNvSpPr/>
            <p:nvPr/>
          </p:nvSpPr>
          <p:spPr>
            <a:xfrm>
              <a:off x="10371666" y="3589867"/>
              <a:ext cx="1817159" cy="3268133"/>
            </a:xfrm>
            <a:prstGeom prst="triangle">
              <a:avLst>
                <a:gd name="adj" fmla="val 100000"/>
              </a:avLst>
            </a:prstGeom>
            <a:solidFill>
              <a:srgbClr val="374C81">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1"/>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4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Calibri"/>
              <a:buNone/>
              <a:defRPr sz="3600" b="0" i="0" u="none" strike="noStrike" cap="none">
                <a:solidFill>
                  <a:schemeClr val="accen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4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alibri"/>
                <a:ea typeface="Calibri"/>
                <a:cs typeface="Calibri"/>
                <a:sym typeface="Calibri"/>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alibri"/>
                <a:ea typeface="Calibri"/>
                <a:cs typeface="Calibri"/>
                <a:sym typeface="Calibri"/>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alibri"/>
                <a:ea typeface="Calibri"/>
                <a:cs typeface="Calibri"/>
                <a:sym typeface="Calibri"/>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a:ea typeface="Calibri"/>
                <a:cs typeface="Calibri"/>
                <a:sym typeface="Calibri"/>
              </a:defRPr>
            </a:lvl9pPr>
          </a:lstStyle>
          <a:p>
            <a:endParaRPr/>
          </a:p>
        </p:txBody>
      </p:sp>
      <p:sp>
        <p:nvSpPr>
          <p:cNvPr id="23" name="Google Shape;23;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Calibri"/>
                <a:ea typeface="Calibri"/>
                <a:cs typeface="Calibri"/>
                <a:sym typeface="Calibri"/>
              </a:defRPr>
            </a:lvl1pPr>
            <a:lvl2pPr marL="0" marR="0" lvl="1" indent="0" algn="r" rtl="0">
              <a:spcBef>
                <a:spcPts val="0"/>
              </a:spcBef>
              <a:buNone/>
              <a:defRPr sz="900" b="0" i="0" u="none" strike="noStrike" cap="none">
                <a:solidFill>
                  <a:schemeClr val="accent1"/>
                </a:solidFill>
                <a:latin typeface="Calibri"/>
                <a:ea typeface="Calibri"/>
                <a:cs typeface="Calibri"/>
                <a:sym typeface="Calibri"/>
              </a:defRPr>
            </a:lvl2pPr>
            <a:lvl3pPr marL="0" marR="0" lvl="2" indent="0" algn="r" rtl="0">
              <a:spcBef>
                <a:spcPts val="0"/>
              </a:spcBef>
              <a:buNone/>
              <a:defRPr sz="900" b="0" i="0" u="none" strike="noStrike" cap="none">
                <a:solidFill>
                  <a:schemeClr val="accent1"/>
                </a:solidFill>
                <a:latin typeface="Calibri"/>
                <a:ea typeface="Calibri"/>
                <a:cs typeface="Calibri"/>
                <a:sym typeface="Calibri"/>
              </a:defRPr>
            </a:lvl3pPr>
            <a:lvl4pPr marL="0" marR="0" lvl="3" indent="0" algn="r" rtl="0">
              <a:spcBef>
                <a:spcPts val="0"/>
              </a:spcBef>
              <a:buNone/>
              <a:defRPr sz="900" b="0" i="0" u="none" strike="noStrike" cap="none">
                <a:solidFill>
                  <a:schemeClr val="accent1"/>
                </a:solidFill>
                <a:latin typeface="Calibri"/>
                <a:ea typeface="Calibri"/>
                <a:cs typeface="Calibri"/>
                <a:sym typeface="Calibri"/>
              </a:defRPr>
            </a:lvl4pPr>
            <a:lvl5pPr marL="0" marR="0" lvl="4" indent="0" algn="r" rtl="0">
              <a:spcBef>
                <a:spcPts val="0"/>
              </a:spcBef>
              <a:buNone/>
              <a:defRPr sz="900" b="0" i="0" u="none" strike="noStrike" cap="none">
                <a:solidFill>
                  <a:schemeClr val="accent1"/>
                </a:solidFill>
                <a:latin typeface="Calibri"/>
                <a:ea typeface="Calibri"/>
                <a:cs typeface="Calibri"/>
                <a:sym typeface="Calibri"/>
              </a:defRPr>
            </a:lvl5pPr>
            <a:lvl6pPr marL="0" marR="0" lvl="5" indent="0" algn="r" rtl="0">
              <a:spcBef>
                <a:spcPts val="0"/>
              </a:spcBef>
              <a:buNone/>
              <a:defRPr sz="900" b="0" i="0" u="none" strike="noStrike" cap="none">
                <a:solidFill>
                  <a:schemeClr val="accent1"/>
                </a:solidFill>
                <a:latin typeface="Calibri"/>
                <a:ea typeface="Calibri"/>
                <a:cs typeface="Calibri"/>
                <a:sym typeface="Calibri"/>
              </a:defRPr>
            </a:lvl6pPr>
            <a:lvl7pPr marL="0" marR="0" lvl="6" indent="0" algn="r" rtl="0">
              <a:spcBef>
                <a:spcPts val="0"/>
              </a:spcBef>
              <a:buNone/>
              <a:defRPr sz="900" b="0" i="0" u="none" strike="noStrike" cap="none">
                <a:solidFill>
                  <a:schemeClr val="accent1"/>
                </a:solidFill>
                <a:latin typeface="Calibri"/>
                <a:ea typeface="Calibri"/>
                <a:cs typeface="Calibri"/>
                <a:sym typeface="Calibri"/>
              </a:defRPr>
            </a:lvl7pPr>
            <a:lvl8pPr marL="0" marR="0" lvl="7" indent="0" algn="r" rtl="0">
              <a:spcBef>
                <a:spcPts val="0"/>
              </a:spcBef>
              <a:buNone/>
              <a:defRPr sz="900" b="0" i="0" u="none" strike="noStrike" cap="none">
                <a:solidFill>
                  <a:schemeClr val="accent1"/>
                </a:solidFill>
                <a:latin typeface="Calibri"/>
                <a:ea typeface="Calibri"/>
                <a:cs typeface="Calibri"/>
                <a:sym typeface="Calibri"/>
              </a:defRPr>
            </a:lvl8pPr>
            <a:lvl9pPr marL="0" marR="0" lvl="8" indent="0" algn="r" rtl="0">
              <a:spcBef>
                <a:spcPts val="0"/>
              </a:spcBef>
              <a:buNone/>
              <a:defRPr sz="9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7.wmf"/><Relationship Id="rId5" Type="http://schemas.openxmlformats.org/officeDocument/2006/relationships/oleObject" Target="../embeddings/oleObject1.bin"/><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9.wmf"/><Relationship Id="rId5" Type="http://schemas.openxmlformats.org/officeDocument/2006/relationships/oleObject" Target="../embeddings/oleObject2.bin"/><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578076" y="1999615"/>
            <a:ext cx="9144000" cy="2764028"/>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chemeClr val="accent1"/>
              </a:buClr>
              <a:buSzPts val="5490"/>
              <a:buFont typeface="Calibri"/>
              <a:buNone/>
            </a:pPr>
            <a:r>
              <a:rPr lang="en-US" sz="5490" b="1"/>
              <a:t>Mixed Integer Linear programming (MILP) </a:t>
            </a:r>
            <a:r>
              <a:rPr lang="en-US" sz="5490"/>
              <a:t/>
            </a:r>
            <a:br>
              <a:rPr lang="en-US" sz="5490"/>
            </a:br>
            <a:r>
              <a:rPr lang="en-US" sz="5490" i="1"/>
              <a:t>using</a:t>
            </a:r>
            <a:r>
              <a:rPr lang="en-US" sz="5490"/>
              <a:t> </a:t>
            </a:r>
            <a:br>
              <a:rPr lang="en-US" sz="5490"/>
            </a:br>
            <a:r>
              <a:rPr lang="en-US" sz="5490" b="1"/>
              <a:t>GAMS and Pyomo</a:t>
            </a:r>
            <a:endParaRPr sz="549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(1)</a:t>
            </a:r>
            <a:endParaRPr/>
          </a:p>
        </p:txBody>
      </p:sp>
      <p:sp>
        <p:nvSpPr>
          <p:cNvPr id="222" name="Google Shape;222;p1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If cars of type </a:t>
            </a:r>
            <a:r>
              <a:rPr lang="en-US" i="1" dirty="0"/>
              <a:t>a</a:t>
            </a:r>
            <a:r>
              <a:rPr lang="en-US" dirty="0"/>
              <a:t> are produced, at least 1000 of them must be manufactured</a:t>
            </a:r>
            <a:endParaRPr dirty="0"/>
          </a:p>
          <a:p>
            <a:pPr marL="457200" lvl="1" indent="0" algn="l" rtl="0">
              <a:spcBef>
                <a:spcPts val="1000"/>
              </a:spcBef>
              <a:spcAft>
                <a:spcPts val="0"/>
              </a:spcAft>
              <a:buSzPts val="1440"/>
              <a:buNone/>
            </a:pPr>
            <a:r>
              <a:rPr lang="en-US" dirty="0"/>
              <a:t>                                                                                                                          </a:t>
            </a:r>
            <a:endParaRPr dirty="0"/>
          </a:p>
          <a:p>
            <a:pPr marL="457200" lvl="1" indent="0" algn="l" rtl="0">
              <a:spcBef>
                <a:spcPts val="1000"/>
              </a:spcBef>
              <a:spcAft>
                <a:spcPts val="0"/>
              </a:spcAft>
              <a:buSzPts val="1440"/>
              <a:buNone/>
            </a:pPr>
            <a:r>
              <a:rPr lang="en-US" dirty="0"/>
              <a:t>																											</a:t>
            </a:r>
            <a:endParaRPr dirty="0"/>
          </a:p>
          <a:p>
            <a:pPr marL="457200" lvl="1" indent="0" algn="l" rtl="0">
              <a:spcBef>
                <a:spcPts val="1000"/>
              </a:spcBef>
              <a:spcAft>
                <a:spcPts val="0"/>
              </a:spcAft>
              <a:buSzPts val="1440"/>
              <a:buNone/>
            </a:pPr>
            <a:endParaRPr dirty="0"/>
          </a:p>
          <a:p>
            <a:pPr marL="342900" lvl="0" indent="-342900" algn="l" rtl="0">
              <a:spcBef>
                <a:spcPts val="1000"/>
              </a:spcBef>
              <a:spcAft>
                <a:spcPts val="0"/>
              </a:spcAft>
              <a:buSzPts val="2600"/>
              <a:buFont typeface="Arial"/>
              <a:buChar char="•"/>
            </a:pPr>
            <a:r>
              <a:rPr lang="en-US" dirty="0" smtClean="0"/>
              <a:t>These </a:t>
            </a:r>
            <a:r>
              <a:rPr lang="en-US" dirty="0"/>
              <a:t>are ‘either-or’ constraints</a:t>
            </a:r>
            <a:endParaRPr dirty="0"/>
          </a:p>
        </p:txBody>
      </p:sp>
      <p:sp>
        <p:nvSpPr>
          <p:cNvPr id="223" name="Google Shape;223;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24" name="Google Shape;224;p10"/>
          <p:cNvPicPr preferRelativeResize="0"/>
          <p:nvPr/>
        </p:nvPicPr>
        <p:blipFill rotWithShape="1">
          <a:blip r:embed="rId3">
            <a:alphaModFix/>
          </a:blip>
          <a:srcRect/>
          <a:stretch/>
        </p:blipFill>
        <p:spPr>
          <a:xfrm>
            <a:off x="3059113" y="2590800"/>
            <a:ext cx="3598862" cy="444500"/>
          </a:xfrm>
          <a:prstGeom prst="rect">
            <a:avLst/>
          </a:prstGeom>
          <a:noFill/>
          <a:ln>
            <a:noFill/>
          </a:ln>
        </p:spPr>
      </p:pic>
      <p:pic>
        <p:nvPicPr>
          <p:cNvPr id="225" name="Google Shape;225;p10"/>
          <p:cNvPicPr preferRelativeResize="0"/>
          <p:nvPr/>
        </p:nvPicPr>
        <p:blipFill rotWithShape="1">
          <a:blip r:embed="rId4">
            <a:alphaModFix/>
          </a:blip>
          <a:srcRect/>
          <a:stretch/>
        </p:blipFill>
        <p:spPr>
          <a:xfrm>
            <a:off x="3120337" y="3019425"/>
            <a:ext cx="3457575" cy="420688"/>
          </a:xfrm>
          <a:prstGeom prst="rect">
            <a:avLst/>
          </a:prstGeom>
          <a:noFill/>
          <a:ln>
            <a:noFill/>
          </a:ln>
        </p:spPr>
      </p:pic>
      <p:pic>
        <p:nvPicPr>
          <p:cNvPr id="226" name="Google Shape;226;p10"/>
          <p:cNvPicPr preferRelativeResize="0"/>
          <p:nvPr/>
        </p:nvPicPr>
        <p:blipFill rotWithShape="1">
          <a:blip r:embed="rId5">
            <a:alphaModFix/>
          </a:blip>
          <a:srcRect/>
          <a:stretch/>
        </p:blipFill>
        <p:spPr>
          <a:xfrm>
            <a:off x="3304851" y="3417888"/>
            <a:ext cx="2897187" cy="4460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Formulating either-or constraints </a:t>
            </a:r>
            <a:endParaRPr/>
          </a:p>
        </p:txBody>
      </p:sp>
      <p:sp>
        <p:nvSpPr>
          <p:cNvPr id="232" name="Google Shape;232;p1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Consider two constraints represented by                              and</a:t>
            </a:r>
            <a:endParaRPr dirty="0"/>
          </a:p>
          <a:p>
            <a:pPr marL="342900" lvl="0" indent="-342900" algn="l" rtl="0">
              <a:spcBef>
                <a:spcPts val="1000"/>
              </a:spcBef>
              <a:spcAft>
                <a:spcPts val="0"/>
              </a:spcAft>
              <a:buSzPts val="2600"/>
              <a:buFont typeface="Arial"/>
              <a:buChar char="•"/>
            </a:pPr>
            <a:r>
              <a:rPr lang="en-US" dirty="0"/>
              <a:t>Either                                    or                                    must be active constraints</a:t>
            </a:r>
            <a:endParaRPr dirty="0"/>
          </a:p>
          <a:p>
            <a:pPr marL="342900" lvl="0" indent="-342900" algn="l" rtl="0">
              <a:spcBef>
                <a:spcPts val="1000"/>
              </a:spcBef>
              <a:spcAft>
                <a:spcPts val="0"/>
              </a:spcAft>
              <a:buSzPts val="2600"/>
              <a:buFont typeface="Arial"/>
              <a:buChar char="•"/>
            </a:pPr>
            <a:r>
              <a:rPr lang="en-US" dirty="0"/>
              <a:t> Introduce a binary variable </a:t>
            </a:r>
            <a:r>
              <a:rPr lang="en-US" i="1" dirty="0"/>
              <a:t>p</a:t>
            </a:r>
            <a:r>
              <a:rPr lang="en-US" dirty="0"/>
              <a:t> to formulate an equivalent set of constraints</a:t>
            </a: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742950" lvl="1" indent="-285750" algn="l" rtl="0">
              <a:spcBef>
                <a:spcPts val="1000"/>
              </a:spcBef>
              <a:spcAft>
                <a:spcPts val="0"/>
              </a:spcAft>
              <a:buSzPts val="1440"/>
              <a:buChar char="o"/>
            </a:pPr>
            <a:r>
              <a:rPr lang="en-US" dirty="0"/>
              <a:t>Here, </a:t>
            </a:r>
            <a:r>
              <a:rPr lang="en-US" i="1" dirty="0"/>
              <a:t>M</a:t>
            </a:r>
            <a:r>
              <a:rPr lang="en-US" dirty="0"/>
              <a:t> is called the ‘big-M’ parameter</a:t>
            </a:r>
            <a:endParaRPr dirty="0"/>
          </a:p>
          <a:p>
            <a:pPr marL="742950" lvl="1" indent="-285750" algn="l" rtl="0">
              <a:spcBef>
                <a:spcPts val="1000"/>
              </a:spcBef>
              <a:spcAft>
                <a:spcPts val="0"/>
              </a:spcAft>
              <a:buSzPts val="1440"/>
              <a:buChar char="o"/>
            </a:pPr>
            <a:r>
              <a:rPr lang="en-US" i="1" dirty="0"/>
              <a:t>M</a:t>
            </a:r>
            <a:r>
              <a:rPr lang="en-US" dirty="0"/>
              <a:t> must be chosen to be a large enough value such that neither</a:t>
            </a:r>
            <a:endParaRPr dirty="0"/>
          </a:p>
          <a:p>
            <a:pPr marL="457200" lvl="1" indent="0" algn="l" rtl="0">
              <a:spcBef>
                <a:spcPts val="1000"/>
              </a:spcBef>
              <a:spcAft>
                <a:spcPts val="0"/>
              </a:spcAft>
              <a:buSzPts val="1440"/>
              <a:buNone/>
            </a:pPr>
            <a:r>
              <a:rPr lang="en-US" dirty="0"/>
              <a:t>     nor                             exceed it                                                  </a:t>
            </a:r>
            <a:endParaRPr i="1" dirty="0"/>
          </a:p>
          <a:p>
            <a:pPr marL="742950" lvl="1" indent="-194309" algn="l" rtl="0">
              <a:spcBef>
                <a:spcPts val="1000"/>
              </a:spcBef>
              <a:spcAft>
                <a:spcPts val="0"/>
              </a:spcAft>
              <a:buSzPts val="1440"/>
              <a:buNone/>
            </a:pPr>
            <a:endParaRPr dirty="0"/>
          </a:p>
        </p:txBody>
      </p:sp>
      <p:sp>
        <p:nvSpPr>
          <p:cNvPr id="233" name="Google Shape;233;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34" name="Google Shape;234;p11"/>
          <p:cNvPicPr preferRelativeResize="0"/>
          <p:nvPr/>
        </p:nvPicPr>
        <p:blipFill rotWithShape="1">
          <a:blip r:embed="rId3">
            <a:alphaModFix/>
          </a:blip>
          <a:srcRect/>
          <a:stretch/>
        </p:blipFill>
        <p:spPr>
          <a:xfrm>
            <a:off x="5341457" y="2183904"/>
            <a:ext cx="1620172" cy="399495"/>
          </a:xfrm>
          <a:prstGeom prst="rect">
            <a:avLst/>
          </a:prstGeom>
          <a:noFill/>
          <a:ln>
            <a:noFill/>
          </a:ln>
        </p:spPr>
      </p:pic>
      <p:pic>
        <p:nvPicPr>
          <p:cNvPr id="235" name="Google Shape;235;p11"/>
          <p:cNvPicPr preferRelativeResize="0"/>
          <p:nvPr/>
        </p:nvPicPr>
        <p:blipFill rotWithShape="1">
          <a:blip r:embed="rId4">
            <a:alphaModFix/>
          </a:blip>
          <a:srcRect/>
          <a:stretch/>
        </p:blipFill>
        <p:spPr>
          <a:xfrm>
            <a:off x="7457783" y="2184419"/>
            <a:ext cx="1598612" cy="398463"/>
          </a:xfrm>
          <a:prstGeom prst="rect">
            <a:avLst/>
          </a:prstGeom>
          <a:noFill/>
          <a:ln>
            <a:noFill/>
          </a:ln>
        </p:spPr>
      </p:pic>
      <p:pic>
        <p:nvPicPr>
          <p:cNvPr id="236" name="Google Shape;236;p11"/>
          <p:cNvPicPr preferRelativeResize="0"/>
          <p:nvPr/>
        </p:nvPicPr>
        <p:blipFill rotWithShape="1">
          <a:blip r:embed="rId5">
            <a:alphaModFix/>
          </a:blip>
          <a:srcRect/>
          <a:stretch/>
        </p:blipFill>
        <p:spPr>
          <a:xfrm>
            <a:off x="1738129" y="2611437"/>
            <a:ext cx="1995487" cy="400050"/>
          </a:xfrm>
          <a:prstGeom prst="rect">
            <a:avLst/>
          </a:prstGeom>
          <a:noFill/>
          <a:ln>
            <a:noFill/>
          </a:ln>
        </p:spPr>
      </p:pic>
      <p:pic>
        <p:nvPicPr>
          <p:cNvPr id="237" name="Google Shape;237;p11"/>
          <p:cNvPicPr preferRelativeResize="0"/>
          <p:nvPr/>
        </p:nvPicPr>
        <p:blipFill rotWithShape="1">
          <a:blip r:embed="rId6">
            <a:alphaModFix/>
          </a:blip>
          <a:srcRect/>
          <a:stretch/>
        </p:blipFill>
        <p:spPr>
          <a:xfrm>
            <a:off x="4053242" y="2611437"/>
            <a:ext cx="1973263" cy="400050"/>
          </a:xfrm>
          <a:prstGeom prst="rect">
            <a:avLst/>
          </a:prstGeom>
          <a:noFill/>
          <a:ln>
            <a:noFill/>
          </a:ln>
        </p:spPr>
      </p:pic>
      <p:pic>
        <p:nvPicPr>
          <p:cNvPr id="238" name="Google Shape;238;p11"/>
          <p:cNvPicPr preferRelativeResize="0"/>
          <p:nvPr/>
        </p:nvPicPr>
        <p:blipFill rotWithShape="1">
          <a:blip r:embed="rId7">
            <a:alphaModFix/>
          </a:blip>
          <a:srcRect/>
          <a:stretch/>
        </p:blipFill>
        <p:spPr>
          <a:xfrm>
            <a:off x="3519488" y="3462338"/>
            <a:ext cx="2913062" cy="1143000"/>
          </a:xfrm>
          <a:prstGeom prst="rect">
            <a:avLst/>
          </a:prstGeom>
          <a:noFill/>
          <a:ln>
            <a:noFill/>
          </a:ln>
        </p:spPr>
      </p:pic>
      <p:pic>
        <p:nvPicPr>
          <p:cNvPr id="239" name="Google Shape;239;p11"/>
          <p:cNvPicPr preferRelativeResize="0"/>
          <p:nvPr/>
        </p:nvPicPr>
        <p:blipFill rotWithShape="1">
          <a:blip r:embed="rId3">
            <a:alphaModFix/>
          </a:blip>
          <a:srcRect/>
          <a:stretch/>
        </p:blipFill>
        <p:spPr>
          <a:xfrm>
            <a:off x="7404515" y="5185627"/>
            <a:ext cx="1432569" cy="353237"/>
          </a:xfrm>
          <a:prstGeom prst="rect">
            <a:avLst/>
          </a:prstGeom>
          <a:noFill/>
          <a:ln>
            <a:noFill/>
          </a:ln>
        </p:spPr>
      </p:pic>
      <p:pic>
        <p:nvPicPr>
          <p:cNvPr id="240" name="Google Shape;240;p11"/>
          <p:cNvPicPr preferRelativeResize="0"/>
          <p:nvPr/>
        </p:nvPicPr>
        <p:blipFill rotWithShape="1">
          <a:blip r:embed="rId4">
            <a:alphaModFix/>
          </a:blip>
          <a:srcRect/>
          <a:stretch/>
        </p:blipFill>
        <p:spPr>
          <a:xfrm>
            <a:off x="1865859" y="5574376"/>
            <a:ext cx="1410000" cy="351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(2)</a:t>
            </a:r>
            <a:endParaRPr/>
          </a:p>
        </p:txBody>
      </p:sp>
      <p:sp>
        <p:nvSpPr>
          <p:cNvPr id="246" name="Google Shape;246;p12"/>
          <p:cNvSpPr txBox="1">
            <a:spLocks noGrp="1"/>
          </p:cNvSpPr>
          <p:nvPr>
            <p:ph type="body" idx="1"/>
          </p:nvPr>
        </p:nvSpPr>
        <p:spPr>
          <a:xfrm>
            <a:off x="677333" y="1557275"/>
            <a:ext cx="9183103"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Converting the equality constraints into inequality</a:t>
            </a: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342900" algn="l" rtl="0">
              <a:spcBef>
                <a:spcPts val="1000"/>
              </a:spcBef>
              <a:spcAft>
                <a:spcPts val="0"/>
              </a:spcAft>
              <a:buSzPts val="2600"/>
              <a:buFont typeface="Arial"/>
              <a:buChar char="•"/>
            </a:pPr>
            <a:r>
              <a:rPr lang="en-US" dirty="0"/>
              <a:t>If cars of type </a:t>
            </a:r>
            <a:r>
              <a:rPr lang="en-US" i="1" dirty="0"/>
              <a:t>a</a:t>
            </a:r>
            <a:r>
              <a:rPr lang="en-US" dirty="0"/>
              <a:t> are produced, at least 1000 of them must be manufactured</a:t>
            </a:r>
            <a:endParaRPr dirty="0"/>
          </a:p>
        </p:txBody>
      </p:sp>
      <p:sp>
        <p:nvSpPr>
          <p:cNvPr id="247" name="Google Shape;247;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48" name="Google Shape;248;p12"/>
          <p:cNvPicPr preferRelativeResize="0"/>
          <p:nvPr/>
        </p:nvPicPr>
        <p:blipFill rotWithShape="1">
          <a:blip r:embed="rId3">
            <a:alphaModFix/>
          </a:blip>
          <a:srcRect/>
          <a:stretch/>
        </p:blipFill>
        <p:spPr>
          <a:xfrm>
            <a:off x="3120234" y="3709719"/>
            <a:ext cx="4634695" cy="2894120"/>
          </a:xfrm>
          <a:prstGeom prst="rect">
            <a:avLst/>
          </a:prstGeom>
          <a:noFill/>
          <a:ln>
            <a:noFill/>
          </a:ln>
        </p:spPr>
      </p:pic>
      <p:pic>
        <p:nvPicPr>
          <p:cNvPr id="249" name="Google Shape;249;p12"/>
          <p:cNvPicPr preferRelativeResize="0"/>
          <p:nvPr/>
        </p:nvPicPr>
        <p:blipFill rotWithShape="1">
          <a:blip r:embed="rId4">
            <a:alphaModFix/>
          </a:blip>
          <a:srcRect/>
          <a:stretch/>
        </p:blipFill>
        <p:spPr>
          <a:xfrm>
            <a:off x="1110988" y="2035732"/>
            <a:ext cx="2509837" cy="1200150"/>
          </a:xfrm>
          <a:prstGeom prst="rect">
            <a:avLst/>
          </a:prstGeom>
          <a:noFill/>
          <a:ln>
            <a:noFill/>
          </a:ln>
        </p:spPr>
      </p:pic>
      <p:pic>
        <p:nvPicPr>
          <p:cNvPr id="250" name="Google Shape;250;p12"/>
          <p:cNvPicPr preferRelativeResize="0"/>
          <p:nvPr/>
        </p:nvPicPr>
        <p:blipFill rotWithShape="1">
          <a:blip r:embed="rId5">
            <a:alphaModFix/>
          </a:blip>
          <a:srcRect/>
          <a:stretch/>
        </p:blipFill>
        <p:spPr>
          <a:xfrm>
            <a:off x="4575175" y="1984375"/>
            <a:ext cx="4330700" cy="13033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(3)</a:t>
            </a:r>
            <a:endParaRPr/>
          </a:p>
        </p:txBody>
      </p:sp>
      <p:sp>
        <p:nvSpPr>
          <p:cNvPr id="256" name="Google Shape;256;p13"/>
          <p:cNvSpPr txBox="1">
            <a:spLocks noGrp="1"/>
          </p:cNvSpPr>
          <p:nvPr>
            <p:ph type="body" idx="1"/>
          </p:nvPr>
        </p:nvSpPr>
        <p:spPr>
          <a:xfrm>
            <a:off x="677334" y="1745811"/>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Calculating</a:t>
            </a: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342900" algn="l" rtl="0">
              <a:spcBef>
                <a:spcPts val="1000"/>
              </a:spcBef>
              <a:spcAft>
                <a:spcPts val="0"/>
              </a:spcAft>
              <a:buSzPts val="2600"/>
              <a:buFont typeface="Arial"/>
              <a:buChar char="•"/>
            </a:pPr>
            <a:r>
              <a:rPr lang="en-US" dirty="0"/>
              <a:t>Generalizing the constraint</a:t>
            </a:r>
            <a:endParaRPr dirty="0"/>
          </a:p>
          <a:p>
            <a:pPr marL="742950" lvl="1" indent="-285750" algn="l" rtl="0">
              <a:spcBef>
                <a:spcPts val="1000"/>
              </a:spcBef>
              <a:spcAft>
                <a:spcPts val="0"/>
              </a:spcAft>
              <a:buSzPts val="1440"/>
              <a:buChar char="o"/>
            </a:pPr>
            <a:r>
              <a:rPr lang="en-US" dirty="0"/>
              <a:t> </a:t>
            </a:r>
            <a:endParaRPr dirty="0"/>
          </a:p>
          <a:p>
            <a:pPr marL="342900" lvl="0" indent="-177800" algn="l" rtl="0">
              <a:spcBef>
                <a:spcPts val="1000"/>
              </a:spcBef>
              <a:spcAft>
                <a:spcPts val="0"/>
              </a:spcAft>
              <a:buSzPts val="2600"/>
              <a:buFont typeface="Arial"/>
              <a:buNone/>
            </a:pPr>
            <a:endParaRPr dirty="0"/>
          </a:p>
        </p:txBody>
      </p:sp>
      <p:sp>
        <p:nvSpPr>
          <p:cNvPr id="257" name="Google Shape;257;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58" name="Google Shape;258;p13"/>
          <p:cNvPicPr preferRelativeResize="0"/>
          <p:nvPr/>
        </p:nvPicPr>
        <p:blipFill rotWithShape="1">
          <a:blip r:embed="rId3">
            <a:alphaModFix/>
          </a:blip>
          <a:srcRect/>
          <a:stretch/>
        </p:blipFill>
        <p:spPr>
          <a:xfrm>
            <a:off x="1577413" y="5245789"/>
            <a:ext cx="2822575" cy="1047750"/>
          </a:xfrm>
          <a:prstGeom prst="rect">
            <a:avLst/>
          </a:prstGeom>
          <a:noFill/>
          <a:ln>
            <a:noFill/>
          </a:ln>
        </p:spPr>
      </p:pic>
      <p:pic>
        <p:nvPicPr>
          <p:cNvPr id="259" name="Google Shape;259;p13"/>
          <p:cNvPicPr preferRelativeResize="0"/>
          <p:nvPr/>
        </p:nvPicPr>
        <p:blipFill rotWithShape="1">
          <a:blip r:embed="rId4">
            <a:alphaModFix/>
          </a:blip>
          <a:srcRect/>
          <a:stretch/>
        </p:blipFill>
        <p:spPr>
          <a:xfrm>
            <a:off x="2293290" y="1777678"/>
            <a:ext cx="405521" cy="384178"/>
          </a:xfrm>
          <a:prstGeom prst="rect">
            <a:avLst/>
          </a:prstGeom>
          <a:noFill/>
          <a:ln>
            <a:noFill/>
          </a:ln>
        </p:spPr>
      </p:pic>
      <p:sp>
        <p:nvSpPr>
          <p:cNvPr id="260" name="Google Shape;260;p13"/>
          <p:cNvSpPr txBox="1"/>
          <p:nvPr/>
        </p:nvSpPr>
        <p:spPr>
          <a:xfrm>
            <a:off x="4668733" y="5216606"/>
            <a:ext cx="945824" cy="1172629"/>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US" sz="1800"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1</a:t>
            </a:r>
            <a:r>
              <a:rPr lang="en-US" sz="1800" dirty="0">
                <a:solidFill>
                  <a:schemeClr val="dk1"/>
                </a:solidFill>
                <a:latin typeface="Calibri"/>
                <a:ea typeface="Calibri"/>
                <a:cs typeface="Calibri"/>
                <a:sym typeface="Calibri"/>
              </a:rPr>
              <a:t>)</a:t>
            </a:r>
            <a:endParaRPr dirty="0"/>
          </a:p>
          <a:p>
            <a:pPr marL="0" marR="0" lvl="0" indent="0" algn="l" rtl="0">
              <a:lnSpc>
                <a:spcPct val="130000"/>
              </a:lnSpc>
              <a:spcBef>
                <a:spcPts val="0"/>
              </a:spcBef>
              <a:spcAft>
                <a:spcPts val="0"/>
              </a:spcAft>
              <a:buNone/>
            </a:pPr>
            <a:r>
              <a:rPr lang="en-US" sz="1800"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2</a:t>
            </a:r>
            <a:r>
              <a:rPr lang="en-US" sz="1800" dirty="0">
                <a:solidFill>
                  <a:schemeClr val="dk1"/>
                </a:solidFill>
                <a:latin typeface="Calibri"/>
                <a:ea typeface="Calibri"/>
                <a:cs typeface="Calibri"/>
                <a:sym typeface="Calibri"/>
              </a:rPr>
              <a:t>)</a:t>
            </a:r>
            <a:endParaRPr dirty="0"/>
          </a:p>
          <a:p>
            <a:pPr marL="0" marR="0" lvl="0" indent="0" algn="l" rtl="0">
              <a:lnSpc>
                <a:spcPct val="130000"/>
              </a:lnSpc>
              <a:spcBef>
                <a:spcPts val="0"/>
              </a:spcBef>
              <a:spcAft>
                <a:spcPts val="0"/>
              </a:spcAft>
              <a:buNone/>
            </a:pPr>
            <a:endParaRPr sz="1800" dirty="0">
              <a:solidFill>
                <a:schemeClr val="dk1"/>
              </a:solidFill>
              <a:latin typeface="Calibri"/>
              <a:ea typeface="Calibri"/>
              <a:cs typeface="Calibri"/>
              <a:sym typeface="Calibri"/>
            </a:endParaRPr>
          </a:p>
        </p:txBody>
      </p:sp>
      <p:graphicFrame>
        <p:nvGraphicFramePr>
          <p:cNvPr id="261" name="Google Shape;261;p13"/>
          <p:cNvGraphicFramePr/>
          <p:nvPr/>
        </p:nvGraphicFramePr>
        <p:xfrm>
          <a:off x="2958023" y="2218087"/>
          <a:ext cx="5632650" cy="2240320"/>
        </p:xfrm>
        <a:graphic>
          <a:graphicData uri="http://schemas.openxmlformats.org/drawingml/2006/table">
            <a:tbl>
              <a:tblPr firstRow="1" bandRow="1">
                <a:noFill/>
                <a:tableStyleId>{AE97E0A6-B7CC-40E8-A8C8-0A3725533414}</a:tableStyleId>
              </a:tblPr>
              <a:tblGrid>
                <a:gridCol w="1079500"/>
                <a:gridCol w="1703400"/>
                <a:gridCol w="1803375"/>
                <a:gridCol w="1046375"/>
              </a:tblGrid>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type</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If all steel used on a single type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If all hours spent on a single type</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M</a:t>
                      </a:r>
                      <a:endParaRPr sz="1800" u="none" strike="noStrike" cap="none"/>
                    </a:p>
                  </a:txBody>
                  <a:tcPr marL="91450" marR="91450" marT="45725" marB="45725"/>
                </a:tc>
              </a:tr>
              <a:tr h="370850">
                <a:tc>
                  <a:txBody>
                    <a:bodyPr/>
                    <a:lstStyle/>
                    <a:p>
                      <a:pPr marL="0" marR="0" lvl="0" indent="0" algn="l" rtl="0">
                        <a:spcBef>
                          <a:spcPts val="0"/>
                        </a:spcBef>
                        <a:spcAft>
                          <a:spcPts val="0"/>
                        </a:spcAft>
                        <a:buNone/>
                      </a:pPr>
                      <a:r>
                        <a:rPr lang="en-US" sz="1800" u="none" strike="noStrike" cap="none"/>
                        <a:t>Compact</a:t>
                      </a:r>
                      <a:endParaRPr/>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2000</a:t>
                      </a:r>
                      <a:endParaRPr sz="1800"/>
                    </a:p>
                  </a:txBody>
                  <a:tcPr marL="91450" marR="91450" marT="45725" marB="45725"/>
                </a:tc>
              </a:tr>
              <a:tr h="370850">
                <a:tc>
                  <a:txBody>
                    <a:bodyPr/>
                    <a:lstStyle/>
                    <a:p>
                      <a:pPr marL="0" marR="0" lvl="0" indent="0" algn="l" rtl="0">
                        <a:spcBef>
                          <a:spcPts val="0"/>
                        </a:spcBef>
                        <a:spcAft>
                          <a:spcPts val="0"/>
                        </a:spcAft>
                        <a:buNone/>
                      </a:pPr>
                      <a:r>
                        <a:rPr lang="en-US" sz="1800"/>
                        <a:t>Midsize</a:t>
                      </a:r>
                      <a:endParaRPr/>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2000</a:t>
                      </a:r>
                      <a:endParaRPr sz="1800"/>
                    </a:p>
                  </a:txBody>
                  <a:tcPr marL="91450" marR="91450" marT="45725" marB="45725"/>
                </a:tc>
              </a:tr>
              <a:tr h="370850">
                <a:tc>
                  <a:txBody>
                    <a:bodyPr/>
                    <a:lstStyle/>
                    <a:p>
                      <a:pPr marL="0" marR="0" lvl="0" indent="0" algn="l" rtl="0">
                        <a:spcBef>
                          <a:spcPts val="0"/>
                        </a:spcBef>
                        <a:spcAft>
                          <a:spcPts val="0"/>
                        </a:spcAft>
                        <a:buNone/>
                      </a:pPr>
                      <a:r>
                        <a:rPr lang="en-US" sz="1800"/>
                        <a:t>Large</a:t>
                      </a:r>
                      <a:endParaRPr/>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1200</a:t>
                      </a:r>
                      <a:endParaRPr sz="1800"/>
                    </a:p>
                  </a:txBody>
                  <a:tcPr marL="91450" marR="91450" marT="45725" marB="45725"/>
                </a:tc>
              </a:tr>
            </a:tbl>
          </a:graphicData>
        </a:graphic>
      </p:graphicFrame>
      <p:pic>
        <p:nvPicPr>
          <p:cNvPr id="262" name="Google Shape;262;p13"/>
          <p:cNvPicPr preferRelativeResize="0"/>
          <p:nvPr/>
        </p:nvPicPr>
        <p:blipFill rotWithShape="1">
          <a:blip r:embed="rId5">
            <a:alphaModFix/>
          </a:blip>
          <a:srcRect/>
          <a:stretch/>
        </p:blipFill>
        <p:spPr>
          <a:xfrm>
            <a:off x="6241952" y="2926639"/>
            <a:ext cx="901700" cy="393700"/>
          </a:xfrm>
          <a:prstGeom prst="rect">
            <a:avLst/>
          </a:prstGeom>
          <a:noFill/>
          <a:ln>
            <a:noFill/>
          </a:ln>
        </p:spPr>
      </p:pic>
      <p:pic>
        <p:nvPicPr>
          <p:cNvPr id="263" name="Google Shape;263;p13"/>
          <p:cNvPicPr preferRelativeResize="0"/>
          <p:nvPr/>
        </p:nvPicPr>
        <p:blipFill rotWithShape="1">
          <a:blip r:embed="rId6">
            <a:alphaModFix/>
          </a:blip>
          <a:srcRect/>
          <a:stretch/>
        </p:blipFill>
        <p:spPr>
          <a:xfrm>
            <a:off x="4544064" y="2932948"/>
            <a:ext cx="825500" cy="393700"/>
          </a:xfrm>
          <a:prstGeom prst="rect">
            <a:avLst/>
          </a:prstGeom>
          <a:noFill/>
          <a:ln>
            <a:noFill/>
          </a:ln>
        </p:spPr>
      </p:pic>
      <p:pic>
        <p:nvPicPr>
          <p:cNvPr id="264" name="Google Shape;264;p13"/>
          <p:cNvPicPr preferRelativeResize="0"/>
          <p:nvPr/>
        </p:nvPicPr>
        <p:blipFill rotWithShape="1">
          <a:blip r:embed="rId7">
            <a:alphaModFix/>
          </a:blip>
          <a:srcRect/>
          <a:stretch/>
        </p:blipFill>
        <p:spPr>
          <a:xfrm>
            <a:off x="6243520" y="3446685"/>
            <a:ext cx="901700" cy="393700"/>
          </a:xfrm>
          <a:prstGeom prst="rect">
            <a:avLst/>
          </a:prstGeom>
          <a:noFill/>
          <a:ln>
            <a:noFill/>
          </a:ln>
        </p:spPr>
      </p:pic>
      <p:pic>
        <p:nvPicPr>
          <p:cNvPr id="265" name="Google Shape;265;p13"/>
          <p:cNvPicPr preferRelativeResize="0"/>
          <p:nvPr/>
        </p:nvPicPr>
        <p:blipFill rotWithShape="1">
          <a:blip r:embed="rId8">
            <a:alphaModFix/>
          </a:blip>
          <a:srcRect/>
          <a:stretch/>
        </p:blipFill>
        <p:spPr>
          <a:xfrm>
            <a:off x="4545632" y="3452994"/>
            <a:ext cx="825500" cy="393700"/>
          </a:xfrm>
          <a:prstGeom prst="rect">
            <a:avLst/>
          </a:prstGeom>
          <a:noFill/>
          <a:ln>
            <a:noFill/>
          </a:ln>
        </p:spPr>
      </p:pic>
      <p:pic>
        <p:nvPicPr>
          <p:cNvPr id="266" name="Google Shape;266;p13"/>
          <p:cNvPicPr preferRelativeResize="0"/>
          <p:nvPr/>
        </p:nvPicPr>
        <p:blipFill rotWithShape="1">
          <a:blip r:embed="rId9">
            <a:alphaModFix/>
          </a:blip>
          <a:srcRect/>
          <a:stretch/>
        </p:blipFill>
        <p:spPr>
          <a:xfrm>
            <a:off x="6249988" y="3994150"/>
            <a:ext cx="889000" cy="393700"/>
          </a:xfrm>
          <a:prstGeom prst="rect">
            <a:avLst/>
          </a:prstGeom>
          <a:noFill/>
          <a:ln>
            <a:noFill/>
          </a:ln>
        </p:spPr>
      </p:pic>
      <p:pic>
        <p:nvPicPr>
          <p:cNvPr id="267" name="Google Shape;267;p13"/>
          <p:cNvPicPr preferRelativeResize="0"/>
          <p:nvPr/>
        </p:nvPicPr>
        <p:blipFill rotWithShape="1">
          <a:blip r:embed="rId10">
            <a:alphaModFix/>
          </a:blip>
          <a:srcRect/>
          <a:stretch/>
        </p:blipFill>
        <p:spPr>
          <a:xfrm>
            <a:off x="4551363" y="4000500"/>
            <a:ext cx="812800" cy="393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(4)</a:t>
            </a:r>
            <a:endParaRPr/>
          </a:p>
        </p:txBody>
      </p:sp>
      <p:sp>
        <p:nvSpPr>
          <p:cNvPr id="273" name="Google Shape;273;p1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Total steel requirement should not exceed available amount</a:t>
            </a:r>
            <a:endParaRPr dirty="0"/>
          </a:p>
          <a:p>
            <a:pPr marL="742950" lvl="1" indent="-285750" algn="l" rtl="0">
              <a:spcBef>
                <a:spcPts val="1000"/>
              </a:spcBef>
              <a:spcAft>
                <a:spcPts val="0"/>
              </a:spcAft>
              <a:buSzPts val="1440"/>
              <a:buChar char="o"/>
            </a:pPr>
            <a:r>
              <a:rPr lang="en-US" dirty="0"/>
              <a:t>  						</a:t>
            </a:r>
            <a:r>
              <a:rPr lang="en-US" dirty="0" smtClean="0"/>
              <a:t>(</a:t>
            </a:r>
            <a:r>
              <a:rPr lang="en-US" b="1" i="1" dirty="0"/>
              <a:t>eq</a:t>
            </a:r>
            <a:r>
              <a:rPr lang="en-US" b="1" dirty="0"/>
              <a:t>3</a:t>
            </a:r>
            <a:r>
              <a:rPr lang="en-US" dirty="0"/>
              <a:t>)</a:t>
            </a:r>
            <a:endParaRPr dirty="0"/>
          </a:p>
          <a:p>
            <a:pPr marL="457200" lvl="1" indent="0" algn="l" rtl="0">
              <a:spcBef>
                <a:spcPts val="1000"/>
              </a:spcBef>
              <a:spcAft>
                <a:spcPts val="0"/>
              </a:spcAft>
              <a:buSzPts val="1440"/>
              <a:buNone/>
            </a:pPr>
            <a:endParaRPr dirty="0"/>
          </a:p>
          <a:p>
            <a:pPr marL="342900" lvl="0" indent="-342900" algn="l" rtl="0">
              <a:spcBef>
                <a:spcPts val="1000"/>
              </a:spcBef>
              <a:spcAft>
                <a:spcPts val="0"/>
              </a:spcAft>
              <a:buSzPts val="2600"/>
              <a:buFont typeface="Arial"/>
              <a:buChar char="•"/>
            </a:pPr>
            <a:r>
              <a:rPr lang="en-US" dirty="0"/>
              <a:t>Total labor requirement should not exceed available amount</a:t>
            </a:r>
            <a:endParaRPr dirty="0"/>
          </a:p>
          <a:p>
            <a:pPr marL="742950" lvl="1" indent="-285750" algn="l" rtl="0">
              <a:spcBef>
                <a:spcPts val="1000"/>
              </a:spcBef>
              <a:spcAft>
                <a:spcPts val="0"/>
              </a:spcAft>
              <a:buSzPts val="1440"/>
              <a:buChar char="o"/>
            </a:pPr>
            <a:r>
              <a:rPr lang="en-US" dirty="0"/>
              <a:t>                                                                                            (</a:t>
            </a:r>
            <a:r>
              <a:rPr lang="en-US" b="1" i="1" dirty="0"/>
              <a:t>eq</a:t>
            </a:r>
            <a:r>
              <a:rPr lang="en-US" b="1" dirty="0"/>
              <a:t>4</a:t>
            </a:r>
            <a:r>
              <a:rPr lang="en-US" dirty="0"/>
              <a:t>)</a:t>
            </a:r>
            <a:endParaRPr dirty="0"/>
          </a:p>
          <a:p>
            <a:pPr marL="342900" lvl="0" indent="-177800" algn="l" rtl="0">
              <a:spcBef>
                <a:spcPts val="1000"/>
              </a:spcBef>
              <a:spcAft>
                <a:spcPts val="0"/>
              </a:spcAft>
              <a:buSzPts val="2600"/>
              <a:buFont typeface="Arial"/>
              <a:buNone/>
            </a:pPr>
            <a:endParaRPr dirty="0"/>
          </a:p>
        </p:txBody>
      </p:sp>
      <p:sp>
        <p:nvSpPr>
          <p:cNvPr id="274" name="Google Shape;274;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75" name="Google Shape;275;p14"/>
          <p:cNvPicPr preferRelativeResize="0"/>
          <p:nvPr/>
        </p:nvPicPr>
        <p:blipFill rotWithShape="1">
          <a:blip r:embed="rId4">
            <a:alphaModFix/>
          </a:blip>
          <a:srcRect/>
          <a:stretch/>
        </p:blipFill>
        <p:spPr>
          <a:xfrm>
            <a:off x="1424047" y="2582863"/>
            <a:ext cx="1874837" cy="568325"/>
          </a:xfrm>
          <a:prstGeom prst="rect">
            <a:avLst/>
          </a:prstGeom>
          <a:noFill/>
          <a:ln>
            <a:noFill/>
          </a:ln>
        </p:spPr>
      </p:pic>
      <p:graphicFrame>
        <p:nvGraphicFramePr>
          <p:cNvPr id="2" name="Object 1"/>
          <p:cNvGraphicFramePr>
            <a:graphicFrameLocks noChangeAspect="1"/>
          </p:cNvGraphicFramePr>
          <p:nvPr>
            <p:extLst>
              <p:ext uri="{D42A27DB-BD31-4B8C-83A1-F6EECF244321}">
                <p14:modId xmlns:p14="http://schemas.microsoft.com/office/powerpoint/2010/main" val="3933593884"/>
              </p:ext>
            </p:extLst>
          </p:nvPr>
        </p:nvGraphicFramePr>
        <p:xfrm>
          <a:off x="1424047" y="3816421"/>
          <a:ext cx="1986237" cy="589323"/>
        </p:xfrm>
        <a:graphic>
          <a:graphicData uri="http://schemas.openxmlformats.org/presentationml/2006/ole">
            <mc:AlternateContent xmlns:mc="http://schemas.openxmlformats.org/markup-compatibility/2006">
              <mc:Choice xmlns:v="urn:schemas-microsoft-com:vml" Requires="v">
                <p:oleObj spid="_x0000_s1031" name="Equation" r:id="rId5" imgW="1155600" imgH="342720" progId="Equation.DSMT4">
                  <p:embed/>
                </p:oleObj>
              </mc:Choice>
              <mc:Fallback>
                <p:oleObj name="Equation" r:id="rId5" imgW="1155600" imgH="342720" progId="Equation.DSMT4">
                  <p:embed/>
                  <p:pic>
                    <p:nvPicPr>
                      <p:cNvPr id="0" name=""/>
                      <p:cNvPicPr/>
                      <p:nvPr/>
                    </p:nvPicPr>
                    <p:blipFill>
                      <a:blip r:embed="rId6"/>
                      <a:stretch>
                        <a:fillRect/>
                      </a:stretch>
                    </p:blipFill>
                    <p:spPr>
                      <a:xfrm>
                        <a:off x="1424047" y="3816421"/>
                        <a:ext cx="1986237" cy="58932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Assembling optimization model</a:t>
            </a:r>
            <a:endParaRPr/>
          </a:p>
        </p:txBody>
      </p:sp>
      <p:sp>
        <p:nvSpPr>
          <p:cNvPr id="282" name="Google Shape;282;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83" name="Google Shape;283;p15"/>
          <p:cNvPicPr preferRelativeResize="0"/>
          <p:nvPr/>
        </p:nvPicPr>
        <p:blipFill rotWithShape="1">
          <a:blip r:embed="rId4">
            <a:alphaModFix/>
          </a:blip>
          <a:srcRect/>
          <a:stretch/>
        </p:blipFill>
        <p:spPr>
          <a:xfrm>
            <a:off x="1142703" y="1551824"/>
            <a:ext cx="6996113" cy="4902200"/>
          </a:xfrm>
          <a:prstGeom prst="rect">
            <a:avLst/>
          </a:prstGeom>
          <a:noFill/>
          <a:ln>
            <a:noFill/>
          </a:ln>
        </p:spPr>
      </p:pic>
      <p:sp>
        <p:nvSpPr>
          <p:cNvPr id="284" name="Google Shape;284;p15"/>
          <p:cNvSpPr txBox="1"/>
          <p:nvPr/>
        </p:nvSpPr>
        <p:spPr>
          <a:xfrm>
            <a:off x="7584049" y="2758628"/>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285" name="Google Shape;285;p15"/>
          <p:cNvSpPr txBox="1"/>
          <p:nvPr/>
        </p:nvSpPr>
        <p:spPr>
          <a:xfrm>
            <a:off x="7587586" y="3275381"/>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286" name="Google Shape;286;p15"/>
          <p:cNvSpPr txBox="1"/>
          <p:nvPr/>
        </p:nvSpPr>
        <p:spPr>
          <a:xfrm>
            <a:off x="7587586" y="3694243"/>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
        <p:nvSpPr>
          <p:cNvPr id="287" name="Google Shape;287;p15"/>
          <p:cNvSpPr txBox="1"/>
          <p:nvPr/>
        </p:nvSpPr>
        <p:spPr>
          <a:xfrm>
            <a:off x="7601301" y="4421660"/>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4)</a:t>
            </a:r>
            <a:endParaRPr sz="1800" b="1">
              <a:solidFill>
                <a:schemeClr val="dk1"/>
              </a:solidFill>
              <a:latin typeface="Calibri"/>
              <a:ea typeface="Calibri"/>
              <a:cs typeface="Calibri"/>
              <a:sym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3658151"/>
              </p:ext>
            </p:extLst>
          </p:nvPr>
        </p:nvGraphicFramePr>
        <p:xfrm>
          <a:off x="5514822" y="4452839"/>
          <a:ext cx="307765" cy="391701"/>
        </p:xfrm>
        <a:graphic>
          <a:graphicData uri="http://schemas.openxmlformats.org/presentationml/2006/ole">
            <mc:AlternateContent xmlns:mc="http://schemas.openxmlformats.org/markup-compatibility/2006">
              <mc:Choice xmlns:v="urn:schemas-microsoft-com:vml" Requires="v">
                <p:oleObj spid="_x0000_s2055" name="Equation" r:id="rId5" imgW="139680" imgH="177480" progId="Equation.DSMT4">
                  <p:embed/>
                </p:oleObj>
              </mc:Choice>
              <mc:Fallback>
                <p:oleObj name="Equation" r:id="rId5" imgW="139680" imgH="177480" progId="Equation.DSMT4">
                  <p:embed/>
                  <p:pic>
                    <p:nvPicPr>
                      <p:cNvPr id="0" name=""/>
                      <p:cNvPicPr/>
                      <p:nvPr/>
                    </p:nvPicPr>
                    <p:blipFill>
                      <a:blip r:embed="rId6"/>
                      <a:stretch>
                        <a:fillRect/>
                      </a:stretch>
                    </p:blipFill>
                    <p:spPr>
                      <a:xfrm>
                        <a:off x="5514822" y="4452839"/>
                        <a:ext cx="307765" cy="391701"/>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6"/>
          <p:cNvSpPr txBox="1">
            <a:spLocks noGrp="1"/>
          </p:cNvSpPr>
          <p:nvPr>
            <p:ph type="title"/>
          </p:nvPr>
        </p:nvSpPr>
        <p:spPr>
          <a:xfrm>
            <a:off x="418719"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2</a:t>
            </a:r>
            <a:r>
              <a:rPr lang="en-US" baseline="30000"/>
              <a:t>* </a:t>
            </a:r>
            <a:r>
              <a:rPr lang="en-US"/>
              <a:t>- Power generation scheduling (1) </a:t>
            </a:r>
            <a:endParaRPr/>
          </a:p>
        </p:txBody>
      </p:sp>
      <p:sp>
        <p:nvSpPr>
          <p:cNvPr id="293" name="Google Shape;293;p16"/>
          <p:cNvSpPr txBox="1">
            <a:spLocks noGrp="1"/>
          </p:cNvSpPr>
          <p:nvPr>
            <p:ph type="body" idx="1"/>
          </p:nvPr>
        </p:nvSpPr>
        <p:spPr>
          <a:xfrm>
            <a:off x="474139" y="1597174"/>
            <a:ext cx="8235752" cy="388077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5"/>
              <a:buNone/>
            </a:pPr>
            <a:r>
              <a:rPr lang="en-US" sz="1850" dirty="0"/>
              <a:t>A number of power stations are committed to meeting the defined electricity load demands over a day. There are 3 types of generating units available, 12 of type 1, 10 of type 2, and 5 of type 3. In addition to meeting the estimated load demands, there must be sufficient generators working at any time to make it possible to meet an increase in load of up to 15%. This increase would have to be accomplished by adjusting the output generators already operating within their permitted limits. </a:t>
            </a:r>
            <a:endParaRPr dirty="0"/>
          </a:p>
          <a:p>
            <a:pPr marL="342900" lvl="0" indent="-342900" algn="l" rtl="0">
              <a:lnSpc>
                <a:spcPct val="90000"/>
              </a:lnSpc>
              <a:spcBef>
                <a:spcPts val="1000"/>
              </a:spcBef>
              <a:spcAft>
                <a:spcPts val="0"/>
              </a:spcAft>
              <a:buSzPts val="2405"/>
              <a:buFont typeface="Arial"/>
              <a:buChar char="•"/>
            </a:pPr>
            <a:r>
              <a:rPr lang="en-US" sz="1850" dirty="0"/>
              <a:t>Which generators should be working in which periods of the day to minimized total </a:t>
            </a:r>
            <a:r>
              <a:rPr lang="en-US" sz="1850" dirty="0" smtClean="0"/>
              <a:t>cost</a:t>
            </a:r>
            <a:r>
              <a:rPr lang="en-US" sz="1850" dirty="0"/>
              <a:t>?</a:t>
            </a:r>
            <a:endParaRPr dirty="0"/>
          </a:p>
        </p:txBody>
      </p:sp>
      <p:sp>
        <p:nvSpPr>
          <p:cNvPr id="294" name="Google Shape;294;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95" name="Google Shape;295;p16"/>
          <p:cNvSpPr txBox="1">
            <a:spLocks noGrp="1"/>
          </p:cNvSpPr>
          <p:nvPr>
            <p:ph type="ftr" idx="11"/>
          </p:nvPr>
        </p:nvSpPr>
        <p:spPr>
          <a:xfrm>
            <a:off x="816838" y="6268278"/>
            <a:ext cx="8304584" cy="425669"/>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n-US" sz="1600" baseline="30000">
                <a:solidFill>
                  <a:schemeClr val="dk1"/>
                </a:solidFill>
              </a:rPr>
              <a:t>*</a:t>
            </a:r>
            <a:r>
              <a:rPr lang="en-US" sz="1600">
                <a:solidFill>
                  <a:schemeClr val="dk1"/>
                </a:solidFill>
              </a:rPr>
              <a:t>Williams, H P, Model Building in Mathematical Programming. John Wiley and Sons, 1978.</a:t>
            </a:r>
            <a:endParaRPr sz="1600">
              <a:solidFill>
                <a:schemeClr val="dk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677334" y="591128"/>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2</a:t>
            </a:r>
            <a:r>
              <a:rPr lang="en-US" baseline="30000"/>
              <a:t> </a:t>
            </a:r>
            <a:r>
              <a:rPr lang="en-US"/>
              <a:t>- Power generation scheduling (2) </a:t>
            </a:r>
            <a:endParaRPr/>
          </a:p>
        </p:txBody>
      </p:sp>
      <p:sp>
        <p:nvSpPr>
          <p:cNvPr id="301" name="Google Shape;301;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aphicFrame>
        <p:nvGraphicFramePr>
          <p:cNvPr id="302" name="Google Shape;302;p17"/>
          <p:cNvGraphicFramePr/>
          <p:nvPr/>
        </p:nvGraphicFramePr>
        <p:xfrm>
          <a:off x="785088" y="4261424"/>
          <a:ext cx="2706250" cy="2433380"/>
        </p:xfrm>
        <a:graphic>
          <a:graphicData uri="http://schemas.openxmlformats.org/drawingml/2006/table">
            <a:tbl>
              <a:tblPr firstRow="1" bandRow="1">
                <a:noFill/>
                <a:tableStyleId>{AE97E0A6-B7CC-40E8-A8C8-0A3725533414}</a:tableStyleId>
              </a:tblPr>
              <a:tblGrid>
                <a:gridCol w="1471000"/>
                <a:gridCol w="1235250"/>
              </a:tblGrid>
              <a:tr h="274325">
                <a:tc>
                  <a:txBody>
                    <a:bodyPr/>
                    <a:lstStyle/>
                    <a:p>
                      <a:pPr marL="0" marR="0" lvl="0" indent="0" algn="l" rtl="0">
                        <a:spcBef>
                          <a:spcPts val="0"/>
                        </a:spcBef>
                        <a:spcAft>
                          <a:spcPts val="0"/>
                        </a:spcAft>
                        <a:buNone/>
                      </a:pPr>
                      <a:r>
                        <a:rPr lang="en-US" sz="1600" i="1"/>
                        <a:t>Time period</a:t>
                      </a:r>
                      <a:endParaRPr sz="1600" i="1"/>
                    </a:p>
                  </a:txBody>
                  <a:tcPr marL="91450" marR="91450" marT="45725" marB="45725"/>
                </a:tc>
                <a:tc>
                  <a:txBody>
                    <a:bodyPr/>
                    <a:lstStyle/>
                    <a:p>
                      <a:pPr marL="0" marR="0" lvl="0" indent="0" algn="l" rtl="0">
                        <a:spcBef>
                          <a:spcPts val="0"/>
                        </a:spcBef>
                        <a:spcAft>
                          <a:spcPts val="0"/>
                        </a:spcAft>
                        <a:buNone/>
                      </a:pPr>
                      <a:r>
                        <a:rPr lang="en-US" sz="1600" i="1"/>
                        <a:t>Demand (MW)</a:t>
                      </a:r>
                      <a:endParaRPr sz="1600" i="1"/>
                    </a:p>
                  </a:txBody>
                  <a:tcPr marL="91450" marR="91450" marT="45725" marB="45725"/>
                </a:tc>
              </a:tr>
              <a:tr h="370850">
                <a:tc>
                  <a:txBody>
                    <a:bodyPr/>
                    <a:lstStyle/>
                    <a:p>
                      <a:pPr marL="0" marR="0" lvl="0" indent="0" algn="l" rtl="0">
                        <a:spcBef>
                          <a:spcPts val="0"/>
                        </a:spcBef>
                        <a:spcAft>
                          <a:spcPts val="0"/>
                        </a:spcAft>
                        <a:buNone/>
                      </a:pPr>
                      <a:r>
                        <a:rPr lang="en-US" sz="1600"/>
                        <a:t>12 am – 6 am</a:t>
                      </a:r>
                      <a:endParaRPr sz="1600"/>
                    </a:p>
                  </a:txBody>
                  <a:tcPr marL="91450" marR="91450" marT="45725" marB="45725"/>
                </a:tc>
                <a:tc>
                  <a:txBody>
                    <a:bodyPr/>
                    <a:lstStyle/>
                    <a:p>
                      <a:pPr marL="0" marR="0" lvl="0" indent="0" algn="l" rtl="0">
                        <a:spcBef>
                          <a:spcPts val="0"/>
                        </a:spcBef>
                        <a:spcAft>
                          <a:spcPts val="0"/>
                        </a:spcAft>
                        <a:buNone/>
                      </a:pPr>
                      <a:r>
                        <a:rPr lang="en-US" sz="1600"/>
                        <a:t>15,000</a:t>
                      </a:r>
                      <a:endParaRPr sz="1600"/>
                    </a:p>
                  </a:txBody>
                  <a:tcPr marL="91450" marR="91450" marT="45725" marB="45725"/>
                </a:tc>
              </a:tr>
              <a:tr h="370850">
                <a:tc>
                  <a:txBody>
                    <a:bodyPr/>
                    <a:lstStyle/>
                    <a:p>
                      <a:pPr marL="0" marR="0" lvl="0" indent="0" algn="l" rtl="0">
                        <a:spcBef>
                          <a:spcPts val="0"/>
                        </a:spcBef>
                        <a:spcAft>
                          <a:spcPts val="0"/>
                        </a:spcAft>
                        <a:buNone/>
                      </a:pPr>
                      <a:r>
                        <a:rPr lang="en-US" sz="1600"/>
                        <a:t>6 am – 9 am</a:t>
                      </a:r>
                      <a:endParaRPr sz="1600"/>
                    </a:p>
                  </a:txBody>
                  <a:tcPr marL="91450" marR="91450" marT="45725" marB="45725"/>
                </a:tc>
                <a:tc>
                  <a:txBody>
                    <a:bodyPr/>
                    <a:lstStyle/>
                    <a:p>
                      <a:pPr marL="0" marR="0" lvl="0" indent="0" algn="l" rtl="0">
                        <a:spcBef>
                          <a:spcPts val="0"/>
                        </a:spcBef>
                        <a:spcAft>
                          <a:spcPts val="0"/>
                        </a:spcAft>
                        <a:buNone/>
                      </a:pPr>
                      <a:r>
                        <a:rPr lang="en-US" sz="1600"/>
                        <a:t>30,000</a:t>
                      </a:r>
                      <a:endParaRPr sz="1600"/>
                    </a:p>
                  </a:txBody>
                  <a:tcPr marL="91450" marR="91450" marT="45725" marB="45725"/>
                </a:tc>
              </a:tr>
              <a:tr h="370850">
                <a:tc>
                  <a:txBody>
                    <a:bodyPr/>
                    <a:lstStyle/>
                    <a:p>
                      <a:pPr marL="0" marR="0" lvl="0" indent="0" algn="l" rtl="0">
                        <a:spcBef>
                          <a:spcPts val="0"/>
                        </a:spcBef>
                        <a:spcAft>
                          <a:spcPts val="0"/>
                        </a:spcAft>
                        <a:buNone/>
                      </a:pPr>
                      <a:r>
                        <a:rPr lang="en-US" sz="1600"/>
                        <a:t>9 am – 3 pm</a:t>
                      </a:r>
                      <a:endParaRPr sz="1600"/>
                    </a:p>
                  </a:txBody>
                  <a:tcPr marL="91450" marR="91450" marT="45725" marB="45725"/>
                </a:tc>
                <a:tc>
                  <a:txBody>
                    <a:bodyPr/>
                    <a:lstStyle/>
                    <a:p>
                      <a:pPr marL="0" marR="0" lvl="0" indent="0" algn="l" rtl="0">
                        <a:spcBef>
                          <a:spcPts val="0"/>
                        </a:spcBef>
                        <a:spcAft>
                          <a:spcPts val="0"/>
                        </a:spcAft>
                        <a:buNone/>
                      </a:pPr>
                      <a:r>
                        <a:rPr lang="en-US" sz="1600"/>
                        <a:t>25,000</a:t>
                      </a:r>
                      <a:endParaRPr sz="1600"/>
                    </a:p>
                  </a:txBody>
                  <a:tcPr marL="91450" marR="91450" marT="45725" marB="45725"/>
                </a:tc>
              </a:tr>
              <a:tr h="370850">
                <a:tc>
                  <a:txBody>
                    <a:bodyPr/>
                    <a:lstStyle/>
                    <a:p>
                      <a:pPr marL="0" marR="0" lvl="0" indent="0" algn="l" rtl="0">
                        <a:spcBef>
                          <a:spcPts val="0"/>
                        </a:spcBef>
                        <a:spcAft>
                          <a:spcPts val="0"/>
                        </a:spcAft>
                        <a:buNone/>
                      </a:pPr>
                      <a:r>
                        <a:rPr lang="en-US" sz="1600"/>
                        <a:t>3 pm – 6 pm</a:t>
                      </a:r>
                      <a:endParaRPr sz="1600"/>
                    </a:p>
                  </a:txBody>
                  <a:tcPr marL="91450" marR="91450" marT="45725" marB="45725"/>
                </a:tc>
                <a:tc>
                  <a:txBody>
                    <a:bodyPr/>
                    <a:lstStyle/>
                    <a:p>
                      <a:pPr marL="0" marR="0" lvl="0" indent="0" algn="l" rtl="0">
                        <a:spcBef>
                          <a:spcPts val="0"/>
                        </a:spcBef>
                        <a:spcAft>
                          <a:spcPts val="0"/>
                        </a:spcAft>
                        <a:buNone/>
                      </a:pPr>
                      <a:r>
                        <a:rPr lang="en-US" sz="1600"/>
                        <a:t>40,000</a:t>
                      </a:r>
                      <a:endParaRPr sz="1600"/>
                    </a:p>
                  </a:txBody>
                  <a:tcPr marL="91450" marR="91450" marT="45725" marB="45725"/>
                </a:tc>
              </a:tr>
              <a:tr h="370850">
                <a:tc>
                  <a:txBody>
                    <a:bodyPr/>
                    <a:lstStyle/>
                    <a:p>
                      <a:pPr marL="0" marR="0" lvl="0" indent="0" algn="l" rtl="0">
                        <a:spcBef>
                          <a:spcPts val="0"/>
                        </a:spcBef>
                        <a:spcAft>
                          <a:spcPts val="0"/>
                        </a:spcAft>
                        <a:buNone/>
                      </a:pPr>
                      <a:r>
                        <a:rPr lang="en-US" sz="1600"/>
                        <a:t>6 pm – 12 am</a:t>
                      </a:r>
                      <a:endParaRPr sz="1600"/>
                    </a:p>
                  </a:txBody>
                  <a:tcPr marL="91450" marR="91450" marT="45725" marB="45725"/>
                </a:tc>
                <a:tc>
                  <a:txBody>
                    <a:bodyPr/>
                    <a:lstStyle/>
                    <a:p>
                      <a:pPr marL="0" marR="0" lvl="0" indent="0" algn="l" rtl="0">
                        <a:spcBef>
                          <a:spcPts val="0"/>
                        </a:spcBef>
                        <a:spcAft>
                          <a:spcPts val="0"/>
                        </a:spcAft>
                        <a:buNone/>
                      </a:pPr>
                      <a:r>
                        <a:rPr lang="en-US" sz="1600"/>
                        <a:t>27,000</a:t>
                      </a:r>
                      <a:endParaRPr sz="1600"/>
                    </a:p>
                  </a:txBody>
                  <a:tcPr marL="91450" marR="91450" marT="45725" marB="45725"/>
                </a:tc>
              </a:tr>
            </a:tbl>
          </a:graphicData>
        </a:graphic>
      </p:graphicFrame>
      <p:graphicFrame>
        <p:nvGraphicFramePr>
          <p:cNvPr id="303" name="Google Shape;303;p17"/>
          <p:cNvGraphicFramePr/>
          <p:nvPr/>
        </p:nvGraphicFramePr>
        <p:xfrm>
          <a:off x="785088" y="1459353"/>
          <a:ext cx="8559725" cy="2663570"/>
        </p:xfrm>
        <a:graphic>
          <a:graphicData uri="http://schemas.openxmlformats.org/drawingml/2006/table">
            <a:tbl>
              <a:tblPr firstRow="1" bandRow="1">
                <a:noFill/>
                <a:tableStyleId>{AE97E0A6-B7CC-40E8-A8C8-0A3725533414}</a:tableStyleId>
              </a:tblPr>
              <a:tblGrid>
                <a:gridCol w="1071725"/>
                <a:gridCol w="1080000"/>
                <a:gridCol w="1080000"/>
                <a:gridCol w="1332000"/>
                <a:gridCol w="1944000"/>
                <a:gridCol w="828000"/>
                <a:gridCol w="1224000"/>
              </a:tblGrid>
              <a:tr h="767350">
                <a:tc rowSpan="2">
                  <a:txBody>
                    <a:bodyPr/>
                    <a:lstStyle/>
                    <a:p>
                      <a:pPr marL="0" marR="0" lvl="0" indent="0" algn="ctr" rtl="0">
                        <a:spcBef>
                          <a:spcPts val="0"/>
                        </a:spcBef>
                        <a:spcAft>
                          <a:spcPts val="0"/>
                        </a:spcAft>
                        <a:buNone/>
                      </a:pPr>
                      <a:r>
                        <a:rPr lang="en-US" sz="1600" i="1"/>
                        <a:t>Generator</a:t>
                      </a:r>
                      <a:endParaRPr sz="1600" i="1"/>
                    </a:p>
                  </a:txBody>
                  <a:tcPr marL="91450" marR="91450" marT="45725" marB="45725" anchor="ctr"/>
                </a:tc>
                <a:tc gridSpan="6">
                  <a:txBody>
                    <a:bodyPr/>
                    <a:lstStyle/>
                    <a:p>
                      <a:pPr marL="0" marR="0" lvl="0" indent="0" algn="ctr" rtl="0">
                        <a:spcBef>
                          <a:spcPts val="0"/>
                        </a:spcBef>
                        <a:spcAft>
                          <a:spcPts val="0"/>
                        </a:spcAft>
                        <a:buNone/>
                      </a:pPr>
                      <a:r>
                        <a:rPr lang="en-US" sz="1600" i="1"/>
                        <a:t>Generation data</a:t>
                      </a:r>
                      <a:endParaRPr sz="1600" i="1"/>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67350">
                <a:tc vMerge="1">
                  <a:txBody>
                    <a:bodyPr/>
                    <a:lstStyle/>
                    <a:p>
                      <a:endParaRPr lang="en-US"/>
                    </a:p>
                  </a:txBody>
                  <a:tcPr/>
                </a:tc>
                <a:tc>
                  <a:txBody>
                    <a:bodyPr/>
                    <a:lstStyle/>
                    <a:p>
                      <a:pPr marL="0" marR="0" lvl="0" indent="0" algn="ctr" rtl="0">
                        <a:spcBef>
                          <a:spcPts val="0"/>
                        </a:spcBef>
                        <a:spcAft>
                          <a:spcPts val="0"/>
                        </a:spcAft>
                        <a:buNone/>
                      </a:pPr>
                      <a:r>
                        <a:rPr lang="en-US" sz="1600" i="0"/>
                        <a:t>Minimum level (MW)</a:t>
                      </a:r>
                      <a:endParaRPr sz="1600" i="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a:t>Maximum level (MW)</a:t>
                      </a:r>
                      <a:endParaRPr/>
                    </a:p>
                  </a:txBody>
                  <a:tcPr marL="91450" marR="91450" marT="45725" marB="45725" anchor="ctr"/>
                </a:tc>
                <a:tc>
                  <a:txBody>
                    <a:bodyPr/>
                    <a:lstStyle/>
                    <a:p>
                      <a:pPr marL="0" marR="0" lvl="0" indent="0" algn="ctr" rtl="0">
                        <a:spcBef>
                          <a:spcPts val="0"/>
                        </a:spcBef>
                        <a:spcAft>
                          <a:spcPts val="0"/>
                        </a:spcAft>
                        <a:buNone/>
                      </a:pPr>
                      <a:r>
                        <a:rPr lang="en-US" sz="1600" i="0"/>
                        <a:t>Cost per hour at minimum (£/hr)</a:t>
                      </a:r>
                      <a:endParaRPr sz="1600" i="0"/>
                    </a:p>
                  </a:txBody>
                  <a:tcPr marL="91450" marR="91450" marT="45725" marB="45725" anchor="ctr"/>
                </a:tc>
                <a:tc>
                  <a:txBody>
                    <a:bodyPr/>
                    <a:lstStyle/>
                    <a:p>
                      <a:pPr marL="0" marR="0" lvl="0" indent="0" algn="ctr" rtl="0">
                        <a:spcBef>
                          <a:spcPts val="0"/>
                        </a:spcBef>
                        <a:spcAft>
                          <a:spcPts val="0"/>
                        </a:spcAft>
                        <a:buNone/>
                      </a:pPr>
                      <a:r>
                        <a:rPr lang="en-US" sz="1600" i="0"/>
                        <a:t>Cost per hour per MW above minimum (£/hr/MW)</a:t>
                      </a:r>
                      <a:endParaRPr sz="1600" i="0"/>
                    </a:p>
                  </a:txBody>
                  <a:tcPr marL="91450" marR="91450" marT="45725" marB="45725" anchor="ctr"/>
                </a:tc>
                <a:tc>
                  <a:txBody>
                    <a:bodyPr/>
                    <a:lstStyle/>
                    <a:p>
                      <a:pPr marL="0" marR="0" lvl="0" indent="0" algn="ctr" rtl="0">
                        <a:spcBef>
                          <a:spcPts val="0"/>
                        </a:spcBef>
                        <a:spcAft>
                          <a:spcPts val="0"/>
                        </a:spcAft>
                        <a:buNone/>
                      </a:pPr>
                      <a:r>
                        <a:rPr lang="en-US" sz="1600" i="0"/>
                        <a:t>Cost (£)</a:t>
                      </a:r>
                      <a:endParaRPr sz="1600" i="0"/>
                    </a:p>
                  </a:txBody>
                  <a:tcPr marL="91450" marR="91450" marT="45725" marB="45725" anchor="ctr"/>
                </a:tc>
                <a:tc>
                  <a:txBody>
                    <a:bodyPr/>
                    <a:lstStyle/>
                    <a:p>
                      <a:pPr marL="0" marR="0" lvl="0" indent="0" algn="ctr" rtl="0">
                        <a:spcBef>
                          <a:spcPts val="0"/>
                        </a:spcBef>
                        <a:spcAft>
                          <a:spcPts val="0"/>
                        </a:spcAft>
                        <a:buNone/>
                      </a:pPr>
                      <a:r>
                        <a:rPr lang="en-US" sz="1600" i="0"/>
                        <a:t>Number of availabilities</a:t>
                      </a:r>
                      <a:endParaRPr sz="1600" i="0"/>
                    </a:p>
                  </a:txBody>
                  <a:tcPr marL="91450" marR="91450" marT="45725" marB="45725" anchor="ctr"/>
                </a:tc>
              </a:tr>
              <a:tr h="357750">
                <a:tc>
                  <a:txBody>
                    <a:bodyPr/>
                    <a:lstStyle/>
                    <a:p>
                      <a:pPr marL="0" marR="0" lvl="0" indent="0" algn="ctr" rtl="0">
                        <a:spcBef>
                          <a:spcPts val="0"/>
                        </a:spcBef>
                        <a:spcAft>
                          <a:spcPts val="0"/>
                        </a:spcAft>
                        <a:buNone/>
                      </a:pPr>
                      <a:r>
                        <a:rPr lang="en-US" sz="1600" i="1"/>
                        <a:t>G</a:t>
                      </a:r>
                      <a:r>
                        <a:rPr lang="en-US" sz="1600"/>
                        <a:t>1</a:t>
                      </a:r>
                      <a:endParaRPr sz="1600"/>
                    </a:p>
                  </a:txBody>
                  <a:tcPr marL="91450" marR="91450" marT="45725" marB="45725" anchor="ctr"/>
                </a:tc>
                <a:tc>
                  <a:txBody>
                    <a:bodyPr/>
                    <a:lstStyle/>
                    <a:p>
                      <a:pPr marL="0" marR="0" lvl="0" indent="0" algn="ctr" rtl="0">
                        <a:spcBef>
                          <a:spcPts val="0"/>
                        </a:spcBef>
                        <a:spcAft>
                          <a:spcPts val="0"/>
                        </a:spcAft>
                        <a:buNone/>
                      </a:pPr>
                      <a:r>
                        <a:rPr lang="en-US" sz="1600"/>
                        <a:t>850</a:t>
                      </a:r>
                      <a:endParaRPr sz="1600"/>
                    </a:p>
                  </a:txBody>
                  <a:tcPr marL="91450" marR="91450" marT="45725" marB="45725" anchor="ctr"/>
                </a:tc>
                <a:tc>
                  <a:txBody>
                    <a:bodyPr/>
                    <a:lstStyle/>
                    <a:p>
                      <a:pPr marL="0" marR="0" lvl="0" indent="0" algn="ctr" rtl="0">
                        <a:spcBef>
                          <a:spcPts val="0"/>
                        </a:spcBef>
                        <a:spcAft>
                          <a:spcPts val="0"/>
                        </a:spcAft>
                        <a:buNone/>
                      </a:pPr>
                      <a:r>
                        <a:rPr lang="en-US" sz="1600"/>
                        <a:t>2000</a:t>
                      </a:r>
                      <a:endParaRPr sz="1600"/>
                    </a:p>
                  </a:txBody>
                  <a:tcPr marL="91450" marR="91450" marT="45725" marB="45725" anchor="ctr"/>
                </a:tc>
                <a:tc>
                  <a:txBody>
                    <a:bodyPr/>
                    <a:lstStyle/>
                    <a:p>
                      <a:pPr marL="0" marR="0" lvl="0" indent="0" algn="ctr" rtl="0">
                        <a:spcBef>
                          <a:spcPts val="0"/>
                        </a:spcBef>
                        <a:spcAft>
                          <a:spcPts val="0"/>
                        </a:spcAft>
                        <a:buNone/>
                      </a:pPr>
                      <a:r>
                        <a:rPr lang="en-US" sz="1600"/>
                        <a:t>1000</a:t>
                      </a:r>
                      <a:endParaRPr sz="1600"/>
                    </a:p>
                  </a:txBody>
                  <a:tcPr marL="91450" marR="91450" marT="45725" marB="45725" anchor="ctr"/>
                </a:tc>
                <a:tc>
                  <a:txBody>
                    <a:bodyPr/>
                    <a:lstStyle/>
                    <a:p>
                      <a:pPr marL="0" marR="0" lvl="0" indent="0" algn="ctr" rtl="0">
                        <a:spcBef>
                          <a:spcPts val="0"/>
                        </a:spcBef>
                        <a:spcAft>
                          <a:spcPts val="0"/>
                        </a:spcAft>
                        <a:buNone/>
                      </a:pPr>
                      <a:r>
                        <a:rPr lang="en-US" sz="1600"/>
                        <a:t>2.0</a:t>
                      </a:r>
                      <a:endParaRPr sz="1600"/>
                    </a:p>
                  </a:txBody>
                  <a:tcPr marL="91450" marR="91450" marT="45725" marB="45725" anchor="ctr"/>
                </a:tc>
                <a:tc>
                  <a:txBody>
                    <a:bodyPr/>
                    <a:lstStyle/>
                    <a:p>
                      <a:pPr marL="0" marR="0" lvl="0" indent="0" algn="ctr" rtl="0">
                        <a:spcBef>
                          <a:spcPts val="0"/>
                        </a:spcBef>
                        <a:spcAft>
                          <a:spcPts val="0"/>
                        </a:spcAft>
                        <a:buNone/>
                      </a:pPr>
                      <a:r>
                        <a:rPr lang="en-US" sz="1600"/>
                        <a:t>2000</a:t>
                      </a:r>
                      <a:endParaRPr sz="1600"/>
                    </a:p>
                  </a:txBody>
                  <a:tcPr marL="91450" marR="91450" marT="45725" marB="45725" anchor="ctr"/>
                </a:tc>
                <a:tc>
                  <a:txBody>
                    <a:bodyPr/>
                    <a:lstStyle/>
                    <a:p>
                      <a:pPr marL="0" marR="0" lvl="0" indent="0" algn="ctr" rtl="0">
                        <a:spcBef>
                          <a:spcPts val="0"/>
                        </a:spcBef>
                        <a:spcAft>
                          <a:spcPts val="0"/>
                        </a:spcAft>
                        <a:buNone/>
                      </a:pPr>
                      <a:r>
                        <a:rPr lang="en-US" sz="1600"/>
                        <a:t>12</a:t>
                      </a:r>
                      <a:endParaRPr sz="1600"/>
                    </a:p>
                  </a:txBody>
                  <a:tcPr marL="91450" marR="91450" marT="45725" marB="45725" anchor="ctr"/>
                </a:tc>
              </a:tr>
              <a:tr h="357750">
                <a:tc>
                  <a:txBody>
                    <a:bodyPr/>
                    <a:lstStyle/>
                    <a:p>
                      <a:pPr marL="0" marR="0" lvl="0" indent="0" algn="ctr" rtl="0">
                        <a:spcBef>
                          <a:spcPts val="0"/>
                        </a:spcBef>
                        <a:spcAft>
                          <a:spcPts val="0"/>
                        </a:spcAft>
                        <a:buNone/>
                      </a:pPr>
                      <a:r>
                        <a:rPr lang="en-US" sz="1600" i="1"/>
                        <a:t>G</a:t>
                      </a:r>
                      <a:r>
                        <a:rPr lang="en-US" sz="1600"/>
                        <a:t>2</a:t>
                      </a:r>
                      <a:endParaRPr sz="1600"/>
                    </a:p>
                  </a:txBody>
                  <a:tcPr marL="91450" marR="91450" marT="45725" marB="45725" anchor="ctr"/>
                </a:tc>
                <a:tc>
                  <a:txBody>
                    <a:bodyPr/>
                    <a:lstStyle/>
                    <a:p>
                      <a:pPr marL="0" marR="0" lvl="0" indent="0" algn="ctr" rtl="0">
                        <a:spcBef>
                          <a:spcPts val="0"/>
                        </a:spcBef>
                        <a:spcAft>
                          <a:spcPts val="0"/>
                        </a:spcAft>
                        <a:buNone/>
                      </a:pPr>
                      <a:r>
                        <a:rPr lang="en-US" sz="1600"/>
                        <a:t>1250</a:t>
                      </a:r>
                      <a:endParaRPr sz="1600"/>
                    </a:p>
                  </a:txBody>
                  <a:tcPr marL="91450" marR="91450" marT="45725" marB="45725" anchor="ctr"/>
                </a:tc>
                <a:tc>
                  <a:txBody>
                    <a:bodyPr/>
                    <a:lstStyle/>
                    <a:p>
                      <a:pPr marL="0" marR="0" lvl="0" indent="0" algn="ctr" rtl="0">
                        <a:spcBef>
                          <a:spcPts val="0"/>
                        </a:spcBef>
                        <a:spcAft>
                          <a:spcPts val="0"/>
                        </a:spcAft>
                        <a:buNone/>
                      </a:pPr>
                      <a:r>
                        <a:rPr lang="en-US" sz="1600"/>
                        <a:t>1750</a:t>
                      </a:r>
                      <a:endParaRPr sz="1600"/>
                    </a:p>
                  </a:txBody>
                  <a:tcPr marL="91450" marR="91450" marT="45725" marB="45725" anchor="ctr"/>
                </a:tc>
                <a:tc>
                  <a:txBody>
                    <a:bodyPr/>
                    <a:lstStyle/>
                    <a:p>
                      <a:pPr marL="0" marR="0" lvl="0" indent="0" algn="ctr" rtl="0">
                        <a:spcBef>
                          <a:spcPts val="0"/>
                        </a:spcBef>
                        <a:spcAft>
                          <a:spcPts val="0"/>
                        </a:spcAft>
                        <a:buNone/>
                      </a:pPr>
                      <a:r>
                        <a:rPr lang="en-US" sz="1600"/>
                        <a:t>2600</a:t>
                      </a:r>
                      <a:endParaRPr sz="1600"/>
                    </a:p>
                  </a:txBody>
                  <a:tcPr marL="91450" marR="91450" marT="45725" marB="45725" anchor="ctr"/>
                </a:tc>
                <a:tc>
                  <a:txBody>
                    <a:bodyPr/>
                    <a:lstStyle/>
                    <a:p>
                      <a:pPr marL="0" marR="0" lvl="0" indent="0" algn="ctr" rtl="0">
                        <a:spcBef>
                          <a:spcPts val="0"/>
                        </a:spcBef>
                        <a:spcAft>
                          <a:spcPts val="0"/>
                        </a:spcAft>
                        <a:buNone/>
                      </a:pPr>
                      <a:r>
                        <a:rPr lang="en-US" sz="1600"/>
                        <a:t>1.3</a:t>
                      </a:r>
                      <a:endParaRPr sz="1600"/>
                    </a:p>
                  </a:txBody>
                  <a:tcPr marL="91450" marR="91450" marT="45725" marB="45725" anchor="ctr"/>
                </a:tc>
                <a:tc>
                  <a:txBody>
                    <a:bodyPr/>
                    <a:lstStyle/>
                    <a:p>
                      <a:pPr marL="0" marR="0" lvl="0" indent="0" algn="ctr" rtl="0">
                        <a:spcBef>
                          <a:spcPts val="0"/>
                        </a:spcBef>
                        <a:spcAft>
                          <a:spcPts val="0"/>
                        </a:spcAft>
                        <a:buNone/>
                      </a:pPr>
                      <a:r>
                        <a:rPr lang="en-US" sz="1600"/>
                        <a:t>1000</a:t>
                      </a:r>
                      <a:endParaRPr sz="1600"/>
                    </a:p>
                  </a:txBody>
                  <a:tcPr marL="91450" marR="91450" marT="45725" marB="45725" anchor="ctr"/>
                </a:tc>
                <a:tc>
                  <a:txBody>
                    <a:bodyPr/>
                    <a:lstStyle/>
                    <a:p>
                      <a:pPr marL="0" marR="0" lvl="0" indent="0" algn="ctr" rtl="0">
                        <a:spcBef>
                          <a:spcPts val="0"/>
                        </a:spcBef>
                        <a:spcAft>
                          <a:spcPts val="0"/>
                        </a:spcAft>
                        <a:buNone/>
                      </a:pPr>
                      <a:r>
                        <a:rPr lang="en-US" sz="1600"/>
                        <a:t>10</a:t>
                      </a:r>
                      <a:endParaRPr sz="1600"/>
                    </a:p>
                  </a:txBody>
                  <a:tcPr marL="91450" marR="91450" marT="45725" marB="45725" anchor="ctr"/>
                </a:tc>
              </a:tr>
              <a:tr h="357750">
                <a:tc>
                  <a:txBody>
                    <a:bodyPr/>
                    <a:lstStyle/>
                    <a:p>
                      <a:pPr marL="0" marR="0" lvl="0" indent="0" algn="ctr" rtl="0">
                        <a:spcBef>
                          <a:spcPts val="0"/>
                        </a:spcBef>
                        <a:spcAft>
                          <a:spcPts val="0"/>
                        </a:spcAft>
                        <a:buNone/>
                      </a:pPr>
                      <a:r>
                        <a:rPr lang="en-US" sz="1600" i="1"/>
                        <a:t>G</a:t>
                      </a:r>
                      <a:r>
                        <a:rPr lang="en-US" sz="1600"/>
                        <a:t>3</a:t>
                      </a:r>
                      <a:endParaRPr sz="1600"/>
                    </a:p>
                  </a:txBody>
                  <a:tcPr marL="91450" marR="91450" marT="45725" marB="45725" anchor="ctr"/>
                </a:tc>
                <a:tc>
                  <a:txBody>
                    <a:bodyPr/>
                    <a:lstStyle/>
                    <a:p>
                      <a:pPr marL="0" marR="0" lvl="0" indent="0" algn="ctr" rtl="0">
                        <a:spcBef>
                          <a:spcPts val="0"/>
                        </a:spcBef>
                        <a:spcAft>
                          <a:spcPts val="0"/>
                        </a:spcAft>
                        <a:buNone/>
                      </a:pPr>
                      <a:r>
                        <a:rPr lang="en-US" sz="1600"/>
                        <a:t>1500</a:t>
                      </a:r>
                      <a:endParaRPr sz="1600"/>
                    </a:p>
                  </a:txBody>
                  <a:tcPr marL="91450" marR="91450" marT="45725" marB="45725" anchor="ctr"/>
                </a:tc>
                <a:tc>
                  <a:txBody>
                    <a:bodyPr/>
                    <a:lstStyle/>
                    <a:p>
                      <a:pPr marL="0" marR="0" lvl="0" indent="0" algn="ctr" rtl="0">
                        <a:spcBef>
                          <a:spcPts val="0"/>
                        </a:spcBef>
                        <a:spcAft>
                          <a:spcPts val="0"/>
                        </a:spcAft>
                        <a:buNone/>
                      </a:pPr>
                      <a:r>
                        <a:rPr lang="en-US" sz="1600"/>
                        <a:t>4000</a:t>
                      </a:r>
                      <a:endParaRPr sz="1600"/>
                    </a:p>
                  </a:txBody>
                  <a:tcPr marL="91450" marR="91450" marT="45725" marB="45725" anchor="ctr"/>
                </a:tc>
                <a:tc>
                  <a:txBody>
                    <a:bodyPr/>
                    <a:lstStyle/>
                    <a:p>
                      <a:pPr marL="0" marR="0" lvl="0" indent="0" algn="ctr" rtl="0">
                        <a:spcBef>
                          <a:spcPts val="0"/>
                        </a:spcBef>
                        <a:spcAft>
                          <a:spcPts val="0"/>
                        </a:spcAft>
                        <a:buNone/>
                      </a:pPr>
                      <a:r>
                        <a:rPr lang="en-US" sz="1600"/>
                        <a:t>3000</a:t>
                      </a:r>
                      <a:endParaRPr sz="1600"/>
                    </a:p>
                  </a:txBody>
                  <a:tcPr marL="91450" marR="91450" marT="45725" marB="45725" anchor="ctr"/>
                </a:tc>
                <a:tc>
                  <a:txBody>
                    <a:bodyPr/>
                    <a:lstStyle/>
                    <a:p>
                      <a:pPr marL="0" marR="0" lvl="0" indent="0" algn="ctr" rtl="0">
                        <a:spcBef>
                          <a:spcPts val="0"/>
                        </a:spcBef>
                        <a:spcAft>
                          <a:spcPts val="0"/>
                        </a:spcAft>
                        <a:buNone/>
                      </a:pPr>
                      <a:r>
                        <a:rPr lang="en-US" sz="1600"/>
                        <a:t>3.0</a:t>
                      </a:r>
                      <a:endParaRPr sz="1600"/>
                    </a:p>
                  </a:txBody>
                  <a:tcPr marL="91450" marR="91450" marT="45725" marB="45725" anchor="ctr"/>
                </a:tc>
                <a:tc>
                  <a:txBody>
                    <a:bodyPr/>
                    <a:lstStyle/>
                    <a:p>
                      <a:pPr marL="0" marR="0" lvl="0" indent="0" algn="ctr" rtl="0">
                        <a:spcBef>
                          <a:spcPts val="0"/>
                        </a:spcBef>
                        <a:spcAft>
                          <a:spcPts val="0"/>
                        </a:spcAft>
                        <a:buNone/>
                      </a:pPr>
                      <a:r>
                        <a:rPr lang="en-US" sz="1600"/>
                        <a:t>500</a:t>
                      </a:r>
                      <a:endParaRPr sz="1600"/>
                    </a:p>
                  </a:txBody>
                  <a:tcPr marL="91450" marR="91450" marT="45725" marB="45725" anchor="ctr"/>
                </a:tc>
                <a:tc>
                  <a:txBody>
                    <a:bodyPr/>
                    <a:lstStyle/>
                    <a:p>
                      <a:pPr marL="0" marR="0" lvl="0" indent="0" algn="ctr" rtl="0">
                        <a:spcBef>
                          <a:spcPts val="0"/>
                        </a:spcBef>
                        <a:spcAft>
                          <a:spcPts val="0"/>
                        </a:spcAft>
                        <a:buNone/>
                      </a:pPr>
                      <a:r>
                        <a:rPr lang="en-US" sz="1600"/>
                        <a:t>5</a:t>
                      </a:r>
                      <a:endParaRPr sz="1600"/>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sets</a:t>
            </a:r>
            <a:endParaRPr/>
          </a:p>
        </p:txBody>
      </p:sp>
      <p:sp>
        <p:nvSpPr>
          <p:cNvPr id="309" name="Google Shape;309;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Set of time periods in a day</a:t>
            </a:r>
            <a:endParaRPr/>
          </a:p>
          <a:p>
            <a:pPr marL="742950" lvl="1" indent="-285750" algn="l" rtl="0">
              <a:spcBef>
                <a:spcPts val="1000"/>
              </a:spcBef>
              <a:spcAft>
                <a:spcPts val="0"/>
              </a:spcAft>
              <a:buSzPts val="1440"/>
              <a:buChar char="o"/>
            </a:pPr>
            <a:r>
              <a:rPr lang="en-US" i="1"/>
              <a:t> </a:t>
            </a:r>
            <a:endParaRPr i="1"/>
          </a:p>
          <a:p>
            <a:pPr marL="342900" lvl="0" indent="-342900" algn="l" rtl="0">
              <a:spcBef>
                <a:spcPts val="1000"/>
              </a:spcBef>
              <a:spcAft>
                <a:spcPts val="0"/>
              </a:spcAft>
              <a:buSzPts val="2600"/>
              <a:buFont typeface="Arial"/>
              <a:buChar char="•"/>
            </a:pPr>
            <a:r>
              <a:rPr lang="en-US"/>
              <a:t>Set of generators</a:t>
            </a:r>
            <a:endParaRPr/>
          </a:p>
          <a:p>
            <a:pPr marL="742950" lvl="1" indent="-285750" algn="l" rtl="0">
              <a:spcBef>
                <a:spcPts val="1000"/>
              </a:spcBef>
              <a:spcAft>
                <a:spcPts val="0"/>
              </a:spcAft>
              <a:buSzPts val="1440"/>
              <a:buChar char="o"/>
            </a:pPr>
            <a:r>
              <a:rPr lang="en-US"/>
              <a:t> </a:t>
            </a:r>
            <a:endParaRPr/>
          </a:p>
        </p:txBody>
      </p:sp>
      <p:sp>
        <p:nvSpPr>
          <p:cNvPr id="310" name="Google Shape;310;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11" name="Google Shape;311;p18"/>
          <p:cNvPicPr preferRelativeResize="0"/>
          <p:nvPr/>
        </p:nvPicPr>
        <p:blipFill rotWithShape="1">
          <a:blip r:embed="rId3">
            <a:alphaModFix/>
          </a:blip>
          <a:srcRect/>
          <a:stretch/>
        </p:blipFill>
        <p:spPr>
          <a:xfrm>
            <a:off x="1439076" y="2627961"/>
            <a:ext cx="8001000" cy="330200"/>
          </a:xfrm>
          <a:prstGeom prst="rect">
            <a:avLst/>
          </a:prstGeom>
          <a:noFill/>
          <a:ln>
            <a:noFill/>
          </a:ln>
        </p:spPr>
      </p:pic>
      <p:pic>
        <p:nvPicPr>
          <p:cNvPr id="312" name="Google Shape;312;p18"/>
          <p:cNvPicPr preferRelativeResize="0"/>
          <p:nvPr/>
        </p:nvPicPr>
        <p:blipFill rotWithShape="1">
          <a:blip r:embed="rId4">
            <a:alphaModFix/>
          </a:blip>
          <a:srcRect/>
          <a:stretch/>
        </p:blipFill>
        <p:spPr>
          <a:xfrm>
            <a:off x="1439076" y="3490622"/>
            <a:ext cx="2130425" cy="3302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 </a:t>
            </a:r>
            <a:r>
              <a:rPr lang="en-US"/>
              <a:t>(1)</a:t>
            </a:r>
            <a:r>
              <a:rPr lang="en-US" i="1"/>
              <a:t> </a:t>
            </a:r>
            <a:endParaRPr/>
          </a:p>
        </p:txBody>
      </p:sp>
      <p:sp>
        <p:nvSpPr>
          <p:cNvPr id="318" name="Google Shape;318;p19"/>
          <p:cNvSpPr txBox="1">
            <a:spLocks noGrp="1"/>
          </p:cNvSpPr>
          <p:nvPr>
            <p:ph type="body" idx="1"/>
          </p:nvPr>
        </p:nvSpPr>
        <p:spPr>
          <a:xfrm>
            <a:off x="677334" y="2160590"/>
            <a:ext cx="8596668" cy="66573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δ</a:t>
            </a:r>
            <a:r>
              <a:rPr lang="en-US" baseline="-25000"/>
              <a:t>t</a:t>
            </a:r>
            <a:r>
              <a:rPr lang="en-US"/>
              <a:t> is the demand during each time period t (in MW)</a:t>
            </a:r>
            <a:endParaRPr/>
          </a:p>
          <a:p>
            <a:pPr marL="342900" lvl="0" indent="-177800" algn="l" rtl="0">
              <a:spcBef>
                <a:spcPts val="1000"/>
              </a:spcBef>
              <a:spcAft>
                <a:spcPts val="0"/>
              </a:spcAft>
              <a:buSzPts val="2600"/>
              <a:buFont typeface="Arial"/>
              <a:buNone/>
            </a:pPr>
            <a:endParaRPr/>
          </a:p>
        </p:txBody>
      </p:sp>
      <p:sp>
        <p:nvSpPr>
          <p:cNvPr id="319" name="Google Shape;319;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graphicFrame>
        <p:nvGraphicFramePr>
          <p:cNvPr id="320" name="Google Shape;320;p19"/>
          <p:cNvGraphicFramePr/>
          <p:nvPr/>
        </p:nvGraphicFramePr>
        <p:xfrm>
          <a:off x="4975668" y="3068784"/>
          <a:ext cx="2911000" cy="2225100"/>
        </p:xfrm>
        <a:graphic>
          <a:graphicData uri="http://schemas.openxmlformats.org/drawingml/2006/table">
            <a:tbl>
              <a:tblPr firstRow="1" bandRow="1">
                <a:noFill/>
                <a:tableStyleId>{AE97E0A6-B7CC-40E8-A8C8-0A3725533414}</a:tableStyleId>
              </a:tblPr>
              <a:tblGrid>
                <a:gridCol w="1471000"/>
                <a:gridCol w="1440000"/>
              </a:tblGrid>
              <a:tr h="370850">
                <a:tc>
                  <a:txBody>
                    <a:bodyPr/>
                    <a:lstStyle/>
                    <a:p>
                      <a:pPr marL="0" marR="0" lvl="0" indent="0" algn="l" rtl="0">
                        <a:spcBef>
                          <a:spcPts val="0"/>
                        </a:spcBef>
                        <a:spcAft>
                          <a:spcPts val="0"/>
                        </a:spcAft>
                        <a:buNone/>
                      </a:pPr>
                      <a:r>
                        <a:rPr lang="en-US" sz="1600" i="0"/>
                        <a:t>Time period</a:t>
                      </a:r>
                      <a:endParaRPr sz="1600" i="0"/>
                    </a:p>
                  </a:txBody>
                  <a:tcPr marL="91450" marR="91450" marT="45725" marB="45725"/>
                </a:tc>
                <a:tc>
                  <a:txBody>
                    <a:bodyPr/>
                    <a:lstStyle/>
                    <a:p>
                      <a:pPr marL="0" marR="0" lvl="0" indent="0" algn="l" rtl="0">
                        <a:spcBef>
                          <a:spcPts val="0"/>
                        </a:spcBef>
                        <a:spcAft>
                          <a:spcPts val="0"/>
                        </a:spcAft>
                        <a:buNone/>
                      </a:pPr>
                      <a:r>
                        <a:rPr lang="en-US" sz="1600" i="0"/>
                        <a:t>δ</a:t>
                      </a:r>
                      <a:r>
                        <a:rPr lang="en-US" sz="1600" i="0" baseline="-25000"/>
                        <a:t>t</a:t>
                      </a:r>
                      <a:r>
                        <a:rPr lang="en-US" sz="1600" i="0"/>
                        <a:t> (MW)</a:t>
                      </a:r>
                      <a:endParaRPr sz="1600" i="0"/>
                    </a:p>
                  </a:txBody>
                  <a:tcPr marL="91450" marR="91450" marT="45725" marB="45725"/>
                </a:tc>
              </a:tr>
              <a:tr h="370850">
                <a:tc>
                  <a:txBody>
                    <a:bodyPr/>
                    <a:lstStyle/>
                    <a:p>
                      <a:pPr marL="0" marR="0" lvl="0" indent="0" algn="l" rtl="0">
                        <a:spcBef>
                          <a:spcPts val="0"/>
                        </a:spcBef>
                        <a:spcAft>
                          <a:spcPts val="0"/>
                        </a:spcAft>
                        <a:buNone/>
                      </a:pPr>
                      <a:r>
                        <a:rPr lang="en-US" sz="1600" i="0"/>
                        <a:t>12 am – 6 am</a:t>
                      </a:r>
                      <a:endParaRPr sz="1600" i="0"/>
                    </a:p>
                  </a:txBody>
                  <a:tcPr marL="91450" marR="91450" marT="45725" marB="45725"/>
                </a:tc>
                <a:tc>
                  <a:txBody>
                    <a:bodyPr/>
                    <a:lstStyle/>
                    <a:p>
                      <a:pPr marL="0" marR="0" lvl="0" indent="0" algn="l" rtl="0">
                        <a:spcBef>
                          <a:spcPts val="0"/>
                        </a:spcBef>
                        <a:spcAft>
                          <a:spcPts val="0"/>
                        </a:spcAft>
                        <a:buNone/>
                      </a:pPr>
                      <a:r>
                        <a:rPr lang="en-US" sz="1600" i="0"/>
                        <a:t>15,000</a:t>
                      </a:r>
                      <a:endParaRPr sz="1600" i="0"/>
                    </a:p>
                  </a:txBody>
                  <a:tcPr marL="91450" marR="91450" marT="45725" marB="45725"/>
                </a:tc>
              </a:tr>
              <a:tr h="370850">
                <a:tc>
                  <a:txBody>
                    <a:bodyPr/>
                    <a:lstStyle/>
                    <a:p>
                      <a:pPr marL="0" marR="0" lvl="0" indent="0" algn="l" rtl="0">
                        <a:spcBef>
                          <a:spcPts val="0"/>
                        </a:spcBef>
                        <a:spcAft>
                          <a:spcPts val="0"/>
                        </a:spcAft>
                        <a:buNone/>
                      </a:pPr>
                      <a:r>
                        <a:rPr lang="en-US" sz="1600" i="0"/>
                        <a:t>6 am – 9 am</a:t>
                      </a:r>
                      <a:endParaRPr sz="1600" i="0"/>
                    </a:p>
                  </a:txBody>
                  <a:tcPr marL="91450" marR="91450" marT="45725" marB="45725"/>
                </a:tc>
                <a:tc>
                  <a:txBody>
                    <a:bodyPr/>
                    <a:lstStyle/>
                    <a:p>
                      <a:pPr marL="0" marR="0" lvl="0" indent="0" algn="l" rtl="0">
                        <a:spcBef>
                          <a:spcPts val="0"/>
                        </a:spcBef>
                        <a:spcAft>
                          <a:spcPts val="0"/>
                        </a:spcAft>
                        <a:buNone/>
                      </a:pPr>
                      <a:r>
                        <a:rPr lang="en-US" sz="1600" i="0"/>
                        <a:t>30,000</a:t>
                      </a:r>
                      <a:endParaRPr sz="1600" i="0"/>
                    </a:p>
                  </a:txBody>
                  <a:tcPr marL="91450" marR="91450" marT="45725" marB="45725"/>
                </a:tc>
              </a:tr>
              <a:tr h="370850">
                <a:tc>
                  <a:txBody>
                    <a:bodyPr/>
                    <a:lstStyle/>
                    <a:p>
                      <a:pPr marL="0" marR="0" lvl="0" indent="0" algn="l" rtl="0">
                        <a:spcBef>
                          <a:spcPts val="0"/>
                        </a:spcBef>
                        <a:spcAft>
                          <a:spcPts val="0"/>
                        </a:spcAft>
                        <a:buNone/>
                      </a:pPr>
                      <a:r>
                        <a:rPr lang="en-US" sz="1600" i="0"/>
                        <a:t>9 am – 3 pm</a:t>
                      </a:r>
                      <a:endParaRPr sz="1600" i="0"/>
                    </a:p>
                  </a:txBody>
                  <a:tcPr marL="91450" marR="91450" marT="45725" marB="45725"/>
                </a:tc>
                <a:tc>
                  <a:txBody>
                    <a:bodyPr/>
                    <a:lstStyle/>
                    <a:p>
                      <a:pPr marL="0" marR="0" lvl="0" indent="0" algn="l" rtl="0">
                        <a:spcBef>
                          <a:spcPts val="0"/>
                        </a:spcBef>
                        <a:spcAft>
                          <a:spcPts val="0"/>
                        </a:spcAft>
                        <a:buNone/>
                      </a:pPr>
                      <a:r>
                        <a:rPr lang="en-US" sz="1600" i="0"/>
                        <a:t>25,000</a:t>
                      </a:r>
                      <a:endParaRPr sz="1600" i="0"/>
                    </a:p>
                  </a:txBody>
                  <a:tcPr marL="91450" marR="91450" marT="45725" marB="45725"/>
                </a:tc>
              </a:tr>
              <a:tr h="370850">
                <a:tc>
                  <a:txBody>
                    <a:bodyPr/>
                    <a:lstStyle/>
                    <a:p>
                      <a:pPr marL="0" marR="0" lvl="0" indent="0" algn="l" rtl="0">
                        <a:spcBef>
                          <a:spcPts val="0"/>
                        </a:spcBef>
                        <a:spcAft>
                          <a:spcPts val="0"/>
                        </a:spcAft>
                        <a:buNone/>
                      </a:pPr>
                      <a:r>
                        <a:rPr lang="en-US" sz="1600" i="0"/>
                        <a:t>3 pm – 6 pm</a:t>
                      </a:r>
                      <a:endParaRPr sz="1600" i="0"/>
                    </a:p>
                  </a:txBody>
                  <a:tcPr marL="91450" marR="91450" marT="45725" marB="45725"/>
                </a:tc>
                <a:tc>
                  <a:txBody>
                    <a:bodyPr/>
                    <a:lstStyle/>
                    <a:p>
                      <a:pPr marL="0" marR="0" lvl="0" indent="0" algn="l" rtl="0">
                        <a:spcBef>
                          <a:spcPts val="0"/>
                        </a:spcBef>
                        <a:spcAft>
                          <a:spcPts val="0"/>
                        </a:spcAft>
                        <a:buNone/>
                      </a:pPr>
                      <a:r>
                        <a:rPr lang="en-US" sz="1600" i="0"/>
                        <a:t>40,000</a:t>
                      </a:r>
                      <a:endParaRPr sz="1600" i="0"/>
                    </a:p>
                  </a:txBody>
                  <a:tcPr marL="91450" marR="91450" marT="45725" marB="45725"/>
                </a:tc>
              </a:tr>
              <a:tr h="370850">
                <a:tc>
                  <a:txBody>
                    <a:bodyPr/>
                    <a:lstStyle/>
                    <a:p>
                      <a:pPr marL="0" marR="0" lvl="0" indent="0" algn="l" rtl="0">
                        <a:spcBef>
                          <a:spcPts val="0"/>
                        </a:spcBef>
                        <a:spcAft>
                          <a:spcPts val="0"/>
                        </a:spcAft>
                        <a:buNone/>
                      </a:pPr>
                      <a:r>
                        <a:rPr lang="en-US" sz="1600" i="0"/>
                        <a:t>6 pm – 12 am</a:t>
                      </a:r>
                      <a:endParaRPr sz="1600" i="0"/>
                    </a:p>
                  </a:txBody>
                  <a:tcPr marL="91450" marR="91450" marT="45725" marB="45725"/>
                </a:tc>
                <a:tc>
                  <a:txBody>
                    <a:bodyPr/>
                    <a:lstStyle/>
                    <a:p>
                      <a:pPr marL="0" marR="0" lvl="0" indent="0" algn="l" rtl="0">
                        <a:spcBef>
                          <a:spcPts val="0"/>
                        </a:spcBef>
                        <a:spcAft>
                          <a:spcPts val="0"/>
                        </a:spcAft>
                        <a:buNone/>
                      </a:pPr>
                      <a:r>
                        <a:rPr lang="en-US" sz="1600" i="0"/>
                        <a:t>27,000</a:t>
                      </a:r>
                      <a:endParaRPr sz="1600" i="0"/>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Agenda</a:t>
            </a:r>
            <a:endParaRPr/>
          </a:p>
        </p:txBody>
      </p:sp>
      <p:sp>
        <p:nvSpPr>
          <p:cNvPr id="154" name="Google Shape;154;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600"/>
              <a:buFont typeface="Arial"/>
              <a:buChar char="•"/>
            </a:pPr>
            <a:r>
              <a:rPr lang="en-US"/>
              <a:t>Review mixed integer linear programming</a:t>
            </a:r>
            <a:endParaRPr/>
          </a:p>
          <a:p>
            <a:pPr marL="342900" lvl="0" indent="-342900" algn="l" rtl="0">
              <a:lnSpc>
                <a:spcPct val="90000"/>
              </a:lnSpc>
              <a:spcBef>
                <a:spcPts val="1000"/>
              </a:spcBef>
              <a:spcAft>
                <a:spcPts val="0"/>
              </a:spcAft>
              <a:buSzPts val="2600"/>
              <a:buFont typeface="Arial"/>
              <a:buChar char="•"/>
            </a:pPr>
            <a:r>
              <a:rPr lang="en-US"/>
              <a:t>Example 1 (Dorian auto manufacturing problem)</a:t>
            </a:r>
            <a:endParaRPr/>
          </a:p>
          <a:p>
            <a:pPr marL="742950" lvl="1" indent="-285750" algn="l" rtl="0">
              <a:lnSpc>
                <a:spcPct val="90000"/>
              </a:lnSpc>
              <a:spcBef>
                <a:spcPts val="1000"/>
              </a:spcBef>
              <a:spcAft>
                <a:spcPts val="0"/>
              </a:spcAft>
              <a:buSzPts val="1440"/>
              <a:buChar char="o"/>
            </a:pPr>
            <a:r>
              <a:rPr lang="en-US"/>
              <a:t>Coding in GAMS</a:t>
            </a:r>
            <a:endParaRPr/>
          </a:p>
          <a:p>
            <a:pPr marL="742950" lvl="1" indent="-285750" algn="l" rtl="0">
              <a:lnSpc>
                <a:spcPct val="90000"/>
              </a:lnSpc>
              <a:spcBef>
                <a:spcPts val="1000"/>
              </a:spcBef>
              <a:spcAft>
                <a:spcPts val="0"/>
              </a:spcAft>
              <a:buSzPts val="1440"/>
              <a:buChar char="o"/>
            </a:pPr>
            <a:r>
              <a:rPr lang="en-US"/>
              <a:t>Coding in Python</a:t>
            </a:r>
            <a:endParaRPr/>
          </a:p>
          <a:p>
            <a:pPr marL="342900" lvl="0" indent="-342900" algn="l" rtl="0">
              <a:lnSpc>
                <a:spcPct val="90000"/>
              </a:lnSpc>
              <a:spcBef>
                <a:spcPts val="1000"/>
              </a:spcBef>
              <a:spcAft>
                <a:spcPts val="0"/>
              </a:spcAft>
              <a:buSzPts val="2600"/>
              <a:buFont typeface="Arial"/>
              <a:buChar char="•"/>
            </a:pPr>
            <a:r>
              <a:rPr lang="en-US"/>
              <a:t>Example 2 (Power scheduling problem)</a:t>
            </a:r>
            <a:endParaRPr/>
          </a:p>
          <a:p>
            <a:pPr marL="742950" lvl="1" indent="-285750" algn="l" rtl="0">
              <a:lnSpc>
                <a:spcPct val="90000"/>
              </a:lnSpc>
              <a:spcBef>
                <a:spcPts val="1000"/>
              </a:spcBef>
              <a:spcAft>
                <a:spcPts val="0"/>
              </a:spcAft>
              <a:buSzPts val="1440"/>
              <a:buChar char="o"/>
            </a:pPr>
            <a:r>
              <a:rPr lang="en-US"/>
              <a:t>Coding in GAMS</a:t>
            </a:r>
            <a:endParaRPr/>
          </a:p>
          <a:p>
            <a:pPr marL="742950" lvl="1" indent="-285750" algn="l" rtl="0">
              <a:lnSpc>
                <a:spcPct val="90000"/>
              </a:lnSpc>
              <a:spcBef>
                <a:spcPts val="1000"/>
              </a:spcBef>
              <a:spcAft>
                <a:spcPts val="0"/>
              </a:spcAft>
              <a:buSzPts val="1440"/>
              <a:buChar char="o"/>
            </a:pPr>
            <a:r>
              <a:rPr lang="en-US"/>
              <a:t>Coding in Python</a:t>
            </a:r>
            <a:endParaRPr/>
          </a:p>
          <a:p>
            <a:pPr marL="342900" lvl="0" indent="-342900" algn="l" rtl="0">
              <a:lnSpc>
                <a:spcPct val="90000"/>
              </a:lnSpc>
              <a:spcBef>
                <a:spcPts val="1000"/>
              </a:spcBef>
              <a:spcAft>
                <a:spcPts val="0"/>
              </a:spcAft>
              <a:buSzPts val="2600"/>
              <a:buFont typeface="Arial"/>
              <a:buChar char="•"/>
            </a:pPr>
            <a:r>
              <a:rPr lang="en-US"/>
              <a:t>Example 3 (Flowshop scheduling problem)</a:t>
            </a:r>
            <a:endParaRPr/>
          </a:p>
          <a:p>
            <a:pPr marL="742950" lvl="1" indent="-285750" algn="l" rtl="0">
              <a:lnSpc>
                <a:spcPct val="90000"/>
              </a:lnSpc>
              <a:spcBef>
                <a:spcPts val="1000"/>
              </a:spcBef>
              <a:spcAft>
                <a:spcPts val="0"/>
              </a:spcAft>
              <a:buSzPts val="1440"/>
              <a:buChar char="o"/>
            </a:pPr>
            <a:r>
              <a:rPr lang="en-US"/>
              <a:t>Coding in GAMS</a:t>
            </a:r>
            <a:endParaRPr/>
          </a:p>
          <a:p>
            <a:pPr marL="742950" lvl="1" indent="-285750" algn="l" rtl="0">
              <a:lnSpc>
                <a:spcPct val="90000"/>
              </a:lnSpc>
              <a:spcBef>
                <a:spcPts val="1000"/>
              </a:spcBef>
              <a:spcAft>
                <a:spcPts val="0"/>
              </a:spcAft>
              <a:buSzPts val="1440"/>
              <a:buChar char="o"/>
            </a:pPr>
            <a:r>
              <a:rPr lang="en-US"/>
              <a:t>Coding in Python</a:t>
            </a:r>
            <a:endParaRPr/>
          </a:p>
          <a:p>
            <a:pPr marL="342900" lvl="0" indent="-177800" algn="l" rtl="0">
              <a:lnSpc>
                <a:spcPct val="90000"/>
              </a:lnSpc>
              <a:spcBef>
                <a:spcPts val="1000"/>
              </a:spcBef>
              <a:spcAft>
                <a:spcPts val="0"/>
              </a:spcAft>
              <a:buSzPts val="2600"/>
              <a:buFont typeface="Arial"/>
              <a:buNone/>
            </a:pPr>
            <a:endParaRPr/>
          </a:p>
        </p:txBody>
      </p:sp>
      <p:sp>
        <p:nvSpPr>
          <p:cNvPr id="155" name="Google Shape;155;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677334" y="184729"/>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 </a:t>
            </a:r>
            <a:r>
              <a:rPr lang="en-US"/>
              <a:t>(2)</a:t>
            </a:r>
            <a:r>
              <a:rPr lang="en-US" i="1"/>
              <a:t> </a:t>
            </a:r>
            <a:endParaRPr/>
          </a:p>
        </p:txBody>
      </p:sp>
      <p:sp>
        <p:nvSpPr>
          <p:cNvPr id="326" name="Google Shape;326;p20"/>
          <p:cNvSpPr txBox="1">
            <a:spLocks noGrp="1"/>
          </p:cNvSpPr>
          <p:nvPr>
            <p:ph type="body" idx="1"/>
          </p:nvPr>
        </p:nvSpPr>
        <p:spPr>
          <a:xfrm>
            <a:off x="677334" y="1095235"/>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α</a:t>
            </a:r>
            <a:r>
              <a:rPr lang="en-US" baseline="-25000"/>
              <a:t>g, *</a:t>
            </a:r>
            <a:r>
              <a:rPr lang="en-US"/>
              <a:t> is the generation data</a:t>
            </a:r>
            <a:endParaRPr/>
          </a:p>
          <a:p>
            <a:pPr marL="742950" lvl="1" indent="-285750" algn="l" rtl="0">
              <a:spcBef>
                <a:spcPts val="1000"/>
              </a:spcBef>
              <a:spcAft>
                <a:spcPts val="0"/>
              </a:spcAft>
              <a:buSzPts val="1440"/>
              <a:buChar char="o"/>
            </a:pPr>
            <a:r>
              <a:rPr lang="en-US"/>
              <a:t>α</a:t>
            </a:r>
            <a:r>
              <a:rPr lang="en-US" baseline="-25000"/>
              <a:t>g, min_pow</a:t>
            </a:r>
            <a:r>
              <a:rPr lang="en-US"/>
              <a:t> is the minimum power generated by type g (in MW)</a:t>
            </a:r>
            <a:endParaRPr/>
          </a:p>
          <a:p>
            <a:pPr marL="742950" lvl="1" indent="-285750" algn="l" rtl="0">
              <a:spcBef>
                <a:spcPts val="1000"/>
              </a:spcBef>
              <a:spcAft>
                <a:spcPts val="0"/>
              </a:spcAft>
              <a:buSzPts val="1440"/>
              <a:buChar char="o"/>
            </a:pPr>
            <a:r>
              <a:rPr lang="en-US"/>
              <a:t>α</a:t>
            </a:r>
            <a:r>
              <a:rPr lang="en-US" baseline="-25000"/>
              <a:t>g, max_pow</a:t>
            </a:r>
            <a:r>
              <a:rPr lang="en-US"/>
              <a:t> is the maximum power generated by type g (in MW)</a:t>
            </a:r>
            <a:endParaRPr/>
          </a:p>
          <a:p>
            <a:pPr marL="742950" lvl="1" indent="-285750" algn="l" rtl="0">
              <a:spcBef>
                <a:spcPts val="1000"/>
              </a:spcBef>
              <a:spcAft>
                <a:spcPts val="0"/>
              </a:spcAft>
              <a:buSzPts val="1440"/>
              <a:buChar char="o"/>
            </a:pPr>
            <a:r>
              <a:rPr lang="en-US"/>
              <a:t>α</a:t>
            </a:r>
            <a:r>
              <a:rPr lang="en-US" baseline="-25000"/>
              <a:t>g, min_cost</a:t>
            </a:r>
            <a:r>
              <a:rPr lang="en-US"/>
              <a:t> is the cost per hour at minimum power (in £/hr)</a:t>
            </a:r>
            <a:endParaRPr/>
          </a:p>
          <a:p>
            <a:pPr marL="742950" lvl="1" indent="-285750" algn="l" rtl="0">
              <a:spcBef>
                <a:spcPts val="1000"/>
              </a:spcBef>
              <a:spcAft>
                <a:spcPts val="0"/>
              </a:spcAft>
              <a:buSzPts val="1440"/>
              <a:buChar char="o"/>
            </a:pPr>
            <a:r>
              <a:rPr lang="en-US"/>
              <a:t>α</a:t>
            </a:r>
            <a:r>
              <a:rPr lang="en-US" baseline="-25000"/>
              <a:t>g, inc_cost</a:t>
            </a:r>
            <a:r>
              <a:rPr lang="en-US"/>
              <a:t> is the cost incurred per MW above the minimum (in £/hr/MW)</a:t>
            </a:r>
            <a:endParaRPr/>
          </a:p>
          <a:p>
            <a:pPr marL="742950" lvl="1" indent="-285750" algn="l" rtl="0">
              <a:spcBef>
                <a:spcPts val="1000"/>
              </a:spcBef>
              <a:spcAft>
                <a:spcPts val="0"/>
              </a:spcAft>
              <a:buSzPts val="1440"/>
              <a:buChar char="o"/>
            </a:pPr>
            <a:r>
              <a:rPr lang="en-US"/>
              <a:t>α</a:t>
            </a:r>
            <a:r>
              <a:rPr lang="en-US" baseline="-25000"/>
              <a:t>g, start</a:t>
            </a:r>
            <a:r>
              <a:rPr lang="en-US"/>
              <a:t> is the cost associated with the startup of each generator g (in £)</a:t>
            </a:r>
            <a:endParaRPr/>
          </a:p>
          <a:p>
            <a:pPr marL="742950" lvl="1" indent="-285750" algn="l" rtl="0">
              <a:spcBef>
                <a:spcPts val="1000"/>
              </a:spcBef>
              <a:spcAft>
                <a:spcPts val="0"/>
              </a:spcAft>
              <a:buSzPts val="1440"/>
              <a:buChar char="o"/>
            </a:pPr>
            <a:r>
              <a:rPr lang="en-US"/>
              <a:t>α</a:t>
            </a:r>
            <a:r>
              <a:rPr lang="en-US" baseline="-25000"/>
              <a:t>g, gen_lim</a:t>
            </a:r>
            <a:r>
              <a:rPr lang="en-US"/>
              <a:t> is the number of units of type g available</a:t>
            </a:r>
            <a:endParaRPr/>
          </a:p>
        </p:txBody>
      </p:sp>
      <p:sp>
        <p:nvSpPr>
          <p:cNvPr id="327" name="Google Shape;327;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aphicFrame>
        <p:nvGraphicFramePr>
          <p:cNvPr id="328" name="Google Shape;328;p20"/>
          <p:cNvGraphicFramePr/>
          <p:nvPr/>
        </p:nvGraphicFramePr>
        <p:xfrm>
          <a:off x="1239956" y="4017818"/>
          <a:ext cx="7350700" cy="2607950"/>
        </p:xfrm>
        <a:graphic>
          <a:graphicData uri="http://schemas.openxmlformats.org/drawingml/2006/table">
            <a:tbl>
              <a:tblPr firstRow="1" bandRow="1">
                <a:noFill/>
                <a:tableStyleId>{AE97E0A6-B7CC-40E8-A8C8-0A3725533414}</a:tableStyleId>
              </a:tblPr>
              <a:tblGrid>
                <a:gridCol w="1050100"/>
                <a:gridCol w="1050100"/>
                <a:gridCol w="1050100"/>
                <a:gridCol w="1050100"/>
                <a:gridCol w="1050100"/>
                <a:gridCol w="1050100"/>
                <a:gridCol w="1050100"/>
              </a:tblGrid>
              <a:tr h="767350">
                <a:tc rowSpan="2">
                  <a:txBody>
                    <a:bodyPr/>
                    <a:lstStyle/>
                    <a:p>
                      <a:pPr marL="0" marR="0" lvl="0" indent="0" algn="ctr" rtl="0">
                        <a:spcBef>
                          <a:spcPts val="0"/>
                        </a:spcBef>
                        <a:spcAft>
                          <a:spcPts val="0"/>
                        </a:spcAft>
                        <a:buNone/>
                      </a:pPr>
                      <a:r>
                        <a:rPr lang="en-US" sz="1600" i="0"/>
                        <a:t>Generator</a:t>
                      </a:r>
                      <a:endParaRPr sz="1600" i="0"/>
                    </a:p>
                  </a:txBody>
                  <a:tcPr marL="91450" marR="91450" marT="45725" marB="45725" anchor="ctr"/>
                </a:tc>
                <a:tc gridSpan="6">
                  <a:txBody>
                    <a:bodyPr/>
                    <a:lstStyle/>
                    <a:p>
                      <a:pPr marL="0" marR="0" lvl="0" indent="0" algn="ctr" rtl="0">
                        <a:spcBef>
                          <a:spcPts val="0"/>
                        </a:spcBef>
                        <a:spcAft>
                          <a:spcPts val="0"/>
                        </a:spcAft>
                        <a:buNone/>
                      </a:pPr>
                      <a:r>
                        <a:rPr lang="en-US" sz="1600" i="0"/>
                        <a:t>α(g,*)</a:t>
                      </a:r>
                      <a:endParaRPr sz="1600" i="0"/>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67350">
                <a:tc vMerge="1">
                  <a:txBody>
                    <a:bodyPr/>
                    <a:lstStyle/>
                    <a:p>
                      <a:endParaRPr lang="en-US"/>
                    </a:p>
                  </a:txBody>
                  <a:tcPr/>
                </a:tc>
                <a:tc>
                  <a:txBody>
                    <a:bodyPr/>
                    <a:lstStyle/>
                    <a:p>
                      <a:pPr marL="0" marR="0" lvl="0" indent="0" algn="ctr" rtl="0">
                        <a:spcBef>
                          <a:spcPts val="0"/>
                        </a:spcBef>
                        <a:spcAft>
                          <a:spcPts val="0"/>
                        </a:spcAft>
                        <a:buNone/>
                      </a:pPr>
                      <a:r>
                        <a:rPr lang="en-US" sz="1600" i="0"/>
                        <a:t>min_pow</a:t>
                      </a:r>
                      <a:endParaRPr sz="1600" i="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a:t>max_pow</a:t>
                      </a:r>
                      <a:endParaRPr/>
                    </a:p>
                  </a:txBody>
                  <a:tcPr marL="91450" marR="91450" marT="45725" marB="45725" anchor="ctr"/>
                </a:tc>
                <a:tc>
                  <a:txBody>
                    <a:bodyPr/>
                    <a:lstStyle/>
                    <a:p>
                      <a:pPr marL="0" marR="0" lvl="0" indent="0" algn="ctr" rtl="0">
                        <a:spcBef>
                          <a:spcPts val="0"/>
                        </a:spcBef>
                        <a:spcAft>
                          <a:spcPts val="0"/>
                        </a:spcAft>
                        <a:buNone/>
                      </a:pPr>
                      <a:r>
                        <a:rPr lang="en-US" sz="1600" i="0"/>
                        <a:t>min_cost</a:t>
                      </a:r>
                      <a:endParaRPr sz="1600" i="0"/>
                    </a:p>
                  </a:txBody>
                  <a:tcPr marL="91450" marR="91450" marT="45725" marB="45725" anchor="ctr"/>
                </a:tc>
                <a:tc>
                  <a:txBody>
                    <a:bodyPr/>
                    <a:lstStyle/>
                    <a:p>
                      <a:pPr marL="0" marR="0" lvl="0" indent="0" algn="ctr" rtl="0">
                        <a:spcBef>
                          <a:spcPts val="0"/>
                        </a:spcBef>
                        <a:spcAft>
                          <a:spcPts val="0"/>
                        </a:spcAft>
                        <a:buNone/>
                      </a:pPr>
                      <a:r>
                        <a:rPr lang="en-US" sz="1600" i="0"/>
                        <a:t>inc_cost</a:t>
                      </a:r>
                      <a:endParaRPr sz="1600" i="0"/>
                    </a:p>
                  </a:txBody>
                  <a:tcPr marL="91450" marR="91450" marT="45725" marB="45725" anchor="ctr"/>
                </a:tc>
                <a:tc>
                  <a:txBody>
                    <a:bodyPr/>
                    <a:lstStyle/>
                    <a:p>
                      <a:pPr marL="0" marR="0" lvl="0" indent="0" algn="ctr" rtl="0">
                        <a:spcBef>
                          <a:spcPts val="0"/>
                        </a:spcBef>
                        <a:spcAft>
                          <a:spcPts val="0"/>
                        </a:spcAft>
                        <a:buNone/>
                      </a:pPr>
                      <a:r>
                        <a:rPr lang="en-US" sz="1600" i="0"/>
                        <a:t>start</a:t>
                      </a:r>
                      <a:endParaRPr sz="1600" i="0"/>
                    </a:p>
                  </a:txBody>
                  <a:tcPr marL="91450" marR="91450" marT="45725" marB="45725" anchor="ctr"/>
                </a:tc>
                <a:tc>
                  <a:txBody>
                    <a:bodyPr/>
                    <a:lstStyle/>
                    <a:p>
                      <a:pPr marL="0" marR="0" lvl="0" indent="0" algn="ctr" rtl="0">
                        <a:spcBef>
                          <a:spcPts val="0"/>
                        </a:spcBef>
                        <a:spcAft>
                          <a:spcPts val="0"/>
                        </a:spcAft>
                        <a:buNone/>
                      </a:pPr>
                      <a:r>
                        <a:rPr lang="en-US" sz="1600" i="0"/>
                        <a:t>gen_lim</a:t>
                      </a:r>
                      <a:endParaRPr sz="1600" i="0"/>
                    </a:p>
                  </a:txBody>
                  <a:tcPr marL="91450" marR="91450" marT="45725" marB="45725" anchor="ctr"/>
                </a:tc>
              </a:tr>
              <a:tr h="357750">
                <a:tc>
                  <a:txBody>
                    <a:bodyPr/>
                    <a:lstStyle/>
                    <a:p>
                      <a:pPr marL="0" marR="0" lvl="0" indent="0" algn="ctr" rtl="0">
                        <a:spcBef>
                          <a:spcPts val="0"/>
                        </a:spcBef>
                        <a:spcAft>
                          <a:spcPts val="0"/>
                        </a:spcAft>
                        <a:buNone/>
                      </a:pPr>
                      <a:r>
                        <a:rPr lang="en-US" sz="1600" i="0"/>
                        <a:t>G1</a:t>
                      </a:r>
                      <a:endParaRPr sz="1600" i="0"/>
                    </a:p>
                  </a:txBody>
                  <a:tcPr marL="91450" marR="91450" marT="45725" marB="45725" anchor="ctr"/>
                </a:tc>
                <a:tc>
                  <a:txBody>
                    <a:bodyPr/>
                    <a:lstStyle/>
                    <a:p>
                      <a:pPr marL="0" marR="0" lvl="0" indent="0" algn="ctr" rtl="0">
                        <a:spcBef>
                          <a:spcPts val="0"/>
                        </a:spcBef>
                        <a:spcAft>
                          <a:spcPts val="0"/>
                        </a:spcAft>
                        <a:buNone/>
                      </a:pPr>
                      <a:r>
                        <a:rPr lang="en-US" sz="1600" i="0"/>
                        <a:t>850</a:t>
                      </a:r>
                      <a:endParaRPr sz="1600" i="0"/>
                    </a:p>
                  </a:txBody>
                  <a:tcPr marL="91450" marR="91450" marT="45725" marB="45725" anchor="ctr"/>
                </a:tc>
                <a:tc>
                  <a:txBody>
                    <a:bodyPr/>
                    <a:lstStyle/>
                    <a:p>
                      <a:pPr marL="0" marR="0" lvl="0" indent="0" algn="ctr" rtl="0">
                        <a:spcBef>
                          <a:spcPts val="0"/>
                        </a:spcBef>
                        <a:spcAft>
                          <a:spcPts val="0"/>
                        </a:spcAft>
                        <a:buNone/>
                      </a:pPr>
                      <a:r>
                        <a:rPr lang="en-US" sz="1600" i="0"/>
                        <a:t>2000</a:t>
                      </a:r>
                      <a:endParaRPr sz="1600" i="0"/>
                    </a:p>
                  </a:txBody>
                  <a:tcPr marL="91450" marR="91450" marT="45725" marB="45725" anchor="ctr"/>
                </a:tc>
                <a:tc>
                  <a:txBody>
                    <a:bodyPr/>
                    <a:lstStyle/>
                    <a:p>
                      <a:pPr marL="0" marR="0" lvl="0" indent="0" algn="ctr" rtl="0">
                        <a:spcBef>
                          <a:spcPts val="0"/>
                        </a:spcBef>
                        <a:spcAft>
                          <a:spcPts val="0"/>
                        </a:spcAft>
                        <a:buNone/>
                      </a:pPr>
                      <a:r>
                        <a:rPr lang="en-US" sz="1600" i="0"/>
                        <a:t>1000</a:t>
                      </a:r>
                      <a:endParaRPr sz="1600" i="0"/>
                    </a:p>
                  </a:txBody>
                  <a:tcPr marL="91450" marR="91450" marT="45725" marB="45725" anchor="ctr"/>
                </a:tc>
                <a:tc>
                  <a:txBody>
                    <a:bodyPr/>
                    <a:lstStyle/>
                    <a:p>
                      <a:pPr marL="0" marR="0" lvl="0" indent="0" algn="ctr" rtl="0">
                        <a:spcBef>
                          <a:spcPts val="0"/>
                        </a:spcBef>
                        <a:spcAft>
                          <a:spcPts val="0"/>
                        </a:spcAft>
                        <a:buNone/>
                      </a:pPr>
                      <a:r>
                        <a:rPr lang="en-US" sz="1600" i="0"/>
                        <a:t>2.0</a:t>
                      </a:r>
                      <a:endParaRPr sz="1600" i="0"/>
                    </a:p>
                  </a:txBody>
                  <a:tcPr marL="91450" marR="91450" marT="45725" marB="45725" anchor="ctr"/>
                </a:tc>
                <a:tc>
                  <a:txBody>
                    <a:bodyPr/>
                    <a:lstStyle/>
                    <a:p>
                      <a:pPr marL="0" marR="0" lvl="0" indent="0" algn="ctr" rtl="0">
                        <a:spcBef>
                          <a:spcPts val="0"/>
                        </a:spcBef>
                        <a:spcAft>
                          <a:spcPts val="0"/>
                        </a:spcAft>
                        <a:buNone/>
                      </a:pPr>
                      <a:r>
                        <a:rPr lang="en-US" sz="1600" i="0"/>
                        <a:t>2000</a:t>
                      </a:r>
                      <a:endParaRPr sz="1600" i="0"/>
                    </a:p>
                  </a:txBody>
                  <a:tcPr marL="91450" marR="91450" marT="45725" marB="45725" anchor="ctr"/>
                </a:tc>
                <a:tc>
                  <a:txBody>
                    <a:bodyPr/>
                    <a:lstStyle/>
                    <a:p>
                      <a:pPr marL="0" marR="0" lvl="0" indent="0" algn="ctr" rtl="0">
                        <a:spcBef>
                          <a:spcPts val="0"/>
                        </a:spcBef>
                        <a:spcAft>
                          <a:spcPts val="0"/>
                        </a:spcAft>
                        <a:buNone/>
                      </a:pPr>
                      <a:r>
                        <a:rPr lang="en-US" sz="1600" i="0"/>
                        <a:t>12</a:t>
                      </a:r>
                      <a:endParaRPr sz="1600" i="0"/>
                    </a:p>
                  </a:txBody>
                  <a:tcPr marL="91450" marR="91450" marT="45725" marB="45725" anchor="ctr"/>
                </a:tc>
              </a:tr>
              <a:tr h="357750">
                <a:tc>
                  <a:txBody>
                    <a:bodyPr/>
                    <a:lstStyle/>
                    <a:p>
                      <a:pPr marL="0" marR="0" lvl="0" indent="0" algn="ctr" rtl="0">
                        <a:spcBef>
                          <a:spcPts val="0"/>
                        </a:spcBef>
                        <a:spcAft>
                          <a:spcPts val="0"/>
                        </a:spcAft>
                        <a:buNone/>
                      </a:pPr>
                      <a:r>
                        <a:rPr lang="en-US" sz="1600" i="0"/>
                        <a:t>G2</a:t>
                      </a:r>
                      <a:endParaRPr sz="1600" i="0"/>
                    </a:p>
                  </a:txBody>
                  <a:tcPr marL="91450" marR="91450" marT="45725" marB="45725" anchor="ctr"/>
                </a:tc>
                <a:tc>
                  <a:txBody>
                    <a:bodyPr/>
                    <a:lstStyle/>
                    <a:p>
                      <a:pPr marL="0" marR="0" lvl="0" indent="0" algn="ctr" rtl="0">
                        <a:spcBef>
                          <a:spcPts val="0"/>
                        </a:spcBef>
                        <a:spcAft>
                          <a:spcPts val="0"/>
                        </a:spcAft>
                        <a:buNone/>
                      </a:pPr>
                      <a:r>
                        <a:rPr lang="en-US" sz="1600" i="0"/>
                        <a:t>1250</a:t>
                      </a:r>
                      <a:endParaRPr sz="1600" i="0"/>
                    </a:p>
                  </a:txBody>
                  <a:tcPr marL="91450" marR="91450" marT="45725" marB="45725" anchor="ctr"/>
                </a:tc>
                <a:tc>
                  <a:txBody>
                    <a:bodyPr/>
                    <a:lstStyle/>
                    <a:p>
                      <a:pPr marL="0" marR="0" lvl="0" indent="0" algn="ctr" rtl="0">
                        <a:spcBef>
                          <a:spcPts val="0"/>
                        </a:spcBef>
                        <a:spcAft>
                          <a:spcPts val="0"/>
                        </a:spcAft>
                        <a:buNone/>
                      </a:pPr>
                      <a:r>
                        <a:rPr lang="en-US" sz="1600" i="0"/>
                        <a:t>1750</a:t>
                      </a:r>
                      <a:endParaRPr sz="1600" i="0"/>
                    </a:p>
                  </a:txBody>
                  <a:tcPr marL="91450" marR="91450" marT="45725" marB="45725" anchor="ctr"/>
                </a:tc>
                <a:tc>
                  <a:txBody>
                    <a:bodyPr/>
                    <a:lstStyle/>
                    <a:p>
                      <a:pPr marL="0" marR="0" lvl="0" indent="0" algn="ctr" rtl="0">
                        <a:spcBef>
                          <a:spcPts val="0"/>
                        </a:spcBef>
                        <a:spcAft>
                          <a:spcPts val="0"/>
                        </a:spcAft>
                        <a:buNone/>
                      </a:pPr>
                      <a:r>
                        <a:rPr lang="en-US" sz="1600" i="0"/>
                        <a:t>2600</a:t>
                      </a:r>
                      <a:endParaRPr sz="1600" i="0"/>
                    </a:p>
                  </a:txBody>
                  <a:tcPr marL="91450" marR="91450" marT="45725" marB="45725" anchor="ctr"/>
                </a:tc>
                <a:tc>
                  <a:txBody>
                    <a:bodyPr/>
                    <a:lstStyle/>
                    <a:p>
                      <a:pPr marL="0" marR="0" lvl="0" indent="0" algn="ctr" rtl="0">
                        <a:spcBef>
                          <a:spcPts val="0"/>
                        </a:spcBef>
                        <a:spcAft>
                          <a:spcPts val="0"/>
                        </a:spcAft>
                        <a:buNone/>
                      </a:pPr>
                      <a:r>
                        <a:rPr lang="en-US" sz="1600" i="0"/>
                        <a:t>1.3</a:t>
                      </a:r>
                      <a:endParaRPr sz="1600" i="0"/>
                    </a:p>
                  </a:txBody>
                  <a:tcPr marL="91450" marR="91450" marT="45725" marB="45725" anchor="ctr"/>
                </a:tc>
                <a:tc>
                  <a:txBody>
                    <a:bodyPr/>
                    <a:lstStyle/>
                    <a:p>
                      <a:pPr marL="0" marR="0" lvl="0" indent="0" algn="ctr" rtl="0">
                        <a:spcBef>
                          <a:spcPts val="0"/>
                        </a:spcBef>
                        <a:spcAft>
                          <a:spcPts val="0"/>
                        </a:spcAft>
                        <a:buNone/>
                      </a:pPr>
                      <a:r>
                        <a:rPr lang="en-US" sz="1600" i="0"/>
                        <a:t>1000</a:t>
                      </a:r>
                      <a:endParaRPr sz="1600" i="0"/>
                    </a:p>
                  </a:txBody>
                  <a:tcPr marL="91450" marR="91450" marT="45725" marB="45725" anchor="ctr"/>
                </a:tc>
                <a:tc>
                  <a:txBody>
                    <a:bodyPr/>
                    <a:lstStyle/>
                    <a:p>
                      <a:pPr marL="0" marR="0" lvl="0" indent="0" algn="ctr" rtl="0">
                        <a:spcBef>
                          <a:spcPts val="0"/>
                        </a:spcBef>
                        <a:spcAft>
                          <a:spcPts val="0"/>
                        </a:spcAft>
                        <a:buNone/>
                      </a:pPr>
                      <a:r>
                        <a:rPr lang="en-US" sz="1600" i="0"/>
                        <a:t>10</a:t>
                      </a:r>
                      <a:endParaRPr sz="1600" i="0"/>
                    </a:p>
                  </a:txBody>
                  <a:tcPr marL="91450" marR="91450" marT="45725" marB="45725" anchor="ctr"/>
                </a:tc>
              </a:tr>
              <a:tr h="357750">
                <a:tc>
                  <a:txBody>
                    <a:bodyPr/>
                    <a:lstStyle/>
                    <a:p>
                      <a:pPr marL="0" marR="0" lvl="0" indent="0" algn="ctr" rtl="0">
                        <a:spcBef>
                          <a:spcPts val="0"/>
                        </a:spcBef>
                        <a:spcAft>
                          <a:spcPts val="0"/>
                        </a:spcAft>
                        <a:buNone/>
                      </a:pPr>
                      <a:r>
                        <a:rPr lang="en-US" sz="1600" i="0"/>
                        <a:t>G3</a:t>
                      </a:r>
                      <a:endParaRPr sz="1600" i="0"/>
                    </a:p>
                  </a:txBody>
                  <a:tcPr marL="91450" marR="91450" marT="45725" marB="45725" anchor="ctr"/>
                </a:tc>
                <a:tc>
                  <a:txBody>
                    <a:bodyPr/>
                    <a:lstStyle/>
                    <a:p>
                      <a:pPr marL="0" marR="0" lvl="0" indent="0" algn="ctr" rtl="0">
                        <a:spcBef>
                          <a:spcPts val="0"/>
                        </a:spcBef>
                        <a:spcAft>
                          <a:spcPts val="0"/>
                        </a:spcAft>
                        <a:buNone/>
                      </a:pPr>
                      <a:r>
                        <a:rPr lang="en-US" sz="1600" i="0"/>
                        <a:t>1500</a:t>
                      </a:r>
                      <a:endParaRPr sz="1600" i="0"/>
                    </a:p>
                  </a:txBody>
                  <a:tcPr marL="91450" marR="91450" marT="45725" marB="45725" anchor="ctr"/>
                </a:tc>
                <a:tc>
                  <a:txBody>
                    <a:bodyPr/>
                    <a:lstStyle/>
                    <a:p>
                      <a:pPr marL="0" marR="0" lvl="0" indent="0" algn="ctr" rtl="0">
                        <a:spcBef>
                          <a:spcPts val="0"/>
                        </a:spcBef>
                        <a:spcAft>
                          <a:spcPts val="0"/>
                        </a:spcAft>
                        <a:buNone/>
                      </a:pPr>
                      <a:r>
                        <a:rPr lang="en-US" sz="1600" i="0"/>
                        <a:t>4000</a:t>
                      </a:r>
                      <a:endParaRPr sz="1600" i="0"/>
                    </a:p>
                  </a:txBody>
                  <a:tcPr marL="91450" marR="91450" marT="45725" marB="45725" anchor="ctr"/>
                </a:tc>
                <a:tc>
                  <a:txBody>
                    <a:bodyPr/>
                    <a:lstStyle/>
                    <a:p>
                      <a:pPr marL="0" marR="0" lvl="0" indent="0" algn="ctr" rtl="0">
                        <a:spcBef>
                          <a:spcPts val="0"/>
                        </a:spcBef>
                        <a:spcAft>
                          <a:spcPts val="0"/>
                        </a:spcAft>
                        <a:buNone/>
                      </a:pPr>
                      <a:r>
                        <a:rPr lang="en-US" sz="1600" i="0"/>
                        <a:t>3000</a:t>
                      </a:r>
                      <a:endParaRPr sz="1600" i="0"/>
                    </a:p>
                  </a:txBody>
                  <a:tcPr marL="91450" marR="91450" marT="45725" marB="45725" anchor="ctr"/>
                </a:tc>
                <a:tc>
                  <a:txBody>
                    <a:bodyPr/>
                    <a:lstStyle/>
                    <a:p>
                      <a:pPr marL="0" marR="0" lvl="0" indent="0" algn="ctr" rtl="0">
                        <a:spcBef>
                          <a:spcPts val="0"/>
                        </a:spcBef>
                        <a:spcAft>
                          <a:spcPts val="0"/>
                        </a:spcAft>
                        <a:buNone/>
                      </a:pPr>
                      <a:r>
                        <a:rPr lang="en-US" sz="1600" i="0"/>
                        <a:t>3.0</a:t>
                      </a:r>
                      <a:endParaRPr sz="1600" i="0"/>
                    </a:p>
                  </a:txBody>
                  <a:tcPr marL="91450" marR="91450" marT="45725" marB="45725" anchor="ctr"/>
                </a:tc>
                <a:tc>
                  <a:txBody>
                    <a:bodyPr/>
                    <a:lstStyle/>
                    <a:p>
                      <a:pPr marL="0" marR="0" lvl="0" indent="0" algn="ctr" rtl="0">
                        <a:spcBef>
                          <a:spcPts val="0"/>
                        </a:spcBef>
                        <a:spcAft>
                          <a:spcPts val="0"/>
                        </a:spcAft>
                        <a:buNone/>
                      </a:pPr>
                      <a:r>
                        <a:rPr lang="en-US" sz="1600" i="0"/>
                        <a:t>500</a:t>
                      </a:r>
                      <a:endParaRPr sz="1600" i="0"/>
                    </a:p>
                  </a:txBody>
                  <a:tcPr marL="91450" marR="91450" marT="45725" marB="45725" anchor="ctr"/>
                </a:tc>
                <a:tc>
                  <a:txBody>
                    <a:bodyPr/>
                    <a:lstStyle/>
                    <a:p>
                      <a:pPr marL="0" marR="0" lvl="0" indent="0" algn="ctr" rtl="0">
                        <a:spcBef>
                          <a:spcPts val="0"/>
                        </a:spcBef>
                        <a:spcAft>
                          <a:spcPts val="0"/>
                        </a:spcAft>
                        <a:buNone/>
                      </a:pPr>
                      <a:r>
                        <a:rPr lang="en-US" sz="1600" i="0"/>
                        <a:t>5</a:t>
                      </a:r>
                      <a:endParaRPr sz="1600" i="0"/>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 </a:t>
            </a:r>
            <a:r>
              <a:rPr lang="en-US"/>
              <a:t>(3)</a:t>
            </a:r>
            <a:r>
              <a:rPr lang="en-US" i="1"/>
              <a:t> </a:t>
            </a:r>
            <a:endParaRPr/>
          </a:p>
        </p:txBody>
      </p:sp>
      <p:sp>
        <p:nvSpPr>
          <p:cNvPr id="334" name="Google Shape;334;p21"/>
          <p:cNvSpPr txBox="1">
            <a:spLocks noGrp="1"/>
          </p:cNvSpPr>
          <p:nvPr>
            <p:ph type="body" idx="1"/>
          </p:nvPr>
        </p:nvSpPr>
        <p:spPr>
          <a:xfrm>
            <a:off x="677334" y="1680300"/>
            <a:ext cx="8596668" cy="457271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err="1"/>
              <a:t>θ</a:t>
            </a:r>
            <a:r>
              <a:rPr lang="en-US" baseline="-25000" dirty="0" err="1"/>
              <a:t>t</a:t>
            </a:r>
            <a:r>
              <a:rPr lang="en-US" dirty="0"/>
              <a:t> is the number of hours in each time period </a:t>
            </a:r>
            <a:r>
              <a:rPr lang="en-US" i="1" dirty="0"/>
              <a:t>t</a:t>
            </a:r>
            <a:r>
              <a:rPr lang="en-US" dirty="0"/>
              <a:t> (in hours):</a:t>
            </a: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177800" algn="l" rtl="0">
              <a:spcBef>
                <a:spcPts val="1000"/>
              </a:spcBef>
              <a:spcAft>
                <a:spcPts val="0"/>
              </a:spcAft>
              <a:buSzPts val="2600"/>
              <a:buFont typeface="Arial"/>
              <a:buNone/>
            </a:pPr>
            <a:endParaRPr dirty="0"/>
          </a:p>
          <a:p>
            <a:pPr marL="342900" lvl="0" indent="-342900" algn="l" rtl="0">
              <a:spcBef>
                <a:spcPts val="1000"/>
              </a:spcBef>
              <a:spcAft>
                <a:spcPts val="0"/>
              </a:spcAft>
              <a:buSzPts val="2600"/>
              <a:buFont typeface="Arial"/>
              <a:buChar char="•"/>
            </a:pPr>
            <a:r>
              <a:rPr lang="en-US" dirty="0" err="1"/>
              <a:t>ε</a:t>
            </a:r>
            <a:r>
              <a:rPr lang="en-US" i="1" baseline="-25000" dirty="0" err="1"/>
              <a:t>g,t</a:t>
            </a:r>
            <a:r>
              <a:rPr lang="en-US" dirty="0"/>
              <a:t> is the cost per hour for operation of generator g at minimum level multiplied by the number of hours in the period t (in £): </a:t>
            </a:r>
            <a:endParaRPr dirty="0"/>
          </a:p>
          <a:p>
            <a:pPr marL="342900" lvl="0" indent="-177800" algn="l" rtl="0">
              <a:spcBef>
                <a:spcPts val="1000"/>
              </a:spcBef>
              <a:spcAft>
                <a:spcPts val="0"/>
              </a:spcAft>
              <a:buSzPts val="2600"/>
              <a:buFont typeface="Arial"/>
              <a:buNone/>
            </a:pPr>
            <a:endParaRPr dirty="0"/>
          </a:p>
          <a:p>
            <a:pPr marL="342900" lvl="0" indent="-342900" algn="l" rtl="0">
              <a:spcBef>
                <a:spcPts val="1000"/>
              </a:spcBef>
              <a:spcAft>
                <a:spcPts val="0"/>
              </a:spcAft>
              <a:buSzPts val="2600"/>
              <a:buFont typeface="Arial"/>
              <a:buChar char="•"/>
            </a:pPr>
            <a:r>
              <a:rPr lang="en-US" dirty="0" err="1"/>
              <a:t>φ</a:t>
            </a:r>
            <a:r>
              <a:rPr lang="en-US" i="1" baseline="-25000" dirty="0" err="1"/>
              <a:t>g,t</a:t>
            </a:r>
            <a:r>
              <a:rPr lang="en-US" dirty="0"/>
              <a:t> is the cost incurred per hour per megawatt for operation of generator g at multiplied by the number of hours in the period t (in £/MW):</a:t>
            </a:r>
            <a:endParaRPr dirty="0"/>
          </a:p>
          <a:p>
            <a:pPr marL="342900" lvl="0" indent="-177800" algn="l" rtl="0">
              <a:spcBef>
                <a:spcPts val="1000"/>
              </a:spcBef>
              <a:spcAft>
                <a:spcPts val="0"/>
              </a:spcAft>
              <a:buSzPts val="2600"/>
              <a:buFont typeface="Arial"/>
              <a:buNone/>
            </a:pPr>
            <a:endParaRPr dirty="0"/>
          </a:p>
        </p:txBody>
      </p:sp>
      <p:sp>
        <p:nvSpPr>
          <p:cNvPr id="335" name="Google Shape;335;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graphicFrame>
        <p:nvGraphicFramePr>
          <p:cNvPr id="336" name="Google Shape;336;p21"/>
          <p:cNvGraphicFramePr/>
          <p:nvPr/>
        </p:nvGraphicFramePr>
        <p:xfrm>
          <a:off x="7229333" y="2015842"/>
          <a:ext cx="2191000" cy="2225100"/>
        </p:xfrm>
        <a:graphic>
          <a:graphicData uri="http://schemas.openxmlformats.org/drawingml/2006/table">
            <a:tbl>
              <a:tblPr firstRow="1" bandRow="1">
                <a:noFill/>
                <a:tableStyleId>{AE97E0A6-B7CC-40E8-A8C8-0A3725533414}</a:tableStyleId>
              </a:tblPr>
              <a:tblGrid>
                <a:gridCol w="1471000"/>
                <a:gridCol w="720000"/>
              </a:tblGrid>
              <a:tr h="370850">
                <a:tc>
                  <a:txBody>
                    <a:bodyPr/>
                    <a:lstStyle/>
                    <a:p>
                      <a:pPr marL="0" marR="0" lvl="0" indent="0" algn="l" rtl="0">
                        <a:spcBef>
                          <a:spcPts val="0"/>
                        </a:spcBef>
                        <a:spcAft>
                          <a:spcPts val="0"/>
                        </a:spcAft>
                        <a:buNone/>
                      </a:pPr>
                      <a:r>
                        <a:rPr lang="en-US" sz="1600" i="0"/>
                        <a:t>Time period</a:t>
                      </a:r>
                      <a:endParaRPr sz="1600" i="0"/>
                    </a:p>
                  </a:txBody>
                  <a:tcPr marL="91450" marR="91450" marT="45725" marB="45725"/>
                </a:tc>
                <a:tc>
                  <a:txBody>
                    <a:bodyPr/>
                    <a:lstStyle/>
                    <a:p>
                      <a:pPr marL="0" marR="0" lvl="0" indent="0" algn="l" rtl="0">
                        <a:spcBef>
                          <a:spcPts val="0"/>
                        </a:spcBef>
                        <a:spcAft>
                          <a:spcPts val="0"/>
                        </a:spcAft>
                        <a:buNone/>
                      </a:pPr>
                      <a:r>
                        <a:rPr lang="en-US" sz="1600" i="0"/>
                        <a:t>θ</a:t>
                      </a:r>
                      <a:r>
                        <a:rPr lang="en-US" sz="1600" i="0" baseline="-25000"/>
                        <a:t>t</a:t>
                      </a:r>
                      <a:r>
                        <a:rPr lang="en-US" sz="1600" i="0"/>
                        <a:t> (hr)</a:t>
                      </a:r>
                      <a:endParaRPr sz="1600" i="0"/>
                    </a:p>
                  </a:txBody>
                  <a:tcPr marL="91450" marR="91450" marT="45725" marB="45725"/>
                </a:tc>
              </a:tr>
              <a:tr h="370850">
                <a:tc>
                  <a:txBody>
                    <a:bodyPr/>
                    <a:lstStyle/>
                    <a:p>
                      <a:pPr marL="0" marR="0" lvl="0" indent="0" algn="l" rtl="0">
                        <a:spcBef>
                          <a:spcPts val="0"/>
                        </a:spcBef>
                        <a:spcAft>
                          <a:spcPts val="0"/>
                        </a:spcAft>
                        <a:buNone/>
                      </a:pPr>
                      <a:r>
                        <a:rPr lang="en-US" sz="1600" i="0"/>
                        <a:t>12 am – 6 am</a:t>
                      </a:r>
                      <a:endParaRPr sz="1600" i="0"/>
                    </a:p>
                  </a:txBody>
                  <a:tcPr marL="91450" marR="91450" marT="45725" marB="45725"/>
                </a:tc>
                <a:tc>
                  <a:txBody>
                    <a:bodyPr/>
                    <a:lstStyle/>
                    <a:p>
                      <a:pPr marL="0" marR="0" lvl="0" indent="0" algn="l" rtl="0">
                        <a:spcBef>
                          <a:spcPts val="0"/>
                        </a:spcBef>
                        <a:spcAft>
                          <a:spcPts val="0"/>
                        </a:spcAft>
                        <a:buNone/>
                      </a:pPr>
                      <a:r>
                        <a:rPr lang="en-US" sz="1600" i="0"/>
                        <a:t>6</a:t>
                      </a:r>
                      <a:endParaRPr sz="1600" i="0"/>
                    </a:p>
                  </a:txBody>
                  <a:tcPr marL="91450" marR="91450" marT="45725" marB="45725"/>
                </a:tc>
              </a:tr>
              <a:tr h="370850">
                <a:tc>
                  <a:txBody>
                    <a:bodyPr/>
                    <a:lstStyle/>
                    <a:p>
                      <a:pPr marL="0" marR="0" lvl="0" indent="0" algn="l" rtl="0">
                        <a:spcBef>
                          <a:spcPts val="0"/>
                        </a:spcBef>
                        <a:spcAft>
                          <a:spcPts val="0"/>
                        </a:spcAft>
                        <a:buNone/>
                      </a:pPr>
                      <a:r>
                        <a:rPr lang="en-US" sz="1600" i="0"/>
                        <a:t>6 am – 9 am</a:t>
                      </a:r>
                      <a:endParaRPr sz="1600" i="0"/>
                    </a:p>
                  </a:txBody>
                  <a:tcPr marL="91450" marR="91450" marT="45725" marB="45725"/>
                </a:tc>
                <a:tc>
                  <a:txBody>
                    <a:bodyPr/>
                    <a:lstStyle/>
                    <a:p>
                      <a:pPr marL="0" marR="0" lvl="0" indent="0" algn="l" rtl="0">
                        <a:spcBef>
                          <a:spcPts val="0"/>
                        </a:spcBef>
                        <a:spcAft>
                          <a:spcPts val="0"/>
                        </a:spcAft>
                        <a:buNone/>
                      </a:pPr>
                      <a:r>
                        <a:rPr lang="en-US" sz="1600" i="0"/>
                        <a:t>3</a:t>
                      </a:r>
                      <a:endParaRPr sz="1600" i="0"/>
                    </a:p>
                  </a:txBody>
                  <a:tcPr marL="91450" marR="91450" marT="45725" marB="45725"/>
                </a:tc>
              </a:tr>
              <a:tr h="370850">
                <a:tc>
                  <a:txBody>
                    <a:bodyPr/>
                    <a:lstStyle/>
                    <a:p>
                      <a:pPr marL="0" marR="0" lvl="0" indent="0" algn="l" rtl="0">
                        <a:spcBef>
                          <a:spcPts val="0"/>
                        </a:spcBef>
                        <a:spcAft>
                          <a:spcPts val="0"/>
                        </a:spcAft>
                        <a:buNone/>
                      </a:pPr>
                      <a:r>
                        <a:rPr lang="en-US" sz="1600" i="0"/>
                        <a:t>9 am – 3 pm</a:t>
                      </a:r>
                      <a:endParaRPr sz="1600" i="0"/>
                    </a:p>
                  </a:txBody>
                  <a:tcPr marL="91450" marR="91450" marT="45725" marB="45725"/>
                </a:tc>
                <a:tc>
                  <a:txBody>
                    <a:bodyPr/>
                    <a:lstStyle/>
                    <a:p>
                      <a:pPr marL="0" marR="0" lvl="0" indent="0" algn="l" rtl="0">
                        <a:spcBef>
                          <a:spcPts val="0"/>
                        </a:spcBef>
                        <a:spcAft>
                          <a:spcPts val="0"/>
                        </a:spcAft>
                        <a:buNone/>
                      </a:pPr>
                      <a:r>
                        <a:rPr lang="en-US" sz="1600" i="0"/>
                        <a:t>6</a:t>
                      </a:r>
                      <a:endParaRPr sz="1600" i="0"/>
                    </a:p>
                  </a:txBody>
                  <a:tcPr marL="91450" marR="91450" marT="45725" marB="45725"/>
                </a:tc>
              </a:tr>
              <a:tr h="370850">
                <a:tc>
                  <a:txBody>
                    <a:bodyPr/>
                    <a:lstStyle/>
                    <a:p>
                      <a:pPr marL="0" marR="0" lvl="0" indent="0" algn="l" rtl="0">
                        <a:spcBef>
                          <a:spcPts val="0"/>
                        </a:spcBef>
                        <a:spcAft>
                          <a:spcPts val="0"/>
                        </a:spcAft>
                        <a:buNone/>
                      </a:pPr>
                      <a:r>
                        <a:rPr lang="en-US" sz="1600" i="0"/>
                        <a:t>3 pm – 6 pm</a:t>
                      </a:r>
                      <a:endParaRPr sz="1600" i="0"/>
                    </a:p>
                  </a:txBody>
                  <a:tcPr marL="91450" marR="91450" marT="45725" marB="45725"/>
                </a:tc>
                <a:tc>
                  <a:txBody>
                    <a:bodyPr/>
                    <a:lstStyle/>
                    <a:p>
                      <a:pPr marL="0" marR="0" lvl="0" indent="0" algn="l" rtl="0">
                        <a:spcBef>
                          <a:spcPts val="0"/>
                        </a:spcBef>
                        <a:spcAft>
                          <a:spcPts val="0"/>
                        </a:spcAft>
                        <a:buNone/>
                      </a:pPr>
                      <a:r>
                        <a:rPr lang="en-US" sz="1600" i="0"/>
                        <a:t>3</a:t>
                      </a:r>
                      <a:endParaRPr sz="1600" i="0"/>
                    </a:p>
                  </a:txBody>
                  <a:tcPr marL="91450" marR="91450" marT="45725" marB="45725"/>
                </a:tc>
              </a:tr>
              <a:tr h="370850">
                <a:tc>
                  <a:txBody>
                    <a:bodyPr/>
                    <a:lstStyle/>
                    <a:p>
                      <a:pPr marL="0" marR="0" lvl="0" indent="0" algn="l" rtl="0">
                        <a:spcBef>
                          <a:spcPts val="0"/>
                        </a:spcBef>
                        <a:spcAft>
                          <a:spcPts val="0"/>
                        </a:spcAft>
                        <a:buNone/>
                      </a:pPr>
                      <a:r>
                        <a:rPr lang="en-US" sz="1600" i="0"/>
                        <a:t>6 pm – 12 am</a:t>
                      </a:r>
                      <a:endParaRPr sz="1600" i="0"/>
                    </a:p>
                  </a:txBody>
                  <a:tcPr marL="91450" marR="91450" marT="45725" marB="45725"/>
                </a:tc>
                <a:tc>
                  <a:txBody>
                    <a:bodyPr/>
                    <a:lstStyle/>
                    <a:p>
                      <a:pPr marL="0" marR="0" lvl="0" indent="0" algn="l" rtl="0">
                        <a:spcBef>
                          <a:spcPts val="0"/>
                        </a:spcBef>
                        <a:spcAft>
                          <a:spcPts val="0"/>
                        </a:spcAft>
                        <a:buNone/>
                      </a:pPr>
                      <a:r>
                        <a:rPr lang="en-US" sz="1600" i="0"/>
                        <a:t>6</a:t>
                      </a:r>
                      <a:endParaRPr sz="1600" i="0"/>
                    </a:p>
                  </a:txBody>
                  <a:tcPr marL="91450" marR="91450" marT="45725" marB="45725"/>
                </a:tc>
              </a:tr>
            </a:tbl>
          </a:graphicData>
        </a:graphic>
      </p:graphicFrame>
      <p:pic>
        <p:nvPicPr>
          <p:cNvPr id="337" name="Google Shape;337;p21"/>
          <p:cNvPicPr preferRelativeResize="0"/>
          <p:nvPr/>
        </p:nvPicPr>
        <p:blipFill rotWithShape="1">
          <a:blip r:embed="rId3">
            <a:alphaModFix/>
          </a:blip>
          <a:srcRect/>
          <a:stretch/>
        </p:blipFill>
        <p:spPr>
          <a:xfrm>
            <a:off x="5016500" y="5029200"/>
            <a:ext cx="3298825" cy="366713"/>
          </a:xfrm>
          <a:prstGeom prst="rect">
            <a:avLst/>
          </a:prstGeom>
          <a:noFill/>
          <a:ln>
            <a:noFill/>
          </a:ln>
        </p:spPr>
      </p:pic>
      <p:pic>
        <p:nvPicPr>
          <p:cNvPr id="338" name="Google Shape;338;p21"/>
          <p:cNvPicPr preferRelativeResize="0"/>
          <p:nvPr/>
        </p:nvPicPr>
        <p:blipFill rotWithShape="1">
          <a:blip r:embed="rId4">
            <a:alphaModFix/>
          </a:blip>
          <a:srcRect/>
          <a:stretch/>
        </p:blipFill>
        <p:spPr>
          <a:xfrm>
            <a:off x="5035550" y="6230938"/>
            <a:ext cx="3259138" cy="366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variables</a:t>
            </a:r>
            <a:endParaRPr/>
          </a:p>
        </p:txBody>
      </p:sp>
      <p:sp>
        <p:nvSpPr>
          <p:cNvPr id="344" name="Google Shape;344;p22"/>
          <p:cNvSpPr txBox="1">
            <a:spLocks noGrp="1"/>
          </p:cNvSpPr>
          <p:nvPr>
            <p:ph type="body" idx="1"/>
          </p:nvPr>
        </p:nvSpPr>
        <p:spPr>
          <a:xfrm>
            <a:off x="677333" y="2160589"/>
            <a:ext cx="9249091"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405"/>
              <a:buFont typeface="Arial"/>
              <a:buChar char="•"/>
            </a:pPr>
            <a:r>
              <a:rPr lang="en-US" sz="1850"/>
              <a:t>Output of generator </a:t>
            </a:r>
            <a:r>
              <a:rPr lang="en-US" sz="1850" i="1"/>
              <a:t>g</a:t>
            </a:r>
            <a:r>
              <a:rPr lang="en-US" sz="1850"/>
              <a:t> during time period </a:t>
            </a:r>
            <a:r>
              <a:rPr lang="en-US" sz="1850" i="1"/>
              <a:t>t</a:t>
            </a:r>
            <a:r>
              <a:rPr lang="en-US" sz="1850"/>
              <a:t> (in 1000s of MW) – </a:t>
            </a:r>
            <a:r>
              <a:rPr lang="en-US" sz="1850" u="sng"/>
              <a:t>non-negative-continuous</a:t>
            </a:r>
            <a:r>
              <a:rPr lang="en-US" sz="1850"/>
              <a:t> variable</a:t>
            </a:r>
            <a:endParaRPr/>
          </a:p>
          <a:p>
            <a:pPr marL="742950" lvl="1" indent="-285750" algn="l" rtl="0">
              <a:lnSpc>
                <a:spcPct val="90000"/>
              </a:lnSpc>
              <a:spcBef>
                <a:spcPts val="1000"/>
              </a:spcBef>
              <a:spcAft>
                <a:spcPts val="0"/>
              </a:spcAft>
              <a:buSzPts val="1332"/>
              <a:buChar char="o"/>
            </a:pPr>
            <a:r>
              <a:rPr lang="en-US" sz="1665"/>
              <a:t> </a:t>
            </a:r>
            <a:endParaRPr sz="1665"/>
          </a:p>
          <a:p>
            <a:pPr marL="342900" lvl="0" indent="-190182" algn="l" rtl="0">
              <a:lnSpc>
                <a:spcPct val="90000"/>
              </a:lnSpc>
              <a:spcBef>
                <a:spcPts val="1000"/>
              </a:spcBef>
              <a:spcAft>
                <a:spcPts val="0"/>
              </a:spcAft>
              <a:buSzPts val="2405"/>
              <a:buFont typeface="Arial"/>
              <a:buNone/>
            </a:pPr>
            <a:endParaRPr sz="1850"/>
          </a:p>
          <a:p>
            <a:pPr marL="342900" lvl="0" indent="-342900" algn="l" rtl="0">
              <a:lnSpc>
                <a:spcPct val="90000"/>
              </a:lnSpc>
              <a:spcBef>
                <a:spcPts val="1000"/>
              </a:spcBef>
              <a:spcAft>
                <a:spcPts val="0"/>
              </a:spcAft>
              <a:buSzPts val="2405"/>
              <a:buFont typeface="Arial"/>
              <a:buChar char="•"/>
            </a:pPr>
            <a:r>
              <a:rPr lang="en-US" sz="1850"/>
              <a:t>Number of generators of type </a:t>
            </a:r>
            <a:r>
              <a:rPr lang="en-US" sz="1850" i="1"/>
              <a:t>g</a:t>
            </a:r>
            <a:r>
              <a:rPr lang="en-US" sz="1850"/>
              <a:t> in use during time period </a:t>
            </a:r>
            <a:r>
              <a:rPr lang="en-US" sz="1850" i="1"/>
              <a:t>t </a:t>
            </a:r>
            <a:r>
              <a:rPr lang="en-US" sz="1850"/>
              <a:t>– </a:t>
            </a:r>
            <a:r>
              <a:rPr lang="en-US" sz="1850" u="sng"/>
              <a:t>non-negative-integer</a:t>
            </a:r>
            <a:r>
              <a:rPr lang="en-US" sz="1850"/>
              <a:t> variable</a:t>
            </a:r>
            <a:endParaRPr sz="1850"/>
          </a:p>
          <a:p>
            <a:pPr marL="742950" lvl="1" indent="-285750" algn="l" rtl="0">
              <a:lnSpc>
                <a:spcPct val="90000"/>
              </a:lnSpc>
              <a:spcBef>
                <a:spcPts val="1000"/>
              </a:spcBef>
              <a:spcAft>
                <a:spcPts val="0"/>
              </a:spcAft>
              <a:buSzPts val="1332"/>
              <a:buChar char="o"/>
            </a:pPr>
            <a:r>
              <a:rPr lang="en-US" sz="1665"/>
              <a:t> </a:t>
            </a:r>
            <a:endParaRPr sz="1665"/>
          </a:p>
          <a:p>
            <a:pPr marL="742950" lvl="1" indent="-201168" algn="l" rtl="0">
              <a:lnSpc>
                <a:spcPct val="90000"/>
              </a:lnSpc>
              <a:spcBef>
                <a:spcPts val="1000"/>
              </a:spcBef>
              <a:spcAft>
                <a:spcPts val="0"/>
              </a:spcAft>
              <a:buSzPts val="1332"/>
              <a:buNone/>
            </a:pPr>
            <a:endParaRPr sz="1665"/>
          </a:p>
          <a:p>
            <a:pPr marL="342900" lvl="0" indent="-342900" algn="l" rtl="0">
              <a:lnSpc>
                <a:spcPct val="90000"/>
              </a:lnSpc>
              <a:spcBef>
                <a:spcPts val="1000"/>
              </a:spcBef>
              <a:spcAft>
                <a:spcPts val="0"/>
              </a:spcAft>
              <a:buSzPts val="2405"/>
              <a:buFont typeface="Arial"/>
              <a:buChar char="•"/>
            </a:pPr>
            <a:r>
              <a:rPr lang="en-US" sz="1850"/>
              <a:t>Number of generators of type </a:t>
            </a:r>
            <a:r>
              <a:rPr lang="en-US" sz="1850" i="1"/>
              <a:t>g</a:t>
            </a:r>
            <a:r>
              <a:rPr lang="en-US" sz="1850"/>
              <a:t> started up during time period </a:t>
            </a:r>
            <a:r>
              <a:rPr lang="en-US" sz="1850" i="1"/>
              <a:t>t </a:t>
            </a:r>
            <a:r>
              <a:rPr lang="en-US" sz="1850"/>
              <a:t>– </a:t>
            </a:r>
            <a:r>
              <a:rPr lang="en-US" sz="1850" u="sng"/>
              <a:t>non-negative-integer </a:t>
            </a:r>
            <a:r>
              <a:rPr lang="en-US" sz="1850"/>
              <a:t>variable</a:t>
            </a:r>
            <a:endParaRPr/>
          </a:p>
          <a:p>
            <a:pPr marL="742950" lvl="1" indent="-285750" algn="l" rtl="0">
              <a:lnSpc>
                <a:spcPct val="90000"/>
              </a:lnSpc>
              <a:spcBef>
                <a:spcPts val="1000"/>
              </a:spcBef>
              <a:spcAft>
                <a:spcPts val="0"/>
              </a:spcAft>
              <a:buSzPts val="1332"/>
              <a:buChar char="o"/>
            </a:pPr>
            <a:r>
              <a:rPr lang="en-US" sz="1665"/>
              <a:t> </a:t>
            </a:r>
            <a:endParaRPr/>
          </a:p>
        </p:txBody>
      </p:sp>
      <p:sp>
        <p:nvSpPr>
          <p:cNvPr id="345" name="Google Shape;345;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346" name="Google Shape;346;p22"/>
          <p:cNvPicPr preferRelativeResize="0"/>
          <p:nvPr/>
        </p:nvPicPr>
        <p:blipFill rotWithShape="1">
          <a:blip r:embed="rId3">
            <a:alphaModFix/>
          </a:blip>
          <a:srcRect/>
          <a:stretch/>
        </p:blipFill>
        <p:spPr>
          <a:xfrm>
            <a:off x="1474788" y="2791529"/>
            <a:ext cx="1882775" cy="388938"/>
          </a:xfrm>
          <a:prstGeom prst="rect">
            <a:avLst/>
          </a:prstGeom>
          <a:noFill/>
          <a:ln>
            <a:noFill/>
          </a:ln>
        </p:spPr>
      </p:pic>
      <p:pic>
        <p:nvPicPr>
          <p:cNvPr id="347" name="Google Shape;347;p22"/>
          <p:cNvPicPr preferRelativeResize="0"/>
          <p:nvPr/>
        </p:nvPicPr>
        <p:blipFill rotWithShape="1">
          <a:blip r:embed="rId4">
            <a:alphaModFix/>
          </a:blip>
          <a:srcRect/>
          <a:stretch/>
        </p:blipFill>
        <p:spPr>
          <a:xfrm>
            <a:off x="1474787" y="3896429"/>
            <a:ext cx="1882775" cy="388938"/>
          </a:xfrm>
          <a:prstGeom prst="rect">
            <a:avLst/>
          </a:prstGeom>
          <a:noFill/>
          <a:ln>
            <a:noFill/>
          </a:ln>
        </p:spPr>
      </p:pic>
      <p:pic>
        <p:nvPicPr>
          <p:cNvPr id="348" name="Google Shape;348;p22"/>
          <p:cNvPicPr preferRelativeResize="0"/>
          <p:nvPr/>
        </p:nvPicPr>
        <p:blipFill rotWithShape="1">
          <a:blip r:embed="rId5">
            <a:alphaModFix/>
          </a:blip>
          <a:srcRect/>
          <a:stretch/>
        </p:blipFill>
        <p:spPr>
          <a:xfrm>
            <a:off x="1474787" y="5242636"/>
            <a:ext cx="1862138" cy="388937"/>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objective function</a:t>
            </a:r>
            <a:endParaRPr/>
          </a:p>
        </p:txBody>
      </p:sp>
      <p:sp>
        <p:nvSpPr>
          <p:cNvPr id="354" name="Google Shape;354;p2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Minimize: total cost from meeting power demand</a:t>
            </a:r>
            <a:endParaRPr/>
          </a:p>
          <a:p>
            <a:pPr marL="742950" lvl="1" indent="-285750" algn="l" rtl="0">
              <a:spcBef>
                <a:spcPts val="1000"/>
              </a:spcBef>
              <a:spcAft>
                <a:spcPts val="0"/>
              </a:spcAft>
              <a:buSzPts val="1440"/>
              <a:buChar char="o"/>
            </a:pPr>
            <a:r>
              <a:rPr lang="en-US"/>
              <a:t>Total cost = Total cost of running generators at minimum power + </a:t>
            </a:r>
            <a:endParaRPr/>
          </a:p>
          <a:p>
            <a:pPr marL="457200" lvl="1" indent="0" algn="l" rtl="0">
              <a:spcBef>
                <a:spcPts val="1000"/>
              </a:spcBef>
              <a:spcAft>
                <a:spcPts val="0"/>
              </a:spcAft>
              <a:buSzPts val="1440"/>
              <a:buNone/>
            </a:pPr>
            <a:r>
              <a:rPr lang="en-US"/>
              <a:t>			Total start up cost +</a:t>
            </a:r>
            <a:endParaRPr/>
          </a:p>
          <a:p>
            <a:pPr marL="457200" lvl="1" indent="0" algn="l" rtl="0">
              <a:spcBef>
                <a:spcPts val="1000"/>
              </a:spcBef>
              <a:spcAft>
                <a:spcPts val="0"/>
              </a:spcAft>
              <a:buSzPts val="1440"/>
              <a:buNone/>
            </a:pPr>
            <a:r>
              <a:rPr lang="en-US"/>
              <a:t>			Total cost of running generators above minimum power </a:t>
            </a:r>
            <a:endParaRPr/>
          </a:p>
          <a:p>
            <a:pPr marL="342900" lvl="0" indent="-342900" algn="l" rtl="0">
              <a:spcBef>
                <a:spcPts val="1000"/>
              </a:spcBef>
              <a:spcAft>
                <a:spcPts val="0"/>
              </a:spcAft>
              <a:buSzPts val="2600"/>
              <a:buFont typeface="Arial"/>
              <a:buChar char="•"/>
            </a:pPr>
            <a:r>
              <a:rPr lang="en-US"/>
              <a:t>Objective function:</a:t>
            </a:r>
            <a:endParaRPr/>
          </a:p>
          <a:p>
            <a:pPr marL="342900" lvl="0" indent="-177800" algn="l" rtl="0">
              <a:spcBef>
                <a:spcPts val="1000"/>
              </a:spcBef>
              <a:spcAft>
                <a:spcPts val="0"/>
              </a:spcAft>
              <a:buSzPts val="2600"/>
              <a:buFont typeface="Arial"/>
              <a:buNone/>
            </a:pPr>
            <a:endParaRPr/>
          </a:p>
        </p:txBody>
      </p:sp>
      <p:sp>
        <p:nvSpPr>
          <p:cNvPr id="355" name="Google Shape;355;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356" name="Google Shape;356;p23"/>
          <p:cNvPicPr preferRelativeResize="0"/>
          <p:nvPr/>
        </p:nvPicPr>
        <p:blipFill rotWithShape="1">
          <a:blip r:embed="rId3">
            <a:alphaModFix/>
          </a:blip>
          <a:srcRect/>
          <a:stretch/>
        </p:blipFill>
        <p:spPr>
          <a:xfrm>
            <a:off x="2109788" y="4572000"/>
            <a:ext cx="4516437" cy="1660525"/>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(1)</a:t>
            </a:r>
            <a:endParaRPr/>
          </a:p>
        </p:txBody>
      </p:sp>
      <p:sp>
        <p:nvSpPr>
          <p:cNvPr id="362" name="Google Shape;362;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Power demand satisfaction</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a:p>
            <a:pPr marL="342900" lvl="0" indent="-342900" algn="l" rtl="0">
              <a:spcBef>
                <a:spcPts val="1000"/>
              </a:spcBef>
              <a:spcAft>
                <a:spcPts val="0"/>
              </a:spcAft>
              <a:buSzPts val="2600"/>
              <a:buFont typeface="Arial"/>
              <a:buChar char="•"/>
            </a:pPr>
            <a:r>
              <a:rPr lang="en-US" dirty="0"/>
              <a:t>Spinning reserve </a:t>
            </a:r>
            <a:r>
              <a:rPr lang="en-US" dirty="0" smtClean="0"/>
              <a:t>requirement</a:t>
            </a:r>
            <a:endParaRPr dirty="0"/>
          </a:p>
          <a:p>
            <a:pPr marL="742950" lvl="1" indent="-285750" algn="l" rtl="0">
              <a:spcBef>
                <a:spcPts val="1000"/>
              </a:spcBef>
              <a:spcAft>
                <a:spcPts val="0"/>
              </a:spcAft>
              <a:buSzPts val="1440"/>
              <a:buChar char="o"/>
            </a:pPr>
            <a:r>
              <a:rPr lang="en-US" dirty="0"/>
              <a:t> </a:t>
            </a:r>
            <a:endParaRPr dirty="0"/>
          </a:p>
          <a:p>
            <a:pPr marL="342900" lvl="0" indent="-342900"/>
            <a:endParaRPr lang="en-US" dirty="0" smtClean="0"/>
          </a:p>
          <a:p>
            <a:pPr marL="342900" lvl="0" indent="-342900">
              <a:spcBef>
                <a:spcPts val="0"/>
              </a:spcBef>
            </a:pPr>
            <a:r>
              <a:rPr lang="en-US" dirty="0"/>
              <a:t>Start-up definition</a:t>
            </a:r>
          </a:p>
          <a:p>
            <a:pPr marL="742950" lvl="1" indent="-285750"/>
            <a:r>
              <a:rPr lang="en-US" dirty="0" smtClean="0"/>
              <a:t> </a:t>
            </a:r>
            <a:endParaRPr lang="en-US" dirty="0"/>
          </a:p>
          <a:p>
            <a:pPr marL="742950" lvl="1" indent="-194309">
              <a:buNone/>
            </a:pPr>
            <a:endParaRPr lang="en-US" dirty="0"/>
          </a:p>
          <a:p>
            <a:pPr marL="742950" lvl="1" indent="-194309" algn="l" rtl="0">
              <a:spcBef>
                <a:spcPts val="1000"/>
              </a:spcBef>
              <a:spcAft>
                <a:spcPts val="0"/>
              </a:spcAft>
              <a:buSzPts val="1440"/>
              <a:buNone/>
            </a:pPr>
            <a:endParaRPr dirty="0"/>
          </a:p>
        </p:txBody>
      </p:sp>
      <p:sp>
        <p:nvSpPr>
          <p:cNvPr id="363" name="Google Shape;363;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364" name="Google Shape;364;p24"/>
          <p:cNvPicPr preferRelativeResize="0"/>
          <p:nvPr/>
        </p:nvPicPr>
        <p:blipFill rotWithShape="1">
          <a:blip r:embed="rId3">
            <a:alphaModFix/>
          </a:blip>
          <a:srcRect/>
          <a:stretch/>
        </p:blipFill>
        <p:spPr>
          <a:xfrm>
            <a:off x="1424311" y="2618731"/>
            <a:ext cx="1812925" cy="539750"/>
          </a:xfrm>
          <a:prstGeom prst="rect">
            <a:avLst/>
          </a:prstGeom>
          <a:noFill/>
          <a:ln>
            <a:noFill/>
          </a:ln>
        </p:spPr>
      </p:pic>
      <p:pic>
        <p:nvPicPr>
          <p:cNvPr id="365" name="Google Shape;365;p24"/>
          <p:cNvPicPr preferRelativeResize="0"/>
          <p:nvPr/>
        </p:nvPicPr>
        <p:blipFill rotWithShape="1">
          <a:blip r:embed="rId4">
            <a:alphaModFix/>
          </a:blip>
          <a:srcRect/>
          <a:stretch/>
        </p:blipFill>
        <p:spPr>
          <a:xfrm>
            <a:off x="1435388" y="3854450"/>
            <a:ext cx="3449638" cy="541338"/>
          </a:xfrm>
          <a:prstGeom prst="rect">
            <a:avLst/>
          </a:prstGeom>
          <a:noFill/>
          <a:ln>
            <a:noFill/>
          </a:ln>
        </p:spPr>
      </p:pic>
      <p:sp>
        <p:nvSpPr>
          <p:cNvPr id="366" name="Google Shape;366;p24"/>
          <p:cNvSpPr txBox="1"/>
          <p:nvPr/>
        </p:nvSpPr>
        <p:spPr>
          <a:xfrm>
            <a:off x="8595761" y="2520471"/>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367" name="Google Shape;367;p24"/>
          <p:cNvSpPr txBox="1"/>
          <p:nvPr/>
        </p:nvSpPr>
        <p:spPr>
          <a:xfrm>
            <a:off x="8595761" y="3753224"/>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2)</a:t>
            </a:r>
            <a:endParaRPr sz="1800" b="1" dirty="0">
              <a:solidFill>
                <a:schemeClr val="dk1"/>
              </a:solidFill>
              <a:latin typeface="Calibri"/>
              <a:ea typeface="Calibri"/>
              <a:cs typeface="Calibri"/>
              <a:sym typeface="Calibri"/>
            </a:endParaRPr>
          </a:p>
        </p:txBody>
      </p:sp>
      <p:pic>
        <p:nvPicPr>
          <p:cNvPr id="9" name="Google Shape;375;p25"/>
          <p:cNvPicPr preferRelativeResize="0"/>
          <p:nvPr/>
        </p:nvPicPr>
        <p:blipFill rotWithShape="1">
          <a:blip r:embed="rId5">
            <a:alphaModFix/>
          </a:blip>
          <a:srcRect/>
          <a:stretch/>
        </p:blipFill>
        <p:spPr>
          <a:xfrm>
            <a:off x="1435388" y="4989613"/>
            <a:ext cx="2792412" cy="354013"/>
          </a:xfrm>
          <a:prstGeom prst="rect">
            <a:avLst/>
          </a:prstGeom>
          <a:noFill/>
          <a:ln>
            <a:noFill/>
          </a:ln>
        </p:spPr>
      </p:pic>
      <p:sp>
        <p:nvSpPr>
          <p:cNvPr id="10" name="Google Shape;378;p25"/>
          <p:cNvSpPr txBox="1"/>
          <p:nvPr/>
        </p:nvSpPr>
        <p:spPr>
          <a:xfrm>
            <a:off x="8595761" y="4897293"/>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(2)</a:t>
            </a:r>
            <a:endParaRPr/>
          </a:p>
        </p:txBody>
      </p:sp>
      <p:sp>
        <p:nvSpPr>
          <p:cNvPr id="373" name="Google Shape;373;p2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1000"/>
              </a:spcBef>
              <a:spcAft>
                <a:spcPts val="0"/>
              </a:spcAft>
              <a:buSzPts val="2600"/>
              <a:buFont typeface="Arial"/>
              <a:buChar char="•"/>
            </a:pPr>
            <a:r>
              <a:rPr lang="en-US" dirty="0" smtClean="0"/>
              <a:t>Minimum </a:t>
            </a:r>
            <a:r>
              <a:rPr lang="en-US" dirty="0"/>
              <a:t>generation levels</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a:p>
            <a:pPr marL="342900" lvl="0" indent="-342900" algn="l" rtl="0">
              <a:spcBef>
                <a:spcPts val="1000"/>
              </a:spcBef>
              <a:spcAft>
                <a:spcPts val="0"/>
              </a:spcAft>
              <a:buSzPts val="2600"/>
              <a:buFont typeface="Arial"/>
              <a:buChar char="•"/>
            </a:pPr>
            <a:r>
              <a:rPr lang="en-US" dirty="0"/>
              <a:t>Maximum generation levels</a:t>
            </a:r>
            <a:endParaRPr dirty="0"/>
          </a:p>
          <a:p>
            <a:pPr marL="742950" lvl="1" indent="-285750" algn="l" rtl="0">
              <a:spcBef>
                <a:spcPts val="1000"/>
              </a:spcBef>
              <a:spcAft>
                <a:spcPts val="0"/>
              </a:spcAft>
              <a:buSzPts val="1440"/>
              <a:buChar char="o"/>
            </a:pPr>
            <a:r>
              <a:rPr lang="en-US" dirty="0"/>
              <a:t> </a:t>
            </a:r>
            <a:endParaRPr lang="en-US" dirty="0" smtClean="0"/>
          </a:p>
          <a:p>
            <a:pPr marL="742950" lvl="1" indent="-285750" algn="l" rtl="0">
              <a:spcBef>
                <a:spcPts val="1000"/>
              </a:spcBef>
              <a:spcAft>
                <a:spcPts val="0"/>
              </a:spcAft>
              <a:buSzPts val="1440"/>
              <a:buChar char="o"/>
            </a:pPr>
            <a:endParaRPr lang="en-US" dirty="0"/>
          </a:p>
          <a:p>
            <a:pPr marL="342900" lvl="0" indent="-342900">
              <a:spcBef>
                <a:spcPts val="0"/>
              </a:spcBef>
            </a:pPr>
            <a:r>
              <a:rPr lang="en-US" dirty="0"/>
              <a:t>Maximum number of generators</a:t>
            </a:r>
          </a:p>
          <a:p>
            <a:pPr marL="742950" lvl="1" indent="-285750"/>
            <a:r>
              <a:rPr lang="en-US" dirty="0" smtClean="0"/>
              <a:t> </a:t>
            </a:r>
            <a:endParaRPr lang="en-US" dirty="0"/>
          </a:p>
          <a:p>
            <a:pPr marL="742950" lvl="1" indent="-285750" algn="l" rtl="0">
              <a:spcBef>
                <a:spcPts val="1000"/>
              </a:spcBef>
              <a:spcAft>
                <a:spcPts val="0"/>
              </a:spcAft>
              <a:buSzPts val="1440"/>
              <a:buChar char="o"/>
            </a:pPr>
            <a:endParaRPr dirty="0"/>
          </a:p>
        </p:txBody>
      </p:sp>
      <p:sp>
        <p:nvSpPr>
          <p:cNvPr id="374" name="Google Shape;374;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pic>
        <p:nvPicPr>
          <p:cNvPr id="376" name="Google Shape;376;p25"/>
          <p:cNvPicPr preferRelativeResize="0"/>
          <p:nvPr/>
        </p:nvPicPr>
        <p:blipFill rotWithShape="1">
          <a:blip r:embed="rId3">
            <a:alphaModFix/>
          </a:blip>
          <a:srcRect/>
          <a:stretch/>
        </p:blipFill>
        <p:spPr>
          <a:xfrm>
            <a:off x="1390650" y="2773647"/>
            <a:ext cx="3200400" cy="354012"/>
          </a:xfrm>
          <a:prstGeom prst="rect">
            <a:avLst/>
          </a:prstGeom>
          <a:noFill/>
          <a:ln>
            <a:noFill/>
          </a:ln>
        </p:spPr>
      </p:pic>
      <p:pic>
        <p:nvPicPr>
          <p:cNvPr id="377" name="Google Shape;377;p25"/>
          <p:cNvPicPr preferRelativeResize="0"/>
          <p:nvPr/>
        </p:nvPicPr>
        <p:blipFill rotWithShape="1">
          <a:blip r:embed="rId4">
            <a:alphaModFix/>
          </a:blip>
          <a:srcRect/>
          <a:stretch/>
        </p:blipFill>
        <p:spPr>
          <a:xfrm>
            <a:off x="1389063" y="3978270"/>
            <a:ext cx="3222625" cy="352425"/>
          </a:xfrm>
          <a:prstGeom prst="rect">
            <a:avLst/>
          </a:prstGeom>
          <a:noFill/>
          <a:ln>
            <a:noFill/>
          </a:ln>
        </p:spPr>
      </p:pic>
      <p:sp>
        <p:nvSpPr>
          <p:cNvPr id="378" name="Google Shape;378;p25"/>
          <p:cNvSpPr txBox="1"/>
          <p:nvPr/>
        </p:nvSpPr>
        <p:spPr>
          <a:xfrm>
            <a:off x="8766711" y="2613651"/>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eq4</a:t>
            </a:r>
            <a:r>
              <a:rPr lang="en-US" sz="1800" b="1" dirty="0" smtClean="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p:txBody>
      </p:sp>
      <p:sp>
        <p:nvSpPr>
          <p:cNvPr id="379" name="Google Shape;379;p25"/>
          <p:cNvSpPr txBox="1"/>
          <p:nvPr/>
        </p:nvSpPr>
        <p:spPr>
          <a:xfrm>
            <a:off x="8766711" y="3856155"/>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a:t>
            </a:r>
            <a:r>
              <a:rPr lang="en-US" sz="1800" b="1" dirty="0">
                <a:solidFill>
                  <a:schemeClr val="dk1"/>
                </a:solidFill>
                <a:latin typeface="Calibri"/>
                <a:ea typeface="Calibri"/>
                <a:cs typeface="Calibri"/>
                <a:sym typeface="Calibri"/>
              </a:rPr>
              <a:t>5</a:t>
            </a:r>
            <a:r>
              <a:rPr lang="en-US" sz="1800" b="1" dirty="0" smtClean="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p:txBody>
      </p:sp>
      <p:sp>
        <p:nvSpPr>
          <p:cNvPr id="380" name="Google Shape;380;p25"/>
          <p:cNvSpPr txBox="1"/>
          <p:nvPr/>
        </p:nvSpPr>
        <p:spPr>
          <a:xfrm>
            <a:off x="8766711" y="5098659"/>
            <a:ext cx="77715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i="1" dirty="0" smtClean="0">
                <a:solidFill>
                  <a:schemeClr val="dk1"/>
                </a:solidFill>
                <a:latin typeface="Calibri"/>
                <a:ea typeface="Calibri"/>
                <a:cs typeface="Calibri"/>
                <a:sym typeface="Calibri"/>
              </a:rPr>
              <a:t>eq6</a:t>
            </a:r>
            <a:r>
              <a:rPr lang="en-US" sz="1800" b="1" dirty="0" smtClean="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p:txBody>
      </p:sp>
      <p:pic>
        <p:nvPicPr>
          <p:cNvPr id="11" name="Google Shape;388;p26"/>
          <p:cNvPicPr preferRelativeResize="0"/>
          <p:nvPr/>
        </p:nvPicPr>
        <p:blipFill rotWithShape="1">
          <a:blip r:embed="rId5">
            <a:alphaModFix/>
          </a:blip>
          <a:srcRect/>
          <a:stretch/>
        </p:blipFill>
        <p:spPr>
          <a:xfrm>
            <a:off x="1389063" y="5113937"/>
            <a:ext cx="2736850" cy="354013"/>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Assembling optimization model</a:t>
            </a:r>
            <a:endParaRPr/>
          </a:p>
        </p:txBody>
      </p:sp>
      <p:sp>
        <p:nvSpPr>
          <p:cNvPr id="395" name="Google Shape;395;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pic>
        <p:nvPicPr>
          <p:cNvPr id="396" name="Google Shape;396;p27"/>
          <p:cNvPicPr preferRelativeResize="0"/>
          <p:nvPr/>
        </p:nvPicPr>
        <p:blipFill rotWithShape="1">
          <a:blip r:embed="rId3">
            <a:alphaModFix/>
          </a:blip>
          <a:srcRect/>
          <a:stretch/>
        </p:blipFill>
        <p:spPr>
          <a:xfrm>
            <a:off x="1473200" y="1693863"/>
            <a:ext cx="6169025" cy="4540250"/>
          </a:xfrm>
          <a:prstGeom prst="rect">
            <a:avLst/>
          </a:prstGeom>
          <a:noFill/>
          <a:ln>
            <a:noFill/>
          </a:ln>
        </p:spPr>
      </p:pic>
      <p:sp>
        <p:nvSpPr>
          <p:cNvPr id="397" name="Google Shape;397;p27"/>
          <p:cNvSpPr txBox="1"/>
          <p:nvPr/>
        </p:nvSpPr>
        <p:spPr>
          <a:xfrm>
            <a:off x="8313839" y="2587216"/>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398" name="Google Shape;398;p27"/>
          <p:cNvSpPr txBox="1"/>
          <p:nvPr/>
        </p:nvSpPr>
        <p:spPr>
          <a:xfrm>
            <a:off x="8313839" y="4616149"/>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5)</a:t>
            </a:r>
            <a:endParaRPr sz="1800" b="1">
              <a:solidFill>
                <a:schemeClr val="dk1"/>
              </a:solidFill>
              <a:latin typeface="Calibri"/>
              <a:ea typeface="Calibri"/>
              <a:cs typeface="Calibri"/>
              <a:sym typeface="Calibri"/>
            </a:endParaRPr>
          </a:p>
        </p:txBody>
      </p:sp>
      <p:sp>
        <p:nvSpPr>
          <p:cNvPr id="399" name="Google Shape;399;p27"/>
          <p:cNvSpPr txBox="1"/>
          <p:nvPr/>
        </p:nvSpPr>
        <p:spPr>
          <a:xfrm>
            <a:off x="8313839" y="3779838"/>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
        <p:nvSpPr>
          <p:cNvPr id="400" name="Google Shape;400;p27"/>
          <p:cNvSpPr txBox="1"/>
          <p:nvPr/>
        </p:nvSpPr>
        <p:spPr>
          <a:xfrm>
            <a:off x="8313839" y="4185483"/>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4)</a:t>
            </a:r>
            <a:endParaRPr sz="1800" b="1">
              <a:solidFill>
                <a:schemeClr val="dk1"/>
              </a:solidFill>
              <a:latin typeface="Calibri"/>
              <a:ea typeface="Calibri"/>
              <a:cs typeface="Calibri"/>
              <a:sym typeface="Calibri"/>
            </a:endParaRPr>
          </a:p>
        </p:txBody>
      </p:sp>
      <p:sp>
        <p:nvSpPr>
          <p:cNvPr id="401" name="Google Shape;401;p27"/>
          <p:cNvSpPr txBox="1"/>
          <p:nvPr/>
        </p:nvSpPr>
        <p:spPr>
          <a:xfrm>
            <a:off x="8313839" y="3232281"/>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402" name="Google Shape;402;p27"/>
          <p:cNvSpPr txBox="1"/>
          <p:nvPr/>
        </p:nvSpPr>
        <p:spPr>
          <a:xfrm>
            <a:off x="8313839" y="5026965"/>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eq6</a:t>
            </a:r>
            <a:r>
              <a:rPr lang="en-US"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3</a:t>
            </a:r>
            <a:r>
              <a:rPr lang="en-US" baseline="30000"/>
              <a:t>* </a:t>
            </a:r>
            <a:r>
              <a:rPr lang="en-US"/>
              <a:t>- Flow shop scheduling </a:t>
            </a:r>
            <a:endParaRPr/>
          </a:p>
        </p:txBody>
      </p:sp>
      <p:sp>
        <p:nvSpPr>
          <p:cNvPr id="408" name="Google Shape;408;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600"/>
              <a:buNone/>
            </a:pPr>
            <a:r>
              <a:rPr lang="en-US"/>
              <a:t>A workshop that produces metal pipes on demand for the automobile industry has three machines for bending the pipes, soldering the fastenings and assembling the links. The workshop has to produce 6 pieces. Every workpiece first goes to bending, then to soldering, and finally to the assembly of the links. Once started, any operations must be carried out without interruption, but the workpieces may wait between the machines. Every machine only processes one piece at a time. A workpiece may not overtake any other by passing onto the following machine. This means that if, at the beginning, a sequence of the workpieces is established, they will be processed on every machine in exactly this order. Which is the sequence of workpieces that minimizes the total time for completing all pieces?</a:t>
            </a:r>
            <a:endParaRPr/>
          </a:p>
        </p:txBody>
      </p:sp>
      <p:sp>
        <p:nvSpPr>
          <p:cNvPr id="409" name="Google Shape;409;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410" name="Google Shape;410;p28"/>
          <p:cNvSpPr txBox="1">
            <a:spLocks noGrp="1"/>
          </p:cNvSpPr>
          <p:nvPr>
            <p:ph type="ftr" idx="11"/>
          </p:nvPr>
        </p:nvSpPr>
        <p:spPr>
          <a:xfrm>
            <a:off x="816838" y="6268278"/>
            <a:ext cx="8304584" cy="42566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baseline="30000">
                <a:solidFill>
                  <a:schemeClr val="dk1"/>
                </a:solidFill>
              </a:rPr>
              <a:t>* </a:t>
            </a:r>
            <a:r>
              <a:rPr lang="en-US" sz="1600">
                <a:solidFill>
                  <a:schemeClr val="dk1"/>
                </a:solidFill>
              </a:rPr>
              <a:t>Gueret, C, Prins, C, and Sevaux, M, Applications of Optimization with Xpress-MP, Translated and revised by Susanne Heipcke. Dash Optimization, 2002.</a:t>
            </a:r>
            <a:endParaRPr sz="1600">
              <a:solidFill>
                <a:schemeClr val="dk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sets</a:t>
            </a:r>
            <a:endParaRPr/>
          </a:p>
        </p:txBody>
      </p:sp>
      <p:sp>
        <p:nvSpPr>
          <p:cNvPr id="416" name="Google Shape;416;p2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Set of all workpieces to be worked upon</a:t>
            </a:r>
            <a:endParaRPr/>
          </a:p>
          <a:p>
            <a:pPr marL="742950" lvl="1" indent="-285750" algn="l" rtl="0">
              <a:spcBef>
                <a:spcPts val="1000"/>
              </a:spcBef>
              <a:spcAft>
                <a:spcPts val="0"/>
              </a:spcAft>
              <a:buSzPts val="1440"/>
              <a:buChar char="o"/>
            </a:pPr>
            <a:r>
              <a:rPr lang="en-US" i="1"/>
              <a:t> </a:t>
            </a:r>
            <a:endParaRPr i="1"/>
          </a:p>
          <a:p>
            <a:pPr marL="342900" lvl="0" indent="-342900" algn="l" rtl="0">
              <a:spcBef>
                <a:spcPts val="1000"/>
              </a:spcBef>
              <a:spcAft>
                <a:spcPts val="0"/>
              </a:spcAft>
              <a:buSzPts val="2600"/>
              <a:buFont typeface="Arial"/>
              <a:buChar char="•"/>
            </a:pPr>
            <a:r>
              <a:rPr lang="en-US"/>
              <a:t>Set of all machines</a:t>
            </a:r>
            <a:endParaRPr/>
          </a:p>
          <a:p>
            <a:pPr marL="742950" lvl="1" indent="-285750" algn="l" rtl="0">
              <a:spcBef>
                <a:spcPts val="1000"/>
              </a:spcBef>
              <a:spcAft>
                <a:spcPts val="0"/>
              </a:spcAft>
              <a:buSzPts val="1440"/>
              <a:buChar char="o"/>
            </a:pPr>
            <a:r>
              <a:rPr lang="en-US"/>
              <a:t> </a:t>
            </a:r>
            <a:endParaRPr/>
          </a:p>
          <a:p>
            <a:pPr marL="342900" lvl="0" indent="-342900" algn="l" rtl="0">
              <a:spcBef>
                <a:spcPts val="1000"/>
              </a:spcBef>
              <a:spcAft>
                <a:spcPts val="0"/>
              </a:spcAft>
              <a:buSzPts val="2600"/>
              <a:buFont typeface="Arial"/>
              <a:buChar char="•"/>
            </a:pPr>
            <a:r>
              <a:rPr lang="en-US"/>
              <a:t>(Alias) set of items</a:t>
            </a:r>
            <a:endParaRPr/>
          </a:p>
          <a:p>
            <a:pPr marL="742950" lvl="1" indent="-285750" algn="l" rtl="0">
              <a:spcBef>
                <a:spcPts val="1000"/>
              </a:spcBef>
              <a:spcAft>
                <a:spcPts val="0"/>
              </a:spcAft>
              <a:buSzPts val="1440"/>
              <a:buChar char="o"/>
            </a:pPr>
            <a:r>
              <a:rPr lang="en-US"/>
              <a:t> </a:t>
            </a:r>
            <a:endParaRPr/>
          </a:p>
          <a:p>
            <a:pPr marL="342900" lvl="0" indent="-177800" algn="l" rtl="0">
              <a:spcBef>
                <a:spcPts val="1000"/>
              </a:spcBef>
              <a:spcAft>
                <a:spcPts val="0"/>
              </a:spcAft>
              <a:buSzPts val="2600"/>
              <a:buFont typeface="Arial"/>
              <a:buNone/>
            </a:pPr>
            <a:endParaRPr/>
          </a:p>
        </p:txBody>
      </p:sp>
      <p:sp>
        <p:nvSpPr>
          <p:cNvPr id="417" name="Google Shape;417;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418" name="Google Shape;418;p29"/>
          <p:cNvPicPr preferRelativeResize="0"/>
          <p:nvPr/>
        </p:nvPicPr>
        <p:blipFill rotWithShape="1">
          <a:blip r:embed="rId3">
            <a:alphaModFix/>
          </a:blip>
          <a:srcRect/>
          <a:stretch/>
        </p:blipFill>
        <p:spPr>
          <a:xfrm>
            <a:off x="1465307" y="2608200"/>
            <a:ext cx="2610473" cy="348063"/>
          </a:xfrm>
          <a:prstGeom prst="rect">
            <a:avLst/>
          </a:prstGeom>
          <a:noFill/>
          <a:ln>
            <a:noFill/>
          </a:ln>
        </p:spPr>
      </p:pic>
      <p:pic>
        <p:nvPicPr>
          <p:cNvPr id="419" name="Google Shape;419;p29"/>
          <p:cNvPicPr preferRelativeResize="0"/>
          <p:nvPr/>
        </p:nvPicPr>
        <p:blipFill rotWithShape="1">
          <a:blip r:embed="rId4">
            <a:alphaModFix/>
          </a:blip>
          <a:srcRect/>
          <a:stretch/>
        </p:blipFill>
        <p:spPr>
          <a:xfrm>
            <a:off x="1465307" y="3457139"/>
            <a:ext cx="4632325" cy="349250"/>
          </a:xfrm>
          <a:prstGeom prst="rect">
            <a:avLst/>
          </a:prstGeom>
          <a:noFill/>
          <a:ln>
            <a:noFill/>
          </a:ln>
        </p:spPr>
      </p:pic>
      <p:pic>
        <p:nvPicPr>
          <p:cNvPr id="420" name="Google Shape;420;p29"/>
          <p:cNvPicPr preferRelativeResize="0"/>
          <p:nvPr/>
        </p:nvPicPr>
        <p:blipFill rotWithShape="1">
          <a:blip r:embed="rId5">
            <a:alphaModFix/>
          </a:blip>
          <a:srcRect/>
          <a:stretch/>
        </p:blipFill>
        <p:spPr>
          <a:xfrm>
            <a:off x="1439604" y="4270569"/>
            <a:ext cx="3022600" cy="347663"/>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a:t>
            </a:r>
            <a:endParaRPr/>
          </a:p>
        </p:txBody>
      </p:sp>
      <p:sp>
        <p:nvSpPr>
          <p:cNvPr id="426" name="Google Shape;426;p30"/>
          <p:cNvSpPr txBox="1">
            <a:spLocks noGrp="1"/>
          </p:cNvSpPr>
          <p:nvPr>
            <p:ph type="body" idx="1"/>
          </p:nvPr>
        </p:nvSpPr>
        <p:spPr>
          <a:xfrm>
            <a:off x="677333" y="2160589"/>
            <a:ext cx="8834311"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τ</a:t>
            </a:r>
            <a:r>
              <a:rPr lang="en-US" baseline="-25000"/>
              <a:t>m,i</a:t>
            </a:r>
            <a:r>
              <a:rPr lang="en-US"/>
              <a:t> is the processing time (in hours) associated with each machine </a:t>
            </a:r>
            <a:r>
              <a:rPr lang="en-US" i="1"/>
              <a:t>m</a:t>
            </a:r>
            <a:r>
              <a:rPr lang="en-US"/>
              <a:t> for each workpiece i</a:t>
            </a:r>
            <a:endParaRPr/>
          </a:p>
          <a:p>
            <a:pPr marL="342900" lvl="0" indent="-177800" algn="l" rtl="0">
              <a:spcBef>
                <a:spcPts val="1000"/>
              </a:spcBef>
              <a:spcAft>
                <a:spcPts val="0"/>
              </a:spcAft>
              <a:buSzPts val="2600"/>
              <a:buFont typeface="Arial"/>
              <a:buNone/>
            </a:pPr>
            <a:endParaRPr/>
          </a:p>
        </p:txBody>
      </p:sp>
      <p:sp>
        <p:nvSpPr>
          <p:cNvPr id="427" name="Google Shape;427;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graphicFrame>
        <p:nvGraphicFramePr>
          <p:cNvPr id="428" name="Google Shape;428;p30"/>
          <p:cNvGraphicFramePr/>
          <p:nvPr/>
        </p:nvGraphicFramePr>
        <p:xfrm>
          <a:off x="1300314" y="3163051"/>
          <a:ext cx="7350700" cy="2287375"/>
        </p:xfrm>
        <a:graphic>
          <a:graphicData uri="http://schemas.openxmlformats.org/drawingml/2006/table">
            <a:tbl>
              <a:tblPr firstRow="1" bandRow="1">
                <a:noFill/>
                <a:tableStyleId>{AE97E0A6-B7CC-40E8-A8C8-0A3725533414}</a:tableStyleId>
              </a:tblPr>
              <a:tblGrid>
                <a:gridCol w="1050100"/>
                <a:gridCol w="1050100"/>
                <a:gridCol w="1050100"/>
                <a:gridCol w="1050100"/>
                <a:gridCol w="1050100"/>
                <a:gridCol w="1050100"/>
                <a:gridCol w="1050100"/>
              </a:tblGrid>
              <a:tr h="457475">
                <a:tc rowSpan="2">
                  <a:txBody>
                    <a:bodyPr/>
                    <a:lstStyle/>
                    <a:p>
                      <a:pPr marL="0" marR="0" lvl="0" indent="0" algn="ctr" rtl="0">
                        <a:spcBef>
                          <a:spcPts val="0"/>
                        </a:spcBef>
                        <a:spcAft>
                          <a:spcPts val="0"/>
                        </a:spcAft>
                        <a:buNone/>
                      </a:pPr>
                      <a:r>
                        <a:rPr lang="en-US" sz="1600" i="1"/>
                        <a:t>Machines</a:t>
                      </a:r>
                      <a:endParaRPr sz="1600" i="1"/>
                    </a:p>
                  </a:txBody>
                  <a:tcPr marL="91450" marR="91450" marT="45725" marB="45725" anchor="ctr"/>
                </a:tc>
                <a:tc gridSpan="6">
                  <a:txBody>
                    <a:bodyPr/>
                    <a:lstStyle/>
                    <a:p>
                      <a:pPr marL="0" marR="0" lvl="0" indent="0" algn="ctr" rtl="0">
                        <a:spcBef>
                          <a:spcPts val="0"/>
                        </a:spcBef>
                        <a:spcAft>
                          <a:spcPts val="0"/>
                        </a:spcAft>
                        <a:buNone/>
                      </a:pPr>
                      <a:r>
                        <a:rPr lang="en-US" sz="1600" i="1"/>
                        <a:t>Workpieces</a:t>
                      </a:r>
                      <a:endParaRPr sz="1600" i="1"/>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57475">
                <a:tc vMerge="1">
                  <a:txBody>
                    <a:bodyPr/>
                    <a:lstStyle/>
                    <a:p>
                      <a:endParaRPr lang="en-US"/>
                    </a:p>
                  </a:txBody>
                  <a:tcPr/>
                </a:tc>
                <a:tc>
                  <a:txBody>
                    <a:bodyPr/>
                    <a:lstStyle/>
                    <a:p>
                      <a:pPr marL="0" marR="0" lvl="0" indent="0" algn="ctr" rtl="0">
                        <a:spcBef>
                          <a:spcPts val="0"/>
                        </a:spcBef>
                        <a:spcAft>
                          <a:spcPts val="0"/>
                        </a:spcAft>
                        <a:buNone/>
                      </a:pPr>
                      <a:r>
                        <a:rPr lang="en-US" sz="1600" i="1"/>
                        <a:t>i</a:t>
                      </a:r>
                      <a:r>
                        <a:rPr lang="en-US" sz="1600" i="0"/>
                        <a:t>1</a:t>
                      </a:r>
                      <a:endParaRPr sz="1600" i="1"/>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1"/>
                        <a:t>i</a:t>
                      </a:r>
                      <a:r>
                        <a:rPr lang="en-US" sz="1600" i="0"/>
                        <a:t>2</a:t>
                      </a:r>
                      <a:endParaRPr sz="1600" i="1"/>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1"/>
                        <a:t>i</a:t>
                      </a:r>
                      <a:r>
                        <a:rPr lang="en-US" sz="1600" i="0"/>
                        <a:t>3</a:t>
                      </a:r>
                      <a:endParaRPr sz="1600" i="1"/>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1"/>
                        <a:t>i</a:t>
                      </a:r>
                      <a:r>
                        <a:rPr lang="en-US" sz="1600" i="0"/>
                        <a:t>4</a:t>
                      </a:r>
                      <a:endParaRPr sz="1600" i="1"/>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1"/>
                        <a:t>i</a:t>
                      </a:r>
                      <a:r>
                        <a:rPr lang="en-US" sz="1600" i="0"/>
                        <a:t>5</a:t>
                      </a:r>
                      <a:endParaRPr sz="1600" i="1"/>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1"/>
                        <a:t>i</a:t>
                      </a:r>
                      <a:r>
                        <a:rPr lang="en-US" sz="1600" i="0"/>
                        <a:t>6</a:t>
                      </a:r>
                      <a:endParaRPr sz="1600" i="1"/>
                    </a:p>
                  </a:txBody>
                  <a:tcPr marL="91450" marR="91450" marT="45725" marB="45725" anchor="ctr"/>
                </a:tc>
              </a:tr>
              <a:tr h="457475">
                <a:tc>
                  <a:txBody>
                    <a:bodyPr/>
                    <a:lstStyle/>
                    <a:p>
                      <a:pPr marL="0" marR="0" lvl="0" indent="0" algn="ctr" rtl="0">
                        <a:spcBef>
                          <a:spcPts val="0"/>
                        </a:spcBef>
                        <a:spcAft>
                          <a:spcPts val="0"/>
                        </a:spcAft>
                        <a:buNone/>
                      </a:pPr>
                      <a:r>
                        <a:rPr lang="en-US" sz="1600" i="1"/>
                        <a:t>bending</a:t>
                      </a:r>
                      <a:endParaRPr sz="1600"/>
                    </a:p>
                  </a:txBody>
                  <a:tcPr marL="91450" marR="91450" marT="45725" marB="45725" anchor="ctr"/>
                </a:tc>
                <a:tc>
                  <a:txBody>
                    <a:bodyPr/>
                    <a:lstStyle/>
                    <a:p>
                      <a:pPr marL="0" marR="0" lvl="0" indent="0" algn="ctr" rtl="0">
                        <a:spcBef>
                          <a:spcPts val="0"/>
                        </a:spcBef>
                        <a:spcAft>
                          <a:spcPts val="0"/>
                        </a:spcAft>
                        <a:buNone/>
                      </a:pPr>
                      <a:r>
                        <a:rPr lang="en-US" sz="1600"/>
                        <a:t>3</a:t>
                      </a:r>
                      <a:endParaRPr sz="1600"/>
                    </a:p>
                  </a:txBody>
                  <a:tcPr marL="91450" marR="91450" marT="45725" marB="45725" anchor="ctr"/>
                </a:tc>
                <a:tc>
                  <a:txBody>
                    <a:bodyPr/>
                    <a:lstStyle/>
                    <a:p>
                      <a:pPr marL="0" marR="0" lvl="0" indent="0" algn="ctr" rtl="0">
                        <a:spcBef>
                          <a:spcPts val="0"/>
                        </a:spcBef>
                        <a:spcAft>
                          <a:spcPts val="0"/>
                        </a:spcAft>
                        <a:buNone/>
                      </a:pPr>
                      <a:r>
                        <a:rPr lang="en-US" sz="1600"/>
                        <a:t>6</a:t>
                      </a:r>
                      <a:endParaRPr sz="1600"/>
                    </a:p>
                  </a:txBody>
                  <a:tcPr marL="91450" marR="91450" marT="45725" marB="45725" anchor="ctr"/>
                </a:tc>
                <a:tc>
                  <a:txBody>
                    <a:bodyPr/>
                    <a:lstStyle/>
                    <a:p>
                      <a:pPr marL="0" marR="0" lvl="0" indent="0" algn="ctr" rtl="0">
                        <a:spcBef>
                          <a:spcPts val="0"/>
                        </a:spcBef>
                        <a:spcAft>
                          <a:spcPts val="0"/>
                        </a:spcAft>
                        <a:buNone/>
                      </a:pPr>
                      <a:r>
                        <a:rPr lang="en-US" sz="1600"/>
                        <a:t>3</a:t>
                      </a:r>
                      <a:endParaRPr sz="1600"/>
                    </a:p>
                  </a:txBody>
                  <a:tcPr marL="91450" marR="91450" marT="45725" marB="45725" anchor="ctr"/>
                </a:tc>
                <a:tc>
                  <a:txBody>
                    <a:bodyPr/>
                    <a:lstStyle/>
                    <a:p>
                      <a:pPr marL="0" marR="0" lvl="0" indent="0" algn="ctr" rtl="0">
                        <a:spcBef>
                          <a:spcPts val="0"/>
                        </a:spcBef>
                        <a:spcAft>
                          <a:spcPts val="0"/>
                        </a:spcAft>
                        <a:buNone/>
                      </a:pPr>
                      <a:r>
                        <a:rPr lang="en-US" sz="1600"/>
                        <a:t>5</a:t>
                      </a:r>
                      <a:endParaRPr sz="1600"/>
                    </a:p>
                  </a:txBody>
                  <a:tcPr marL="91450" marR="91450" marT="45725" marB="45725" anchor="ctr"/>
                </a:tc>
                <a:tc>
                  <a:txBody>
                    <a:bodyPr/>
                    <a:lstStyle/>
                    <a:p>
                      <a:pPr marL="0" marR="0" lvl="0" indent="0" algn="ctr" rtl="0">
                        <a:spcBef>
                          <a:spcPts val="0"/>
                        </a:spcBef>
                        <a:spcAft>
                          <a:spcPts val="0"/>
                        </a:spcAft>
                        <a:buNone/>
                      </a:pPr>
                      <a:r>
                        <a:rPr lang="en-US" sz="1600"/>
                        <a:t>5</a:t>
                      </a:r>
                      <a:endParaRPr sz="1600"/>
                    </a:p>
                  </a:txBody>
                  <a:tcPr marL="91450" marR="91450" marT="45725" marB="45725" anchor="ctr"/>
                </a:tc>
                <a:tc>
                  <a:txBody>
                    <a:bodyPr/>
                    <a:lstStyle/>
                    <a:p>
                      <a:pPr marL="0" marR="0" lvl="0" indent="0" algn="ctr" rtl="0">
                        <a:spcBef>
                          <a:spcPts val="0"/>
                        </a:spcBef>
                        <a:spcAft>
                          <a:spcPts val="0"/>
                        </a:spcAft>
                        <a:buNone/>
                      </a:pPr>
                      <a:r>
                        <a:rPr lang="en-US" sz="1600"/>
                        <a:t>7</a:t>
                      </a:r>
                      <a:endParaRPr sz="1600"/>
                    </a:p>
                  </a:txBody>
                  <a:tcPr marL="91450" marR="91450" marT="45725" marB="45725" anchor="ctr"/>
                </a:tc>
              </a:tr>
              <a:tr h="457475">
                <a:tc>
                  <a:txBody>
                    <a:bodyPr/>
                    <a:lstStyle/>
                    <a:p>
                      <a:pPr marL="0" marR="0" lvl="0" indent="0" algn="ctr" rtl="0">
                        <a:spcBef>
                          <a:spcPts val="0"/>
                        </a:spcBef>
                        <a:spcAft>
                          <a:spcPts val="0"/>
                        </a:spcAft>
                        <a:buNone/>
                      </a:pPr>
                      <a:r>
                        <a:rPr lang="en-US" sz="1600" i="1"/>
                        <a:t>soldering</a:t>
                      </a:r>
                      <a:endParaRPr sz="1600"/>
                    </a:p>
                  </a:txBody>
                  <a:tcPr marL="91450" marR="91450" marT="45725" marB="45725" anchor="ctr"/>
                </a:tc>
                <a:tc>
                  <a:txBody>
                    <a:bodyPr/>
                    <a:lstStyle/>
                    <a:p>
                      <a:pPr marL="0" marR="0" lvl="0" indent="0" algn="ctr" rtl="0">
                        <a:spcBef>
                          <a:spcPts val="0"/>
                        </a:spcBef>
                        <a:spcAft>
                          <a:spcPts val="0"/>
                        </a:spcAft>
                        <a:buNone/>
                      </a:pPr>
                      <a:r>
                        <a:rPr lang="en-US" sz="1600"/>
                        <a:t>5</a:t>
                      </a:r>
                      <a:endParaRPr sz="1600"/>
                    </a:p>
                  </a:txBody>
                  <a:tcPr marL="91450" marR="91450" marT="45725" marB="45725" anchor="ctr"/>
                </a:tc>
                <a:tc>
                  <a:txBody>
                    <a:bodyPr/>
                    <a:lstStyle/>
                    <a:p>
                      <a:pPr marL="0" marR="0" lvl="0" indent="0" algn="ctr" rtl="0">
                        <a:spcBef>
                          <a:spcPts val="0"/>
                        </a:spcBef>
                        <a:spcAft>
                          <a:spcPts val="0"/>
                        </a:spcAft>
                        <a:buNone/>
                      </a:pPr>
                      <a:r>
                        <a:rPr lang="en-US" sz="1600"/>
                        <a:t>4</a:t>
                      </a:r>
                      <a:endParaRPr sz="1600"/>
                    </a:p>
                  </a:txBody>
                  <a:tcPr marL="91450" marR="91450" marT="45725" marB="45725" anchor="ctr"/>
                </a:tc>
                <a:tc>
                  <a:txBody>
                    <a:bodyPr/>
                    <a:lstStyle/>
                    <a:p>
                      <a:pPr marL="0" marR="0" lvl="0" indent="0" algn="ctr" rtl="0">
                        <a:spcBef>
                          <a:spcPts val="0"/>
                        </a:spcBef>
                        <a:spcAft>
                          <a:spcPts val="0"/>
                        </a:spcAft>
                        <a:buNone/>
                      </a:pPr>
                      <a:r>
                        <a:rPr lang="en-US" sz="1600"/>
                        <a:t>2</a:t>
                      </a:r>
                      <a:endParaRPr sz="1600"/>
                    </a:p>
                  </a:txBody>
                  <a:tcPr marL="91450" marR="91450" marT="45725" marB="45725" anchor="ctr"/>
                </a:tc>
                <a:tc>
                  <a:txBody>
                    <a:bodyPr/>
                    <a:lstStyle/>
                    <a:p>
                      <a:pPr marL="0" marR="0" lvl="0" indent="0" algn="ctr" rtl="0">
                        <a:spcBef>
                          <a:spcPts val="0"/>
                        </a:spcBef>
                        <a:spcAft>
                          <a:spcPts val="0"/>
                        </a:spcAft>
                        <a:buNone/>
                      </a:pPr>
                      <a:r>
                        <a:rPr lang="en-US" sz="1600"/>
                        <a:t>4</a:t>
                      </a:r>
                      <a:endParaRPr sz="1600"/>
                    </a:p>
                  </a:txBody>
                  <a:tcPr marL="91450" marR="91450" marT="45725" marB="45725" anchor="ctr"/>
                </a:tc>
                <a:tc>
                  <a:txBody>
                    <a:bodyPr/>
                    <a:lstStyle/>
                    <a:p>
                      <a:pPr marL="0" marR="0" lvl="0" indent="0" algn="ctr" rtl="0">
                        <a:spcBef>
                          <a:spcPts val="0"/>
                        </a:spcBef>
                        <a:spcAft>
                          <a:spcPts val="0"/>
                        </a:spcAft>
                        <a:buNone/>
                      </a:pPr>
                      <a:r>
                        <a:rPr lang="en-US" sz="1600"/>
                        <a:t>4</a:t>
                      </a:r>
                      <a:endParaRPr sz="1600"/>
                    </a:p>
                  </a:txBody>
                  <a:tcPr marL="91450" marR="91450" marT="45725" marB="45725" anchor="ctr"/>
                </a:tc>
                <a:tc>
                  <a:txBody>
                    <a:bodyPr/>
                    <a:lstStyle/>
                    <a:p>
                      <a:pPr marL="0" marR="0" lvl="0" indent="0" algn="ctr" rtl="0">
                        <a:spcBef>
                          <a:spcPts val="0"/>
                        </a:spcBef>
                        <a:spcAft>
                          <a:spcPts val="0"/>
                        </a:spcAft>
                        <a:buNone/>
                      </a:pPr>
                      <a:r>
                        <a:rPr lang="en-US" sz="1600"/>
                        <a:t>5</a:t>
                      </a:r>
                      <a:endParaRPr sz="1600"/>
                    </a:p>
                  </a:txBody>
                  <a:tcPr marL="91450" marR="91450" marT="45725" marB="45725" anchor="ctr"/>
                </a:tc>
              </a:tr>
              <a:tr h="457475">
                <a:tc>
                  <a:txBody>
                    <a:bodyPr/>
                    <a:lstStyle/>
                    <a:p>
                      <a:pPr marL="0" marR="0" lvl="0" indent="0" algn="ctr" rtl="0">
                        <a:spcBef>
                          <a:spcPts val="0"/>
                        </a:spcBef>
                        <a:spcAft>
                          <a:spcPts val="0"/>
                        </a:spcAft>
                        <a:buNone/>
                      </a:pPr>
                      <a:r>
                        <a:rPr lang="en-US" sz="1600" i="1"/>
                        <a:t>assembly</a:t>
                      </a:r>
                      <a:endParaRPr sz="1600"/>
                    </a:p>
                  </a:txBody>
                  <a:tcPr marL="91450" marR="91450" marT="45725" marB="45725" anchor="ctr"/>
                </a:tc>
                <a:tc>
                  <a:txBody>
                    <a:bodyPr/>
                    <a:lstStyle/>
                    <a:p>
                      <a:pPr marL="0" marR="0" lvl="0" indent="0" algn="ctr" rtl="0">
                        <a:spcBef>
                          <a:spcPts val="0"/>
                        </a:spcBef>
                        <a:spcAft>
                          <a:spcPts val="0"/>
                        </a:spcAft>
                        <a:buNone/>
                      </a:pPr>
                      <a:r>
                        <a:rPr lang="en-US" sz="1600"/>
                        <a:t>5</a:t>
                      </a:r>
                      <a:endParaRPr sz="1600"/>
                    </a:p>
                  </a:txBody>
                  <a:tcPr marL="91450" marR="91450" marT="45725" marB="45725" anchor="ctr"/>
                </a:tc>
                <a:tc>
                  <a:txBody>
                    <a:bodyPr/>
                    <a:lstStyle/>
                    <a:p>
                      <a:pPr marL="0" marR="0" lvl="0" indent="0" algn="ctr" rtl="0">
                        <a:spcBef>
                          <a:spcPts val="0"/>
                        </a:spcBef>
                        <a:spcAft>
                          <a:spcPts val="0"/>
                        </a:spcAft>
                        <a:buNone/>
                      </a:pPr>
                      <a:r>
                        <a:rPr lang="en-US" sz="1600"/>
                        <a:t>2</a:t>
                      </a:r>
                      <a:endParaRPr sz="1600"/>
                    </a:p>
                  </a:txBody>
                  <a:tcPr marL="91450" marR="91450" marT="45725" marB="45725" anchor="ctr"/>
                </a:tc>
                <a:tc>
                  <a:txBody>
                    <a:bodyPr/>
                    <a:lstStyle/>
                    <a:p>
                      <a:pPr marL="0" marR="0" lvl="0" indent="0" algn="ctr" rtl="0">
                        <a:spcBef>
                          <a:spcPts val="0"/>
                        </a:spcBef>
                        <a:spcAft>
                          <a:spcPts val="0"/>
                        </a:spcAft>
                        <a:buNone/>
                      </a:pPr>
                      <a:r>
                        <a:rPr lang="en-US" sz="1600"/>
                        <a:t>4</a:t>
                      </a:r>
                      <a:endParaRPr sz="1600"/>
                    </a:p>
                  </a:txBody>
                  <a:tcPr marL="91450" marR="91450" marT="45725" marB="45725" anchor="ctr"/>
                </a:tc>
                <a:tc>
                  <a:txBody>
                    <a:bodyPr/>
                    <a:lstStyle/>
                    <a:p>
                      <a:pPr marL="0" marR="0" lvl="0" indent="0" algn="ctr" rtl="0">
                        <a:spcBef>
                          <a:spcPts val="0"/>
                        </a:spcBef>
                        <a:spcAft>
                          <a:spcPts val="0"/>
                        </a:spcAft>
                        <a:buNone/>
                      </a:pPr>
                      <a:r>
                        <a:rPr lang="en-US" sz="1600"/>
                        <a:t>6</a:t>
                      </a:r>
                      <a:endParaRPr sz="1600"/>
                    </a:p>
                  </a:txBody>
                  <a:tcPr marL="91450" marR="91450" marT="45725" marB="45725" anchor="ctr"/>
                </a:tc>
                <a:tc>
                  <a:txBody>
                    <a:bodyPr/>
                    <a:lstStyle/>
                    <a:p>
                      <a:pPr marL="0" marR="0" lvl="0" indent="0" algn="ctr" rtl="0">
                        <a:spcBef>
                          <a:spcPts val="0"/>
                        </a:spcBef>
                        <a:spcAft>
                          <a:spcPts val="0"/>
                        </a:spcAft>
                        <a:buNone/>
                      </a:pPr>
                      <a:r>
                        <a:rPr lang="en-US" sz="1600"/>
                        <a:t>3</a:t>
                      </a:r>
                      <a:endParaRPr sz="1600"/>
                    </a:p>
                  </a:txBody>
                  <a:tcPr marL="91450" marR="91450" marT="45725" marB="45725" anchor="ctr"/>
                </a:tc>
                <a:tc>
                  <a:txBody>
                    <a:bodyPr/>
                    <a:lstStyle/>
                    <a:p>
                      <a:pPr marL="0" marR="0" lvl="0" indent="0" algn="ctr" rtl="0">
                        <a:spcBef>
                          <a:spcPts val="0"/>
                        </a:spcBef>
                        <a:spcAft>
                          <a:spcPts val="0"/>
                        </a:spcAft>
                        <a:buNone/>
                      </a:pPr>
                      <a:r>
                        <a:rPr lang="en-US" sz="1600"/>
                        <a:t>6</a:t>
                      </a:r>
                      <a:endParaRPr sz="1600"/>
                    </a:p>
                  </a:txBody>
                  <a:tcPr marL="91450" marR="91450" marT="45725" marB="457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Review mixed integer linear programming</a:t>
            </a:r>
            <a:endParaRPr/>
          </a:p>
        </p:txBody>
      </p:sp>
      <p:sp>
        <p:nvSpPr>
          <p:cNvPr id="161" name="Google Shape;161;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62" name="Google Shape;162;p3"/>
          <p:cNvSpPr txBox="1"/>
          <p:nvPr/>
        </p:nvSpPr>
        <p:spPr>
          <a:xfrm>
            <a:off x="829734" y="1945722"/>
            <a:ext cx="8596668" cy="448959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2600"/>
              <a:buFont typeface="Arial"/>
              <a:buChar char="•"/>
            </a:pPr>
            <a:r>
              <a:rPr lang="en-US" sz="2000" b="0" i="0" u="none" strike="noStrike" cap="none">
                <a:solidFill>
                  <a:srgbClr val="3F3F3F"/>
                </a:solidFill>
                <a:latin typeface="Calibri"/>
                <a:ea typeface="Calibri"/>
                <a:cs typeface="Calibri"/>
                <a:sym typeface="Calibri"/>
              </a:rPr>
              <a:t>Mixed integer linear programming (MILP)</a:t>
            </a:r>
            <a:endParaRPr/>
          </a:p>
          <a:p>
            <a:pPr marL="742950" marR="0" lvl="1" indent="-285750" algn="l" rtl="0">
              <a:spcBef>
                <a:spcPts val="1000"/>
              </a:spcBef>
              <a:spcAft>
                <a:spcPts val="0"/>
              </a:spcAft>
              <a:buClr>
                <a:schemeClr val="accent1"/>
              </a:buClr>
              <a:buSzPts val="1440"/>
              <a:buFont typeface="Courier New"/>
              <a:buChar char="o"/>
            </a:pPr>
            <a:r>
              <a:rPr lang="en-US" sz="1800" b="0" i="0" u="none" strike="noStrike" cap="none">
                <a:solidFill>
                  <a:srgbClr val="3F3F3F"/>
                </a:solidFill>
                <a:latin typeface="Calibri"/>
                <a:ea typeface="Calibri"/>
                <a:cs typeface="Calibri"/>
                <a:sym typeface="Calibri"/>
              </a:rPr>
              <a:t>f, h, and g are all linear</a:t>
            </a:r>
            <a:endParaRPr/>
          </a:p>
          <a:p>
            <a:pPr marL="742950" marR="0" lvl="1" indent="-285750" algn="l" rtl="0">
              <a:spcBef>
                <a:spcPts val="1000"/>
              </a:spcBef>
              <a:spcAft>
                <a:spcPts val="0"/>
              </a:spcAft>
              <a:buClr>
                <a:schemeClr val="accent1"/>
              </a:buClr>
              <a:buSzPts val="1440"/>
              <a:buFont typeface="Courier New"/>
              <a:buChar char="o"/>
            </a:pPr>
            <a:r>
              <a:rPr lang="en-US" sz="1800" b="0" i="0" u="none" strike="noStrike" cap="none">
                <a:solidFill>
                  <a:srgbClr val="3F3F3F"/>
                </a:solidFill>
                <a:latin typeface="Calibri"/>
                <a:ea typeface="Calibri"/>
                <a:cs typeface="Calibri"/>
                <a:sym typeface="Calibri"/>
              </a:rPr>
              <a:t>x has at least one integer variable</a:t>
            </a:r>
            <a:endParaRPr sz="1800" b="0" i="0" u="none" strike="noStrike" cap="none">
              <a:solidFill>
                <a:srgbClr val="3F3F3F"/>
              </a:solidFill>
              <a:latin typeface="Calibri"/>
              <a:ea typeface="Calibri"/>
              <a:cs typeface="Calibri"/>
              <a:sym typeface="Calibri"/>
            </a:endParaRPr>
          </a:p>
        </p:txBody>
      </p:sp>
      <p:sp>
        <p:nvSpPr>
          <p:cNvPr id="163" name="Google Shape;163;p3"/>
          <p:cNvSpPr txBox="1"/>
          <p:nvPr/>
        </p:nvSpPr>
        <p:spPr>
          <a:xfrm>
            <a:off x="6362334" y="1930400"/>
            <a:ext cx="3211830" cy="307777"/>
          </a:xfrm>
          <a:prstGeom prst="rect">
            <a:avLst/>
          </a:prstGeom>
          <a:blipFill rotWithShape="1">
            <a:blip r:embed="rId3">
              <a:alphaModFix/>
            </a:blip>
            <a:stretch>
              <a:fillRect b="-3999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
        <p:nvSpPr>
          <p:cNvPr id="164" name="Google Shape;164;p3"/>
          <p:cNvSpPr/>
          <p:nvPr/>
        </p:nvSpPr>
        <p:spPr>
          <a:xfrm>
            <a:off x="7412167" y="2440490"/>
            <a:ext cx="111216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subject to</a:t>
            </a:r>
            <a:endParaRPr/>
          </a:p>
        </p:txBody>
      </p:sp>
      <p:sp>
        <p:nvSpPr>
          <p:cNvPr id="165" name="Google Shape;165;p3"/>
          <p:cNvSpPr txBox="1"/>
          <p:nvPr/>
        </p:nvSpPr>
        <p:spPr>
          <a:xfrm>
            <a:off x="6362333" y="2858246"/>
            <a:ext cx="3211830" cy="949684"/>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variables</a:t>
            </a:r>
            <a:endParaRPr/>
          </a:p>
        </p:txBody>
      </p:sp>
      <p:sp>
        <p:nvSpPr>
          <p:cNvPr id="434" name="Google Shape;434;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Rank of item i is position k</a:t>
            </a:r>
            <a:endParaRPr/>
          </a:p>
          <a:p>
            <a:pPr marL="742950" lvl="1" indent="-285750" algn="l" rtl="0">
              <a:spcBef>
                <a:spcPts val="1000"/>
              </a:spcBef>
              <a:spcAft>
                <a:spcPts val="0"/>
              </a:spcAft>
              <a:buSzPts val="1440"/>
              <a:buChar char="o"/>
            </a:pPr>
            <a:r>
              <a:rPr lang="en-US"/>
              <a:t> </a:t>
            </a:r>
            <a:endParaRPr/>
          </a:p>
          <a:p>
            <a:pPr marL="342900" lvl="0" indent="-342900" algn="l" rtl="0">
              <a:spcBef>
                <a:spcPts val="1000"/>
              </a:spcBef>
              <a:spcAft>
                <a:spcPts val="0"/>
              </a:spcAft>
              <a:buSzPts val="2600"/>
              <a:buFont typeface="Arial"/>
              <a:buChar char="•"/>
            </a:pPr>
            <a:r>
              <a:rPr lang="en-US"/>
              <a:t>Start time for job in position k on machine m</a:t>
            </a:r>
            <a:endParaRPr/>
          </a:p>
          <a:p>
            <a:pPr marL="742950" lvl="1" indent="-285750" algn="l" rtl="0">
              <a:spcBef>
                <a:spcPts val="1000"/>
              </a:spcBef>
              <a:spcAft>
                <a:spcPts val="0"/>
              </a:spcAft>
              <a:buSzPts val="1440"/>
              <a:buChar char="o"/>
            </a:pPr>
            <a:r>
              <a:rPr lang="en-US"/>
              <a:t> </a:t>
            </a:r>
            <a:endParaRPr/>
          </a:p>
          <a:p>
            <a:pPr marL="342900" lvl="0" indent="-342900" algn="l" rtl="0">
              <a:spcBef>
                <a:spcPts val="1000"/>
              </a:spcBef>
              <a:spcAft>
                <a:spcPts val="0"/>
              </a:spcAft>
              <a:buSzPts val="2600"/>
              <a:buFont typeface="Arial"/>
              <a:buChar char="•"/>
            </a:pPr>
            <a:r>
              <a:rPr lang="en-US"/>
              <a:t>Completion time for job in position k on machine m</a:t>
            </a:r>
            <a:endParaRPr/>
          </a:p>
          <a:p>
            <a:pPr marL="742950" lvl="1" indent="-285750" algn="l" rtl="0">
              <a:spcBef>
                <a:spcPts val="1000"/>
              </a:spcBef>
              <a:spcAft>
                <a:spcPts val="0"/>
              </a:spcAft>
              <a:buSzPts val="1440"/>
              <a:buChar char="o"/>
            </a:pPr>
            <a:r>
              <a:rPr lang="en-US"/>
              <a:t> </a:t>
            </a:r>
            <a:endParaRPr/>
          </a:p>
          <a:p>
            <a:pPr marL="342900" lvl="0" indent="-342900" algn="l" rtl="0">
              <a:spcBef>
                <a:spcPts val="1000"/>
              </a:spcBef>
              <a:spcAft>
                <a:spcPts val="0"/>
              </a:spcAft>
              <a:buSzPts val="2600"/>
              <a:buFont typeface="Arial"/>
              <a:buChar char="•"/>
            </a:pPr>
            <a:r>
              <a:rPr lang="en-US"/>
              <a:t>Completion time of the final ranked job on the last machine</a:t>
            </a:r>
            <a:endParaRPr/>
          </a:p>
          <a:p>
            <a:pPr marL="742950" lvl="1" indent="-285750" algn="l" rtl="0">
              <a:spcBef>
                <a:spcPts val="1000"/>
              </a:spcBef>
              <a:spcAft>
                <a:spcPts val="0"/>
              </a:spcAft>
              <a:buSzPts val="1440"/>
              <a:buChar char="o"/>
            </a:pPr>
            <a:r>
              <a:rPr lang="en-US"/>
              <a:t> </a:t>
            </a:r>
            <a:endParaRPr/>
          </a:p>
        </p:txBody>
      </p:sp>
      <p:sp>
        <p:nvSpPr>
          <p:cNvPr id="435" name="Google Shape;435;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pic>
        <p:nvPicPr>
          <p:cNvPr id="436" name="Google Shape;436;p31"/>
          <p:cNvPicPr preferRelativeResize="0"/>
          <p:nvPr/>
        </p:nvPicPr>
        <p:blipFill rotWithShape="1">
          <a:blip r:embed="rId3">
            <a:alphaModFix/>
          </a:blip>
          <a:srcRect/>
          <a:stretch/>
        </p:blipFill>
        <p:spPr>
          <a:xfrm>
            <a:off x="1475727" y="2606905"/>
            <a:ext cx="1927557" cy="411501"/>
          </a:xfrm>
          <a:prstGeom prst="rect">
            <a:avLst/>
          </a:prstGeom>
          <a:noFill/>
          <a:ln>
            <a:noFill/>
          </a:ln>
        </p:spPr>
      </p:pic>
      <p:pic>
        <p:nvPicPr>
          <p:cNvPr id="437" name="Google Shape;437;p31"/>
          <p:cNvPicPr preferRelativeResize="0"/>
          <p:nvPr/>
        </p:nvPicPr>
        <p:blipFill rotWithShape="1">
          <a:blip r:embed="rId4">
            <a:alphaModFix/>
          </a:blip>
          <a:srcRect/>
          <a:stretch/>
        </p:blipFill>
        <p:spPr>
          <a:xfrm>
            <a:off x="1469986" y="3464722"/>
            <a:ext cx="2230437" cy="411162"/>
          </a:xfrm>
          <a:prstGeom prst="rect">
            <a:avLst/>
          </a:prstGeom>
          <a:noFill/>
          <a:ln>
            <a:noFill/>
          </a:ln>
        </p:spPr>
      </p:pic>
      <p:pic>
        <p:nvPicPr>
          <p:cNvPr id="438" name="Google Shape;438;p31"/>
          <p:cNvPicPr preferRelativeResize="0"/>
          <p:nvPr/>
        </p:nvPicPr>
        <p:blipFill rotWithShape="1">
          <a:blip r:embed="rId5">
            <a:alphaModFix/>
          </a:blip>
          <a:srcRect/>
          <a:stretch/>
        </p:blipFill>
        <p:spPr>
          <a:xfrm>
            <a:off x="1458913" y="4295775"/>
            <a:ext cx="2252662" cy="411163"/>
          </a:xfrm>
          <a:prstGeom prst="rect">
            <a:avLst/>
          </a:prstGeom>
          <a:noFill/>
          <a:ln>
            <a:noFill/>
          </a:ln>
        </p:spPr>
      </p:pic>
      <p:pic>
        <p:nvPicPr>
          <p:cNvPr id="439" name="Google Shape;439;p31"/>
          <p:cNvPicPr preferRelativeResize="0"/>
          <p:nvPr/>
        </p:nvPicPr>
        <p:blipFill rotWithShape="1">
          <a:blip r:embed="rId6">
            <a:alphaModFix/>
          </a:blip>
          <a:srcRect/>
          <a:stretch/>
        </p:blipFill>
        <p:spPr>
          <a:xfrm>
            <a:off x="1469986" y="5148711"/>
            <a:ext cx="238125" cy="282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objective function</a:t>
            </a:r>
            <a:endParaRPr/>
          </a:p>
        </p:txBody>
      </p:sp>
      <p:sp>
        <p:nvSpPr>
          <p:cNvPr id="445" name="Google Shape;445;p3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Minimize: total processing time, or the completion time of final ranked job on last machine</a:t>
            </a:r>
            <a:endParaRPr/>
          </a:p>
          <a:p>
            <a:pPr marL="342900" lvl="0" indent="-342900" algn="l" rtl="0">
              <a:spcBef>
                <a:spcPts val="1000"/>
              </a:spcBef>
              <a:spcAft>
                <a:spcPts val="0"/>
              </a:spcAft>
              <a:buSzPts val="2600"/>
              <a:buFont typeface="Arial"/>
              <a:buChar char="•"/>
            </a:pPr>
            <a:r>
              <a:rPr lang="en-US"/>
              <a:t>Objective function: </a:t>
            </a:r>
            <a:endParaRPr/>
          </a:p>
        </p:txBody>
      </p:sp>
      <p:sp>
        <p:nvSpPr>
          <p:cNvPr id="446" name="Google Shape;446;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pic>
        <p:nvPicPr>
          <p:cNvPr id="447" name="Google Shape;447;p32"/>
          <p:cNvPicPr preferRelativeResize="0"/>
          <p:nvPr/>
        </p:nvPicPr>
        <p:blipFill rotWithShape="1">
          <a:blip r:embed="rId3">
            <a:alphaModFix/>
          </a:blip>
          <a:srcRect/>
          <a:stretch/>
        </p:blipFill>
        <p:spPr>
          <a:xfrm>
            <a:off x="3199660" y="2923393"/>
            <a:ext cx="269875" cy="317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(1)</a:t>
            </a:r>
            <a:endParaRPr/>
          </a:p>
        </p:txBody>
      </p:sp>
      <p:sp>
        <p:nvSpPr>
          <p:cNvPr id="453" name="Google Shape;453;p3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Every position gets a job</a:t>
            </a:r>
            <a:endParaRPr/>
          </a:p>
          <a:p>
            <a:pPr marL="742950" lvl="1" indent="-285750" algn="l" rtl="0">
              <a:spcBef>
                <a:spcPts val="1000"/>
              </a:spcBef>
              <a:spcAft>
                <a:spcPts val="0"/>
              </a:spcAft>
              <a:buSzPts val="1440"/>
              <a:buChar char="o"/>
            </a:pPr>
            <a:r>
              <a:rPr lang="en-US"/>
              <a:t> </a:t>
            </a:r>
            <a:endParaRPr/>
          </a:p>
          <a:p>
            <a:pPr marL="742950" lvl="1" indent="-194309" algn="l" rtl="0">
              <a:spcBef>
                <a:spcPts val="1000"/>
              </a:spcBef>
              <a:spcAft>
                <a:spcPts val="0"/>
              </a:spcAft>
              <a:buSzPts val="1440"/>
              <a:buNone/>
            </a:pPr>
            <a:endParaRPr/>
          </a:p>
          <a:p>
            <a:pPr marL="342900" lvl="0" indent="-342900" algn="l" rtl="0">
              <a:spcBef>
                <a:spcPts val="1000"/>
              </a:spcBef>
              <a:spcAft>
                <a:spcPts val="0"/>
              </a:spcAft>
              <a:buSzPts val="2600"/>
              <a:buFont typeface="Arial"/>
              <a:buChar char="•"/>
            </a:pPr>
            <a:r>
              <a:rPr lang="en-US"/>
              <a:t>Every job is assigned a rank</a:t>
            </a:r>
            <a:endParaRPr/>
          </a:p>
          <a:p>
            <a:pPr marL="742950" lvl="1" indent="-285750" algn="l" rtl="0">
              <a:spcBef>
                <a:spcPts val="1000"/>
              </a:spcBef>
              <a:spcAft>
                <a:spcPts val="0"/>
              </a:spcAft>
              <a:buSzPts val="1440"/>
              <a:buChar char="o"/>
            </a:pPr>
            <a:r>
              <a:rPr lang="en-US"/>
              <a:t> </a:t>
            </a:r>
            <a:endParaRPr/>
          </a:p>
          <a:p>
            <a:pPr marL="742950" lvl="1" indent="-194309" algn="l" rtl="0">
              <a:spcBef>
                <a:spcPts val="1000"/>
              </a:spcBef>
              <a:spcAft>
                <a:spcPts val="0"/>
              </a:spcAft>
              <a:buSzPts val="1440"/>
              <a:buNone/>
            </a:pPr>
            <a:endParaRPr/>
          </a:p>
          <a:p>
            <a:pPr marL="342900" lvl="0" indent="-342900" algn="l" rtl="0">
              <a:spcBef>
                <a:spcPts val="1000"/>
              </a:spcBef>
              <a:spcAft>
                <a:spcPts val="0"/>
              </a:spcAft>
              <a:buSzPts val="2600"/>
              <a:buFont typeface="Arial"/>
              <a:buChar char="•"/>
            </a:pPr>
            <a:r>
              <a:rPr lang="en-US"/>
              <a:t>Relations between the end of job ranked </a:t>
            </a:r>
            <a:r>
              <a:rPr lang="en-US" i="1"/>
              <a:t>k</a:t>
            </a:r>
            <a:r>
              <a:rPr lang="en-US"/>
              <a:t>, and start of job ranked </a:t>
            </a:r>
            <a:r>
              <a:rPr lang="en-US" i="1"/>
              <a:t>k</a:t>
            </a:r>
            <a:r>
              <a:rPr lang="en-US"/>
              <a:t> + 1 on machine </a:t>
            </a:r>
            <a:r>
              <a:rPr lang="en-US" i="1"/>
              <a:t>m</a:t>
            </a:r>
            <a:endParaRPr/>
          </a:p>
          <a:p>
            <a:pPr marL="742950" lvl="1" indent="-285750" algn="l" rtl="0">
              <a:spcBef>
                <a:spcPts val="1000"/>
              </a:spcBef>
              <a:spcAft>
                <a:spcPts val="0"/>
              </a:spcAft>
              <a:buSzPts val="1440"/>
              <a:buChar char="o"/>
            </a:pPr>
            <a:r>
              <a:rPr lang="en-US" i="1"/>
              <a:t> </a:t>
            </a:r>
            <a:endParaRPr/>
          </a:p>
        </p:txBody>
      </p:sp>
      <p:sp>
        <p:nvSpPr>
          <p:cNvPr id="454" name="Google Shape;454;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pic>
        <p:nvPicPr>
          <p:cNvPr id="455" name="Google Shape;455;p33"/>
          <p:cNvPicPr preferRelativeResize="0"/>
          <p:nvPr/>
        </p:nvPicPr>
        <p:blipFill rotWithShape="1">
          <a:blip r:embed="rId3">
            <a:alphaModFix/>
          </a:blip>
          <a:srcRect/>
          <a:stretch/>
        </p:blipFill>
        <p:spPr>
          <a:xfrm>
            <a:off x="1504731" y="2609850"/>
            <a:ext cx="1825625" cy="523875"/>
          </a:xfrm>
          <a:prstGeom prst="rect">
            <a:avLst/>
          </a:prstGeom>
          <a:noFill/>
          <a:ln>
            <a:noFill/>
          </a:ln>
        </p:spPr>
      </p:pic>
      <p:pic>
        <p:nvPicPr>
          <p:cNvPr id="456" name="Google Shape;456;p33"/>
          <p:cNvPicPr preferRelativeResize="0"/>
          <p:nvPr/>
        </p:nvPicPr>
        <p:blipFill rotWithShape="1">
          <a:blip r:embed="rId4">
            <a:alphaModFix/>
          </a:blip>
          <a:srcRect/>
          <a:stretch/>
        </p:blipFill>
        <p:spPr>
          <a:xfrm>
            <a:off x="1486733" y="3838575"/>
            <a:ext cx="1690688" cy="523875"/>
          </a:xfrm>
          <a:prstGeom prst="rect">
            <a:avLst/>
          </a:prstGeom>
          <a:noFill/>
          <a:ln>
            <a:noFill/>
          </a:ln>
        </p:spPr>
      </p:pic>
      <p:pic>
        <p:nvPicPr>
          <p:cNvPr id="457" name="Google Shape;457;p33"/>
          <p:cNvPicPr preferRelativeResize="0"/>
          <p:nvPr/>
        </p:nvPicPr>
        <p:blipFill rotWithShape="1">
          <a:blip r:embed="rId5">
            <a:alphaModFix/>
          </a:blip>
          <a:srcRect/>
          <a:stretch/>
        </p:blipFill>
        <p:spPr>
          <a:xfrm>
            <a:off x="1485900" y="5408613"/>
            <a:ext cx="3382963" cy="368300"/>
          </a:xfrm>
          <a:prstGeom prst="rect">
            <a:avLst/>
          </a:prstGeom>
          <a:noFill/>
          <a:ln>
            <a:noFill/>
          </a:ln>
        </p:spPr>
      </p:pic>
      <p:sp>
        <p:nvSpPr>
          <p:cNvPr id="458" name="Google Shape;458;p33"/>
          <p:cNvSpPr txBox="1"/>
          <p:nvPr/>
        </p:nvSpPr>
        <p:spPr>
          <a:xfrm>
            <a:off x="7813509" y="2519354"/>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459" name="Google Shape;459;p33"/>
          <p:cNvSpPr txBox="1"/>
          <p:nvPr/>
        </p:nvSpPr>
        <p:spPr>
          <a:xfrm>
            <a:off x="7813509" y="3770751"/>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
        <p:nvSpPr>
          <p:cNvPr id="460" name="Google Shape;460;p33"/>
          <p:cNvSpPr txBox="1"/>
          <p:nvPr/>
        </p:nvSpPr>
        <p:spPr>
          <a:xfrm>
            <a:off x="7813509" y="5407581"/>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constraints </a:t>
            </a:r>
            <a:r>
              <a:rPr lang="en-US"/>
              <a:t>(2)</a:t>
            </a:r>
            <a:endParaRPr/>
          </a:p>
        </p:txBody>
      </p:sp>
      <p:sp>
        <p:nvSpPr>
          <p:cNvPr id="466" name="Google Shape;466;p3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Relations between the end of job ranked </a:t>
            </a:r>
            <a:r>
              <a:rPr lang="en-US" i="1" dirty="0" smtClean="0"/>
              <a:t>k</a:t>
            </a:r>
            <a:r>
              <a:rPr lang="en-US" dirty="0" smtClean="0"/>
              <a:t> on machine m, </a:t>
            </a:r>
            <a:r>
              <a:rPr lang="en-US" dirty="0"/>
              <a:t>and start of job ranked </a:t>
            </a:r>
            <a:r>
              <a:rPr lang="en-US" i="1" dirty="0" smtClean="0"/>
              <a:t>k</a:t>
            </a:r>
            <a:r>
              <a:rPr lang="en-US" dirty="0" smtClean="0"/>
              <a:t> </a:t>
            </a:r>
            <a:r>
              <a:rPr lang="en-US" dirty="0"/>
              <a:t>on machine </a:t>
            </a:r>
            <a:r>
              <a:rPr lang="en-US" i="1" dirty="0" smtClean="0"/>
              <a:t>m+1</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a:p>
            <a:pPr marL="342900" lvl="0" indent="-342900" algn="l" rtl="0">
              <a:spcBef>
                <a:spcPts val="1000"/>
              </a:spcBef>
              <a:spcAft>
                <a:spcPts val="0"/>
              </a:spcAft>
              <a:buSzPts val="2600"/>
              <a:buFont typeface="Arial"/>
              <a:buChar char="•"/>
            </a:pPr>
            <a:r>
              <a:rPr lang="en-US" dirty="0"/>
              <a:t>Calculation of completion time based on start time and processing time </a:t>
            </a:r>
            <a:endParaRPr dirty="0"/>
          </a:p>
          <a:p>
            <a:pPr marL="742950" lvl="1" indent="-285750" algn="l" rtl="0">
              <a:spcBef>
                <a:spcPts val="1000"/>
              </a:spcBef>
              <a:spcAft>
                <a:spcPts val="0"/>
              </a:spcAft>
              <a:buSzPts val="1440"/>
              <a:buChar char="o"/>
            </a:pPr>
            <a:r>
              <a:rPr lang="en-US" dirty="0"/>
              <a:t> </a:t>
            </a:r>
            <a:endParaRPr dirty="0"/>
          </a:p>
          <a:p>
            <a:pPr marL="742950" lvl="1" indent="-194309" algn="l" rtl="0">
              <a:spcBef>
                <a:spcPts val="1000"/>
              </a:spcBef>
              <a:spcAft>
                <a:spcPts val="0"/>
              </a:spcAft>
              <a:buSzPts val="1440"/>
              <a:buNone/>
            </a:pPr>
            <a:endParaRPr dirty="0"/>
          </a:p>
          <a:p>
            <a:pPr marL="342900" lvl="0" indent="-342900" algn="l" rtl="0">
              <a:spcBef>
                <a:spcPts val="1000"/>
              </a:spcBef>
              <a:spcAft>
                <a:spcPts val="0"/>
              </a:spcAft>
              <a:buSzPts val="2600"/>
              <a:buFont typeface="Arial"/>
              <a:buChar char="•"/>
            </a:pPr>
            <a:r>
              <a:rPr lang="en-US" dirty="0"/>
              <a:t>Completion time of job ranked last</a:t>
            </a:r>
            <a:endParaRPr dirty="0"/>
          </a:p>
          <a:p>
            <a:pPr marL="742950" lvl="1" indent="-285750" algn="l" rtl="0">
              <a:spcBef>
                <a:spcPts val="1000"/>
              </a:spcBef>
              <a:spcAft>
                <a:spcPts val="0"/>
              </a:spcAft>
              <a:buSzPts val="1440"/>
              <a:buChar char="o"/>
            </a:pPr>
            <a:r>
              <a:rPr lang="en-US" dirty="0"/>
              <a:t> </a:t>
            </a:r>
            <a:endParaRPr dirty="0"/>
          </a:p>
        </p:txBody>
      </p:sp>
      <p:sp>
        <p:nvSpPr>
          <p:cNvPr id="467" name="Google Shape;467;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pic>
        <p:nvPicPr>
          <p:cNvPr id="468" name="Google Shape;468;p34"/>
          <p:cNvPicPr preferRelativeResize="0"/>
          <p:nvPr/>
        </p:nvPicPr>
        <p:blipFill rotWithShape="1">
          <a:blip r:embed="rId3">
            <a:alphaModFix/>
          </a:blip>
          <a:srcRect/>
          <a:stretch/>
        </p:blipFill>
        <p:spPr>
          <a:xfrm>
            <a:off x="1493838" y="2932113"/>
            <a:ext cx="4683125" cy="368300"/>
          </a:xfrm>
          <a:prstGeom prst="rect">
            <a:avLst/>
          </a:prstGeom>
          <a:noFill/>
          <a:ln>
            <a:noFill/>
          </a:ln>
        </p:spPr>
      </p:pic>
      <p:pic>
        <p:nvPicPr>
          <p:cNvPr id="469" name="Google Shape;469;p34"/>
          <p:cNvPicPr preferRelativeResize="0"/>
          <p:nvPr/>
        </p:nvPicPr>
        <p:blipFill rotWithShape="1">
          <a:blip r:embed="rId4">
            <a:alphaModFix/>
          </a:blip>
          <a:srcRect/>
          <a:stretch/>
        </p:blipFill>
        <p:spPr>
          <a:xfrm>
            <a:off x="1444347" y="4146865"/>
            <a:ext cx="3732213" cy="523875"/>
          </a:xfrm>
          <a:prstGeom prst="rect">
            <a:avLst/>
          </a:prstGeom>
          <a:noFill/>
          <a:ln>
            <a:noFill/>
          </a:ln>
        </p:spPr>
      </p:pic>
      <p:pic>
        <p:nvPicPr>
          <p:cNvPr id="470" name="Google Shape;470;p34"/>
          <p:cNvPicPr preferRelativeResize="0"/>
          <p:nvPr/>
        </p:nvPicPr>
        <p:blipFill rotWithShape="1">
          <a:blip r:embed="rId5">
            <a:alphaModFix/>
          </a:blip>
          <a:srcRect/>
          <a:stretch/>
        </p:blipFill>
        <p:spPr>
          <a:xfrm>
            <a:off x="1444347" y="5409029"/>
            <a:ext cx="1379537" cy="368300"/>
          </a:xfrm>
          <a:prstGeom prst="rect">
            <a:avLst/>
          </a:prstGeom>
          <a:noFill/>
          <a:ln>
            <a:noFill/>
          </a:ln>
        </p:spPr>
      </p:pic>
      <p:sp>
        <p:nvSpPr>
          <p:cNvPr id="471" name="Google Shape;471;p34"/>
          <p:cNvSpPr txBox="1"/>
          <p:nvPr/>
        </p:nvSpPr>
        <p:spPr>
          <a:xfrm>
            <a:off x="8155178" y="2915222"/>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4)</a:t>
            </a:r>
            <a:endParaRPr sz="1800" b="1">
              <a:solidFill>
                <a:schemeClr val="dk1"/>
              </a:solidFill>
              <a:latin typeface="Calibri"/>
              <a:ea typeface="Calibri"/>
              <a:cs typeface="Calibri"/>
              <a:sym typeface="Calibri"/>
            </a:endParaRPr>
          </a:p>
        </p:txBody>
      </p:sp>
      <p:sp>
        <p:nvSpPr>
          <p:cNvPr id="472" name="Google Shape;472;p34"/>
          <p:cNvSpPr txBox="1"/>
          <p:nvPr/>
        </p:nvSpPr>
        <p:spPr>
          <a:xfrm>
            <a:off x="8155178" y="4146865"/>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5)</a:t>
            </a:r>
            <a:endParaRPr sz="1800" b="1">
              <a:solidFill>
                <a:schemeClr val="dk1"/>
              </a:solidFill>
              <a:latin typeface="Calibri"/>
              <a:ea typeface="Calibri"/>
              <a:cs typeface="Calibri"/>
              <a:sym typeface="Calibri"/>
            </a:endParaRPr>
          </a:p>
        </p:txBody>
      </p:sp>
      <p:sp>
        <p:nvSpPr>
          <p:cNvPr id="473" name="Google Shape;473;p34"/>
          <p:cNvSpPr txBox="1"/>
          <p:nvPr/>
        </p:nvSpPr>
        <p:spPr>
          <a:xfrm>
            <a:off x="8155178" y="5339242"/>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6)</a:t>
            </a:r>
            <a:endParaRPr sz="18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Assembling optimization model</a:t>
            </a:r>
            <a:endParaRPr/>
          </a:p>
        </p:txBody>
      </p:sp>
      <p:sp>
        <p:nvSpPr>
          <p:cNvPr id="479" name="Google Shape;479;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pic>
        <p:nvPicPr>
          <p:cNvPr id="480" name="Google Shape;480;p35"/>
          <p:cNvPicPr preferRelativeResize="0"/>
          <p:nvPr/>
        </p:nvPicPr>
        <p:blipFill rotWithShape="1">
          <a:blip r:embed="rId3">
            <a:alphaModFix/>
          </a:blip>
          <a:srcRect/>
          <a:stretch/>
        </p:blipFill>
        <p:spPr>
          <a:xfrm>
            <a:off x="2582863" y="1624013"/>
            <a:ext cx="4783137" cy="4724400"/>
          </a:xfrm>
          <a:prstGeom prst="rect">
            <a:avLst/>
          </a:prstGeom>
          <a:noFill/>
          <a:ln>
            <a:noFill/>
          </a:ln>
        </p:spPr>
      </p:pic>
      <p:sp>
        <p:nvSpPr>
          <p:cNvPr id="481" name="Google Shape;481;p35"/>
          <p:cNvSpPr txBox="1"/>
          <p:nvPr/>
        </p:nvSpPr>
        <p:spPr>
          <a:xfrm>
            <a:off x="8079839" y="2240986"/>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1)</a:t>
            </a:r>
            <a:endParaRPr sz="1800" b="1">
              <a:solidFill>
                <a:schemeClr val="dk1"/>
              </a:solidFill>
              <a:latin typeface="Calibri"/>
              <a:ea typeface="Calibri"/>
              <a:cs typeface="Calibri"/>
              <a:sym typeface="Calibri"/>
            </a:endParaRPr>
          </a:p>
        </p:txBody>
      </p:sp>
      <p:sp>
        <p:nvSpPr>
          <p:cNvPr id="482" name="Google Shape;482;p35"/>
          <p:cNvSpPr txBox="1"/>
          <p:nvPr/>
        </p:nvSpPr>
        <p:spPr>
          <a:xfrm>
            <a:off x="8078958" y="4678983"/>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6)</a:t>
            </a:r>
            <a:endParaRPr sz="1800" b="1">
              <a:solidFill>
                <a:schemeClr val="dk1"/>
              </a:solidFill>
              <a:latin typeface="Calibri"/>
              <a:ea typeface="Calibri"/>
              <a:cs typeface="Calibri"/>
              <a:sym typeface="Calibri"/>
            </a:endParaRPr>
          </a:p>
        </p:txBody>
      </p:sp>
      <p:sp>
        <p:nvSpPr>
          <p:cNvPr id="483" name="Google Shape;483;p35"/>
          <p:cNvSpPr txBox="1"/>
          <p:nvPr/>
        </p:nvSpPr>
        <p:spPr>
          <a:xfrm>
            <a:off x="8078958" y="3379376"/>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3)</a:t>
            </a:r>
            <a:endParaRPr sz="1800" b="1">
              <a:solidFill>
                <a:schemeClr val="dk1"/>
              </a:solidFill>
              <a:latin typeface="Calibri"/>
              <a:ea typeface="Calibri"/>
              <a:cs typeface="Calibri"/>
              <a:sym typeface="Calibri"/>
            </a:endParaRPr>
          </a:p>
        </p:txBody>
      </p:sp>
      <p:sp>
        <p:nvSpPr>
          <p:cNvPr id="484" name="Google Shape;484;p35"/>
          <p:cNvSpPr txBox="1"/>
          <p:nvPr/>
        </p:nvSpPr>
        <p:spPr>
          <a:xfrm>
            <a:off x="8078958" y="3764929"/>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4)</a:t>
            </a:r>
            <a:endParaRPr sz="1800" b="1">
              <a:solidFill>
                <a:schemeClr val="dk1"/>
              </a:solidFill>
              <a:latin typeface="Calibri"/>
              <a:ea typeface="Calibri"/>
              <a:cs typeface="Calibri"/>
              <a:sym typeface="Calibri"/>
            </a:endParaRPr>
          </a:p>
        </p:txBody>
      </p:sp>
      <p:sp>
        <p:nvSpPr>
          <p:cNvPr id="485" name="Google Shape;485;p35"/>
          <p:cNvSpPr txBox="1"/>
          <p:nvPr/>
        </p:nvSpPr>
        <p:spPr>
          <a:xfrm>
            <a:off x="8078958" y="4150633"/>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5)</a:t>
            </a:r>
            <a:endParaRPr sz="1800" b="1">
              <a:solidFill>
                <a:schemeClr val="dk1"/>
              </a:solidFill>
              <a:latin typeface="Calibri"/>
              <a:ea typeface="Calibri"/>
              <a:cs typeface="Calibri"/>
              <a:sym typeface="Calibri"/>
            </a:endParaRPr>
          </a:p>
        </p:txBody>
      </p:sp>
      <p:sp>
        <p:nvSpPr>
          <p:cNvPr id="486" name="Google Shape;486;p35"/>
          <p:cNvSpPr txBox="1"/>
          <p:nvPr/>
        </p:nvSpPr>
        <p:spPr>
          <a:xfrm>
            <a:off x="8078958" y="2810181"/>
            <a:ext cx="777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r>
              <a:rPr lang="en-US" sz="1800" b="1" i="1">
                <a:solidFill>
                  <a:schemeClr val="dk1"/>
                </a:solidFill>
                <a:latin typeface="Calibri"/>
                <a:ea typeface="Calibri"/>
                <a:cs typeface="Calibri"/>
                <a:sym typeface="Calibri"/>
              </a:rPr>
              <a:t>eq</a:t>
            </a:r>
            <a:r>
              <a:rPr lang="en-US" sz="1800" b="1">
                <a:solidFill>
                  <a:schemeClr val="dk1"/>
                </a:solidFill>
                <a:latin typeface="Calibri"/>
                <a:ea typeface="Calibri"/>
                <a:cs typeface="Calibri"/>
                <a:sym typeface="Calibri"/>
              </a:rPr>
              <a:t>2)</a:t>
            </a:r>
            <a:endParaRPr sz="18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b9ba53ba0f_0_6"/>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Calibri"/>
              <a:buNone/>
            </a:pPr>
            <a:r>
              <a:rPr lang="en-US"/>
              <a:t>Example 3 – results (GAMS)</a:t>
            </a:r>
            <a:endParaRPr/>
          </a:p>
        </p:txBody>
      </p:sp>
      <p:sp>
        <p:nvSpPr>
          <p:cNvPr id="492" name="Google Shape;492;gb9ba53ba0f_0_6"/>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00"/>
              <a:buFont typeface="Arial"/>
              <a:buChar char="•"/>
            </a:pPr>
            <a:r>
              <a:rPr lang="en-US"/>
              <a:t>Solver: CPLEX</a:t>
            </a:r>
            <a:endParaRPr/>
          </a:p>
          <a:p>
            <a:pPr marL="0" lvl="0" indent="0" algn="l" rtl="0">
              <a:spcBef>
                <a:spcPts val="1000"/>
              </a:spcBef>
              <a:spcAft>
                <a:spcPts val="0"/>
              </a:spcAft>
              <a:buSzPts val="2600"/>
              <a:buNone/>
            </a:pPr>
            <a:endParaRPr/>
          </a:p>
        </p:txBody>
      </p:sp>
      <p:sp>
        <p:nvSpPr>
          <p:cNvPr id="493" name="Google Shape;493;gb9ba53ba0f_0_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94" name="Google Shape;494;gb9ba53ba0f_0_6"/>
          <p:cNvSpPr txBox="1"/>
          <p:nvPr/>
        </p:nvSpPr>
        <p:spPr>
          <a:xfrm>
            <a:off x="7224383" y="2402854"/>
            <a:ext cx="1707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rgbClr val="FF0000"/>
                </a:solidFill>
                <a:latin typeface="Calibri"/>
                <a:ea typeface="Calibri"/>
                <a:cs typeface="Calibri"/>
                <a:sym typeface="Calibri"/>
              </a:rPr>
              <a:t>T </a:t>
            </a:r>
            <a:r>
              <a:rPr lang="en-US" sz="1800">
                <a:solidFill>
                  <a:srgbClr val="FF0000"/>
                </a:solidFill>
                <a:latin typeface="Calibri"/>
                <a:ea typeface="Calibri"/>
                <a:cs typeface="Calibri"/>
                <a:sym typeface="Calibri"/>
              </a:rPr>
              <a:t>= 35 minutes</a:t>
            </a:r>
            <a:endParaRPr sz="1800" i="1">
              <a:solidFill>
                <a:srgbClr val="FF0000"/>
              </a:solidFill>
              <a:latin typeface="Calibri"/>
              <a:ea typeface="Calibri"/>
              <a:cs typeface="Calibri"/>
              <a:sym typeface="Calibri"/>
            </a:endParaRPr>
          </a:p>
        </p:txBody>
      </p:sp>
      <p:pic>
        <p:nvPicPr>
          <p:cNvPr id="495" name="Google Shape;495;gb9ba53ba0f_0_6"/>
          <p:cNvPicPr preferRelativeResize="0"/>
          <p:nvPr/>
        </p:nvPicPr>
        <p:blipFill>
          <a:blip r:embed="rId3">
            <a:alphaModFix/>
          </a:blip>
          <a:stretch>
            <a:fillRect/>
          </a:stretch>
        </p:blipFill>
        <p:spPr>
          <a:xfrm>
            <a:off x="2275313" y="3083350"/>
            <a:ext cx="5400675" cy="2447925"/>
          </a:xfrm>
          <a:prstGeom prst="rect">
            <a:avLst/>
          </a:prstGeom>
          <a:noFill/>
          <a:ln>
            <a:noFill/>
          </a:ln>
        </p:spPr>
      </p:pic>
      <p:sp>
        <p:nvSpPr>
          <p:cNvPr id="496" name="Google Shape;496;gb9ba53ba0f_0_6"/>
          <p:cNvSpPr/>
          <p:nvPr/>
        </p:nvSpPr>
        <p:spPr>
          <a:xfrm>
            <a:off x="6700366" y="2456577"/>
            <a:ext cx="404700" cy="3701400"/>
          </a:xfrm>
          <a:prstGeom prst="ellipse">
            <a:avLst/>
          </a:prstGeom>
          <a:noFill/>
          <a:ln w="19050" cap="rnd"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gb9ba53ba0f_0_15"/>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Calibri"/>
              <a:buNone/>
            </a:pPr>
            <a:r>
              <a:rPr lang="en-US"/>
              <a:t>Example 3 – results (GAMS)</a:t>
            </a:r>
            <a:endParaRPr/>
          </a:p>
        </p:txBody>
      </p:sp>
      <p:sp>
        <p:nvSpPr>
          <p:cNvPr id="502" name="Google Shape;502;gb9ba53ba0f_0_15"/>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00"/>
              <a:buFont typeface="Arial"/>
              <a:buChar char="•"/>
            </a:pPr>
            <a:r>
              <a:rPr lang="en-US"/>
              <a:t>Solver: CBC</a:t>
            </a:r>
            <a:endParaRPr/>
          </a:p>
          <a:p>
            <a:pPr marL="0" lvl="0" indent="0" algn="l" rtl="0">
              <a:spcBef>
                <a:spcPts val="1000"/>
              </a:spcBef>
              <a:spcAft>
                <a:spcPts val="0"/>
              </a:spcAft>
              <a:buSzPts val="2600"/>
              <a:buNone/>
            </a:pPr>
            <a:endParaRPr/>
          </a:p>
        </p:txBody>
      </p:sp>
      <p:sp>
        <p:nvSpPr>
          <p:cNvPr id="503" name="Google Shape;503;gb9ba53ba0f_0_1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504" name="Google Shape;504;gb9ba53ba0f_0_15"/>
          <p:cNvSpPr txBox="1"/>
          <p:nvPr/>
        </p:nvSpPr>
        <p:spPr>
          <a:xfrm>
            <a:off x="7224383" y="2402854"/>
            <a:ext cx="1707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rgbClr val="FF0000"/>
                </a:solidFill>
                <a:latin typeface="Calibri"/>
                <a:ea typeface="Calibri"/>
                <a:cs typeface="Calibri"/>
                <a:sym typeface="Calibri"/>
              </a:rPr>
              <a:t>T </a:t>
            </a:r>
            <a:r>
              <a:rPr lang="en-US" sz="1800">
                <a:solidFill>
                  <a:srgbClr val="FF0000"/>
                </a:solidFill>
                <a:latin typeface="Calibri"/>
                <a:ea typeface="Calibri"/>
                <a:cs typeface="Calibri"/>
                <a:sym typeface="Calibri"/>
              </a:rPr>
              <a:t>= 35 minutes</a:t>
            </a:r>
            <a:endParaRPr sz="1800" i="1">
              <a:solidFill>
                <a:srgbClr val="FF0000"/>
              </a:solidFill>
              <a:latin typeface="Calibri"/>
              <a:ea typeface="Calibri"/>
              <a:cs typeface="Calibri"/>
              <a:sym typeface="Calibri"/>
            </a:endParaRPr>
          </a:p>
        </p:txBody>
      </p:sp>
      <p:pic>
        <p:nvPicPr>
          <p:cNvPr id="505" name="Google Shape;505;gb9ba53ba0f_0_15"/>
          <p:cNvPicPr preferRelativeResize="0"/>
          <p:nvPr/>
        </p:nvPicPr>
        <p:blipFill>
          <a:blip r:embed="rId3">
            <a:alphaModFix/>
          </a:blip>
          <a:stretch>
            <a:fillRect/>
          </a:stretch>
        </p:blipFill>
        <p:spPr>
          <a:xfrm>
            <a:off x="2275313" y="3083313"/>
            <a:ext cx="5400675" cy="2447925"/>
          </a:xfrm>
          <a:prstGeom prst="rect">
            <a:avLst/>
          </a:prstGeom>
          <a:noFill/>
          <a:ln>
            <a:noFill/>
          </a:ln>
        </p:spPr>
      </p:pic>
      <p:sp>
        <p:nvSpPr>
          <p:cNvPr id="506" name="Google Shape;506;gb9ba53ba0f_0_15"/>
          <p:cNvSpPr/>
          <p:nvPr/>
        </p:nvSpPr>
        <p:spPr>
          <a:xfrm>
            <a:off x="6700366" y="2456577"/>
            <a:ext cx="404700" cy="3701400"/>
          </a:xfrm>
          <a:prstGeom prst="ellipse">
            <a:avLst/>
          </a:prstGeom>
          <a:noFill/>
          <a:ln w="19050" cap="rnd"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3 – results (Pyomo)</a:t>
            </a:r>
            <a:endParaRPr/>
          </a:p>
        </p:txBody>
      </p:sp>
      <p:sp>
        <p:nvSpPr>
          <p:cNvPr id="512" name="Google Shape;512;p3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Solver: CPLEX</a:t>
            </a:r>
            <a:endParaRPr/>
          </a:p>
          <a:p>
            <a:pPr marL="0" lvl="0" indent="0" algn="l" rtl="0">
              <a:spcBef>
                <a:spcPts val="1000"/>
              </a:spcBef>
              <a:spcAft>
                <a:spcPts val="0"/>
              </a:spcAft>
              <a:buSzPts val="2600"/>
              <a:buNone/>
            </a:pPr>
            <a:endParaRPr/>
          </a:p>
        </p:txBody>
      </p:sp>
      <p:sp>
        <p:nvSpPr>
          <p:cNvPr id="513" name="Google Shape;513;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pic>
        <p:nvPicPr>
          <p:cNvPr id="514" name="Google Shape;514;p36"/>
          <p:cNvPicPr preferRelativeResize="0"/>
          <p:nvPr/>
        </p:nvPicPr>
        <p:blipFill>
          <a:blip r:embed="rId3">
            <a:alphaModFix/>
          </a:blip>
          <a:stretch>
            <a:fillRect/>
          </a:stretch>
        </p:blipFill>
        <p:spPr>
          <a:xfrm>
            <a:off x="2275313" y="3083363"/>
            <a:ext cx="5400675" cy="2447925"/>
          </a:xfrm>
          <a:prstGeom prst="rect">
            <a:avLst/>
          </a:prstGeom>
          <a:noFill/>
          <a:ln>
            <a:noFill/>
          </a:ln>
        </p:spPr>
      </p:pic>
      <p:sp>
        <p:nvSpPr>
          <p:cNvPr id="515" name="Google Shape;515;p36"/>
          <p:cNvSpPr txBox="1"/>
          <p:nvPr/>
        </p:nvSpPr>
        <p:spPr>
          <a:xfrm>
            <a:off x="7224383" y="2402854"/>
            <a:ext cx="170794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i="1">
                <a:solidFill>
                  <a:srgbClr val="FF0000"/>
                </a:solidFill>
                <a:latin typeface="Calibri"/>
                <a:ea typeface="Calibri"/>
                <a:cs typeface="Calibri"/>
                <a:sym typeface="Calibri"/>
              </a:rPr>
              <a:t>T </a:t>
            </a:r>
            <a:r>
              <a:rPr lang="en-US" sz="1800">
                <a:solidFill>
                  <a:srgbClr val="FF0000"/>
                </a:solidFill>
                <a:latin typeface="Calibri"/>
                <a:ea typeface="Calibri"/>
                <a:cs typeface="Calibri"/>
                <a:sym typeface="Calibri"/>
              </a:rPr>
              <a:t>= 35 minutes</a:t>
            </a:r>
            <a:endParaRPr sz="1800" i="1">
              <a:solidFill>
                <a:srgbClr val="FF0000"/>
              </a:solidFill>
              <a:latin typeface="Calibri"/>
              <a:ea typeface="Calibri"/>
              <a:cs typeface="Calibri"/>
              <a:sym typeface="Calibri"/>
            </a:endParaRPr>
          </a:p>
        </p:txBody>
      </p:sp>
      <p:sp>
        <p:nvSpPr>
          <p:cNvPr id="516" name="Google Shape;516;p36"/>
          <p:cNvSpPr/>
          <p:nvPr/>
        </p:nvSpPr>
        <p:spPr>
          <a:xfrm>
            <a:off x="6700366" y="2456639"/>
            <a:ext cx="404700" cy="3701400"/>
          </a:xfrm>
          <a:prstGeom prst="ellipse">
            <a:avLst/>
          </a:prstGeom>
          <a:noFill/>
          <a:ln w="19050" cap="rnd"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3 – results (Pyomo)</a:t>
            </a:r>
            <a:endParaRPr/>
          </a:p>
        </p:txBody>
      </p:sp>
      <p:sp>
        <p:nvSpPr>
          <p:cNvPr id="522" name="Google Shape;522;p3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Solver: CBC</a:t>
            </a:r>
            <a:endParaRPr/>
          </a:p>
          <a:p>
            <a:pPr marL="342900" lvl="0" indent="-177800" algn="l" rtl="0">
              <a:spcBef>
                <a:spcPts val="1000"/>
              </a:spcBef>
              <a:spcAft>
                <a:spcPts val="0"/>
              </a:spcAft>
              <a:buSzPts val="2600"/>
              <a:buFont typeface="Arial"/>
              <a:buNone/>
            </a:pPr>
            <a:endParaRPr/>
          </a:p>
          <a:p>
            <a:pPr marL="342900" lvl="0" indent="-177800" algn="l" rtl="0">
              <a:spcBef>
                <a:spcPts val="1000"/>
              </a:spcBef>
              <a:spcAft>
                <a:spcPts val="0"/>
              </a:spcAft>
              <a:buSzPts val="2600"/>
              <a:buFont typeface="Arial"/>
              <a:buNone/>
            </a:pPr>
            <a:endParaRPr/>
          </a:p>
          <a:p>
            <a:pPr marL="342900" lvl="0" indent="-177800" algn="l" rtl="0">
              <a:spcBef>
                <a:spcPts val="1000"/>
              </a:spcBef>
              <a:spcAft>
                <a:spcPts val="0"/>
              </a:spcAft>
              <a:buSzPts val="2600"/>
              <a:buFont typeface="Arial"/>
              <a:buNone/>
            </a:pPr>
            <a:endParaRPr/>
          </a:p>
          <a:p>
            <a:pPr marL="342900" lvl="0" indent="-177800" algn="l" rtl="0">
              <a:spcBef>
                <a:spcPts val="1000"/>
              </a:spcBef>
              <a:spcAft>
                <a:spcPts val="0"/>
              </a:spcAft>
              <a:buSzPts val="2600"/>
              <a:buFont typeface="Arial"/>
              <a:buNone/>
            </a:pPr>
            <a:endParaRPr/>
          </a:p>
          <a:p>
            <a:pPr marL="342900" lvl="0" indent="-177800" algn="l" rtl="0">
              <a:spcBef>
                <a:spcPts val="1000"/>
              </a:spcBef>
              <a:spcAft>
                <a:spcPts val="0"/>
              </a:spcAft>
              <a:buSzPts val="2600"/>
              <a:buFont typeface="Arial"/>
              <a:buNone/>
            </a:pPr>
            <a:endParaRPr/>
          </a:p>
          <a:p>
            <a:pPr marL="342900" lvl="0" indent="-177800" algn="l" rtl="0">
              <a:spcBef>
                <a:spcPts val="1000"/>
              </a:spcBef>
              <a:spcAft>
                <a:spcPts val="0"/>
              </a:spcAft>
              <a:buSzPts val="2600"/>
              <a:buFont typeface="Arial"/>
              <a:buNone/>
            </a:pPr>
            <a:endParaRPr/>
          </a:p>
          <a:p>
            <a:pPr marL="342900" lvl="0" indent="-177800" algn="l" rtl="0">
              <a:spcBef>
                <a:spcPts val="1000"/>
              </a:spcBef>
              <a:spcAft>
                <a:spcPts val="0"/>
              </a:spcAft>
              <a:buSzPts val="2600"/>
              <a:buFont typeface="Arial"/>
              <a:buNone/>
            </a:pPr>
            <a:endParaRPr/>
          </a:p>
          <a:p>
            <a:pPr marL="342900" lvl="0" indent="-177800" algn="l" rtl="0">
              <a:spcBef>
                <a:spcPts val="1000"/>
              </a:spcBef>
              <a:spcAft>
                <a:spcPts val="0"/>
              </a:spcAft>
              <a:buSzPts val="2600"/>
              <a:buFont typeface="Arial"/>
              <a:buNone/>
            </a:pPr>
            <a:endParaRPr/>
          </a:p>
          <a:p>
            <a:pPr marL="342900" lvl="0" indent="-177800" algn="l" rtl="0">
              <a:spcBef>
                <a:spcPts val="1000"/>
              </a:spcBef>
              <a:spcAft>
                <a:spcPts val="0"/>
              </a:spcAft>
              <a:buSzPts val="2600"/>
              <a:buFont typeface="Arial"/>
              <a:buNone/>
            </a:pPr>
            <a:endParaRPr/>
          </a:p>
          <a:p>
            <a:pPr marL="0" lvl="0" indent="0" algn="l" rtl="0">
              <a:spcBef>
                <a:spcPts val="1000"/>
              </a:spcBef>
              <a:spcAft>
                <a:spcPts val="0"/>
              </a:spcAft>
              <a:buSzPts val="2600"/>
              <a:buNone/>
            </a:pPr>
            <a:endParaRPr/>
          </a:p>
          <a:p>
            <a:pPr marL="0" lvl="0" indent="0" algn="l" rtl="0">
              <a:spcBef>
                <a:spcPts val="1000"/>
              </a:spcBef>
              <a:spcAft>
                <a:spcPts val="0"/>
              </a:spcAft>
              <a:buSzPts val="2600"/>
              <a:buNone/>
            </a:pPr>
            <a:endParaRPr/>
          </a:p>
        </p:txBody>
      </p:sp>
      <p:sp>
        <p:nvSpPr>
          <p:cNvPr id="523" name="Google Shape;523;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524" name="Google Shape;524;p37"/>
          <p:cNvSpPr txBox="1"/>
          <p:nvPr/>
        </p:nvSpPr>
        <p:spPr>
          <a:xfrm>
            <a:off x="7224383" y="2402854"/>
            <a:ext cx="170794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i="1">
                <a:solidFill>
                  <a:srgbClr val="FF0000"/>
                </a:solidFill>
                <a:latin typeface="Calibri"/>
                <a:ea typeface="Calibri"/>
                <a:cs typeface="Calibri"/>
                <a:sym typeface="Calibri"/>
              </a:rPr>
              <a:t>T </a:t>
            </a:r>
            <a:r>
              <a:rPr lang="en-US" sz="1800">
                <a:solidFill>
                  <a:srgbClr val="FF0000"/>
                </a:solidFill>
                <a:latin typeface="Calibri"/>
                <a:ea typeface="Calibri"/>
                <a:cs typeface="Calibri"/>
                <a:sym typeface="Calibri"/>
              </a:rPr>
              <a:t>= 35 minutes</a:t>
            </a:r>
            <a:endParaRPr sz="1800" i="1">
              <a:solidFill>
                <a:srgbClr val="FF0000"/>
              </a:solidFill>
              <a:latin typeface="Calibri"/>
              <a:ea typeface="Calibri"/>
              <a:cs typeface="Calibri"/>
              <a:sym typeface="Calibri"/>
            </a:endParaRPr>
          </a:p>
        </p:txBody>
      </p:sp>
      <p:pic>
        <p:nvPicPr>
          <p:cNvPr id="525" name="Google Shape;525;p37"/>
          <p:cNvPicPr preferRelativeResize="0"/>
          <p:nvPr/>
        </p:nvPicPr>
        <p:blipFill>
          <a:blip r:embed="rId3">
            <a:alphaModFix/>
          </a:blip>
          <a:stretch>
            <a:fillRect/>
          </a:stretch>
        </p:blipFill>
        <p:spPr>
          <a:xfrm>
            <a:off x="2275313" y="3083350"/>
            <a:ext cx="5400675" cy="2447925"/>
          </a:xfrm>
          <a:prstGeom prst="rect">
            <a:avLst/>
          </a:prstGeom>
          <a:noFill/>
          <a:ln>
            <a:noFill/>
          </a:ln>
        </p:spPr>
      </p:pic>
      <p:sp>
        <p:nvSpPr>
          <p:cNvPr id="526" name="Google Shape;526;p37"/>
          <p:cNvSpPr/>
          <p:nvPr/>
        </p:nvSpPr>
        <p:spPr>
          <a:xfrm>
            <a:off x="6700366" y="2456577"/>
            <a:ext cx="404700" cy="3701400"/>
          </a:xfrm>
          <a:prstGeom prst="ellipse">
            <a:avLst/>
          </a:prstGeom>
          <a:noFill/>
          <a:ln w="19050" cap="rnd"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dirty="0"/>
              <a:t>Summary</a:t>
            </a:r>
            <a:endParaRPr dirty="0"/>
          </a:p>
        </p:txBody>
      </p:sp>
      <p:sp>
        <p:nvSpPr>
          <p:cNvPr id="532" name="Google Shape;532;p4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In this section, we learnt</a:t>
            </a:r>
            <a:endParaRPr dirty="0"/>
          </a:p>
          <a:p>
            <a:pPr marL="742950" lvl="1" indent="-285750" algn="l" rtl="0">
              <a:spcBef>
                <a:spcPts val="1000"/>
              </a:spcBef>
              <a:spcAft>
                <a:spcPts val="0"/>
              </a:spcAft>
              <a:buSzPts val="1440"/>
              <a:buChar char="o"/>
            </a:pPr>
            <a:r>
              <a:rPr lang="en-US" dirty="0"/>
              <a:t>The general structure of a mixed integer linear optimization problem</a:t>
            </a:r>
            <a:endParaRPr dirty="0"/>
          </a:p>
          <a:p>
            <a:pPr marL="742950" lvl="1" indent="-285750" algn="l" rtl="0">
              <a:spcBef>
                <a:spcPts val="1000"/>
              </a:spcBef>
              <a:spcAft>
                <a:spcPts val="0"/>
              </a:spcAft>
              <a:buSzPts val="1440"/>
              <a:buChar char="o"/>
            </a:pPr>
            <a:r>
              <a:rPr lang="en-US" dirty="0"/>
              <a:t>Introduction to coding simple MILP models in GAMS and </a:t>
            </a:r>
            <a:r>
              <a:rPr lang="en-US" dirty="0" err="1"/>
              <a:t>Pyomo</a:t>
            </a:r>
            <a:endParaRPr dirty="0"/>
          </a:p>
          <a:p>
            <a:pPr marL="742950" lvl="1" indent="-285750" algn="l" rtl="0">
              <a:spcBef>
                <a:spcPts val="1000"/>
              </a:spcBef>
              <a:spcAft>
                <a:spcPts val="0"/>
              </a:spcAft>
              <a:buSzPts val="1440"/>
              <a:buChar char="o"/>
            </a:pPr>
            <a:r>
              <a:rPr lang="en-US" dirty="0"/>
              <a:t>Defining “either-or” constraints using big-M</a:t>
            </a:r>
            <a:endParaRPr dirty="0"/>
          </a:p>
          <a:p>
            <a:pPr marL="742950" lvl="1" indent="-285750" algn="l" rtl="0">
              <a:spcBef>
                <a:spcPts val="1000"/>
              </a:spcBef>
              <a:spcAft>
                <a:spcPts val="0"/>
              </a:spcAft>
              <a:buSzPts val="1440"/>
              <a:buChar char="o"/>
            </a:pPr>
            <a:r>
              <a:rPr lang="en-US" dirty="0"/>
              <a:t>Exporting data from </a:t>
            </a:r>
            <a:r>
              <a:rPr lang="en-US" dirty="0" err="1"/>
              <a:t>Pyomo</a:t>
            </a:r>
            <a:r>
              <a:rPr lang="en-US" dirty="0"/>
              <a:t> and GAMS</a:t>
            </a:r>
            <a:endParaRPr dirty="0"/>
          </a:p>
          <a:p>
            <a:pPr marL="742950" lvl="1" indent="-285750" algn="l" rtl="0">
              <a:spcBef>
                <a:spcPts val="1000"/>
              </a:spcBef>
              <a:spcAft>
                <a:spcPts val="0"/>
              </a:spcAft>
              <a:buSzPts val="1440"/>
              <a:buChar char="o"/>
            </a:pPr>
            <a:r>
              <a:rPr lang="en-US" dirty="0"/>
              <a:t>Accessing elements dynamically in GAMS and </a:t>
            </a:r>
            <a:r>
              <a:rPr lang="en-US" dirty="0" err="1"/>
              <a:t>Pyomo</a:t>
            </a:r>
            <a:endParaRPr dirty="0"/>
          </a:p>
          <a:p>
            <a:pPr marL="742950" lvl="1" indent="-285750" algn="l" rtl="0">
              <a:spcBef>
                <a:spcPts val="1000"/>
              </a:spcBef>
              <a:spcAft>
                <a:spcPts val="0"/>
              </a:spcAft>
              <a:buSzPts val="1440"/>
              <a:buChar char="o"/>
            </a:pPr>
            <a:r>
              <a:rPr lang="en-US" dirty="0"/>
              <a:t>Submitting jobs on NEOS (for GAMS and </a:t>
            </a:r>
            <a:r>
              <a:rPr lang="en-US" dirty="0" err="1"/>
              <a:t>Pyomo</a:t>
            </a:r>
            <a:r>
              <a:rPr lang="en-US" dirty="0"/>
              <a:t> platforms</a:t>
            </a:r>
            <a:r>
              <a:rPr lang="en-US" dirty="0" smtClean="0"/>
              <a:t>)</a:t>
            </a:r>
          </a:p>
          <a:p>
            <a:pPr marL="742950" lvl="1" indent="-285750" algn="l" rtl="0">
              <a:spcBef>
                <a:spcPts val="1000"/>
              </a:spcBef>
              <a:spcAft>
                <a:spcPts val="0"/>
              </a:spcAft>
              <a:buSzPts val="1440"/>
              <a:buChar char="o"/>
            </a:pPr>
            <a:r>
              <a:rPr lang="en-US" dirty="0" smtClean="0"/>
              <a:t>Visualizing results for scheduling problems</a:t>
            </a:r>
            <a:endParaRPr dirty="0"/>
          </a:p>
        </p:txBody>
      </p:sp>
      <p:sp>
        <p:nvSpPr>
          <p:cNvPr id="533" name="Google Shape;533;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Example 1</a:t>
            </a:r>
            <a:r>
              <a:rPr lang="en-US" baseline="30000"/>
              <a:t>* </a:t>
            </a:r>
            <a:r>
              <a:rPr lang="en-US"/>
              <a:t>- Dorian auto manufacturing </a:t>
            </a:r>
            <a:endParaRPr/>
          </a:p>
        </p:txBody>
      </p:sp>
      <p:sp>
        <p:nvSpPr>
          <p:cNvPr id="172" name="Google Shape;172;p4"/>
          <p:cNvSpPr/>
          <p:nvPr/>
        </p:nvSpPr>
        <p:spPr>
          <a:xfrm>
            <a:off x="677334" y="1895399"/>
            <a:ext cx="882791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Dorian Auto is considering manufacturing three types of autos: compact, midsize, and large. Currently, 6,000 tons of steel and 60,000 hours of labor are available. For production of a type of car to be economically feasible, at least 1,000 cars of that type must be produced. Formulate an MILP to maximize Dorian’s profit.</a:t>
            </a:r>
            <a:endParaRPr/>
          </a:p>
        </p:txBody>
      </p:sp>
      <p:sp>
        <p:nvSpPr>
          <p:cNvPr id="173" name="Google Shape;173;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74" name="Google Shape;174;p4"/>
          <p:cNvSpPr txBox="1">
            <a:spLocks noGrp="1"/>
          </p:cNvSpPr>
          <p:nvPr>
            <p:ph type="ftr" idx="11"/>
          </p:nvPr>
        </p:nvSpPr>
        <p:spPr>
          <a:xfrm>
            <a:off x="816838" y="6268278"/>
            <a:ext cx="8304584" cy="425669"/>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n-US" sz="1600" baseline="30000">
                <a:solidFill>
                  <a:schemeClr val="dk1"/>
                </a:solidFill>
              </a:rPr>
              <a:t>* </a:t>
            </a:r>
            <a:r>
              <a:rPr lang="en-US" sz="1600">
                <a:solidFill>
                  <a:schemeClr val="dk1"/>
                </a:solidFill>
              </a:rPr>
              <a:t>Winston, Wayne L., and Jeffrey B. Goldberg. </a:t>
            </a:r>
            <a:r>
              <a:rPr lang="en-US" sz="1600" i="1">
                <a:solidFill>
                  <a:schemeClr val="dk1"/>
                </a:solidFill>
              </a:rPr>
              <a:t>Operations research: applications and algorithms</a:t>
            </a:r>
            <a:r>
              <a:rPr lang="en-US" sz="1600">
                <a:solidFill>
                  <a:schemeClr val="dk1"/>
                </a:solidFill>
              </a:rPr>
              <a:t>,</a:t>
            </a:r>
            <a:endParaRPr/>
          </a:p>
          <a:p>
            <a:pPr marL="0" lvl="0" indent="0" algn="just" rtl="0">
              <a:spcBef>
                <a:spcPts val="0"/>
              </a:spcBef>
              <a:spcAft>
                <a:spcPts val="0"/>
              </a:spcAft>
              <a:buNone/>
            </a:pPr>
            <a:r>
              <a:rPr lang="en-US" sz="1600">
                <a:solidFill>
                  <a:schemeClr val="dk1"/>
                </a:solidFill>
              </a:rPr>
              <a:t>4th edition, 2004, Pg. 488-489</a:t>
            </a:r>
            <a:endParaRPr sz="1600">
              <a:solidFill>
                <a:schemeClr val="dk1"/>
              </a:solidFill>
            </a:endParaRPr>
          </a:p>
        </p:txBody>
      </p:sp>
      <p:pic>
        <p:nvPicPr>
          <p:cNvPr id="175" name="Google Shape;175;p4"/>
          <p:cNvPicPr preferRelativeResize="0"/>
          <p:nvPr/>
        </p:nvPicPr>
        <p:blipFill rotWithShape="1">
          <a:blip r:embed="rId3">
            <a:alphaModFix/>
          </a:blip>
          <a:srcRect/>
          <a:stretch/>
        </p:blipFill>
        <p:spPr>
          <a:xfrm>
            <a:off x="6146800" y="3479800"/>
            <a:ext cx="914400" cy="198438"/>
          </a:xfrm>
          <a:prstGeom prst="rect">
            <a:avLst/>
          </a:prstGeom>
          <a:noFill/>
          <a:ln>
            <a:noFill/>
          </a:ln>
        </p:spPr>
      </p:pic>
      <p:graphicFrame>
        <p:nvGraphicFramePr>
          <p:cNvPr id="176" name="Google Shape;176;p4"/>
          <p:cNvGraphicFramePr/>
          <p:nvPr/>
        </p:nvGraphicFramePr>
        <p:xfrm>
          <a:off x="2447384" y="3578389"/>
          <a:ext cx="5212850" cy="2011730"/>
        </p:xfrm>
        <a:graphic>
          <a:graphicData uri="http://schemas.openxmlformats.org/drawingml/2006/table">
            <a:tbl>
              <a:tblPr firstRow="1" bandRow="1">
                <a:noFill/>
                <a:tableStyleId>{AE97E0A6-B7CC-40E8-A8C8-0A3725533414}</a:tableStyleId>
              </a:tblPr>
              <a:tblGrid>
                <a:gridCol w="1003175"/>
                <a:gridCol w="1414725"/>
                <a:gridCol w="1414725"/>
                <a:gridCol w="1380225"/>
              </a:tblGrid>
              <a:tr h="213275">
                <a:tc rowSpan="2">
                  <a:txBody>
                    <a:bodyPr/>
                    <a:lstStyle/>
                    <a:p>
                      <a:pPr marL="0" marR="0" lvl="0" indent="0" algn="ctr" rtl="0">
                        <a:lnSpc>
                          <a:spcPct val="100000"/>
                        </a:lnSpc>
                        <a:spcBef>
                          <a:spcPts val="0"/>
                        </a:spcBef>
                        <a:spcAft>
                          <a:spcPts val="0"/>
                        </a:spcAft>
                        <a:buClr>
                          <a:schemeClr val="dk1"/>
                        </a:buClr>
                        <a:buSzPts val="1600"/>
                        <a:buFont typeface="Calibri"/>
                        <a:buNone/>
                      </a:pPr>
                      <a:r>
                        <a:rPr lang="en-US" sz="1600" i="1" u="none" strike="noStrike" cap="none"/>
                        <a:t>Car type</a:t>
                      </a:r>
                      <a:endParaRPr/>
                    </a:p>
                    <a:p>
                      <a:pPr marL="0" marR="0" lvl="0" indent="0" algn="ctr" rtl="0">
                        <a:spcBef>
                          <a:spcPts val="0"/>
                        </a:spcBef>
                        <a:spcAft>
                          <a:spcPts val="0"/>
                        </a:spcAft>
                        <a:buNone/>
                      </a:pPr>
                      <a:endParaRPr sz="1600" i="1" u="none" strike="noStrike" cap="none"/>
                    </a:p>
                  </a:txBody>
                  <a:tcPr marL="91450" marR="91450" marT="45725" marB="45725" anchor="ctr"/>
                </a:tc>
                <a:tc gridSpan="3">
                  <a:txBody>
                    <a:bodyPr/>
                    <a:lstStyle/>
                    <a:p>
                      <a:pPr marL="0" marR="0" lvl="0" indent="0" algn="ctr" rtl="0">
                        <a:lnSpc>
                          <a:spcPct val="100000"/>
                        </a:lnSpc>
                        <a:spcBef>
                          <a:spcPts val="0"/>
                        </a:spcBef>
                        <a:spcAft>
                          <a:spcPts val="0"/>
                        </a:spcAft>
                        <a:buClr>
                          <a:schemeClr val="dk1"/>
                        </a:buClr>
                        <a:buSzPts val="1600"/>
                        <a:buFont typeface="Calibri"/>
                        <a:buNone/>
                      </a:pPr>
                      <a:r>
                        <a:rPr lang="en-US" sz="1600" i="1" u="none" strike="noStrike" cap="none"/>
                        <a:t>Car type</a:t>
                      </a:r>
                      <a:endParaRPr sz="1600" i="1" u="none" strike="noStrike" cap="none"/>
                    </a:p>
                  </a:txBody>
                  <a:tcPr marL="91450" marR="91450" marT="45725" marB="45725" anchor="ctr"/>
                </a:tc>
                <a:tc hMerge="1">
                  <a:txBody>
                    <a:bodyPr/>
                    <a:lstStyle/>
                    <a:p>
                      <a:endParaRPr lang="en-US"/>
                    </a:p>
                  </a:txBody>
                  <a:tcPr/>
                </a:tc>
                <a:tc hMerge="1">
                  <a:txBody>
                    <a:bodyPr/>
                    <a:lstStyle/>
                    <a:p>
                      <a:endParaRPr lang="en-US"/>
                    </a:p>
                  </a:txBody>
                  <a:tcPr/>
                </a:tc>
              </a:tr>
              <a:tr h="21327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t>Steel required (tons per car)</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t>Labor required (hrs per car)</a:t>
                      </a:r>
                      <a:endParaRPr sz="16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t>Profit yielded</a:t>
                      </a:r>
                      <a:endParaRPr/>
                    </a:p>
                    <a:p>
                      <a:pPr marL="0" marR="0" lvl="0" indent="0" algn="ctr" rtl="0">
                        <a:lnSpc>
                          <a:spcPct val="100000"/>
                        </a:lnSpc>
                        <a:spcBef>
                          <a:spcPts val="0"/>
                        </a:spcBef>
                        <a:spcAft>
                          <a:spcPts val="0"/>
                        </a:spcAft>
                        <a:buClr>
                          <a:schemeClr val="dk1"/>
                        </a:buClr>
                        <a:buSzPts val="1600"/>
                        <a:buFont typeface="Calibri"/>
                        <a:buNone/>
                      </a:pPr>
                      <a:r>
                        <a:rPr lang="en-US" sz="1600" u="none" strike="noStrike" cap="none"/>
                        <a:t>($)</a:t>
                      </a:r>
                      <a:endParaRPr/>
                    </a:p>
                  </a:txBody>
                  <a:tcPr marL="91450" marR="91450" marT="45725" marB="45725" anchor="ctr"/>
                </a:tc>
              </a:tr>
              <a:tr h="333075">
                <a:tc>
                  <a:txBody>
                    <a:bodyPr/>
                    <a:lstStyle/>
                    <a:p>
                      <a:pPr marL="0" marR="0" lvl="0" indent="0" algn="l" rtl="0">
                        <a:spcBef>
                          <a:spcPts val="0"/>
                        </a:spcBef>
                        <a:spcAft>
                          <a:spcPts val="0"/>
                        </a:spcAft>
                        <a:buNone/>
                      </a:pPr>
                      <a:r>
                        <a:rPr lang="en-US" sz="1600" i="1" u="none" strike="noStrike" cap="none"/>
                        <a:t>Compact</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1.5</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30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2000</a:t>
                      </a:r>
                      <a:endParaRPr sz="1800" u="none" strike="noStrike" cap="none"/>
                    </a:p>
                  </a:txBody>
                  <a:tcPr marL="91450" marR="91450" marT="45725" marB="45725" anchor="ctr"/>
                </a:tc>
              </a:tr>
              <a:tr h="333075">
                <a:tc>
                  <a:txBody>
                    <a:bodyPr/>
                    <a:lstStyle/>
                    <a:p>
                      <a:pPr marL="0" marR="0" lvl="0" indent="0" algn="l" rtl="0">
                        <a:spcBef>
                          <a:spcPts val="0"/>
                        </a:spcBef>
                        <a:spcAft>
                          <a:spcPts val="0"/>
                        </a:spcAft>
                        <a:buNone/>
                      </a:pPr>
                      <a:r>
                        <a:rPr lang="en-US" sz="1600" i="1" u="none" strike="noStrike" cap="none"/>
                        <a:t>Midsize</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3</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25</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3000</a:t>
                      </a:r>
                      <a:endParaRPr sz="1800" u="none" strike="noStrike" cap="none"/>
                    </a:p>
                  </a:txBody>
                  <a:tcPr marL="91450" marR="91450" marT="45725" marB="45725" anchor="ctr"/>
                </a:tc>
              </a:tr>
              <a:tr h="213275">
                <a:tc>
                  <a:txBody>
                    <a:bodyPr/>
                    <a:lstStyle/>
                    <a:p>
                      <a:pPr marL="0" marR="0" lvl="0" indent="0" algn="l" rtl="0">
                        <a:spcBef>
                          <a:spcPts val="0"/>
                        </a:spcBef>
                        <a:spcAft>
                          <a:spcPts val="0"/>
                        </a:spcAft>
                        <a:buNone/>
                      </a:pPr>
                      <a:r>
                        <a:rPr lang="en-US" sz="1600" i="1" u="none" strike="noStrike" cap="none"/>
                        <a:t>Large</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5</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40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4000</a:t>
                      </a:r>
                      <a:endParaRPr sz="1800" u="none" strike="noStrike" cap="none"/>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sets</a:t>
            </a:r>
            <a:endParaRPr/>
          </a:p>
        </p:txBody>
      </p:sp>
      <p:sp>
        <p:nvSpPr>
          <p:cNvPr id="182" name="Google Shape;182;p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Set of all cars that can be manufactured</a:t>
            </a:r>
            <a:endParaRPr/>
          </a:p>
          <a:p>
            <a:pPr marL="742950" lvl="1" indent="-285750" algn="l" rtl="0">
              <a:spcBef>
                <a:spcPts val="1000"/>
              </a:spcBef>
              <a:spcAft>
                <a:spcPts val="0"/>
              </a:spcAft>
              <a:buSzPts val="1440"/>
              <a:buChar char="o"/>
            </a:pPr>
            <a:r>
              <a:rPr lang="en-US" i="1"/>
              <a:t> </a:t>
            </a:r>
            <a:endParaRPr/>
          </a:p>
        </p:txBody>
      </p:sp>
      <p:sp>
        <p:nvSpPr>
          <p:cNvPr id="183" name="Google Shape;183;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84" name="Google Shape;184;p5"/>
          <p:cNvPicPr preferRelativeResize="0"/>
          <p:nvPr/>
        </p:nvPicPr>
        <p:blipFill rotWithShape="1">
          <a:blip r:embed="rId3">
            <a:alphaModFix/>
          </a:blip>
          <a:srcRect/>
          <a:stretch/>
        </p:blipFill>
        <p:spPr>
          <a:xfrm>
            <a:off x="1483865" y="2636669"/>
            <a:ext cx="3576408" cy="33076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 </a:t>
            </a:r>
            <a:r>
              <a:rPr lang="en-US"/>
              <a:t>(1)</a:t>
            </a:r>
            <a:r>
              <a:rPr lang="en-US" i="1"/>
              <a:t> </a:t>
            </a:r>
            <a:endParaRPr/>
          </a:p>
        </p:txBody>
      </p:sp>
      <p:sp>
        <p:nvSpPr>
          <p:cNvPr id="190" name="Google Shape;190;p6"/>
          <p:cNvSpPr txBox="1">
            <a:spLocks noGrp="1"/>
          </p:cNvSpPr>
          <p:nvPr>
            <p:ph type="body" idx="1"/>
          </p:nvPr>
        </p:nvSpPr>
        <p:spPr>
          <a:xfrm>
            <a:off x="677334" y="2160589"/>
            <a:ext cx="9098262"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Let α</a:t>
            </a:r>
            <a:r>
              <a:rPr lang="en-US" baseline="-25000" dirty="0"/>
              <a:t>a,* </a:t>
            </a:r>
            <a:r>
              <a:rPr lang="en-US" dirty="0"/>
              <a:t>be the data table containing the steel and labor requirements</a:t>
            </a:r>
            <a:endParaRPr dirty="0"/>
          </a:p>
          <a:p>
            <a:pPr marL="742950" lvl="1" indent="-285750" algn="l" rtl="0">
              <a:spcBef>
                <a:spcPts val="1000"/>
              </a:spcBef>
              <a:spcAft>
                <a:spcPts val="0"/>
              </a:spcAft>
              <a:buSzPts val="1440"/>
              <a:buChar char="o"/>
            </a:pPr>
            <a:r>
              <a:rPr lang="en-US" dirty="0"/>
              <a:t>Let α</a:t>
            </a:r>
            <a:r>
              <a:rPr lang="en-US" baseline="-25000" dirty="0"/>
              <a:t>a, ‘steel’  </a:t>
            </a:r>
            <a:r>
              <a:rPr lang="en-US" dirty="0"/>
              <a:t>be the steel requirement for each type of car</a:t>
            </a:r>
            <a:endParaRPr dirty="0"/>
          </a:p>
          <a:p>
            <a:pPr marL="742950" lvl="1" indent="-285750" algn="l" rtl="0">
              <a:spcBef>
                <a:spcPts val="1000"/>
              </a:spcBef>
              <a:spcAft>
                <a:spcPts val="0"/>
              </a:spcAft>
              <a:buSzPts val="1440"/>
              <a:buChar char="o"/>
            </a:pPr>
            <a:r>
              <a:rPr lang="en-US" dirty="0"/>
              <a:t>Let α</a:t>
            </a:r>
            <a:r>
              <a:rPr lang="en-US" baseline="-25000" dirty="0"/>
              <a:t>a, ‘labor’  </a:t>
            </a:r>
            <a:r>
              <a:rPr lang="en-US" dirty="0"/>
              <a:t>be the labor requirement for each type of car</a:t>
            </a:r>
            <a:endParaRPr dirty="0"/>
          </a:p>
          <a:p>
            <a:pPr marL="342900" lvl="0" indent="-342900" algn="l" rtl="0">
              <a:spcBef>
                <a:spcPts val="1000"/>
              </a:spcBef>
              <a:spcAft>
                <a:spcPts val="0"/>
              </a:spcAft>
              <a:buSzPts val="2600"/>
              <a:buFont typeface="Arial"/>
              <a:buChar char="•"/>
            </a:pPr>
            <a:r>
              <a:rPr lang="en-US" dirty="0"/>
              <a:t>Let </a:t>
            </a:r>
            <a:r>
              <a:rPr lang="en-US" dirty="0" err="1"/>
              <a:t>φ</a:t>
            </a:r>
            <a:r>
              <a:rPr lang="en-US" baseline="-25000" dirty="0" err="1"/>
              <a:t>a</a:t>
            </a:r>
            <a:r>
              <a:rPr lang="en-US" dirty="0"/>
              <a:t> be the profit contribution of each type of car a (in $)</a:t>
            </a:r>
            <a:endParaRPr dirty="0"/>
          </a:p>
          <a:p>
            <a:pPr marL="0" lvl="0" indent="0" algn="l" rtl="0">
              <a:spcBef>
                <a:spcPts val="1000"/>
              </a:spcBef>
              <a:spcAft>
                <a:spcPts val="0"/>
              </a:spcAft>
              <a:buSzPts val="2600"/>
              <a:buNone/>
            </a:pPr>
            <a:endParaRPr dirty="0"/>
          </a:p>
          <a:p>
            <a:pPr marL="342900" lvl="0" indent="-177800" algn="l" rtl="0">
              <a:spcBef>
                <a:spcPts val="1000"/>
              </a:spcBef>
              <a:spcAft>
                <a:spcPts val="0"/>
              </a:spcAft>
              <a:buSzPts val="2600"/>
              <a:buFont typeface="Arial"/>
              <a:buNone/>
            </a:pPr>
            <a:endParaRPr dirty="0"/>
          </a:p>
        </p:txBody>
      </p:sp>
      <p:sp>
        <p:nvSpPr>
          <p:cNvPr id="191" name="Google Shape;191;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aphicFrame>
        <p:nvGraphicFramePr>
          <p:cNvPr id="192" name="Google Shape;192;p6"/>
          <p:cNvGraphicFramePr/>
          <p:nvPr/>
        </p:nvGraphicFramePr>
        <p:xfrm>
          <a:off x="2447384" y="4259871"/>
          <a:ext cx="5212850" cy="2011730"/>
        </p:xfrm>
        <a:graphic>
          <a:graphicData uri="http://schemas.openxmlformats.org/drawingml/2006/table">
            <a:tbl>
              <a:tblPr firstRow="1" bandRow="1">
                <a:noFill/>
                <a:tableStyleId>{AE97E0A6-B7CC-40E8-A8C8-0A3725533414}</a:tableStyleId>
              </a:tblPr>
              <a:tblGrid>
                <a:gridCol w="1003175"/>
                <a:gridCol w="1414725"/>
                <a:gridCol w="1414725"/>
                <a:gridCol w="1380225"/>
              </a:tblGrid>
              <a:tr h="213275">
                <a:tc rowSpan="2">
                  <a:txBody>
                    <a:bodyPr/>
                    <a:lstStyle/>
                    <a:p>
                      <a:pPr marL="0" marR="0" lvl="0" indent="0" algn="ctr" rtl="0">
                        <a:lnSpc>
                          <a:spcPct val="100000"/>
                        </a:lnSpc>
                        <a:spcBef>
                          <a:spcPts val="0"/>
                        </a:spcBef>
                        <a:spcAft>
                          <a:spcPts val="0"/>
                        </a:spcAft>
                        <a:buClr>
                          <a:schemeClr val="dk1"/>
                        </a:buClr>
                        <a:buSzPts val="1600"/>
                        <a:buFont typeface="Calibri"/>
                        <a:buNone/>
                      </a:pPr>
                      <a:r>
                        <a:rPr lang="en-US" sz="1600" i="1" u="none" strike="noStrike" cap="none" dirty="0"/>
                        <a:t>Car type</a:t>
                      </a:r>
                      <a:endParaRPr dirty="0"/>
                    </a:p>
                    <a:p>
                      <a:pPr marL="0" marR="0" lvl="0" indent="0" algn="ctr" rtl="0">
                        <a:spcBef>
                          <a:spcPts val="0"/>
                        </a:spcBef>
                        <a:spcAft>
                          <a:spcPts val="0"/>
                        </a:spcAft>
                        <a:buNone/>
                      </a:pPr>
                      <a:endParaRPr sz="1600" i="1" u="none" strike="noStrike" cap="none" dirty="0"/>
                    </a:p>
                  </a:txBody>
                  <a:tcPr marL="91450" marR="91450" marT="45725" marB="45725" anchor="ctr"/>
                </a:tc>
                <a:tc gridSpan="3">
                  <a:txBody>
                    <a:bodyPr/>
                    <a:lstStyle/>
                    <a:p>
                      <a:pPr marL="0" marR="0" lvl="0" indent="0" algn="ctr" rtl="0">
                        <a:lnSpc>
                          <a:spcPct val="100000"/>
                        </a:lnSpc>
                        <a:spcBef>
                          <a:spcPts val="0"/>
                        </a:spcBef>
                        <a:spcAft>
                          <a:spcPts val="0"/>
                        </a:spcAft>
                        <a:buClr>
                          <a:schemeClr val="dk1"/>
                        </a:buClr>
                        <a:buSzPts val="1600"/>
                        <a:buFont typeface="Calibri"/>
                        <a:buNone/>
                      </a:pPr>
                      <a:r>
                        <a:rPr lang="en-US" sz="1600" i="1" u="none" strike="noStrike" cap="none" dirty="0"/>
                        <a:t>Car type</a:t>
                      </a:r>
                      <a:endParaRPr sz="1600" i="1" u="none" strike="noStrike" cap="none" dirty="0"/>
                    </a:p>
                  </a:txBody>
                  <a:tcPr marL="91450" marR="91450" marT="45725" marB="45725" anchor="ctr"/>
                </a:tc>
                <a:tc hMerge="1">
                  <a:txBody>
                    <a:bodyPr/>
                    <a:lstStyle/>
                    <a:p>
                      <a:endParaRPr lang="en-US"/>
                    </a:p>
                  </a:txBody>
                  <a:tcPr/>
                </a:tc>
                <a:tc hMerge="1">
                  <a:txBody>
                    <a:bodyPr/>
                    <a:lstStyle/>
                    <a:p>
                      <a:endParaRPr lang="en-US"/>
                    </a:p>
                  </a:txBody>
                  <a:tcPr/>
                </a:tc>
              </a:tr>
              <a:tr h="21327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t>Steel required (tons per car)</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t>Labor required (hrs per car)</a:t>
                      </a:r>
                      <a:endParaRPr sz="16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u="none" strike="noStrike" cap="none"/>
                        <a:t>Profit yielded</a:t>
                      </a:r>
                      <a:endParaRPr/>
                    </a:p>
                    <a:p>
                      <a:pPr marL="0" marR="0" lvl="0" indent="0" algn="ctr" rtl="0">
                        <a:lnSpc>
                          <a:spcPct val="100000"/>
                        </a:lnSpc>
                        <a:spcBef>
                          <a:spcPts val="0"/>
                        </a:spcBef>
                        <a:spcAft>
                          <a:spcPts val="0"/>
                        </a:spcAft>
                        <a:buClr>
                          <a:schemeClr val="dk1"/>
                        </a:buClr>
                        <a:buSzPts val="1600"/>
                        <a:buFont typeface="Calibri"/>
                        <a:buNone/>
                      </a:pPr>
                      <a:r>
                        <a:rPr lang="en-US" sz="1600" u="none" strike="noStrike" cap="none"/>
                        <a:t>($)</a:t>
                      </a:r>
                      <a:endParaRPr/>
                    </a:p>
                  </a:txBody>
                  <a:tcPr marL="91450" marR="91450" marT="45725" marB="45725" anchor="ctr"/>
                </a:tc>
              </a:tr>
              <a:tr h="333075">
                <a:tc>
                  <a:txBody>
                    <a:bodyPr/>
                    <a:lstStyle/>
                    <a:p>
                      <a:pPr marL="0" marR="0" lvl="0" indent="0" algn="l" rtl="0">
                        <a:spcBef>
                          <a:spcPts val="0"/>
                        </a:spcBef>
                        <a:spcAft>
                          <a:spcPts val="0"/>
                        </a:spcAft>
                        <a:buNone/>
                      </a:pPr>
                      <a:r>
                        <a:rPr lang="en-US" sz="1600" i="1" u="none" strike="noStrike" cap="none"/>
                        <a:t>Compact</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1.5</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30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2000</a:t>
                      </a:r>
                      <a:endParaRPr sz="1800" u="none" strike="noStrike" cap="none"/>
                    </a:p>
                  </a:txBody>
                  <a:tcPr marL="91450" marR="91450" marT="45725" marB="45725" anchor="ctr"/>
                </a:tc>
              </a:tr>
              <a:tr h="333075">
                <a:tc>
                  <a:txBody>
                    <a:bodyPr/>
                    <a:lstStyle/>
                    <a:p>
                      <a:pPr marL="0" marR="0" lvl="0" indent="0" algn="l" rtl="0">
                        <a:spcBef>
                          <a:spcPts val="0"/>
                        </a:spcBef>
                        <a:spcAft>
                          <a:spcPts val="0"/>
                        </a:spcAft>
                        <a:buNone/>
                      </a:pPr>
                      <a:r>
                        <a:rPr lang="en-US" sz="1600" i="1" u="none" strike="noStrike" cap="none"/>
                        <a:t>Midsize</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3</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25</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3000</a:t>
                      </a:r>
                      <a:endParaRPr sz="1800" u="none" strike="noStrike" cap="none"/>
                    </a:p>
                  </a:txBody>
                  <a:tcPr marL="91450" marR="91450" marT="45725" marB="45725" anchor="ctr"/>
                </a:tc>
              </a:tr>
              <a:tr h="213275">
                <a:tc>
                  <a:txBody>
                    <a:bodyPr/>
                    <a:lstStyle/>
                    <a:p>
                      <a:pPr marL="0" marR="0" lvl="0" indent="0" algn="l" rtl="0">
                        <a:spcBef>
                          <a:spcPts val="0"/>
                        </a:spcBef>
                        <a:spcAft>
                          <a:spcPts val="0"/>
                        </a:spcAft>
                        <a:buNone/>
                      </a:pPr>
                      <a:r>
                        <a:rPr lang="en-US" sz="1600" i="1" u="none" strike="noStrike" cap="none"/>
                        <a:t>Large</a:t>
                      </a:r>
                      <a:endParaRPr sz="16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5</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40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US" sz="1800" u="none" strike="noStrike" cap="none"/>
                        <a:t>4000</a:t>
                      </a:r>
                      <a:endParaRPr sz="1800" u="none" strike="noStrike" cap="none"/>
                    </a:p>
                  </a:txBody>
                  <a:tcPr marL="91450" marR="91450" marT="45725" marB="45725"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parameters </a:t>
            </a:r>
            <a:r>
              <a:rPr lang="en-US"/>
              <a:t>(2)</a:t>
            </a:r>
            <a:r>
              <a:rPr lang="en-US" i="1"/>
              <a:t> </a:t>
            </a:r>
            <a:endParaRPr/>
          </a:p>
        </p:txBody>
      </p:sp>
      <p:sp>
        <p:nvSpPr>
          <p:cNvPr id="198" name="Google Shape;198;p7"/>
          <p:cNvSpPr txBox="1">
            <a:spLocks noGrp="1"/>
          </p:cNvSpPr>
          <p:nvPr>
            <p:ph type="body" idx="1"/>
          </p:nvPr>
        </p:nvSpPr>
        <p:spPr>
          <a:xfrm>
            <a:off x="677334" y="2160589"/>
            <a:ext cx="8596668" cy="154014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dirty="0"/>
              <a:t>Let </a:t>
            </a:r>
            <a:r>
              <a:rPr lang="en-US" dirty="0" err="1"/>
              <a:t>μ</a:t>
            </a:r>
            <a:r>
              <a:rPr lang="en-US" baseline="-25000" dirty="0" err="1"/>
              <a:t>a</a:t>
            </a:r>
            <a:r>
              <a:rPr lang="en-US" baseline="-25000" dirty="0"/>
              <a:t> </a:t>
            </a:r>
            <a:r>
              <a:rPr lang="en-US" dirty="0"/>
              <a:t> be the minimum number of cars to be manufactured, if at all</a:t>
            </a:r>
            <a:endParaRPr dirty="0"/>
          </a:p>
          <a:p>
            <a:pPr marL="342900" lvl="0" indent="-342900" algn="l" rtl="0">
              <a:spcBef>
                <a:spcPts val="1000"/>
              </a:spcBef>
              <a:spcAft>
                <a:spcPts val="0"/>
              </a:spcAft>
              <a:buSzPts val="2600"/>
              <a:buFont typeface="Arial"/>
              <a:buChar char="•"/>
            </a:pPr>
            <a:r>
              <a:rPr lang="en-US" dirty="0"/>
              <a:t>Let σ be the total amount of steel available (in tons)</a:t>
            </a:r>
            <a:endParaRPr dirty="0"/>
          </a:p>
          <a:p>
            <a:pPr marL="342900" lvl="0" indent="-342900" algn="l" rtl="0">
              <a:spcBef>
                <a:spcPts val="1000"/>
              </a:spcBef>
              <a:spcAft>
                <a:spcPts val="0"/>
              </a:spcAft>
              <a:buSzPts val="2600"/>
              <a:buFont typeface="Arial"/>
              <a:buChar char="•"/>
            </a:pPr>
            <a:r>
              <a:rPr lang="en-US" dirty="0"/>
              <a:t>Let </a:t>
            </a:r>
            <a:r>
              <a:rPr lang="el-GR" dirty="0" smtClean="0"/>
              <a:t>λ</a:t>
            </a:r>
            <a:r>
              <a:rPr lang="en-US" dirty="0" smtClean="0"/>
              <a:t> </a:t>
            </a:r>
            <a:r>
              <a:rPr lang="en-US" dirty="0"/>
              <a:t>be the total amount of labor available (in hours)</a:t>
            </a:r>
            <a:endParaRPr dirty="0"/>
          </a:p>
          <a:p>
            <a:pPr marL="342900" lvl="0" indent="-177800" algn="l" rtl="0">
              <a:spcBef>
                <a:spcPts val="1000"/>
              </a:spcBef>
              <a:spcAft>
                <a:spcPts val="0"/>
              </a:spcAft>
              <a:buSzPts val="2600"/>
              <a:buFont typeface="Arial"/>
              <a:buNone/>
            </a:pPr>
            <a:endParaRPr dirty="0"/>
          </a:p>
        </p:txBody>
      </p:sp>
      <p:sp>
        <p:nvSpPr>
          <p:cNvPr id="199" name="Google Shape;199;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variables</a:t>
            </a:r>
            <a:endParaRPr/>
          </a:p>
        </p:txBody>
      </p:sp>
      <p:sp>
        <p:nvSpPr>
          <p:cNvPr id="205" name="Google Shape;205;p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Number of cars of each type manufactured</a:t>
            </a:r>
            <a:endParaRPr/>
          </a:p>
          <a:p>
            <a:pPr marL="742950" lvl="1" indent="-285750" algn="l" rtl="0">
              <a:spcBef>
                <a:spcPts val="1000"/>
              </a:spcBef>
              <a:spcAft>
                <a:spcPts val="0"/>
              </a:spcAft>
              <a:buSzPts val="1440"/>
              <a:buChar char="o"/>
            </a:pPr>
            <a:r>
              <a:rPr lang="en-US"/>
              <a:t> </a:t>
            </a:r>
            <a:endParaRPr/>
          </a:p>
          <a:p>
            <a:pPr marL="342900" lvl="0" indent="-342900" algn="l" rtl="0">
              <a:spcBef>
                <a:spcPts val="1000"/>
              </a:spcBef>
              <a:spcAft>
                <a:spcPts val="0"/>
              </a:spcAft>
              <a:buSzPts val="2600"/>
              <a:buFont typeface="Arial"/>
              <a:buChar char="•"/>
            </a:pPr>
            <a:r>
              <a:rPr lang="en-US"/>
              <a:t>Binary variable – are cars of type </a:t>
            </a:r>
            <a:r>
              <a:rPr lang="en-US" i="1"/>
              <a:t>a</a:t>
            </a:r>
            <a:r>
              <a:rPr lang="en-US"/>
              <a:t> manufactured or not?</a:t>
            </a:r>
            <a:endParaRPr/>
          </a:p>
          <a:p>
            <a:pPr marL="742950" lvl="1" indent="-285750" algn="l" rtl="0">
              <a:spcBef>
                <a:spcPts val="1000"/>
              </a:spcBef>
              <a:spcAft>
                <a:spcPts val="0"/>
              </a:spcAft>
              <a:buSzPts val="1440"/>
              <a:buChar char="o"/>
            </a:pPr>
            <a:r>
              <a:rPr lang="en-US"/>
              <a:t> </a:t>
            </a:r>
            <a:endParaRPr/>
          </a:p>
        </p:txBody>
      </p:sp>
      <p:sp>
        <p:nvSpPr>
          <p:cNvPr id="206" name="Google Shape;206;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07" name="Google Shape;207;p8"/>
          <p:cNvPicPr preferRelativeResize="0"/>
          <p:nvPr/>
        </p:nvPicPr>
        <p:blipFill rotWithShape="1">
          <a:blip r:embed="rId3">
            <a:alphaModFix/>
          </a:blip>
          <a:srcRect/>
          <a:stretch/>
        </p:blipFill>
        <p:spPr>
          <a:xfrm>
            <a:off x="1480937" y="2610497"/>
            <a:ext cx="1185863" cy="368300"/>
          </a:xfrm>
          <a:prstGeom prst="rect">
            <a:avLst/>
          </a:prstGeom>
          <a:noFill/>
          <a:ln>
            <a:noFill/>
          </a:ln>
        </p:spPr>
      </p:pic>
      <p:pic>
        <p:nvPicPr>
          <p:cNvPr id="208" name="Google Shape;208;p8"/>
          <p:cNvPicPr preferRelativeResize="0"/>
          <p:nvPr/>
        </p:nvPicPr>
        <p:blipFill rotWithShape="1">
          <a:blip r:embed="rId4">
            <a:alphaModFix/>
          </a:blip>
          <a:srcRect/>
          <a:stretch/>
        </p:blipFill>
        <p:spPr>
          <a:xfrm>
            <a:off x="1480937" y="3367550"/>
            <a:ext cx="5534025" cy="7334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Calibri"/>
              <a:buNone/>
            </a:pPr>
            <a:r>
              <a:rPr lang="en-US"/>
              <a:t>Organizing information – </a:t>
            </a:r>
            <a:r>
              <a:rPr lang="en-US" i="1"/>
              <a:t>objective function</a:t>
            </a:r>
            <a:endParaRPr/>
          </a:p>
        </p:txBody>
      </p:sp>
      <p:sp>
        <p:nvSpPr>
          <p:cNvPr id="214" name="Google Shape;214;p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600"/>
              <a:buFont typeface="Arial"/>
              <a:buChar char="•"/>
            </a:pPr>
            <a:r>
              <a:rPr lang="en-US"/>
              <a:t>Maximize: total profit from manufacturing cars</a:t>
            </a:r>
            <a:endParaRPr/>
          </a:p>
          <a:p>
            <a:pPr marL="342900" lvl="0" indent="-342900" algn="l" rtl="0">
              <a:spcBef>
                <a:spcPts val="1000"/>
              </a:spcBef>
              <a:spcAft>
                <a:spcPts val="0"/>
              </a:spcAft>
              <a:buSzPts val="2600"/>
              <a:buFont typeface="Arial"/>
              <a:buChar char="•"/>
            </a:pPr>
            <a:r>
              <a:rPr lang="en-US"/>
              <a:t>Objective function:</a:t>
            </a:r>
            <a:endParaRPr/>
          </a:p>
          <a:p>
            <a:pPr marL="342900" lvl="0" indent="-177800" algn="l" rtl="0">
              <a:spcBef>
                <a:spcPts val="1000"/>
              </a:spcBef>
              <a:spcAft>
                <a:spcPts val="0"/>
              </a:spcAft>
              <a:buSzPts val="2600"/>
              <a:buFont typeface="Arial"/>
              <a:buNone/>
            </a:pPr>
            <a:endParaRPr/>
          </a:p>
        </p:txBody>
      </p:sp>
      <p:sp>
        <p:nvSpPr>
          <p:cNvPr id="215" name="Google Shape;215;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16" name="Google Shape;216;p9"/>
          <p:cNvPicPr preferRelativeResize="0"/>
          <p:nvPr/>
        </p:nvPicPr>
        <p:blipFill rotWithShape="1">
          <a:blip r:embed="rId3">
            <a:alphaModFix/>
          </a:blip>
          <a:srcRect/>
          <a:stretch/>
        </p:blipFill>
        <p:spPr>
          <a:xfrm>
            <a:off x="4075113" y="3097213"/>
            <a:ext cx="1801812" cy="73818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1932</Words>
  <Application>Microsoft Office PowerPoint</Application>
  <PresentationFormat>Widescreen</PresentationFormat>
  <Paragraphs>458</Paragraphs>
  <Slides>39</Slides>
  <Notes>39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Calibri</vt:lpstr>
      <vt:lpstr>Courier New</vt:lpstr>
      <vt:lpstr>Noto Sans Symbols</vt:lpstr>
      <vt:lpstr>Facet</vt:lpstr>
      <vt:lpstr>Equation</vt:lpstr>
      <vt:lpstr>Mixed Integer Linear programming (MILP)  using  GAMS and Pyomo</vt:lpstr>
      <vt:lpstr>Agenda</vt:lpstr>
      <vt:lpstr>Review mixed integer linear programming</vt:lpstr>
      <vt:lpstr>Example 1* - Dorian auto manufacturing </vt:lpstr>
      <vt:lpstr>Organizing information – sets</vt:lpstr>
      <vt:lpstr>Organizing information – parameters (1) </vt:lpstr>
      <vt:lpstr>Organizing information – parameters (2) </vt:lpstr>
      <vt:lpstr>Organizing information – variables</vt:lpstr>
      <vt:lpstr>Organizing information – objective function</vt:lpstr>
      <vt:lpstr>Organizing information – constraints (1)</vt:lpstr>
      <vt:lpstr>Formulating either-or constraints </vt:lpstr>
      <vt:lpstr>Organizing information – constraints (2)</vt:lpstr>
      <vt:lpstr>Organizing information – constraints (3)</vt:lpstr>
      <vt:lpstr>Organizing information – constraints (4)</vt:lpstr>
      <vt:lpstr>Assembling optimization model</vt:lpstr>
      <vt:lpstr>Example 2* - Power generation scheduling (1) </vt:lpstr>
      <vt:lpstr>Example 2 - Power generation scheduling (2) </vt:lpstr>
      <vt:lpstr>Organizing information – sets</vt:lpstr>
      <vt:lpstr>Organizing information – parameters (1) </vt:lpstr>
      <vt:lpstr>Organizing information – parameters (2) </vt:lpstr>
      <vt:lpstr>Organizing information – parameters (3) </vt:lpstr>
      <vt:lpstr>Organizing information – variables</vt:lpstr>
      <vt:lpstr>Organizing information – objective function</vt:lpstr>
      <vt:lpstr>Organizing information – constraints (1)</vt:lpstr>
      <vt:lpstr>Organizing information – constraints (2)</vt:lpstr>
      <vt:lpstr>Assembling optimization model</vt:lpstr>
      <vt:lpstr>Example 3* - Flow shop scheduling </vt:lpstr>
      <vt:lpstr>Organizing information – sets</vt:lpstr>
      <vt:lpstr>Organizing information – parameters</vt:lpstr>
      <vt:lpstr>Organizing information – variables</vt:lpstr>
      <vt:lpstr>Organizing information – objective function</vt:lpstr>
      <vt:lpstr>Organizing information – constraints (1)</vt:lpstr>
      <vt:lpstr>Organizing information – constraints (2)</vt:lpstr>
      <vt:lpstr>Assembling optimization model</vt:lpstr>
      <vt:lpstr>Example 3 – results (GAMS)</vt:lpstr>
      <vt:lpstr>Example 3 – results (GAMS)</vt:lpstr>
      <vt:lpstr>Example 3 – results (Pyomo)</vt:lpstr>
      <vt:lpstr>Example 3 – results (Pyomo)</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 Integer Linear programming (MILP)  using  GAMS and Pyomo</dc:title>
  <dc:creator>Sanjula Kammammettu</dc:creator>
  <cp:lastModifiedBy>Sanjula Kammammettu</cp:lastModifiedBy>
  <cp:revision>5</cp:revision>
  <dcterms:created xsi:type="dcterms:W3CDTF">2020-06-30T16:03:59Z</dcterms:created>
  <dcterms:modified xsi:type="dcterms:W3CDTF">2021-06-02T02:38:47Z</dcterms:modified>
</cp:coreProperties>
</file>