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3" r:id="rId8"/>
    <p:sldId id="296" r:id="rId9"/>
    <p:sldId id="264" r:id="rId10"/>
    <p:sldId id="265" r:id="rId11"/>
    <p:sldId id="297" r:id="rId12"/>
    <p:sldId id="270" r:id="rId13"/>
    <p:sldId id="271" r:id="rId14"/>
    <p:sldId id="298" r:id="rId15"/>
    <p:sldId id="273" r:id="rId16"/>
    <p:sldId id="274" r:id="rId17"/>
    <p:sldId id="299" r:id="rId18"/>
    <p:sldId id="301" r:id="rId19"/>
    <p:sldId id="277" r:id="rId20"/>
    <p:sldId id="278" r:id="rId21"/>
    <p:sldId id="279" r:id="rId22"/>
    <p:sldId id="280" r:id="rId23"/>
    <p:sldId id="300" r:id="rId24"/>
    <p:sldId id="281" r:id="rId25"/>
    <p:sldId id="282" r:id="rId26"/>
    <p:sldId id="283" r:id="rId27"/>
    <p:sldId id="302" r:id="rId28"/>
    <p:sldId id="303" r:id="rId29"/>
    <p:sldId id="304" r:id="rId30"/>
    <p:sldId id="284" r:id="rId31"/>
    <p:sldId id="285" r:id="rId32"/>
    <p:sldId id="305" r:id="rId33"/>
    <p:sldId id="306" r:id="rId34"/>
    <p:sldId id="307" r:id="rId35"/>
    <p:sldId id="308" r:id="rId36"/>
    <p:sldId id="309" r:id="rId37"/>
    <p:sldId id="310" r:id="rId38"/>
    <p:sldId id="311" r:id="rId39"/>
    <p:sldId id="286" r:id="rId40"/>
    <p:sldId id="312" r:id="rId41"/>
    <p:sldId id="313" r:id="rId42"/>
    <p:sldId id="287" r:id="rId43"/>
    <p:sldId id="288" r:id="rId44"/>
    <p:sldId id="314" r:id="rId45"/>
    <p:sldId id="315" r:id="rId46"/>
    <p:sldId id="316" r:id="rId47"/>
    <p:sldId id="290" r:id="rId48"/>
    <p:sldId id="295"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VSM0WOh9dYZ9Be6p1fETjXBFj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97E0A6-B7CC-40E8-A8C8-0A3725533414}">
  <a:tblStyle styleId="{AE97E0A6-B7CC-40E8-A8C8-0A37255334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17" autoAdjust="0"/>
  </p:normalViewPr>
  <p:slideViewPr>
    <p:cSldViewPr snapToGrid="0">
      <p:cViewPr varScale="1">
        <p:scale>
          <a:sx n="81" d="100"/>
          <a:sy n="81" d="100"/>
        </p:scale>
        <p:origin x="8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5870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099842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30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706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6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09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534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919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980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21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957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115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820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587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18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201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007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793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248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190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065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560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Please change and add detail</a:t>
            </a:r>
            <a:r>
              <a:rPr lang="en-US" baseline="0" dirty="0" smtClean="0"/>
              <a:t> as required, thank you!</a:t>
            </a:r>
            <a:endParaRPr dirty="0"/>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706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605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351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7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3099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25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82478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92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15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35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74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87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42"/>
          <p:cNvGrpSpPr/>
          <p:nvPr/>
        </p:nvGrpSpPr>
        <p:grpSpPr>
          <a:xfrm>
            <a:off x="0" y="-8467"/>
            <a:ext cx="12192000" cy="6866467"/>
            <a:chOff x="0" y="-8467"/>
            <a:chExt cx="12192000" cy="6866467"/>
          </a:xfrm>
        </p:grpSpPr>
        <p:sp>
          <p:nvSpPr>
            <p:cNvPr id="28" name="Google Shape;28;p4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4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4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4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4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42"/>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35" name="Google Shape;35;p4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4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37" name="Google Shape;37;p42"/>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500"/>
              <a:buFont typeface="Calibri"/>
              <a:buNone/>
              <a:defRPr sz="5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sz="2800">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1"/>
                </a:solidFill>
                <a:latin typeface="Calibri"/>
                <a:ea typeface="Calibri"/>
                <a:cs typeface="Calibri"/>
                <a:sym typeface="Calibri"/>
              </a:defRPr>
            </a:lvl1pPr>
            <a:lvl2pPr marL="0" lvl="1" indent="0" algn="r">
              <a:spcBef>
                <a:spcPts val="0"/>
              </a:spcBef>
              <a:buNone/>
              <a:defRPr sz="1200" b="0" i="0" u="none" strike="noStrike" cap="none">
                <a:solidFill>
                  <a:schemeClr val="accent1"/>
                </a:solidFill>
                <a:latin typeface="Calibri"/>
                <a:ea typeface="Calibri"/>
                <a:cs typeface="Calibri"/>
                <a:sym typeface="Calibri"/>
              </a:defRPr>
            </a:lvl2pPr>
            <a:lvl3pPr marL="0" lvl="2" indent="0" algn="r">
              <a:spcBef>
                <a:spcPts val="0"/>
              </a:spcBef>
              <a:buNone/>
              <a:defRPr sz="1200" b="0" i="0" u="none" strike="noStrike" cap="none">
                <a:solidFill>
                  <a:schemeClr val="accent1"/>
                </a:solidFill>
                <a:latin typeface="Calibri"/>
                <a:ea typeface="Calibri"/>
                <a:cs typeface="Calibri"/>
                <a:sym typeface="Calibri"/>
              </a:defRPr>
            </a:lvl3pPr>
            <a:lvl4pPr marL="0" lvl="3" indent="0" algn="r">
              <a:spcBef>
                <a:spcPts val="0"/>
              </a:spcBef>
              <a:buNone/>
              <a:defRPr sz="1200" b="0" i="0" u="none" strike="noStrike" cap="none">
                <a:solidFill>
                  <a:schemeClr val="accent1"/>
                </a:solidFill>
                <a:latin typeface="Calibri"/>
                <a:ea typeface="Calibri"/>
                <a:cs typeface="Calibri"/>
                <a:sym typeface="Calibri"/>
              </a:defRPr>
            </a:lvl4pPr>
            <a:lvl5pPr marL="0" lvl="4" indent="0" algn="r">
              <a:spcBef>
                <a:spcPts val="0"/>
              </a:spcBef>
              <a:buNone/>
              <a:defRPr sz="1200" b="0" i="0" u="none" strike="noStrike" cap="none">
                <a:solidFill>
                  <a:schemeClr val="accent1"/>
                </a:solidFill>
                <a:latin typeface="Calibri"/>
                <a:ea typeface="Calibri"/>
                <a:cs typeface="Calibri"/>
                <a:sym typeface="Calibri"/>
              </a:defRPr>
            </a:lvl5pPr>
            <a:lvl6pPr marL="0" lvl="5" indent="0" algn="r">
              <a:spcBef>
                <a:spcPts val="0"/>
              </a:spcBef>
              <a:buNone/>
              <a:defRPr sz="1200" b="0" i="0" u="none" strike="noStrike" cap="none">
                <a:solidFill>
                  <a:schemeClr val="accent1"/>
                </a:solidFill>
                <a:latin typeface="Calibri"/>
                <a:ea typeface="Calibri"/>
                <a:cs typeface="Calibri"/>
                <a:sym typeface="Calibri"/>
              </a:defRPr>
            </a:lvl6pPr>
            <a:lvl7pPr marL="0" lvl="6" indent="0" algn="r">
              <a:spcBef>
                <a:spcPts val="0"/>
              </a:spcBef>
              <a:buNone/>
              <a:defRPr sz="1200" b="0" i="0" u="none" strike="noStrike" cap="none">
                <a:solidFill>
                  <a:schemeClr val="accent1"/>
                </a:solidFill>
                <a:latin typeface="Calibri"/>
                <a:ea typeface="Calibri"/>
                <a:cs typeface="Calibri"/>
                <a:sym typeface="Calibri"/>
              </a:defRPr>
            </a:lvl7pPr>
            <a:lvl8pPr marL="0" lvl="7" indent="0" algn="r">
              <a:spcBef>
                <a:spcPts val="0"/>
              </a:spcBef>
              <a:buNone/>
              <a:defRPr sz="1200" b="0" i="0" u="none" strike="noStrike" cap="none">
                <a:solidFill>
                  <a:schemeClr val="accent1"/>
                </a:solidFill>
                <a:latin typeface="Calibri"/>
                <a:ea typeface="Calibri"/>
                <a:cs typeface="Calibri"/>
                <a:sym typeface="Calibri"/>
              </a:defRPr>
            </a:lvl8pPr>
            <a:lvl9pPr marL="0" lvl="8" indent="0" algn="r">
              <a:spcBef>
                <a:spcPts val="0"/>
              </a:spcBef>
              <a:buNone/>
              <a:defRPr sz="12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5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5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Calibri"/>
              <a:buNone/>
              <a:defRPr sz="1600">
                <a:solidFill>
                  <a:srgbClr val="7F7F7F"/>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5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5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
        <p:nvSpPr>
          <p:cNvPr id="108" name="Google Shape;108;p5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5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5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Calibri"/>
              <a:buNone/>
              <a:defRPr sz="2400">
                <a:solidFill>
                  <a:srgbClr val="3F3F3F"/>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5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5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
        <p:nvSpPr>
          <p:cNvPr id="123" name="Google Shape;123;p5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5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Calibri"/>
              <a:buNone/>
              <a:defRPr sz="2400">
                <a:solidFill>
                  <a:schemeClr val="accent1"/>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5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5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5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93700" algn="l">
              <a:spcBef>
                <a:spcPts val="1000"/>
              </a:spcBef>
              <a:spcAft>
                <a:spcPts val="0"/>
              </a:spcAft>
              <a:buSzPts val="2600"/>
              <a:buFont typeface="Arial"/>
              <a:buChar char="•"/>
              <a:defRPr sz="2000"/>
            </a:lvl1pPr>
            <a:lvl2pPr marL="914400" lvl="1" indent="-320040" algn="l">
              <a:spcBef>
                <a:spcPts val="1000"/>
              </a:spcBef>
              <a:spcAft>
                <a:spcPts val="0"/>
              </a:spcAft>
              <a:buSzPts val="1440"/>
              <a:buFont typeface="Courier New"/>
              <a:buChar char="o"/>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1"/>
                </a:solidFill>
                <a:latin typeface="Calibri"/>
                <a:ea typeface="Calibri"/>
                <a:cs typeface="Calibri"/>
                <a:sym typeface="Calibri"/>
              </a:defRPr>
            </a:lvl1pPr>
            <a:lvl2pPr marL="0" lvl="1" indent="0" algn="r">
              <a:spcBef>
                <a:spcPts val="0"/>
              </a:spcBef>
              <a:buNone/>
              <a:defRPr sz="1200" b="0" i="0" u="none" strike="noStrike" cap="none">
                <a:solidFill>
                  <a:schemeClr val="accent1"/>
                </a:solidFill>
                <a:latin typeface="Calibri"/>
                <a:ea typeface="Calibri"/>
                <a:cs typeface="Calibri"/>
                <a:sym typeface="Calibri"/>
              </a:defRPr>
            </a:lvl2pPr>
            <a:lvl3pPr marL="0" lvl="2" indent="0" algn="r">
              <a:spcBef>
                <a:spcPts val="0"/>
              </a:spcBef>
              <a:buNone/>
              <a:defRPr sz="1200" b="0" i="0" u="none" strike="noStrike" cap="none">
                <a:solidFill>
                  <a:schemeClr val="accent1"/>
                </a:solidFill>
                <a:latin typeface="Calibri"/>
                <a:ea typeface="Calibri"/>
                <a:cs typeface="Calibri"/>
                <a:sym typeface="Calibri"/>
              </a:defRPr>
            </a:lvl3pPr>
            <a:lvl4pPr marL="0" lvl="3" indent="0" algn="r">
              <a:spcBef>
                <a:spcPts val="0"/>
              </a:spcBef>
              <a:buNone/>
              <a:defRPr sz="1200" b="0" i="0" u="none" strike="noStrike" cap="none">
                <a:solidFill>
                  <a:schemeClr val="accent1"/>
                </a:solidFill>
                <a:latin typeface="Calibri"/>
                <a:ea typeface="Calibri"/>
                <a:cs typeface="Calibri"/>
                <a:sym typeface="Calibri"/>
              </a:defRPr>
            </a:lvl4pPr>
            <a:lvl5pPr marL="0" lvl="4" indent="0" algn="r">
              <a:spcBef>
                <a:spcPts val="0"/>
              </a:spcBef>
              <a:buNone/>
              <a:defRPr sz="1200" b="0" i="0" u="none" strike="noStrike" cap="none">
                <a:solidFill>
                  <a:schemeClr val="accent1"/>
                </a:solidFill>
                <a:latin typeface="Calibri"/>
                <a:ea typeface="Calibri"/>
                <a:cs typeface="Calibri"/>
                <a:sym typeface="Calibri"/>
              </a:defRPr>
            </a:lvl5pPr>
            <a:lvl6pPr marL="0" lvl="5" indent="0" algn="r">
              <a:spcBef>
                <a:spcPts val="0"/>
              </a:spcBef>
              <a:buNone/>
              <a:defRPr sz="1200" b="0" i="0" u="none" strike="noStrike" cap="none">
                <a:solidFill>
                  <a:schemeClr val="accent1"/>
                </a:solidFill>
                <a:latin typeface="Calibri"/>
                <a:ea typeface="Calibri"/>
                <a:cs typeface="Calibri"/>
                <a:sym typeface="Calibri"/>
              </a:defRPr>
            </a:lvl6pPr>
            <a:lvl7pPr marL="0" lvl="6" indent="0" algn="r">
              <a:spcBef>
                <a:spcPts val="0"/>
              </a:spcBef>
              <a:buNone/>
              <a:defRPr sz="1200" b="0" i="0" u="none" strike="noStrike" cap="none">
                <a:solidFill>
                  <a:schemeClr val="accent1"/>
                </a:solidFill>
                <a:latin typeface="Calibri"/>
                <a:ea typeface="Calibri"/>
                <a:cs typeface="Calibri"/>
                <a:sym typeface="Calibri"/>
              </a:defRPr>
            </a:lvl7pPr>
            <a:lvl8pPr marL="0" lvl="7" indent="0" algn="r">
              <a:spcBef>
                <a:spcPts val="0"/>
              </a:spcBef>
              <a:buNone/>
              <a:defRPr sz="1200" b="0" i="0" u="none" strike="noStrike" cap="none">
                <a:solidFill>
                  <a:schemeClr val="accent1"/>
                </a:solidFill>
                <a:latin typeface="Calibri"/>
                <a:ea typeface="Calibri"/>
                <a:cs typeface="Calibri"/>
                <a:sym typeface="Calibri"/>
              </a:defRPr>
            </a:lvl8pPr>
            <a:lvl9pPr marL="0" lvl="8" indent="0" algn="r">
              <a:spcBef>
                <a:spcPts val="0"/>
              </a:spcBef>
              <a:buNone/>
              <a:defRPr sz="12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4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4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4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4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4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Calibri"/>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5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9pPr>
          </a:lstStyle>
          <a:p>
            <a:endParaRPr/>
          </a:p>
        </p:txBody>
      </p:sp>
      <p:sp>
        <p:nvSpPr>
          <p:cNvPr id="90" name="Google Shape;90;p5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41"/>
          <p:cNvGrpSpPr/>
          <p:nvPr/>
        </p:nvGrpSpPr>
        <p:grpSpPr>
          <a:xfrm>
            <a:off x="0" y="-8467"/>
            <a:ext cx="12192000" cy="6866467"/>
            <a:chOff x="0" y="-8467"/>
            <a:chExt cx="12192000" cy="6866467"/>
          </a:xfrm>
        </p:grpSpPr>
        <p:cxnSp>
          <p:nvCxnSpPr>
            <p:cNvPr id="11" name="Google Shape;11;p4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4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4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4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41"/>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7" name="Google Shape;17;p4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4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9" name="Google Shape;19;p41"/>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Calibri"/>
              <a:buNone/>
              <a:defRPr sz="36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4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alibri"/>
                <a:ea typeface="Calibri"/>
                <a:cs typeface="Calibri"/>
                <a:sym typeface="Calibri"/>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alibri"/>
                <a:ea typeface="Calibri"/>
                <a:cs typeface="Calibri"/>
                <a:sym typeface="Calibri"/>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alibri"/>
                <a:ea typeface="Calibri"/>
                <a:cs typeface="Calibri"/>
                <a:sym typeface="Calibri"/>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9pPr>
          </a:lstStyle>
          <a:p>
            <a:endParaRPr/>
          </a:p>
        </p:txBody>
      </p:sp>
      <p:sp>
        <p:nvSpPr>
          <p:cNvPr id="23" name="Google Shape;23;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Calibri"/>
                <a:ea typeface="Calibri"/>
                <a:cs typeface="Calibri"/>
                <a:sym typeface="Calibri"/>
              </a:defRPr>
            </a:lvl1pPr>
            <a:lvl2pPr marL="0" marR="0" lvl="1" indent="0" algn="r" rtl="0">
              <a:spcBef>
                <a:spcPts val="0"/>
              </a:spcBef>
              <a:buNone/>
              <a:defRPr sz="900" b="0" i="0" u="none" strike="noStrike" cap="none">
                <a:solidFill>
                  <a:schemeClr val="accent1"/>
                </a:solidFill>
                <a:latin typeface="Calibri"/>
                <a:ea typeface="Calibri"/>
                <a:cs typeface="Calibri"/>
                <a:sym typeface="Calibri"/>
              </a:defRPr>
            </a:lvl2pPr>
            <a:lvl3pPr marL="0" marR="0" lvl="2" indent="0" algn="r" rtl="0">
              <a:spcBef>
                <a:spcPts val="0"/>
              </a:spcBef>
              <a:buNone/>
              <a:defRPr sz="900" b="0" i="0" u="none" strike="noStrike" cap="none">
                <a:solidFill>
                  <a:schemeClr val="accent1"/>
                </a:solidFill>
                <a:latin typeface="Calibri"/>
                <a:ea typeface="Calibri"/>
                <a:cs typeface="Calibri"/>
                <a:sym typeface="Calibri"/>
              </a:defRPr>
            </a:lvl3pPr>
            <a:lvl4pPr marL="0" marR="0" lvl="3" indent="0" algn="r" rtl="0">
              <a:spcBef>
                <a:spcPts val="0"/>
              </a:spcBef>
              <a:buNone/>
              <a:defRPr sz="900" b="0" i="0" u="none" strike="noStrike" cap="none">
                <a:solidFill>
                  <a:schemeClr val="accent1"/>
                </a:solidFill>
                <a:latin typeface="Calibri"/>
                <a:ea typeface="Calibri"/>
                <a:cs typeface="Calibri"/>
                <a:sym typeface="Calibri"/>
              </a:defRPr>
            </a:lvl4pPr>
            <a:lvl5pPr marL="0" marR="0" lvl="4" indent="0" algn="r" rtl="0">
              <a:spcBef>
                <a:spcPts val="0"/>
              </a:spcBef>
              <a:buNone/>
              <a:defRPr sz="900" b="0" i="0" u="none" strike="noStrike" cap="none">
                <a:solidFill>
                  <a:schemeClr val="accent1"/>
                </a:solidFill>
                <a:latin typeface="Calibri"/>
                <a:ea typeface="Calibri"/>
                <a:cs typeface="Calibri"/>
                <a:sym typeface="Calibri"/>
              </a:defRPr>
            </a:lvl5pPr>
            <a:lvl6pPr marL="0" marR="0" lvl="5" indent="0" algn="r" rtl="0">
              <a:spcBef>
                <a:spcPts val="0"/>
              </a:spcBef>
              <a:buNone/>
              <a:defRPr sz="900" b="0" i="0" u="none" strike="noStrike" cap="none">
                <a:solidFill>
                  <a:schemeClr val="accent1"/>
                </a:solidFill>
                <a:latin typeface="Calibri"/>
                <a:ea typeface="Calibri"/>
                <a:cs typeface="Calibri"/>
                <a:sym typeface="Calibri"/>
              </a:defRPr>
            </a:lvl6pPr>
            <a:lvl7pPr marL="0" marR="0" lvl="6" indent="0" algn="r" rtl="0">
              <a:spcBef>
                <a:spcPts val="0"/>
              </a:spcBef>
              <a:buNone/>
              <a:defRPr sz="900" b="0" i="0" u="none" strike="noStrike" cap="none">
                <a:solidFill>
                  <a:schemeClr val="accent1"/>
                </a:solidFill>
                <a:latin typeface="Calibri"/>
                <a:ea typeface="Calibri"/>
                <a:cs typeface="Calibri"/>
                <a:sym typeface="Calibri"/>
              </a:defRPr>
            </a:lvl7pPr>
            <a:lvl8pPr marL="0" marR="0" lvl="7" indent="0" algn="r" rtl="0">
              <a:spcBef>
                <a:spcPts val="0"/>
              </a:spcBef>
              <a:buNone/>
              <a:defRPr sz="900" b="0" i="0" u="none" strike="noStrike" cap="none">
                <a:solidFill>
                  <a:schemeClr val="accent1"/>
                </a:solidFill>
                <a:latin typeface="Calibri"/>
                <a:ea typeface="Calibri"/>
                <a:cs typeface="Calibri"/>
                <a:sym typeface="Calibri"/>
              </a:defRPr>
            </a:lvl8pPr>
            <a:lvl9pPr marL="0" marR="0" lvl="8" indent="0" algn="r" rtl="0">
              <a:spcBef>
                <a:spcPts val="0"/>
              </a:spcBef>
              <a:buNone/>
              <a:defRPr sz="9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3.w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9.wmf"/><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31.wmf"/><Relationship Id="rId4" Type="http://schemas.openxmlformats.org/officeDocument/2006/relationships/oleObject" Target="../embeddings/oleObject27.bin"/><Relationship Id="rId9" Type="http://schemas.openxmlformats.org/officeDocument/2006/relationships/image" Target="../media/image33.wmf"/></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7.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8.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image" Target="../media/image37.wmf"/><Relationship Id="rId4" Type="http://schemas.openxmlformats.org/officeDocument/2006/relationships/oleObject" Target="../embeddings/oleObject33.bin"/><Relationship Id="rId9" Type="http://schemas.openxmlformats.org/officeDocument/2006/relationships/image" Target="../media/image3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2.wmf"/><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2.bin"/><Relationship Id="rId5" Type="http://schemas.openxmlformats.org/officeDocument/2006/relationships/image" Target="../media/image45.wmf"/><Relationship Id="rId4" Type="http://schemas.openxmlformats.org/officeDocument/2006/relationships/oleObject" Target="../embeddings/oleObject4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4.bin"/><Relationship Id="rId5" Type="http://schemas.openxmlformats.org/officeDocument/2006/relationships/image" Target="../media/image47.wmf"/><Relationship Id="rId4" Type="http://schemas.openxmlformats.org/officeDocument/2006/relationships/oleObject" Target="../embeddings/oleObject4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9.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0.wmf"/><Relationship Id="rId4" Type="http://schemas.openxmlformats.org/officeDocument/2006/relationships/oleObject" Target="../embeddings/oleObject46.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578076" y="1999615"/>
            <a:ext cx="9144000" cy="2764028"/>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chemeClr val="accent1"/>
              </a:buClr>
              <a:buSzPts val="5490"/>
              <a:buFont typeface="Calibri"/>
              <a:buNone/>
            </a:pPr>
            <a:r>
              <a:rPr lang="en-US" sz="5490" b="1" dirty="0"/>
              <a:t>Mixed Integer </a:t>
            </a:r>
            <a:r>
              <a:rPr lang="en-US" sz="5490" b="1" dirty="0" smtClean="0"/>
              <a:t>Nonlinear </a:t>
            </a:r>
            <a:r>
              <a:rPr lang="en-US" sz="5490" b="1" dirty="0"/>
              <a:t>programming (</a:t>
            </a:r>
            <a:r>
              <a:rPr lang="en-US" sz="5490" b="1" dirty="0" smtClean="0"/>
              <a:t>MINLP</a:t>
            </a:r>
            <a:r>
              <a:rPr lang="en-US" sz="5490" b="1" dirty="0"/>
              <a:t>) </a:t>
            </a:r>
            <a:r>
              <a:rPr lang="en-US" sz="5490" dirty="0"/>
              <a:t/>
            </a:r>
            <a:br>
              <a:rPr lang="en-US" sz="5490" dirty="0"/>
            </a:br>
            <a:r>
              <a:rPr lang="en-US" sz="5490" i="1" dirty="0"/>
              <a:t>using</a:t>
            </a:r>
            <a:r>
              <a:rPr lang="en-US" sz="5490" dirty="0"/>
              <a:t> </a:t>
            </a:r>
            <a:br>
              <a:rPr lang="en-US" sz="5490" dirty="0"/>
            </a:br>
            <a:r>
              <a:rPr lang="en-US" sz="5490" b="1" dirty="0"/>
              <a:t>GAMS and Pyomo</a:t>
            </a:r>
            <a:endParaRPr sz="549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222" name="Google Shape;222;p10"/>
          <p:cNvSpPr txBox="1">
            <a:spLocks noGrp="1"/>
          </p:cNvSpPr>
          <p:nvPr>
            <p:ph type="body" idx="1"/>
          </p:nvPr>
        </p:nvSpPr>
        <p:spPr>
          <a:xfrm>
            <a:off x="677334" y="2160589"/>
            <a:ext cx="8596668" cy="4697411"/>
          </a:xfrm>
          <a:prstGeom prst="rect">
            <a:avLst/>
          </a:prstGeom>
          <a:noFill/>
          <a:ln>
            <a:noFill/>
          </a:ln>
        </p:spPr>
        <p:txBody>
          <a:bodyPr spcFirstLastPara="1" wrap="square" lIns="91425" tIns="45700" rIns="91425" bIns="45700" anchor="t" anchorCtr="0">
            <a:normAutofit fontScale="92500"/>
          </a:bodyPr>
          <a:lstStyle/>
          <a:p>
            <a:pPr marL="342900" lvl="0" indent="-342900">
              <a:spcBef>
                <a:spcPts val="0"/>
              </a:spcBef>
            </a:pPr>
            <a:r>
              <a:rPr lang="en-US" dirty="0"/>
              <a:t>Minimum level of power generation by oil-based generation unit in each period  </a:t>
            </a:r>
            <a:endParaRPr lang="en-US" dirty="0" smtClean="0"/>
          </a:p>
          <a:p>
            <a:pPr marL="342900" lvl="0" indent="-342900">
              <a:spcBef>
                <a:spcPts val="0"/>
              </a:spcBef>
            </a:pPr>
            <a:endParaRPr lang="en-US" dirty="0"/>
          </a:p>
          <a:p>
            <a:pPr marL="342900" lvl="0" indent="-342900">
              <a:spcBef>
                <a:spcPts val="0"/>
              </a:spcBef>
            </a:pPr>
            <a:endParaRPr lang="en-US" dirty="0" smtClean="0"/>
          </a:p>
          <a:p>
            <a:pPr marL="342900" lvl="0" indent="-342900">
              <a:spcBef>
                <a:spcPts val="0"/>
              </a:spcBef>
            </a:pPr>
            <a:r>
              <a:rPr lang="en-US" dirty="0" smtClean="0"/>
              <a:t>Maximum level </a:t>
            </a:r>
            <a:r>
              <a:rPr lang="en-US" dirty="0"/>
              <a:t>of power generation by oil-based generation unit in each period    </a:t>
            </a:r>
            <a:endParaRPr lang="en-US" dirty="0" smtClean="0"/>
          </a:p>
          <a:p>
            <a:pPr marL="0" lvl="0" indent="0">
              <a:spcBef>
                <a:spcPts val="0"/>
              </a:spcBef>
              <a:buNone/>
            </a:pPr>
            <a:endParaRPr lang="en-US" dirty="0" smtClean="0"/>
          </a:p>
          <a:p>
            <a:pPr marL="0" lvl="0" indent="0">
              <a:spcBef>
                <a:spcPts val="0"/>
              </a:spcBef>
              <a:buNone/>
            </a:pPr>
            <a:endParaRPr lang="en-US" dirty="0" smtClean="0"/>
          </a:p>
          <a:p>
            <a:pPr marL="342900" lvl="0" indent="-342900">
              <a:spcBef>
                <a:spcPts val="0"/>
              </a:spcBef>
            </a:pPr>
            <a:r>
              <a:rPr lang="en-US" dirty="0"/>
              <a:t>Volume balance for oil storage </a:t>
            </a:r>
            <a:r>
              <a:rPr lang="en-US" dirty="0" smtClean="0"/>
              <a:t>tank:</a:t>
            </a:r>
          </a:p>
          <a:p>
            <a:pPr marL="342900" lvl="0" indent="-342900">
              <a:spcBef>
                <a:spcPts val="0"/>
              </a:spcBef>
            </a:pPr>
            <a:endParaRPr lang="en-US" dirty="0"/>
          </a:p>
          <a:p>
            <a:pPr marL="800100" lvl="1" indent="-342900">
              <a:spcBef>
                <a:spcPts val="0"/>
              </a:spcBef>
            </a:pPr>
            <a:r>
              <a:rPr lang="en-US" dirty="0" smtClean="0"/>
              <a:t>In time period 1 – </a:t>
            </a:r>
          </a:p>
          <a:p>
            <a:pPr marL="800100" lvl="1" indent="-342900">
              <a:spcBef>
                <a:spcPts val="0"/>
              </a:spcBef>
            </a:pPr>
            <a:endParaRPr lang="en-US" dirty="0"/>
          </a:p>
          <a:p>
            <a:pPr marL="800100" lvl="1" indent="-342900">
              <a:spcBef>
                <a:spcPts val="0"/>
              </a:spcBef>
            </a:pPr>
            <a:r>
              <a:rPr lang="en-US" dirty="0" smtClean="0"/>
              <a:t>In time period &gt; 1 – </a:t>
            </a:r>
          </a:p>
          <a:p>
            <a:pPr marL="800100" lvl="1" indent="-342900">
              <a:spcBef>
                <a:spcPts val="0"/>
              </a:spcBef>
            </a:pPr>
            <a:endParaRPr lang="en-US" dirty="0" smtClean="0"/>
          </a:p>
          <a:p>
            <a:pPr marL="342900" lvl="0" indent="-342900">
              <a:spcBef>
                <a:spcPts val="0"/>
              </a:spcBef>
            </a:pPr>
            <a:endParaRPr dirty="0" smtClean="0"/>
          </a:p>
          <a:p>
            <a:pPr marL="457200" lvl="1" indent="0" algn="l" rtl="0">
              <a:spcBef>
                <a:spcPts val="1000"/>
              </a:spcBef>
              <a:spcAft>
                <a:spcPts val="0"/>
              </a:spcAft>
              <a:buSzPts val="1440"/>
              <a:buNone/>
            </a:pPr>
            <a:r>
              <a:rPr lang="en-US" dirty="0"/>
              <a:t>																										</a:t>
            </a:r>
            <a:endParaRPr dirty="0"/>
          </a:p>
        </p:txBody>
      </p:sp>
      <p:sp>
        <p:nvSpPr>
          <p:cNvPr id="223" name="Google Shape;223;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17609465"/>
              </p:ext>
            </p:extLst>
          </p:nvPr>
        </p:nvGraphicFramePr>
        <p:xfrm>
          <a:off x="3977634" y="2653746"/>
          <a:ext cx="1996067" cy="403699"/>
        </p:xfrm>
        <a:graphic>
          <a:graphicData uri="http://schemas.openxmlformats.org/presentationml/2006/ole">
            <mc:AlternateContent xmlns:mc="http://schemas.openxmlformats.org/markup-compatibility/2006">
              <mc:Choice xmlns:v="urn:schemas-microsoft-com:vml" Requires="v">
                <p:oleObj spid="_x0000_s5193" name="Equation" r:id="rId4" imgW="1130040" imgH="228600" progId="Equation.DSMT4">
                  <p:embed/>
                </p:oleObj>
              </mc:Choice>
              <mc:Fallback>
                <p:oleObj name="Equation" r:id="rId4" imgW="1130040" imgH="228600" progId="Equation.DSMT4">
                  <p:embed/>
                  <p:pic>
                    <p:nvPicPr>
                      <p:cNvPr id="0" name=""/>
                      <p:cNvPicPr/>
                      <p:nvPr/>
                    </p:nvPicPr>
                    <p:blipFill>
                      <a:blip r:embed="rId5"/>
                      <a:stretch>
                        <a:fillRect/>
                      </a:stretch>
                    </p:blipFill>
                    <p:spPr>
                      <a:xfrm>
                        <a:off x="3977634" y="2653746"/>
                        <a:ext cx="1996067" cy="403699"/>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60811497"/>
              </p:ext>
            </p:extLst>
          </p:nvPr>
        </p:nvGraphicFramePr>
        <p:xfrm>
          <a:off x="3966810" y="3486510"/>
          <a:ext cx="2017712" cy="404813"/>
        </p:xfrm>
        <a:graphic>
          <a:graphicData uri="http://schemas.openxmlformats.org/presentationml/2006/ole">
            <mc:AlternateContent xmlns:mc="http://schemas.openxmlformats.org/markup-compatibility/2006">
              <mc:Choice xmlns:v="urn:schemas-microsoft-com:vml" Requires="v">
                <p:oleObj spid="_x0000_s5194" name="Equation" r:id="rId6" imgW="1143000" imgH="228600" progId="Equation.DSMT4">
                  <p:embed/>
                </p:oleObj>
              </mc:Choice>
              <mc:Fallback>
                <p:oleObj name="Equation" r:id="rId6" imgW="1143000" imgH="228600" progId="Equation.DSMT4">
                  <p:embed/>
                  <p:pic>
                    <p:nvPicPr>
                      <p:cNvPr id="0" name=""/>
                      <p:cNvPicPr/>
                      <p:nvPr/>
                    </p:nvPicPr>
                    <p:blipFill>
                      <a:blip r:embed="rId7"/>
                      <a:stretch>
                        <a:fillRect/>
                      </a:stretch>
                    </p:blipFill>
                    <p:spPr>
                      <a:xfrm>
                        <a:off x="3966810" y="3486510"/>
                        <a:ext cx="2017712" cy="4048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390341858"/>
              </p:ext>
            </p:extLst>
          </p:nvPr>
        </p:nvGraphicFramePr>
        <p:xfrm>
          <a:off x="3358798" y="4454999"/>
          <a:ext cx="3233737" cy="417513"/>
        </p:xfrm>
        <a:graphic>
          <a:graphicData uri="http://schemas.openxmlformats.org/presentationml/2006/ole">
            <mc:AlternateContent xmlns:mc="http://schemas.openxmlformats.org/markup-compatibility/2006">
              <mc:Choice xmlns:v="urn:schemas-microsoft-com:vml" Requires="v">
                <p:oleObj spid="_x0000_s5195" name="Equation" r:id="rId8" imgW="1765080" imgH="228600" progId="Equation.DSMT4">
                  <p:embed/>
                </p:oleObj>
              </mc:Choice>
              <mc:Fallback>
                <p:oleObj name="Equation" r:id="rId8" imgW="1765080" imgH="228600" progId="Equation.DSMT4">
                  <p:embed/>
                  <p:pic>
                    <p:nvPicPr>
                      <p:cNvPr id="0" name=""/>
                      <p:cNvPicPr/>
                      <p:nvPr/>
                    </p:nvPicPr>
                    <p:blipFill>
                      <a:blip r:embed="rId9"/>
                      <a:stretch>
                        <a:fillRect/>
                      </a:stretch>
                    </p:blipFill>
                    <p:spPr>
                      <a:xfrm>
                        <a:off x="3358798" y="4454999"/>
                        <a:ext cx="3233737" cy="4175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55560772"/>
              </p:ext>
            </p:extLst>
          </p:nvPr>
        </p:nvGraphicFramePr>
        <p:xfrm>
          <a:off x="3358798" y="4992136"/>
          <a:ext cx="3629025" cy="419100"/>
        </p:xfrm>
        <a:graphic>
          <a:graphicData uri="http://schemas.openxmlformats.org/presentationml/2006/ole">
            <mc:AlternateContent xmlns:mc="http://schemas.openxmlformats.org/markup-compatibility/2006">
              <mc:Choice xmlns:v="urn:schemas-microsoft-com:vml" Requires="v">
                <p:oleObj spid="_x0000_s5196" name="Equation" r:id="rId10" imgW="1981080" imgH="228600" progId="Equation.DSMT4">
                  <p:embed/>
                </p:oleObj>
              </mc:Choice>
              <mc:Fallback>
                <p:oleObj name="Equation" r:id="rId10" imgW="1981080" imgH="228600" progId="Equation.DSMT4">
                  <p:embed/>
                  <p:pic>
                    <p:nvPicPr>
                      <p:cNvPr id="0" name=""/>
                      <p:cNvPicPr/>
                      <p:nvPr/>
                    </p:nvPicPr>
                    <p:blipFill>
                      <a:blip r:embed="rId11"/>
                      <a:stretch>
                        <a:fillRect/>
                      </a:stretch>
                    </p:blipFill>
                    <p:spPr>
                      <a:xfrm>
                        <a:off x="3358798" y="4992136"/>
                        <a:ext cx="3629025" cy="419100"/>
                      </a:xfrm>
                      <a:prstGeom prst="rect">
                        <a:avLst/>
                      </a:prstGeom>
                    </p:spPr>
                  </p:pic>
                </p:oleObj>
              </mc:Fallback>
            </mc:AlternateContent>
          </a:graphicData>
        </a:graphic>
      </p:graphicFrame>
      <p:sp>
        <p:nvSpPr>
          <p:cNvPr id="12" name="Google Shape;284;p15"/>
          <p:cNvSpPr txBox="1"/>
          <p:nvPr/>
        </p:nvSpPr>
        <p:spPr>
          <a:xfrm>
            <a:off x="7679052" y="2653746"/>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1)</a:t>
            </a:r>
            <a:endParaRPr sz="1800" b="1" dirty="0">
              <a:solidFill>
                <a:schemeClr val="dk1"/>
              </a:solidFill>
              <a:latin typeface="Calibri"/>
              <a:ea typeface="Calibri"/>
              <a:cs typeface="Calibri"/>
              <a:sym typeface="Calibri"/>
            </a:endParaRPr>
          </a:p>
        </p:txBody>
      </p:sp>
      <p:sp>
        <p:nvSpPr>
          <p:cNvPr id="13" name="Google Shape;284;p15"/>
          <p:cNvSpPr txBox="1"/>
          <p:nvPr/>
        </p:nvSpPr>
        <p:spPr>
          <a:xfrm>
            <a:off x="7679052" y="3478529"/>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2)</a:t>
            </a:r>
            <a:endParaRPr sz="1800" b="1" dirty="0">
              <a:solidFill>
                <a:schemeClr val="dk1"/>
              </a:solidFill>
              <a:latin typeface="Calibri"/>
              <a:ea typeface="Calibri"/>
              <a:cs typeface="Calibri"/>
              <a:sym typeface="Calibri"/>
            </a:endParaRPr>
          </a:p>
        </p:txBody>
      </p:sp>
      <p:sp>
        <p:nvSpPr>
          <p:cNvPr id="14" name="Google Shape;284;p15"/>
          <p:cNvSpPr txBox="1"/>
          <p:nvPr/>
        </p:nvSpPr>
        <p:spPr>
          <a:xfrm>
            <a:off x="7679051" y="4454999"/>
            <a:ext cx="91161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3a)</a:t>
            </a:r>
            <a:endParaRPr sz="1800" b="1" dirty="0">
              <a:solidFill>
                <a:schemeClr val="dk1"/>
              </a:solidFill>
              <a:latin typeface="Calibri"/>
              <a:ea typeface="Calibri"/>
              <a:cs typeface="Calibri"/>
              <a:sym typeface="Calibri"/>
            </a:endParaRPr>
          </a:p>
        </p:txBody>
      </p:sp>
      <p:sp>
        <p:nvSpPr>
          <p:cNvPr id="15" name="Google Shape;284;p15"/>
          <p:cNvSpPr txBox="1"/>
          <p:nvPr/>
        </p:nvSpPr>
        <p:spPr>
          <a:xfrm>
            <a:off x="7679051" y="4992136"/>
            <a:ext cx="91161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3b)</a:t>
            </a:r>
            <a:endParaRPr sz="1800" b="1"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a:t>constraints </a:t>
            </a:r>
            <a:r>
              <a:rPr lang="en-US" dirty="0" smtClean="0"/>
              <a:t>(2)</a:t>
            </a:r>
            <a:endParaRPr dirty="0"/>
          </a:p>
        </p:txBody>
      </p:sp>
      <p:sp>
        <p:nvSpPr>
          <p:cNvPr id="222" name="Google Shape;222;p10"/>
          <p:cNvSpPr txBox="1">
            <a:spLocks noGrp="1"/>
          </p:cNvSpPr>
          <p:nvPr>
            <p:ph type="body" idx="1"/>
          </p:nvPr>
        </p:nvSpPr>
        <p:spPr>
          <a:xfrm>
            <a:off x="677334" y="2160589"/>
            <a:ext cx="8596668" cy="4697411"/>
          </a:xfrm>
          <a:prstGeom prst="rect">
            <a:avLst/>
          </a:prstGeom>
          <a:noFill/>
          <a:ln>
            <a:noFill/>
          </a:ln>
        </p:spPr>
        <p:txBody>
          <a:bodyPr spcFirstLastPara="1" wrap="square" lIns="91425" tIns="45700" rIns="91425" bIns="45700" anchor="t" anchorCtr="0">
            <a:normAutofit/>
          </a:bodyPr>
          <a:lstStyle/>
          <a:p>
            <a:pPr marL="342900" lvl="0" indent="-342900">
              <a:spcBef>
                <a:spcPts val="0"/>
              </a:spcBef>
            </a:pPr>
            <a:r>
              <a:rPr lang="en-US" dirty="0"/>
              <a:t>Calculation of oil consumption in each period</a:t>
            </a:r>
          </a:p>
          <a:p>
            <a:pPr marL="342900" lvl="0" indent="-342900">
              <a:spcBef>
                <a:spcPts val="0"/>
              </a:spcBef>
            </a:pPr>
            <a:endParaRPr lang="en-US" dirty="0" smtClean="0"/>
          </a:p>
          <a:p>
            <a:pPr marL="342900" lvl="0" indent="-342900">
              <a:spcBef>
                <a:spcPts val="0"/>
              </a:spcBef>
            </a:pPr>
            <a:endParaRPr lang="en-US" dirty="0" smtClean="0"/>
          </a:p>
          <a:p>
            <a:pPr marL="342900" lvl="0" indent="-342900">
              <a:spcBef>
                <a:spcPts val="0"/>
              </a:spcBef>
            </a:pPr>
            <a:r>
              <a:rPr lang="en-US" dirty="0"/>
              <a:t>Total power generated by oil-based, as well as other generation units must meet the demand in each period</a:t>
            </a:r>
            <a:endParaRPr lang="en-US" dirty="0" smtClean="0"/>
          </a:p>
          <a:p>
            <a:pPr marL="342900" lvl="0" indent="-342900">
              <a:spcBef>
                <a:spcPts val="0"/>
              </a:spcBef>
            </a:pPr>
            <a:endParaRPr dirty="0" smtClean="0"/>
          </a:p>
          <a:p>
            <a:pPr marL="457200" lvl="1" indent="0" algn="l" rtl="0">
              <a:spcBef>
                <a:spcPts val="1000"/>
              </a:spcBef>
              <a:spcAft>
                <a:spcPts val="0"/>
              </a:spcAft>
              <a:buSzPts val="1440"/>
              <a:buNone/>
            </a:pPr>
            <a:r>
              <a:rPr lang="en-US" dirty="0"/>
              <a:t>																										</a:t>
            </a:r>
            <a:endParaRPr dirty="0"/>
          </a:p>
        </p:txBody>
      </p:sp>
      <p:sp>
        <p:nvSpPr>
          <p:cNvPr id="223" name="Google Shape;223;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78785367"/>
              </p:ext>
            </p:extLst>
          </p:nvPr>
        </p:nvGraphicFramePr>
        <p:xfrm>
          <a:off x="3260373" y="2619663"/>
          <a:ext cx="3430588" cy="425450"/>
        </p:xfrm>
        <a:graphic>
          <a:graphicData uri="http://schemas.openxmlformats.org/presentationml/2006/ole">
            <mc:AlternateContent xmlns:mc="http://schemas.openxmlformats.org/markup-compatibility/2006">
              <mc:Choice xmlns:v="urn:schemas-microsoft-com:vml" Requires="v">
                <p:oleObj spid="_x0000_s6178" name="Equation" r:id="rId4" imgW="1942920" imgH="241200" progId="Equation.DSMT4">
                  <p:embed/>
                </p:oleObj>
              </mc:Choice>
              <mc:Fallback>
                <p:oleObj name="Equation" r:id="rId4" imgW="1942920" imgH="241200" progId="Equation.DSMT4">
                  <p:embed/>
                  <p:pic>
                    <p:nvPicPr>
                      <p:cNvPr id="0" name=""/>
                      <p:cNvPicPr/>
                      <p:nvPr/>
                    </p:nvPicPr>
                    <p:blipFill>
                      <a:blip r:embed="rId5"/>
                      <a:stretch>
                        <a:fillRect/>
                      </a:stretch>
                    </p:blipFill>
                    <p:spPr>
                      <a:xfrm>
                        <a:off x="3260373" y="2619663"/>
                        <a:ext cx="3430588" cy="4254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21520206"/>
              </p:ext>
            </p:extLst>
          </p:nvPr>
        </p:nvGraphicFramePr>
        <p:xfrm>
          <a:off x="3922713" y="3832225"/>
          <a:ext cx="2108200" cy="404813"/>
        </p:xfrm>
        <a:graphic>
          <a:graphicData uri="http://schemas.openxmlformats.org/presentationml/2006/ole">
            <mc:AlternateContent xmlns:mc="http://schemas.openxmlformats.org/markup-compatibility/2006">
              <mc:Choice xmlns:v="urn:schemas-microsoft-com:vml" Requires="v">
                <p:oleObj spid="_x0000_s6179" name="Equation" r:id="rId6" imgW="1193760" imgH="228600" progId="Equation.DSMT4">
                  <p:embed/>
                </p:oleObj>
              </mc:Choice>
              <mc:Fallback>
                <p:oleObj name="Equation" r:id="rId6" imgW="1193760" imgH="228600" progId="Equation.DSMT4">
                  <p:embed/>
                  <p:pic>
                    <p:nvPicPr>
                      <p:cNvPr id="0" name=""/>
                      <p:cNvPicPr/>
                      <p:nvPr/>
                    </p:nvPicPr>
                    <p:blipFill>
                      <a:blip r:embed="rId7"/>
                      <a:stretch>
                        <a:fillRect/>
                      </a:stretch>
                    </p:blipFill>
                    <p:spPr>
                      <a:xfrm>
                        <a:off x="3922713" y="3832225"/>
                        <a:ext cx="2108200" cy="404813"/>
                      </a:xfrm>
                      <a:prstGeom prst="rect">
                        <a:avLst/>
                      </a:prstGeom>
                    </p:spPr>
                  </p:pic>
                </p:oleObj>
              </mc:Fallback>
            </mc:AlternateContent>
          </a:graphicData>
        </a:graphic>
      </p:graphicFrame>
      <p:sp>
        <p:nvSpPr>
          <p:cNvPr id="10" name="Google Shape;284;p15"/>
          <p:cNvSpPr txBox="1"/>
          <p:nvPr/>
        </p:nvSpPr>
        <p:spPr>
          <a:xfrm>
            <a:off x="7679052" y="2619663"/>
            <a:ext cx="91161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4)</a:t>
            </a:r>
            <a:endParaRPr sz="1800" b="1" dirty="0">
              <a:solidFill>
                <a:schemeClr val="dk1"/>
              </a:solidFill>
              <a:latin typeface="Calibri"/>
              <a:ea typeface="Calibri"/>
              <a:cs typeface="Calibri"/>
              <a:sym typeface="Calibri"/>
            </a:endParaRPr>
          </a:p>
        </p:txBody>
      </p:sp>
      <p:sp>
        <p:nvSpPr>
          <p:cNvPr id="12" name="Google Shape;284;p15"/>
          <p:cNvSpPr txBox="1"/>
          <p:nvPr/>
        </p:nvSpPr>
        <p:spPr>
          <a:xfrm>
            <a:off x="7679052" y="3832225"/>
            <a:ext cx="91161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5)</a:t>
            </a:r>
            <a:endParaRPr sz="18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387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282" name="Google Shape;282;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32981012"/>
              </p:ext>
            </p:extLst>
          </p:nvPr>
        </p:nvGraphicFramePr>
        <p:xfrm>
          <a:off x="3344179" y="1421069"/>
          <a:ext cx="3262978" cy="5129624"/>
        </p:xfrm>
        <a:graphic>
          <a:graphicData uri="http://schemas.openxmlformats.org/presentationml/2006/ole">
            <mc:AlternateContent xmlns:mc="http://schemas.openxmlformats.org/markup-compatibility/2006">
              <mc:Choice xmlns:v="urn:schemas-microsoft-com:vml" Requires="v">
                <p:oleObj spid="_x0000_s7187" name="Equation" r:id="rId4" imgW="2019240" imgH="3174840" progId="Equation.DSMT4">
                  <p:embed/>
                </p:oleObj>
              </mc:Choice>
              <mc:Fallback>
                <p:oleObj name="Equation" r:id="rId4" imgW="2019240" imgH="3174840" progId="Equation.DSMT4">
                  <p:embed/>
                  <p:pic>
                    <p:nvPicPr>
                      <p:cNvPr id="0" name=""/>
                      <p:cNvPicPr/>
                      <p:nvPr/>
                    </p:nvPicPr>
                    <p:blipFill>
                      <a:blip r:embed="rId5"/>
                      <a:stretch>
                        <a:fillRect/>
                      </a:stretch>
                    </p:blipFill>
                    <p:spPr>
                      <a:xfrm>
                        <a:off x="3344179" y="1421069"/>
                        <a:ext cx="3262978" cy="5129624"/>
                      </a:xfrm>
                      <a:prstGeom prst="rect">
                        <a:avLst/>
                      </a:prstGeom>
                    </p:spPr>
                  </p:pic>
                </p:oleObj>
              </mc:Fallback>
            </mc:AlternateContent>
          </a:graphicData>
        </a:graphic>
      </p:graphicFrame>
      <p:sp>
        <p:nvSpPr>
          <p:cNvPr id="10" name="Google Shape;284;p15"/>
          <p:cNvSpPr txBox="1"/>
          <p:nvPr/>
        </p:nvSpPr>
        <p:spPr>
          <a:xfrm>
            <a:off x="7210333" y="2346829"/>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1)</a:t>
            </a:r>
            <a:endParaRPr sz="1800" b="1" dirty="0">
              <a:solidFill>
                <a:schemeClr val="dk1"/>
              </a:solidFill>
              <a:latin typeface="Calibri"/>
              <a:ea typeface="Calibri"/>
              <a:cs typeface="Calibri"/>
              <a:sym typeface="Calibri"/>
            </a:endParaRPr>
          </a:p>
        </p:txBody>
      </p:sp>
      <p:sp>
        <p:nvSpPr>
          <p:cNvPr id="11" name="Google Shape;284;p15"/>
          <p:cNvSpPr txBox="1"/>
          <p:nvPr/>
        </p:nvSpPr>
        <p:spPr>
          <a:xfrm>
            <a:off x="7210333" y="271616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2)</a:t>
            </a:r>
            <a:endParaRPr sz="1800" b="1" dirty="0">
              <a:solidFill>
                <a:schemeClr val="dk1"/>
              </a:solidFill>
              <a:latin typeface="Calibri"/>
              <a:ea typeface="Calibri"/>
              <a:cs typeface="Calibri"/>
              <a:sym typeface="Calibri"/>
            </a:endParaRPr>
          </a:p>
        </p:txBody>
      </p:sp>
      <p:sp>
        <p:nvSpPr>
          <p:cNvPr id="12" name="Google Shape;284;p15"/>
          <p:cNvSpPr txBox="1"/>
          <p:nvPr/>
        </p:nvSpPr>
        <p:spPr>
          <a:xfrm>
            <a:off x="7210330" y="3101271"/>
            <a:ext cx="8767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3a)</a:t>
            </a:r>
            <a:endParaRPr sz="1800" b="1" dirty="0">
              <a:solidFill>
                <a:schemeClr val="dk1"/>
              </a:solidFill>
              <a:latin typeface="Calibri"/>
              <a:ea typeface="Calibri"/>
              <a:cs typeface="Calibri"/>
              <a:sym typeface="Calibri"/>
            </a:endParaRPr>
          </a:p>
        </p:txBody>
      </p:sp>
      <p:sp>
        <p:nvSpPr>
          <p:cNvPr id="13" name="Google Shape;284;p15"/>
          <p:cNvSpPr txBox="1"/>
          <p:nvPr/>
        </p:nvSpPr>
        <p:spPr>
          <a:xfrm>
            <a:off x="7210330" y="3486263"/>
            <a:ext cx="8767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3b)</a:t>
            </a:r>
            <a:endParaRPr sz="1800" b="1" dirty="0">
              <a:solidFill>
                <a:schemeClr val="dk1"/>
              </a:solidFill>
              <a:latin typeface="Calibri"/>
              <a:ea typeface="Calibri"/>
              <a:cs typeface="Calibri"/>
              <a:sym typeface="Calibri"/>
            </a:endParaRPr>
          </a:p>
        </p:txBody>
      </p:sp>
      <p:sp>
        <p:nvSpPr>
          <p:cNvPr id="14" name="Google Shape;284;p15"/>
          <p:cNvSpPr txBox="1"/>
          <p:nvPr/>
        </p:nvSpPr>
        <p:spPr>
          <a:xfrm>
            <a:off x="7210330" y="3871255"/>
            <a:ext cx="8767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4)</a:t>
            </a:r>
            <a:endParaRPr sz="1800" b="1" dirty="0">
              <a:solidFill>
                <a:schemeClr val="dk1"/>
              </a:solidFill>
              <a:latin typeface="Calibri"/>
              <a:ea typeface="Calibri"/>
              <a:cs typeface="Calibri"/>
              <a:sym typeface="Calibri"/>
            </a:endParaRPr>
          </a:p>
        </p:txBody>
      </p:sp>
      <p:sp>
        <p:nvSpPr>
          <p:cNvPr id="15" name="Google Shape;284;p15"/>
          <p:cNvSpPr txBox="1"/>
          <p:nvPr/>
        </p:nvSpPr>
        <p:spPr>
          <a:xfrm>
            <a:off x="7210329" y="4240546"/>
            <a:ext cx="8767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5)</a:t>
            </a:r>
            <a:endParaRPr sz="1800" b="1"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
          <p:cNvSpPr txBox="1">
            <a:spLocks noGrp="1"/>
          </p:cNvSpPr>
          <p:nvPr>
            <p:ph type="title"/>
          </p:nvPr>
        </p:nvSpPr>
        <p:spPr>
          <a:xfrm>
            <a:off x="418719"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Example 2</a:t>
            </a:r>
            <a:r>
              <a:rPr lang="en-US" baseline="30000" dirty="0"/>
              <a:t>* </a:t>
            </a:r>
            <a:r>
              <a:rPr lang="en-US" dirty="0"/>
              <a:t>- </a:t>
            </a:r>
            <a:r>
              <a:rPr lang="en-US" dirty="0" smtClean="0"/>
              <a:t>Agricultural pricing problem (1</a:t>
            </a:r>
            <a:r>
              <a:rPr lang="en-US" dirty="0"/>
              <a:t>) </a:t>
            </a:r>
            <a:endParaRPr dirty="0"/>
          </a:p>
        </p:txBody>
      </p:sp>
      <p:sp>
        <p:nvSpPr>
          <p:cNvPr id="293" name="Google Shape;293;p16"/>
          <p:cNvSpPr txBox="1">
            <a:spLocks noGrp="1"/>
          </p:cNvSpPr>
          <p:nvPr>
            <p:ph type="body" idx="1"/>
          </p:nvPr>
        </p:nvSpPr>
        <p:spPr>
          <a:xfrm>
            <a:off x="474139" y="1597174"/>
            <a:ext cx="8235752" cy="3880773"/>
          </a:xfrm>
          <a:prstGeom prst="rect">
            <a:avLst/>
          </a:prstGeom>
          <a:noFill/>
          <a:ln>
            <a:noFill/>
          </a:ln>
        </p:spPr>
        <p:txBody>
          <a:bodyPr spcFirstLastPara="1" wrap="square" lIns="91425" tIns="45700" rIns="91425" bIns="45700" anchor="t" anchorCtr="0">
            <a:normAutofit/>
          </a:bodyPr>
          <a:lstStyle/>
          <a:p>
            <a:pPr marL="0" lvl="0" indent="0">
              <a:lnSpc>
                <a:spcPct val="90000"/>
              </a:lnSpc>
              <a:spcBef>
                <a:spcPts val="0"/>
              </a:spcBef>
              <a:buSzPts val="2405"/>
              <a:buNone/>
            </a:pPr>
            <a:r>
              <a:rPr lang="en-US" sz="1850" dirty="0"/>
              <a:t>The government of a country wants to decide what prices should be charged for its dairy products: milk, butter, and cheese. All these products are produced (directly or indirectly) from the country’s raw milk production operations. This raw milk is divided into two main components: fat and dry matter. After subtracting the quantities of fat and dry matter, which are used for making products for export or consumption on the farms, there is a total yearly availability of </a:t>
            </a:r>
            <a:r>
              <a:rPr lang="en-US" sz="1850" dirty="0" smtClean="0"/>
              <a:t>121,000 </a:t>
            </a:r>
            <a:r>
              <a:rPr lang="en-US" sz="1850" dirty="0"/>
              <a:t>tons of fat and </a:t>
            </a:r>
            <a:r>
              <a:rPr lang="en-US" sz="1850" dirty="0" smtClean="0"/>
              <a:t>250,000 </a:t>
            </a:r>
            <a:r>
              <a:rPr lang="en-US" sz="1850" dirty="0"/>
              <a:t>tons of dry matter. This is all available for producing milk, butter and two kinds of cheese for domestic consumption. </a:t>
            </a:r>
            <a:r>
              <a:rPr lang="en-US" sz="1800" dirty="0"/>
              <a:t>The goal is to determine what prices and demand maximizes the total revenue</a:t>
            </a:r>
            <a:r>
              <a:rPr lang="en-US" sz="1800" dirty="0" smtClean="0"/>
              <a:t>.</a:t>
            </a:r>
          </a:p>
          <a:p>
            <a:pPr marL="0" lvl="0" indent="0">
              <a:lnSpc>
                <a:spcPct val="90000"/>
              </a:lnSpc>
              <a:spcBef>
                <a:spcPts val="0"/>
              </a:spcBef>
              <a:buSzPts val="2405"/>
              <a:buNone/>
            </a:pPr>
            <a:endParaRPr lang="en-US" sz="1800" dirty="0"/>
          </a:p>
          <a:p>
            <a:pPr marL="0" lvl="0" indent="0">
              <a:lnSpc>
                <a:spcPct val="90000"/>
              </a:lnSpc>
              <a:spcBef>
                <a:spcPts val="0"/>
              </a:spcBef>
              <a:buSzPts val="2405"/>
              <a:buNone/>
            </a:pPr>
            <a:endParaRPr sz="1850" dirty="0"/>
          </a:p>
        </p:txBody>
      </p:sp>
      <p:sp>
        <p:nvSpPr>
          <p:cNvPr id="294" name="Google Shape;294;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95" name="Google Shape;295;p16"/>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lvl="0" algn="just"/>
            <a:r>
              <a:rPr lang="en-US" sz="1600" baseline="30000" dirty="0" smtClean="0">
                <a:solidFill>
                  <a:schemeClr val="dk1"/>
                </a:solidFill>
              </a:rPr>
              <a:t>*</a:t>
            </a:r>
            <a:r>
              <a:rPr lang="en-US" sz="1600" dirty="0" err="1">
                <a:solidFill>
                  <a:schemeClr val="dk1"/>
                </a:solidFill>
              </a:rPr>
              <a:t>Louwes</a:t>
            </a:r>
            <a:r>
              <a:rPr lang="en-US" sz="1600" dirty="0">
                <a:solidFill>
                  <a:schemeClr val="dk1"/>
                </a:solidFill>
              </a:rPr>
              <a:t>, Stephanus </a:t>
            </a:r>
            <a:r>
              <a:rPr lang="en-US" sz="1600" dirty="0" err="1">
                <a:solidFill>
                  <a:schemeClr val="dk1"/>
                </a:solidFill>
              </a:rPr>
              <a:t>Louwe</a:t>
            </a:r>
            <a:r>
              <a:rPr lang="en-US" sz="1600" dirty="0">
                <a:solidFill>
                  <a:schemeClr val="dk1"/>
                </a:solidFill>
              </a:rPr>
              <a:t>, John CG Boot, and S. Wage. "A Quadratic-programming Approach to the Problem of the Optimal Use of Milk in the Netherlands." Journal of Farm Economics 45.2 (1963): </a:t>
            </a:r>
            <a:r>
              <a:rPr lang="en-US" sz="1600" dirty="0" smtClean="0">
                <a:solidFill>
                  <a:schemeClr val="dk1"/>
                </a:solidFill>
              </a:rPr>
              <a:t>309-317</a:t>
            </a:r>
            <a:endParaRPr sz="1600" dirty="0">
              <a:solidFill>
                <a:schemeClr val="dk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94394991"/>
              </p:ext>
            </p:extLst>
          </p:nvPr>
        </p:nvGraphicFramePr>
        <p:xfrm>
          <a:off x="2894850" y="4071585"/>
          <a:ext cx="3644406" cy="1801528"/>
        </p:xfrm>
        <a:graphic>
          <a:graphicData uri="http://schemas.openxmlformats.org/drawingml/2006/table">
            <a:tbl>
              <a:tblPr firstRow="1" bandRow="1">
                <a:tableStyleId>{AE97E0A6-B7CC-40E8-A8C8-0A3725533414}</a:tableStyleId>
              </a:tblPr>
              <a:tblGrid>
                <a:gridCol w="1214802"/>
                <a:gridCol w="1214802"/>
                <a:gridCol w="1214802"/>
              </a:tblGrid>
              <a:tr h="320842">
                <a:tc>
                  <a:txBody>
                    <a:bodyPr/>
                    <a:lstStyle/>
                    <a:p>
                      <a:pPr algn="ctr"/>
                      <a:r>
                        <a:rPr lang="en-US" i="1" dirty="0" smtClean="0"/>
                        <a:t>Product</a:t>
                      </a:r>
                      <a:endParaRPr lang="en-US" i="1" dirty="0"/>
                    </a:p>
                  </a:txBody>
                  <a:tcPr anchor="ctr"/>
                </a:tc>
                <a:tc>
                  <a:txBody>
                    <a:bodyPr/>
                    <a:lstStyle/>
                    <a:p>
                      <a:pPr algn="ctr"/>
                      <a:r>
                        <a:rPr lang="en-US" i="1" dirty="0" smtClean="0"/>
                        <a:t>Fat</a:t>
                      </a:r>
                      <a:r>
                        <a:rPr lang="en-US" i="0" baseline="0" dirty="0" smtClean="0"/>
                        <a:t> (%)</a:t>
                      </a:r>
                      <a:endParaRPr lang="en-US" i="1" dirty="0"/>
                    </a:p>
                  </a:txBody>
                  <a:tcPr anchor="ctr"/>
                </a:tc>
                <a:tc>
                  <a:txBody>
                    <a:bodyPr/>
                    <a:lstStyle/>
                    <a:p>
                      <a:pPr algn="ctr"/>
                      <a:r>
                        <a:rPr lang="en-US" i="1" dirty="0" smtClean="0"/>
                        <a:t>Dry matter </a:t>
                      </a:r>
                      <a:r>
                        <a:rPr lang="en-US" i="0" dirty="0" smtClean="0"/>
                        <a:t>(%)</a:t>
                      </a:r>
                      <a:endParaRPr lang="en-US" i="1" dirty="0"/>
                    </a:p>
                  </a:txBody>
                  <a:tcPr anchor="ctr"/>
                </a:tc>
              </a:tr>
              <a:tr h="320842">
                <a:tc>
                  <a:txBody>
                    <a:bodyPr/>
                    <a:lstStyle/>
                    <a:p>
                      <a:pPr algn="ctr"/>
                      <a:r>
                        <a:rPr lang="en-US" dirty="0" smtClean="0"/>
                        <a:t>Milk</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9</a:t>
                      </a:r>
                      <a:endParaRPr lang="en-US" dirty="0"/>
                    </a:p>
                  </a:txBody>
                  <a:tcPr anchor="ctr"/>
                </a:tc>
              </a:tr>
              <a:tr h="320842">
                <a:tc>
                  <a:txBody>
                    <a:bodyPr/>
                    <a:lstStyle/>
                    <a:p>
                      <a:pPr algn="ctr"/>
                      <a:r>
                        <a:rPr lang="en-US" dirty="0" smtClean="0"/>
                        <a:t>Butter</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2</a:t>
                      </a:r>
                      <a:endParaRPr lang="en-US" dirty="0"/>
                    </a:p>
                  </a:txBody>
                  <a:tcPr anchor="ctr"/>
                </a:tc>
              </a:tr>
              <a:tr h="320842">
                <a:tc>
                  <a:txBody>
                    <a:bodyPr/>
                    <a:lstStyle/>
                    <a:p>
                      <a:pPr algn="ctr"/>
                      <a:r>
                        <a:rPr lang="en-US" dirty="0" smtClean="0"/>
                        <a:t>Cheese 1</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30</a:t>
                      </a:r>
                      <a:endParaRPr lang="en-US" dirty="0"/>
                    </a:p>
                  </a:txBody>
                  <a:tcPr anchor="ctr"/>
                </a:tc>
              </a:tr>
              <a:tr h="320842">
                <a:tc>
                  <a:txBody>
                    <a:bodyPr/>
                    <a:lstStyle/>
                    <a:p>
                      <a:pPr algn="ctr"/>
                      <a:r>
                        <a:rPr lang="en-US" dirty="0" smtClean="0"/>
                        <a:t>Cheese 2</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40</a:t>
                      </a:r>
                      <a:endParaRPr lang="en-US" dirty="0"/>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a:t>
            </a:r>
            <a:r>
              <a:rPr lang="en-US" baseline="30000" dirty="0" smtClean="0"/>
              <a:t> </a:t>
            </a:r>
            <a:r>
              <a:rPr lang="en-US" dirty="0"/>
              <a:t>- Agricultural pricing problem </a:t>
            </a:r>
            <a:r>
              <a:rPr lang="en-US" dirty="0" smtClean="0"/>
              <a:t>(2)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01433163"/>
              </p:ext>
            </p:extLst>
          </p:nvPr>
        </p:nvGraphicFramePr>
        <p:xfrm>
          <a:off x="1492239" y="3816322"/>
          <a:ext cx="6966858" cy="2595880"/>
        </p:xfrm>
        <a:graphic>
          <a:graphicData uri="http://schemas.openxmlformats.org/drawingml/2006/table">
            <a:tbl>
              <a:tblPr firstRow="1" bandRow="1">
                <a:tableStyleId>{AE97E0A6-B7CC-40E8-A8C8-0A3725533414}</a:tableStyleId>
              </a:tblPr>
              <a:tblGrid>
                <a:gridCol w="1161143"/>
                <a:gridCol w="1161143"/>
                <a:gridCol w="1161143"/>
                <a:gridCol w="1161143"/>
                <a:gridCol w="1161143"/>
                <a:gridCol w="1161143"/>
              </a:tblGrid>
              <a:tr h="370840">
                <a:tc>
                  <a:txBody>
                    <a:bodyPr/>
                    <a:lstStyle/>
                    <a:p>
                      <a:pPr algn="ctr"/>
                      <a:endParaRPr lang="en-US" i="1" dirty="0"/>
                    </a:p>
                  </a:txBody>
                  <a:tcPr anchor="ctr"/>
                </a:tc>
                <a:tc>
                  <a:txBody>
                    <a:bodyPr/>
                    <a:lstStyle/>
                    <a:p>
                      <a:pPr algn="ctr"/>
                      <a:endParaRPr lang="en-US" i="1" dirty="0"/>
                    </a:p>
                  </a:txBody>
                  <a:tcPr anchor="ctr"/>
                </a:tc>
                <a:tc>
                  <a:txBody>
                    <a:bodyPr/>
                    <a:lstStyle/>
                    <a:p>
                      <a:pPr algn="ctr"/>
                      <a:r>
                        <a:rPr lang="en-US" i="1" dirty="0" smtClean="0"/>
                        <a:t>Milk</a:t>
                      </a:r>
                      <a:endParaRPr lang="en-US" i="1" dirty="0"/>
                    </a:p>
                  </a:txBody>
                  <a:tcPr anchor="ctr"/>
                </a:tc>
                <a:tc>
                  <a:txBody>
                    <a:bodyPr/>
                    <a:lstStyle/>
                    <a:p>
                      <a:pPr algn="ctr"/>
                      <a:r>
                        <a:rPr lang="en-US" i="1" dirty="0" smtClean="0"/>
                        <a:t>Butter</a:t>
                      </a:r>
                      <a:r>
                        <a:rPr lang="en-US" i="1" baseline="0" dirty="0" smtClean="0"/>
                        <a:t> </a:t>
                      </a:r>
                      <a:endParaRPr lang="en-US" i="1" dirty="0"/>
                    </a:p>
                  </a:txBody>
                  <a:tcPr anchor="ctr"/>
                </a:tc>
                <a:tc>
                  <a:txBody>
                    <a:bodyPr/>
                    <a:lstStyle/>
                    <a:p>
                      <a:pPr algn="ctr"/>
                      <a:r>
                        <a:rPr lang="en-US" i="1" dirty="0" smtClean="0"/>
                        <a:t>Cheese 1</a:t>
                      </a:r>
                      <a:endParaRPr lang="en-US" i="1" dirty="0"/>
                    </a:p>
                  </a:txBody>
                  <a:tcPr anchor="ctr"/>
                </a:tc>
                <a:tc>
                  <a:txBody>
                    <a:bodyPr/>
                    <a:lstStyle/>
                    <a:p>
                      <a:pPr algn="ctr"/>
                      <a:r>
                        <a:rPr lang="en-US" i="1" dirty="0" smtClean="0"/>
                        <a:t>Cheese</a:t>
                      </a:r>
                      <a:r>
                        <a:rPr lang="en-US" i="1" baseline="0" dirty="0" smtClean="0"/>
                        <a:t> 2</a:t>
                      </a:r>
                      <a:endParaRPr lang="en-US" i="1" dirty="0"/>
                    </a:p>
                  </a:txBody>
                  <a:tcPr anchor="ctr"/>
                </a:tc>
              </a:tr>
              <a:tr h="370840">
                <a:tc gridSpan="2">
                  <a:txBody>
                    <a:bodyPr/>
                    <a:lstStyle/>
                    <a:p>
                      <a:pPr algn="ctr"/>
                      <a:r>
                        <a:rPr lang="en-US" i="0" dirty="0" smtClean="0"/>
                        <a:t>Elasticity</a:t>
                      </a:r>
                      <a:endParaRPr lang="en-US" i="0" dirty="0"/>
                    </a:p>
                  </a:txBody>
                  <a:tcPr anchor="ctr"/>
                </a:tc>
                <a:tc hMerge="1">
                  <a:txBody>
                    <a:bodyPr/>
                    <a:lstStyle/>
                    <a:p>
                      <a:pPr algn="ctr"/>
                      <a:endParaRPr lang="en-US" i="0" dirty="0"/>
                    </a:p>
                  </a:txBody>
                  <a:tcPr anchor="ctr"/>
                </a:tc>
                <a:tc>
                  <a:txBody>
                    <a:bodyPr/>
                    <a:lstStyle/>
                    <a:p>
                      <a:pPr algn="ctr"/>
                      <a:r>
                        <a:rPr lang="en-US" i="0" dirty="0" smtClean="0"/>
                        <a:t>0.3</a:t>
                      </a:r>
                      <a:endParaRPr lang="en-US" i="0" dirty="0"/>
                    </a:p>
                  </a:txBody>
                  <a:tcPr anchor="ctr"/>
                </a:tc>
                <a:tc>
                  <a:txBody>
                    <a:bodyPr/>
                    <a:lstStyle/>
                    <a:p>
                      <a:pPr algn="ctr"/>
                      <a:r>
                        <a:rPr lang="en-US" i="0" dirty="0" smtClean="0"/>
                        <a:t>1.5</a:t>
                      </a:r>
                      <a:endParaRPr lang="en-US" i="0" dirty="0"/>
                    </a:p>
                  </a:txBody>
                  <a:tcPr anchor="ctr"/>
                </a:tc>
                <a:tc>
                  <a:txBody>
                    <a:bodyPr/>
                    <a:lstStyle/>
                    <a:p>
                      <a:pPr algn="ctr"/>
                      <a:r>
                        <a:rPr lang="en-US" i="0" dirty="0" smtClean="0"/>
                        <a:t>0.7</a:t>
                      </a:r>
                      <a:endParaRPr lang="en-US" i="0" dirty="0"/>
                    </a:p>
                  </a:txBody>
                  <a:tcPr anchor="ctr"/>
                </a:tc>
                <a:tc>
                  <a:txBody>
                    <a:bodyPr/>
                    <a:lstStyle/>
                    <a:p>
                      <a:pPr algn="ctr"/>
                      <a:r>
                        <a:rPr lang="en-US" i="0" dirty="0" smtClean="0"/>
                        <a:t>0.4</a:t>
                      </a:r>
                      <a:endParaRPr lang="en-US" i="0" dirty="0"/>
                    </a:p>
                  </a:txBody>
                  <a:tcPr anchor="ctr"/>
                </a:tc>
              </a:tr>
              <a:tr h="370840">
                <a:tc rowSpan="4">
                  <a:txBody>
                    <a:bodyPr/>
                    <a:lstStyle/>
                    <a:p>
                      <a:pPr algn="ctr"/>
                      <a:r>
                        <a:rPr lang="en-US" i="0" dirty="0" smtClean="0"/>
                        <a:t>Cross</a:t>
                      </a:r>
                      <a:r>
                        <a:rPr lang="en-US" i="0" baseline="0" dirty="0" smtClean="0"/>
                        <a:t> Elasticity</a:t>
                      </a:r>
                      <a:endParaRPr lang="en-US" i="0" dirty="0"/>
                    </a:p>
                  </a:txBody>
                  <a:tcPr vert="vert270" anchor="ctr"/>
                </a:tc>
                <a:tc>
                  <a:txBody>
                    <a:bodyPr/>
                    <a:lstStyle/>
                    <a:p>
                      <a:pPr algn="ctr"/>
                      <a:r>
                        <a:rPr lang="en-US" i="1" dirty="0" smtClean="0"/>
                        <a:t>Milk</a:t>
                      </a:r>
                      <a:endParaRPr lang="en-US" i="1"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r>
              <a:tr h="370840">
                <a:tc vMerge="1">
                  <a:txBody>
                    <a:bodyPr/>
                    <a:lstStyle/>
                    <a:p>
                      <a:pPr algn="ctr"/>
                      <a:endParaRPr lang="en-US" i="1" dirty="0"/>
                    </a:p>
                  </a:txBody>
                  <a:tcPr anchor="ctr"/>
                </a:tc>
                <a:tc>
                  <a:txBody>
                    <a:bodyPr/>
                    <a:lstStyle/>
                    <a:p>
                      <a:pPr algn="ctr"/>
                      <a:r>
                        <a:rPr lang="en-US" i="1" dirty="0" smtClean="0"/>
                        <a:t>Butter</a:t>
                      </a:r>
                      <a:endParaRPr lang="en-US" i="1"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r>
              <a:tr h="370840">
                <a:tc vMerge="1">
                  <a:txBody>
                    <a:bodyPr/>
                    <a:lstStyle/>
                    <a:p>
                      <a:pPr algn="ctr"/>
                      <a:endParaRPr lang="en-US" i="1" dirty="0"/>
                    </a:p>
                  </a:txBody>
                  <a:tcPr anchor="ctr"/>
                </a:tc>
                <a:tc>
                  <a:txBody>
                    <a:bodyPr/>
                    <a:lstStyle/>
                    <a:p>
                      <a:pPr algn="ctr"/>
                      <a:r>
                        <a:rPr lang="en-US" i="1" dirty="0" smtClean="0"/>
                        <a:t>Cheese 1</a:t>
                      </a:r>
                      <a:endParaRPr lang="en-US" i="1"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0.06</a:t>
                      </a:r>
                      <a:endParaRPr lang="en-US" i="0" dirty="0"/>
                    </a:p>
                  </a:txBody>
                  <a:tcPr anchor="ctr"/>
                </a:tc>
              </a:tr>
              <a:tr h="370840">
                <a:tc vMerge="1">
                  <a:txBody>
                    <a:bodyPr/>
                    <a:lstStyle/>
                    <a:p>
                      <a:pPr algn="ctr"/>
                      <a:endParaRPr lang="en-US" i="1" dirty="0"/>
                    </a:p>
                  </a:txBody>
                  <a:tcPr anchor="ctr"/>
                </a:tc>
                <a:tc>
                  <a:txBody>
                    <a:bodyPr/>
                    <a:lstStyle/>
                    <a:p>
                      <a:pPr algn="ctr"/>
                      <a:r>
                        <a:rPr lang="en-US" i="1" dirty="0" smtClean="0"/>
                        <a:t>Cheese 2</a:t>
                      </a:r>
                      <a:endParaRPr lang="en-US" i="1" dirty="0"/>
                    </a:p>
                  </a:txBody>
                  <a:tcPr anchor="ctr"/>
                </a:tc>
                <a:tc>
                  <a:txBody>
                    <a:bodyPr/>
                    <a:lstStyle/>
                    <a:p>
                      <a:pPr algn="ctr"/>
                      <a:r>
                        <a:rPr lang="en-US" i="0" dirty="0" smtClean="0"/>
                        <a:t>0</a:t>
                      </a:r>
                      <a:endParaRPr lang="en-US" i="0" dirty="0"/>
                    </a:p>
                  </a:txBody>
                  <a:tcPr anchor="ctr"/>
                </a:tc>
                <a:tc>
                  <a:txBody>
                    <a:bodyPr/>
                    <a:lstStyle/>
                    <a:p>
                      <a:pPr algn="ctr"/>
                      <a:r>
                        <a:rPr lang="en-US" i="0" dirty="0" smtClean="0"/>
                        <a:t>0</a:t>
                      </a:r>
                      <a:endParaRPr lang="en-US" i="0" dirty="0"/>
                    </a:p>
                  </a:txBody>
                  <a:tcPr anchor="ctr"/>
                </a:tc>
                <a:tc>
                  <a:txBody>
                    <a:bodyPr/>
                    <a:lstStyle/>
                    <a:p>
                      <a:pPr algn="ctr"/>
                      <a:r>
                        <a:rPr lang="en-US" i="0" dirty="0" smtClean="0"/>
                        <a:t>0.3</a:t>
                      </a:r>
                      <a:endParaRPr lang="en-US" i="0" dirty="0"/>
                    </a:p>
                  </a:txBody>
                  <a:tcPr anchor="ctr"/>
                </a:tc>
                <a:tc>
                  <a:txBody>
                    <a:bodyPr/>
                    <a:lstStyle/>
                    <a:p>
                      <a:pPr algn="ctr"/>
                      <a:r>
                        <a:rPr lang="en-US" i="0" dirty="0" smtClean="0"/>
                        <a:t>0</a:t>
                      </a:r>
                      <a:endParaRPr lang="en-US" i="0" dirty="0"/>
                    </a:p>
                  </a:txBody>
                  <a:tcPr anchor="ctr"/>
                </a:tc>
              </a:tr>
              <a:tr h="370840">
                <a:tc gridSpan="2">
                  <a:txBody>
                    <a:bodyPr/>
                    <a:lstStyle/>
                    <a:p>
                      <a:pPr algn="ctr"/>
                      <a:r>
                        <a:rPr lang="en-US" i="0" dirty="0" smtClean="0"/>
                        <a:t>Policy</a:t>
                      </a:r>
                      <a:r>
                        <a:rPr lang="en-US" i="0" baseline="0" dirty="0" smtClean="0"/>
                        <a:t> constraint coefficient</a:t>
                      </a:r>
                      <a:endParaRPr lang="en-US" i="0" dirty="0"/>
                    </a:p>
                  </a:txBody>
                  <a:tcPr anchor="ctr"/>
                </a:tc>
                <a:tc hMerge="1">
                  <a:txBody>
                    <a:bodyPr/>
                    <a:lstStyle/>
                    <a:p>
                      <a:pPr algn="ctr"/>
                      <a:endParaRPr lang="en-US" i="1" dirty="0"/>
                    </a:p>
                  </a:txBody>
                  <a:tcPr anchor="ctr"/>
                </a:tc>
                <a:tc>
                  <a:txBody>
                    <a:bodyPr/>
                    <a:lstStyle/>
                    <a:p>
                      <a:pPr algn="ctr"/>
                      <a:r>
                        <a:rPr lang="en-US" i="0" dirty="0" smtClean="0"/>
                        <a:t>6.4</a:t>
                      </a:r>
                      <a:endParaRPr lang="en-US" i="0" dirty="0"/>
                    </a:p>
                  </a:txBody>
                  <a:tcPr anchor="ctr"/>
                </a:tc>
                <a:tc>
                  <a:txBody>
                    <a:bodyPr/>
                    <a:lstStyle/>
                    <a:p>
                      <a:pPr algn="ctr"/>
                      <a:r>
                        <a:rPr lang="en-US" i="0" dirty="0" smtClean="0"/>
                        <a:t>1.6</a:t>
                      </a:r>
                      <a:endParaRPr lang="en-US" i="0" dirty="0"/>
                    </a:p>
                  </a:txBody>
                  <a:tcPr anchor="ctr"/>
                </a:tc>
                <a:tc>
                  <a:txBody>
                    <a:bodyPr/>
                    <a:lstStyle/>
                    <a:p>
                      <a:pPr algn="ctr"/>
                      <a:r>
                        <a:rPr lang="en-US" i="0" dirty="0" smtClean="0"/>
                        <a:t>1.6</a:t>
                      </a:r>
                      <a:endParaRPr lang="en-US" i="0" dirty="0"/>
                    </a:p>
                  </a:txBody>
                  <a:tcPr anchor="ctr"/>
                </a:tc>
                <a:tc>
                  <a:txBody>
                    <a:bodyPr/>
                    <a:lstStyle/>
                    <a:p>
                      <a:pPr algn="ctr"/>
                      <a:r>
                        <a:rPr lang="en-US" i="0" dirty="0" smtClean="0"/>
                        <a:t>0.4</a:t>
                      </a:r>
                      <a:endParaRPr lang="en-US" i="0"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5820182"/>
              </p:ext>
            </p:extLst>
          </p:nvPr>
        </p:nvGraphicFramePr>
        <p:xfrm>
          <a:off x="2716170" y="1601517"/>
          <a:ext cx="4518995" cy="1981200"/>
        </p:xfrm>
        <a:graphic>
          <a:graphicData uri="http://schemas.openxmlformats.org/drawingml/2006/table">
            <a:tbl>
              <a:tblPr firstRow="1" bandRow="1">
                <a:tableStyleId>{AE97E0A6-B7CC-40E8-A8C8-0A3725533414}</a:tableStyleId>
              </a:tblPr>
              <a:tblGrid>
                <a:gridCol w="903799"/>
                <a:gridCol w="903799"/>
                <a:gridCol w="903799"/>
                <a:gridCol w="903799"/>
                <a:gridCol w="903799"/>
              </a:tblGrid>
              <a:tr h="251274">
                <a:tc rowSpan="2">
                  <a:txBody>
                    <a:bodyPr/>
                    <a:lstStyle/>
                    <a:p>
                      <a:pPr algn="ctr"/>
                      <a:r>
                        <a:rPr lang="en-US" i="1" dirty="0" smtClean="0"/>
                        <a:t>Previous year’s data</a:t>
                      </a:r>
                      <a:endParaRPr lang="en-US" i="1" dirty="0"/>
                    </a:p>
                  </a:txBody>
                  <a:tcPr anchor="ctr"/>
                </a:tc>
                <a:tc gridSpan="4">
                  <a:txBody>
                    <a:bodyPr/>
                    <a:lstStyle/>
                    <a:p>
                      <a:pPr algn="ctr"/>
                      <a:r>
                        <a:rPr lang="en-US" i="1" dirty="0" smtClean="0"/>
                        <a:t>Product</a:t>
                      </a:r>
                      <a:endParaRPr lang="en-US" i="1" dirty="0"/>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tr>
              <a:tr h="351783">
                <a:tc vMerge="1">
                  <a:txBody>
                    <a:bodyPr/>
                    <a:lstStyle/>
                    <a:p>
                      <a:pPr algn="ctr"/>
                      <a:endParaRPr lang="en-US" i="1" dirty="0"/>
                    </a:p>
                  </a:txBody>
                  <a:tcPr anchor="ctr"/>
                </a:tc>
                <a:tc>
                  <a:txBody>
                    <a:bodyPr/>
                    <a:lstStyle/>
                    <a:p>
                      <a:pPr algn="ctr"/>
                      <a:r>
                        <a:rPr lang="en-US" i="1" dirty="0" smtClean="0"/>
                        <a:t>Milk</a:t>
                      </a:r>
                      <a:endParaRPr lang="en-US" i="1" dirty="0"/>
                    </a:p>
                  </a:txBody>
                  <a:tcPr anchor="ctr"/>
                </a:tc>
                <a:tc>
                  <a:txBody>
                    <a:bodyPr/>
                    <a:lstStyle/>
                    <a:p>
                      <a:pPr algn="ctr"/>
                      <a:r>
                        <a:rPr lang="en-US" i="1" dirty="0" smtClean="0"/>
                        <a:t>Butter</a:t>
                      </a:r>
                      <a:endParaRPr lang="en-US" i="1" dirty="0"/>
                    </a:p>
                  </a:txBody>
                  <a:tcPr anchor="ctr"/>
                </a:tc>
                <a:tc>
                  <a:txBody>
                    <a:bodyPr/>
                    <a:lstStyle/>
                    <a:p>
                      <a:pPr algn="ctr"/>
                      <a:r>
                        <a:rPr lang="en-US" i="1" dirty="0" smtClean="0"/>
                        <a:t>Cheese 1</a:t>
                      </a:r>
                      <a:endParaRPr lang="en-US" i="1" dirty="0"/>
                    </a:p>
                  </a:txBody>
                  <a:tcPr anchor="ctr"/>
                </a:tc>
                <a:tc>
                  <a:txBody>
                    <a:bodyPr/>
                    <a:lstStyle/>
                    <a:p>
                      <a:pPr algn="ctr"/>
                      <a:r>
                        <a:rPr lang="en-US" i="1" dirty="0" smtClean="0"/>
                        <a:t>Cheese 2</a:t>
                      </a:r>
                      <a:endParaRPr lang="en-US" i="1" dirty="0"/>
                    </a:p>
                  </a:txBody>
                  <a:tcPr anchor="ctr"/>
                </a:tc>
              </a:tr>
              <a:tr h="603057">
                <a:tc>
                  <a:txBody>
                    <a:bodyPr/>
                    <a:lstStyle/>
                    <a:p>
                      <a:pPr algn="ctr"/>
                      <a:r>
                        <a:rPr lang="en-US" dirty="0" smtClean="0"/>
                        <a:t>Demand (in 1000s of tons)</a:t>
                      </a:r>
                      <a:endParaRPr lang="en-US" dirty="0"/>
                    </a:p>
                  </a:txBody>
                  <a:tcPr anchor="ctr"/>
                </a:tc>
                <a:tc>
                  <a:txBody>
                    <a:bodyPr/>
                    <a:lstStyle/>
                    <a:p>
                      <a:pPr algn="ctr"/>
                      <a:r>
                        <a:rPr lang="en-US" dirty="0" smtClean="0"/>
                        <a:t>2055</a:t>
                      </a:r>
                      <a:endParaRPr lang="en-US" dirty="0"/>
                    </a:p>
                  </a:txBody>
                  <a:tcPr anchor="ctr"/>
                </a:tc>
                <a:tc>
                  <a:txBody>
                    <a:bodyPr/>
                    <a:lstStyle/>
                    <a:p>
                      <a:pPr algn="ctr"/>
                      <a:r>
                        <a:rPr lang="en-US" dirty="0" smtClean="0"/>
                        <a:t>54</a:t>
                      </a:r>
                      <a:endParaRPr lang="en-US" dirty="0"/>
                    </a:p>
                  </a:txBody>
                  <a:tcPr anchor="ctr"/>
                </a:tc>
                <a:tc>
                  <a:txBody>
                    <a:bodyPr/>
                    <a:lstStyle/>
                    <a:p>
                      <a:pPr algn="ctr"/>
                      <a:r>
                        <a:rPr lang="en-US" dirty="0" smtClean="0"/>
                        <a:t>63</a:t>
                      </a:r>
                      <a:endParaRPr lang="en-US" dirty="0"/>
                    </a:p>
                  </a:txBody>
                  <a:tcPr anchor="ctr"/>
                </a:tc>
                <a:tc>
                  <a:txBody>
                    <a:bodyPr/>
                    <a:lstStyle/>
                    <a:p>
                      <a:pPr algn="ctr"/>
                      <a:r>
                        <a:rPr lang="en-US" dirty="0" smtClean="0"/>
                        <a:t>17</a:t>
                      </a:r>
                      <a:endParaRPr lang="en-US" dirty="0"/>
                    </a:p>
                  </a:txBody>
                  <a:tcPr anchor="ctr"/>
                </a:tc>
              </a:tr>
              <a:tr h="427165">
                <a:tc>
                  <a:txBody>
                    <a:bodyPr/>
                    <a:lstStyle/>
                    <a:p>
                      <a:pPr algn="ctr"/>
                      <a:r>
                        <a:rPr lang="en-US" dirty="0" smtClean="0"/>
                        <a:t>Price</a:t>
                      </a:r>
                      <a:r>
                        <a:rPr lang="en-US" baseline="0" dirty="0" smtClean="0"/>
                        <a:t> (in ₤/ton)</a:t>
                      </a:r>
                      <a:endParaRPr lang="en-US" dirty="0"/>
                    </a:p>
                  </a:txBody>
                  <a:tcPr anchor="ctr"/>
                </a:tc>
                <a:tc>
                  <a:txBody>
                    <a:bodyPr/>
                    <a:lstStyle/>
                    <a:p>
                      <a:pPr algn="ctr"/>
                      <a:r>
                        <a:rPr lang="en-US" dirty="0" smtClean="0"/>
                        <a:t>400</a:t>
                      </a:r>
                      <a:endParaRPr lang="en-US" dirty="0"/>
                    </a:p>
                  </a:txBody>
                  <a:tcPr anchor="ctr"/>
                </a:tc>
                <a:tc>
                  <a:txBody>
                    <a:bodyPr/>
                    <a:lstStyle/>
                    <a:p>
                      <a:pPr algn="ctr"/>
                      <a:r>
                        <a:rPr lang="en-US" dirty="0" smtClean="0"/>
                        <a:t>4000</a:t>
                      </a:r>
                      <a:endParaRPr lang="en-US" dirty="0"/>
                    </a:p>
                  </a:txBody>
                  <a:tcPr anchor="ctr"/>
                </a:tc>
                <a:tc>
                  <a:txBody>
                    <a:bodyPr/>
                    <a:lstStyle/>
                    <a:p>
                      <a:pPr algn="ctr"/>
                      <a:r>
                        <a:rPr lang="en-US" dirty="0" smtClean="0"/>
                        <a:t>3250</a:t>
                      </a:r>
                      <a:endParaRPr lang="en-US" dirty="0"/>
                    </a:p>
                  </a:txBody>
                  <a:tcPr anchor="ctr"/>
                </a:tc>
                <a:tc>
                  <a:txBody>
                    <a:bodyPr/>
                    <a:lstStyle/>
                    <a:p>
                      <a:pPr algn="ctr"/>
                      <a:r>
                        <a:rPr lang="en-US" dirty="0" smtClean="0"/>
                        <a:t>2500</a:t>
                      </a:r>
                      <a:endParaRPr lang="en-US" dirty="0"/>
                    </a:p>
                  </a:txBody>
                  <a:tcPr anchor="ctr"/>
                </a:tc>
              </a:tr>
            </a:tbl>
          </a:graphicData>
        </a:graphic>
      </p:graphicFrame>
    </p:spTree>
    <p:extLst>
      <p:ext uri="{BB962C8B-B14F-4D97-AF65-F5344CB8AC3E}">
        <p14:creationId xmlns:p14="http://schemas.microsoft.com/office/powerpoint/2010/main" val="247459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309" name="Google Shape;309;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Set of </a:t>
            </a:r>
            <a:r>
              <a:rPr lang="en-US" dirty="0" smtClean="0"/>
              <a:t>products</a:t>
            </a:r>
            <a:endParaRPr dirty="0"/>
          </a:p>
          <a:p>
            <a:pPr marL="742950" lvl="1" indent="-285750" algn="l" rtl="0">
              <a:spcBef>
                <a:spcPts val="1000"/>
              </a:spcBef>
              <a:spcAft>
                <a:spcPts val="0"/>
              </a:spcAft>
              <a:buSzPts val="1440"/>
              <a:buChar char="o"/>
            </a:pPr>
            <a:r>
              <a:rPr lang="en-US" i="1" dirty="0"/>
              <a:t> </a:t>
            </a:r>
            <a:endParaRPr i="1" dirty="0"/>
          </a:p>
          <a:p>
            <a:pPr marL="342900" lvl="0" indent="-342900" algn="l" rtl="0">
              <a:spcBef>
                <a:spcPts val="1000"/>
              </a:spcBef>
              <a:spcAft>
                <a:spcPts val="0"/>
              </a:spcAft>
              <a:buSzPts val="2600"/>
              <a:buFont typeface="Arial"/>
              <a:buChar char="•"/>
            </a:pPr>
            <a:endParaRPr dirty="0"/>
          </a:p>
        </p:txBody>
      </p:sp>
      <p:sp>
        <p:nvSpPr>
          <p:cNvPr id="310" name="Google Shape;31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68030951"/>
              </p:ext>
            </p:extLst>
          </p:nvPr>
        </p:nvGraphicFramePr>
        <p:xfrm>
          <a:off x="1433945" y="2588058"/>
          <a:ext cx="4080710" cy="416399"/>
        </p:xfrm>
        <a:graphic>
          <a:graphicData uri="http://schemas.openxmlformats.org/presentationml/2006/ole">
            <mc:AlternateContent xmlns:mc="http://schemas.openxmlformats.org/markup-compatibility/2006">
              <mc:Choice xmlns:v="urn:schemas-microsoft-com:vml" Requires="v">
                <p:oleObj spid="_x0000_s8206" name="Equation" r:id="rId4" imgW="2489040" imgH="253800" progId="Equation.DSMT4">
                  <p:embed/>
                </p:oleObj>
              </mc:Choice>
              <mc:Fallback>
                <p:oleObj name="Equation" r:id="rId4" imgW="2489040" imgH="253800" progId="Equation.DSMT4">
                  <p:embed/>
                  <p:pic>
                    <p:nvPicPr>
                      <p:cNvPr id="0" name=""/>
                      <p:cNvPicPr/>
                      <p:nvPr/>
                    </p:nvPicPr>
                    <p:blipFill>
                      <a:blip r:embed="rId5"/>
                      <a:stretch>
                        <a:fillRect/>
                      </a:stretch>
                    </p:blipFill>
                    <p:spPr>
                      <a:xfrm>
                        <a:off x="1433945" y="2588058"/>
                        <a:ext cx="4080710" cy="416399"/>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(1)</a:t>
            </a:r>
            <a:r>
              <a:rPr lang="en-US" i="1"/>
              <a:t> </a:t>
            </a:r>
            <a:endParaRPr/>
          </a:p>
        </p:txBody>
      </p:sp>
      <mc:AlternateContent xmlns:mc="http://schemas.openxmlformats.org/markup-compatibility/2006" xmlns:a14="http://schemas.microsoft.com/office/drawing/2010/main">
        <mc:Choice Requires="a14">
          <p:sp>
            <p:nvSpPr>
              <p:cNvPr id="318" name="Google Shape;318;p19"/>
              <p:cNvSpPr txBox="1">
                <a:spLocks noGrp="1"/>
              </p:cNvSpPr>
              <p:nvPr>
                <p:ph type="body" idx="1"/>
              </p:nvPr>
            </p:nvSpPr>
            <p:spPr>
              <a:xfrm>
                <a:off x="677334" y="2160589"/>
                <a:ext cx="5094074" cy="424589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14:m>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𝛼</m:t>
                        </m:r>
                      </m:e>
                      <m:sub>
                        <m:r>
                          <a:rPr lang="ar-AE" b="0" i="1" smtClean="0">
                            <a:latin typeface="Cambria Math" panose="02040503050406030204" pitchFamily="18" charset="0"/>
                          </a:rPr>
                          <m:t>𝑝</m:t>
                        </m:r>
                      </m:sub>
                    </m:sSub>
                  </m:oMath>
                </a14:m>
                <a:r>
                  <a:rPr lang="en-US" dirty="0" smtClean="0"/>
                  <a:t>is </a:t>
                </a:r>
                <a:r>
                  <a:rPr lang="en-US" dirty="0"/>
                  <a:t>the </a:t>
                </a:r>
                <a:r>
                  <a:rPr lang="en-US" dirty="0" smtClean="0"/>
                  <a:t>fat content (%) in each product </a:t>
                </a:r>
              </a:p>
              <a:p>
                <a:pPr marL="342900" lvl="0" indent="-342900" algn="l" rtl="0">
                  <a:spcBef>
                    <a:spcPts val="0"/>
                  </a:spcBef>
                  <a:spcAft>
                    <a:spcPts val="0"/>
                  </a:spcAft>
                  <a:buSzPts val="2600"/>
                  <a:buFont typeface="Arial"/>
                  <a:buChar char="•"/>
                </a:pPr>
                <a:endParaRPr lang="en-US" dirty="0"/>
              </a:p>
              <a:p>
                <a:pPr marL="342900" indent="-342900">
                  <a:spcBef>
                    <a:spcPts val="0"/>
                  </a:spcBef>
                </a:pPr>
                <a14:m>
                  <m:oMath xmlns:m="http://schemas.openxmlformats.org/officeDocument/2006/math">
                    <m:sSub>
                      <m:sSubPr>
                        <m:ctrlPr>
                          <a:rPr lang="ar-AE" i="1">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𝛽</m:t>
                        </m:r>
                      </m:e>
                      <m:sub>
                        <m:r>
                          <a:rPr lang="ar-AE" i="1">
                            <a:latin typeface="Cambria Math" panose="02040503050406030204" pitchFamily="18" charset="0"/>
                          </a:rPr>
                          <m:t>𝑝</m:t>
                        </m:r>
                      </m:sub>
                    </m:sSub>
                  </m:oMath>
                </a14:m>
                <a:r>
                  <a:rPr lang="en-US" dirty="0"/>
                  <a:t>is the fat content (%) in each </a:t>
                </a:r>
                <a:r>
                  <a:rPr lang="en-US" dirty="0" smtClean="0"/>
                  <a:t>product</a:t>
                </a:r>
              </a:p>
              <a:p>
                <a:pPr marL="342900" indent="-342900">
                  <a:spcBef>
                    <a:spcPts val="0"/>
                  </a:spcBef>
                </a:pPr>
                <a:endParaRPr lang="en-US" dirty="0"/>
              </a:p>
              <a:p>
                <a:pPr marL="342900" indent="-342900">
                  <a:spcBef>
                    <a:spcPts val="0"/>
                  </a:spcBef>
                </a:pP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dirty="0" smtClean="0"/>
                  <a:t> is the amount of fat available from raw milk production (in 1000s of tons)</a:t>
                </a:r>
              </a:p>
              <a:p>
                <a:pPr marL="342900" indent="-342900">
                  <a:spcBef>
                    <a:spcPts val="0"/>
                  </a:spcBef>
                </a:pPr>
                <a:endParaRPr lang="en-US" dirty="0"/>
              </a:p>
              <a:p>
                <a:pPr marL="342900" indent="-342900">
                  <a:spcBef>
                    <a:spcPts val="0"/>
                  </a:spcBef>
                </a:pP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is the amount of dry matter available from raw milk production (in 1000s of tons)</a:t>
                </a:r>
              </a:p>
              <a:p>
                <a:pPr marL="342900" indent="-342900">
                  <a:spcBef>
                    <a:spcPts val="0"/>
                  </a:spcBef>
                </a:pPr>
                <a:endParaRPr lang="en-US" dirty="0"/>
              </a:p>
              <a:p>
                <a:pPr marL="342900" indent="-342900">
                  <a:spcBef>
                    <a:spcPts val="0"/>
                  </a:spcBef>
                </a:pPr>
                <a:endParaRPr lang="en-US" dirty="0"/>
              </a:p>
              <a:p>
                <a:pPr marL="342900" lvl="0" indent="-342900" algn="l" rtl="0">
                  <a:spcBef>
                    <a:spcPts val="0"/>
                  </a:spcBef>
                  <a:spcAft>
                    <a:spcPts val="0"/>
                  </a:spcAft>
                  <a:buSzPts val="2600"/>
                  <a:buFont typeface="Arial"/>
                  <a:buChar char="•"/>
                </a:pPr>
                <a:endParaRPr lang="en-US" dirty="0"/>
              </a:p>
              <a:p>
                <a:pPr marL="342900" lvl="0" indent="-177800" algn="l" rtl="0">
                  <a:spcBef>
                    <a:spcPts val="1000"/>
                  </a:spcBef>
                  <a:spcAft>
                    <a:spcPts val="0"/>
                  </a:spcAft>
                  <a:buSzPts val="2600"/>
                  <a:buFont typeface="Arial"/>
                  <a:buNone/>
                </a:pPr>
                <a:endParaRPr dirty="0"/>
              </a:p>
            </p:txBody>
          </p:sp>
        </mc:Choice>
        <mc:Fallback xmlns="">
          <p:sp>
            <p:nvSpPr>
              <p:cNvPr id="318" name="Google Shape;318;p19"/>
              <p:cNvSpPr txBox="1">
                <a:spLocks noGrp="1" noRot="1" noChangeAspect="1" noMove="1" noResize="1" noEditPoints="1" noAdjustHandles="1" noChangeArrowheads="1" noChangeShapeType="1" noTextEdit="1"/>
              </p:cNvSpPr>
              <p:nvPr>
                <p:ph type="body" idx="1"/>
              </p:nvPr>
            </p:nvSpPr>
            <p:spPr>
              <a:xfrm>
                <a:off x="677334" y="2160589"/>
                <a:ext cx="5094074" cy="4245898"/>
              </a:xfrm>
              <a:prstGeom prst="rect">
                <a:avLst/>
              </a:prstGeom>
              <a:blipFill rotWithShape="0">
                <a:blip r:embed="rId3"/>
                <a:stretch>
                  <a:fillRect l="-1794" t="-2439"/>
                </a:stretch>
              </a:blipFill>
              <a:ln>
                <a:noFill/>
              </a:ln>
            </p:spPr>
            <p:txBody>
              <a:bodyPr/>
              <a:lstStyle/>
              <a:p>
                <a:r>
                  <a:rPr lang="en-US">
                    <a:noFill/>
                  </a:rPr>
                  <a:t> </a:t>
                </a:r>
              </a:p>
            </p:txBody>
          </p:sp>
        </mc:Fallback>
      </mc:AlternateContent>
      <p:sp>
        <p:nvSpPr>
          <p:cNvPr id="319" name="Google Shape;319;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78842497"/>
                  </p:ext>
                </p:extLst>
              </p:nvPr>
            </p:nvGraphicFramePr>
            <p:xfrm>
              <a:off x="5771408" y="3183573"/>
              <a:ext cx="3644406" cy="1604615"/>
            </p:xfrm>
            <a:graphic>
              <a:graphicData uri="http://schemas.openxmlformats.org/drawingml/2006/table">
                <a:tbl>
                  <a:tblPr firstRow="1" bandRow="1">
                    <a:tableStyleId>{AE97E0A6-B7CC-40E8-A8C8-0A3725533414}</a:tableStyleId>
                  </a:tblPr>
                  <a:tblGrid>
                    <a:gridCol w="1214802"/>
                    <a:gridCol w="1214802"/>
                    <a:gridCol w="1214802"/>
                  </a:tblGrid>
                  <a:tr h="320842">
                    <a:tc>
                      <a:txBody>
                        <a:bodyPr/>
                        <a:lstStyle/>
                        <a:p>
                          <a:pPr algn="ctr"/>
                          <a:r>
                            <a:rPr lang="en-US" i="1" dirty="0" smtClean="0"/>
                            <a:t>p</a:t>
                          </a:r>
                          <a:endParaRPr lang="en-US" i="1" dirty="0"/>
                        </a:p>
                      </a:txBody>
                      <a:tcPr anchor="ctr"/>
                    </a:tc>
                    <a:tc>
                      <a:txBody>
                        <a:bodyPr/>
                        <a:lstStyle/>
                        <a:p>
                          <a:pPr algn="ctr"/>
                          <a14:m>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𝛼</m:t>
                                  </m:r>
                                </m:e>
                                <m:sub>
                                  <m:r>
                                    <a:rPr lang="ar-AE" b="0" i="1" smtClean="0">
                                      <a:latin typeface="Cambria Math" panose="02040503050406030204" pitchFamily="18" charset="0"/>
                                    </a:rPr>
                                    <m:t>𝑝</m:t>
                                  </m:r>
                                </m:sub>
                              </m:sSub>
                            </m:oMath>
                          </a14:m>
                          <a:r>
                            <a:rPr lang="en-US" i="0" baseline="0" dirty="0" smtClean="0"/>
                            <a:t> (%)</a:t>
                          </a:r>
                          <a:endParaRPr lang="en-US" i="1" dirty="0"/>
                        </a:p>
                      </a:txBody>
                      <a:tcPr anchor="ctr"/>
                    </a:tc>
                    <a:tc>
                      <a:txBody>
                        <a:bodyPr/>
                        <a:lstStyle/>
                        <a:p>
                          <a:pPr algn="ctr"/>
                          <a14:m>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𝛽</m:t>
                                  </m:r>
                                </m:e>
                                <m:sub>
                                  <m:r>
                                    <a:rPr lang="ar-AE" i="1">
                                      <a:latin typeface="Cambria Math" panose="02040503050406030204" pitchFamily="18" charset="0"/>
                                    </a:rPr>
                                    <m:t>𝑝</m:t>
                                  </m:r>
                                </m:sub>
                              </m:sSub>
                            </m:oMath>
                          </a14:m>
                          <a:r>
                            <a:rPr lang="en-US" i="0" dirty="0" smtClean="0"/>
                            <a:t> (%)</a:t>
                          </a:r>
                          <a:endParaRPr lang="en-US" i="1" dirty="0"/>
                        </a:p>
                      </a:txBody>
                      <a:tcPr anchor="ctr"/>
                    </a:tc>
                  </a:tr>
                  <a:tr h="320842">
                    <a:tc>
                      <a:txBody>
                        <a:bodyPr/>
                        <a:lstStyle/>
                        <a:p>
                          <a:pPr algn="ctr"/>
                          <a:r>
                            <a:rPr lang="en-US" i="0" dirty="0" smtClean="0"/>
                            <a:t>milk</a:t>
                          </a:r>
                          <a:endParaRPr lang="en-US" i="0" dirty="0"/>
                        </a:p>
                      </a:txBody>
                      <a:tcPr anchor="ctr"/>
                    </a:tc>
                    <a:tc>
                      <a:txBody>
                        <a:bodyPr/>
                        <a:lstStyle/>
                        <a:p>
                          <a:pPr algn="ctr"/>
                          <a:r>
                            <a:rPr lang="en-US" dirty="0" smtClean="0"/>
                            <a:t>4</a:t>
                          </a:r>
                          <a:endParaRPr lang="en-US" dirty="0"/>
                        </a:p>
                      </a:txBody>
                      <a:tcPr anchor="ctr"/>
                    </a:tc>
                    <a:tc>
                      <a:txBody>
                        <a:bodyPr/>
                        <a:lstStyle/>
                        <a:p>
                          <a:pPr algn="ctr"/>
                          <a:r>
                            <a:rPr lang="en-US" dirty="0" smtClean="0"/>
                            <a:t>9</a:t>
                          </a:r>
                          <a:endParaRPr lang="en-US" dirty="0"/>
                        </a:p>
                      </a:txBody>
                      <a:tcPr anchor="ctr"/>
                    </a:tc>
                  </a:tr>
                  <a:tr h="320842">
                    <a:tc>
                      <a:txBody>
                        <a:bodyPr/>
                        <a:lstStyle/>
                        <a:p>
                          <a:pPr algn="ctr"/>
                          <a:r>
                            <a:rPr lang="en-US" dirty="0" smtClean="0"/>
                            <a:t>butter</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2</a:t>
                          </a:r>
                          <a:endParaRPr lang="en-US" dirty="0"/>
                        </a:p>
                      </a:txBody>
                      <a:tcPr anchor="ctr"/>
                    </a:tc>
                  </a:tr>
                  <a:tr h="320842">
                    <a:tc>
                      <a:txBody>
                        <a:bodyPr/>
                        <a:lstStyle/>
                        <a:p>
                          <a:pPr algn="ctr"/>
                          <a:r>
                            <a:rPr lang="en-US" dirty="0" smtClean="0"/>
                            <a:t>cheese1</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30</a:t>
                          </a:r>
                          <a:endParaRPr lang="en-US" dirty="0"/>
                        </a:p>
                      </a:txBody>
                      <a:tcPr anchor="ctr"/>
                    </a:tc>
                  </a:tr>
                  <a:tr h="320842">
                    <a:tc>
                      <a:txBody>
                        <a:bodyPr/>
                        <a:lstStyle/>
                        <a:p>
                          <a:pPr algn="ctr"/>
                          <a:r>
                            <a:rPr lang="en-US" dirty="0" smtClean="0"/>
                            <a:t>cheese2</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40</a:t>
                          </a:r>
                          <a:endParaRPr lang="en-US" dirty="0"/>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78842497"/>
                  </p:ext>
                </p:extLst>
              </p:nvPr>
            </p:nvGraphicFramePr>
            <p:xfrm>
              <a:off x="5771408" y="3183573"/>
              <a:ext cx="3644406" cy="1604615"/>
            </p:xfrm>
            <a:graphic>
              <a:graphicData uri="http://schemas.openxmlformats.org/drawingml/2006/table">
                <a:tbl>
                  <a:tblPr firstRow="1" bandRow="1">
                    <a:tableStyleId>{AE97E0A6-B7CC-40E8-A8C8-0A3725533414}</a:tableStyleId>
                  </a:tblPr>
                  <a:tblGrid>
                    <a:gridCol w="1214802"/>
                    <a:gridCol w="1214802"/>
                    <a:gridCol w="1214802"/>
                  </a:tblGrid>
                  <a:tr h="321247">
                    <a:tc>
                      <a:txBody>
                        <a:bodyPr/>
                        <a:lstStyle/>
                        <a:p>
                          <a:pPr algn="ctr"/>
                          <a:r>
                            <a:rPr lang="en-US" i="1" dirty="0" smtClean="0"/>
                            <a:t>p</a:t>
                          </a:r>
                          <a:endParaRPr lang="en-US" i="1" dirty="0"/>
                        </a:p>
                      </a:txBody>
                      <a:tcPr anchor="ctr"/>
                    </a:tc>
                    <a:tc>
                      <a:txBody>
                        <a:bodyPr/>
                        <a:lstStyle/>
                        <a:p>
                          <a:endParaRPr lang="en-US"/>
                        </a:p>
                      </a:txBody>
                      <a:tcPr anchor="ctr">
                        <a:blipFill rotWithShape="0">
                          <a:blip r:embed="rId4"/>
                          <a:stretch>
                            <a:fillRect l="-101005" t="-1887" r="-102513" b="-415094"/>
                          </a:stretch>
                        </a:blipFill>
                      </a:tcPr>
                    </a:tc>
                    <a:tc>
                      <a:txBody>
                        <a:bodyPr/>
                        <a:lstStyle/>
                        <a:p>
                          <a:endParaRPr lang="en-US"/>
                        </a:p>
                      </a:txBody>
                      <a:tcPr anchor="ctr">
                        <a:blipFill rotWithShape="0">
                          <a:blip r:embed="rId4"/>
                          <a:stretch>
                            <a:fillRect l="-200000" t="-1887" r="-2000" b="-415094"/>
                          </a:stretch>
                        </a:blipFill>
                      </a:tcPr>
                    </a:tc>
                  </a:tr>
                  <a:tr h="320842">
                    <a:tc>
                      <a:txBody>
                        <a:bodyPr/>
                        <a:lstStyle/>
                        <a:p>
                          <a:pPr algn="ctr"/>
                          <a:r>
                            <a:rPr lang="en-US" i="0" dirty="0" smtClean="0"/>
                            <a:t>milk</a:t>
                          </a:r>
                          <a:endParaRPr lang="en-US" i="0" dirty="0"/>
                        </a:p>
                      </a:txBody>
                      <a:tcPr anchor="ctr"/>
                    </a:tc>
                    <a:tc>
                      <a:txBody>
                        <a:bodyPr/>
                        <a:lstStyle/>
                        <a:p>
                          <a:pPr algn="ctr"/>
                          <a:r>
                            <a:rPr lang="en-US" dirty="0" smtClean="0"/>
                            <a:t>4</a:t>
                          </a:r>
                          <a:endParaRPr lang="en-US" dirty="0"/>
                        </a:p>
                      </a:txBody>
                      <a:tcPr anchor="ctr"/>
                    </a:tc>
                    <a:tc>
                      <a:txBody>
                        <a:bodyPr/>
                        <a:lstStyle/>
                        <a:p>
                          <a:pPr algn="ctr"/>
                          <a:r>
                            <a:rPr lang="en-US" dirty="0" smtClean="0"/>
                            <a:t>9</a:t>
                          </a:r>
                          <a:endParaRPr lang="en-US" dirty="0"/>
                        </a:p>
                      </a:txBody>
                      <a:tcPr anchor="ctr"/>
                    </a:tc>
                  </a:tr>
                  <a:tr h="320842">
                    <a:tc>
                      <a:txBody>
                        <a:bodyPr/>
                        <a:lstStyle/>
                        <a:p>
                          <a:pPr algn="ctr"/>
                          <a:r>
                            <a:rPr lang="en-US" dirty="0" smtClean="0"/>
                            <a:t>butter</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2</a:t>
                          </a:r>
                          <a:endParaRPr lang="en-US" dirty="0"/>
                        </a:p>
                      </a:txBody>
                      <a:tcPr anchor="ctr"/>
                    </a:tc>
                  </a:tr>
                  <a:tr h="320842">
                    <a:tc>
                      <a:txBody>
                        <a:bodyPr/>
                        <a:lstStyle/>
                        <a:p>
                          <a:pPr algn="ctr"/>
                          <a:r>
                            <a:rPr lang="en-US" dirty="0" smtClean="0"/>
                            <a:t>cheese1</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30</a:t>
                          </a:r>
                          <a:endParaRPr lang="en-US" dirty="0"/>
                        </a:p>
                      </a:txBody>
                      <a:tcPr anchor="ctr"/>
                    </a:tc>
                  </a:tr>
                  <a:tr h="320842">
                    <a:tc>
                      <a:txBody>
                        <a:bodyPr/>
                        <a:lstStyle/>
                        <a:p>
                          <a:pPr algn="ctr"/>
                          <a:r>
                            <a:rPr lang="en-US" dirty="0" smtClean="0"/>
                            <a:t>cheese2</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40</a:t>
                          </a:r>
                          <a:endParaRPr lang="en-US" dirty="0"/>
                        </a:p>
                      </a:txBody>
                      <a:tcPr anchor="ctr"/>
                    </a:tc>
                  </a:tr>
                </a:tbl>
              </a:graphicData>
            </a:graphic>
          </p:graphicFrame>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a:t>parameters </a:t>
            </a:r>
            <a:r>
              <a:rPr lang="en-US" dirty="0" smtClean="0"/>
              <a:t>(2)</a:t>
            </a:r>
            <a:r>
              <a:rPr lang="en-US" i="1" dirty="0" smtClean="0"/>
              <a:t> </a:t>
            </a:r>
            <a:endParaRPr dirty="0"/>
          </a:p>
        </p:txBody>
      </p:sp>
      <mc:AlternateContent xmlns:mc="http://schemas.openxmlformats.org/markup-compatibility/2006" xmlns:a14="http://schemas.microsoft.com/office/drawing/2010/main">
        <mc:Choice Requires="a14">
          <p:sp>
            <p:nvSpPr>
              <p:cNvPr id="318" name="Google Shape;318;p19"/>
              <p:cNvSpPr txBox="1">
                <a:spLocks noGrp="1"/>
              </p:cNvSpPr>
              <p:nvPr>
                <p:ph type="body" idx="1"/>
              </p:nvPr>
            </p:nvSpPr>
            <p:spPr>
              <a:xfrm>
                <a:off x="677334" y="2160589"/>
                <a:ext cx="5094074" cy="424589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14:m>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𝜇</m:t>
                        </m:r>
                      </m:e>
                      <m:sub>
                        <m:r>
                          <a:rPr lang="ar-AE" b="0" i="1" smtClean="0">
                            <a:latin typeface="Cambria Math" panose="02040503050406030204" pitchFamily="18" charset="0"/>
                          </a:rPr>
                          <m:t>𝑝</m:t>
                        </m:r>
                      </m:sub>
                    </m:sSub>
                  </m:oMath>
                </a14:m>
                <a:r>
                  <a:rPr lang="en-US" dirty="0" smtClean="0"/>
                  <a:t>is </a:t>
                </a:r>
                <a:r>
                  <a:rPr lang="en-US" dirty="0"/>
                  <a:t>the </a:t>
                </a:r>
                <a:r>
                  <a:rPr lang="en-US" dirty="0" smtClean="0"/>
                  <a:t>average consumption of products in the previous year (in 1000s of tons)</a:t>
                </a:r>
              </a:p>
              <a:p>
                <a:pPr marL="342900" lvl="0" indent="-342900" algn="l" rtl="0">
                  <a:spcBef>
                    <a:spcPts val="0"/>
                  </a:spcBef>
                  <a:spcAft>
                    <a:spcPts val="0"/>
                  </a:spcAft>
                  <a:buSzPts val="2600"/>
                  <a:buFont typeface="Arial"/>
                  <a:buChar char="•"/>
                </a:pPr>
                <a:endParaRPr lang="en-US" dirty="0"/>
              </a:p>
              <a:p>
                <a:pPr marL="342900" indent="-342900">
                  <a:spcBef>
                    <a:spcPts val="0"/>
                  </a:spcBef>
                </a:pPr>
                <a14:m>
                  <m:oMath xmlns:m="http://schemas.openxmlformats.org/officeDocument/2006/math">
                    <m:sSub>
                      <m:sSubPr>
                        <m:ctrlPr>
                          <a:rPr lang="ar-AE" i="1">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𝜒</m:t>
                        </m:r>
                      </m:e>
                      <m:sub>
                        <m:r>
                          <a:rPr lang="ar-AE" i="1">
                            <a:latin typeface="Cambria Math" panose="02040503050406030204" pitchFamily="18" charset="0"/>
                          </a:rPr>
                          <m:t>𝑝</m:t>
                        </m:r>
                      </m:sub>
                    </m:sSub>
                  </m:oMath>
                </a14:m>
                <a:r>
                  <a:rPr lang="en-US" dirty="0"/>
                  <a:t>is the average </a:t>
                </a:r>
                <a:r>
                  <a:rPr lang="en-US" dirty="0" smtClean="0"/>
                  <a:t>price of </a:t>
                </a:r>
                <a:r>
                  <a:rPr lang="en-US" dirty="0"/>
                  <a:t>products in the previous year (in 1000s of ₤</a:t>
                </a:r>
                <a:r>
                  <a:rPr lang="en-US" dirty="0" smtClean="0"/>
                  <a:t>)</a:t>
                </a:r>
                <a:endParaRPr lang="en-US" dirty="0"/>
              </a:p>
              <a:p>
                <a:pPr marL="342900" indent="-342900">
                  <a:spcBef>
                    <a:spcPts val="0"/>
                  </a:spcBef>
                </a:pPr>
                <a:endParaRPr lang="en-US" dirty="0"/>
              </a:p>
              <a:p>
                <a:pPr marL="342900" indent="-342900">
                  <a:spcBef>
                    <a:spcPts val="0"/>
                  </a:spcBef>
                </a:pPr>
                <a:endParaRPr lang="en-US" dirty="0"/>
              </a:p>
              <a:p>
                <a:pPr marL="342900" indent="-342900">
                  <a:spcBef>
                    <a:spcPts val="0"/>
                  </a:spcBef>
                </a:pPr>
                <a:endParaRPr lang="en-US" dirty="0"/>
              </a:p>
              <a:p>
                <a:pPr marL="342900" lvl="0" indent="-342900" algn="l" rtl="0">
                  <a:spcBef>
                    <a:spcPts val="0"/>
                  </a:spcBef>
                  <a:spcAft>
                    <a:spcPts val="0"/>
                  </a:spcAft>
                  <a:buSzPts val="2600"/>
                  <a:buFont typeface="Arial"/>
                  <a:buChar char="•"/>
                </a:pPr>
                <a:endParaRPr lang="en-US" dirty="0"/>
              </a:p>
              <a:p>
                <a:pPr marL="342900" lvl="0" indent="-177800" algn="l" rtl="0">
                  <a:spcBef>
                    <a:spcPts val="1000"/>
                  </a:spcBef>
                  <a:spcAft>
                    <a:spcPts val="0"/>
                  </a:spcAft>
                  <a:buSzPts val="2600"/>
                  <a:buFont typeface="Arial"/>
                  <a:buNone/>
                </a:pPr>
                <a:endParaRPr dirty="0"/>
              </a:p>
            </p:txBody>
          </p:sp>
        </mc:Choice>
        <mc:Fallback xmlns="">
          <p:sp>
            <p:nvSpPr>
              <p:cNvPr id="318" name="Google Shape;318;p19"/>
              <p:cNvSpPr txBox="1">
                <a:spLocks noGrp="1" noRot="1" noChangeAspect="1" noMove="1" noResize="1" noEditPoints="1" noAdjustHandles="1" noChangeArrowheads="1" noChangeShapeType="1" noTextEdit="1"/>
              </p:cNvSpPr>
              <p:nvPr>
                <p:ph type="body" idx="1"/>
              </p:nvPr>
            </p:nvSpPr>
            <p:spPr>
              <a:xfrm>
                <a:off x="677334" y="2160589"/>
                <a:ext cx="5094074" cy="4245898"/>
              </a:xfrm>
              <a:prstGeom prst="rect">
                <a:avLst/>
              </a:prstGeom>
              <a:blipFill rotWithShape="0">
                <a:blip r:embed="rId3"/>
                <a:stretch>
                  <a:fillRect l="-1794" t="-2439"/>
                </a:stretch>
              </a:blipFill>
              <a:ln>
                <a:noFill/>
              </a:ln>
            </p:spPr>
            <p:txBody>
              <a:bodyPr/>
              <a:lstStyle/>
              <a:p>
                <a:r>
                  <a:rPr lang="en-US">
                    <a:noFill/>
                  </a:rPr>
                  <a:t> </a:t>
                </a:r>
              </a:p>
            </p:txBody>
          </p:sp>
        </mc:Fallback>
      </mc:AlternateContent>
      <p:sp>
        <p:nvSpPr>
          <p:cNvPr id="319" name="Google Shape;319;p19"/>
          <p:cNvSpPr txBox="1">
            <a:spLocks noGrp="1"/>
          </p:cNvSpPr>
          <p:nvPr>
            <p:ph type="sldNum" idx="12"/>
          </p:nvPr>
        </p:nvSpPr>
        <p:spPr>
          <a:xfrm>
            <a:off x="8293780" y="6492875"/>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259675925"/>
                  </p:ext>
                </p:extLst>
              </p:nvPr>
            </p:nvGraphicFramePr>
            <p:xfrm>
              <a:off x="2873733" y="4283538"/>
              <a:ext cx="4203869" cy="1628722"/>
            </p:xfrm>
            <a:graphic>
              <a:graphicData uri="http://schemas.openxmlformats.org/drawingml/2006/table">
                <a:tbl>
                  <a:tblPr firstRow="1" bandRow="1">
                    <a:tableStyleId>{AE97E0A6-B7CC-40E8-A8C8-0A3725533414}</a:tableStyleId>
                  </a:tblPr>
                  <a:tblGrid>
                    <a:gridCol w="1023864"/>
                    <a:gridCol w="868553"/>
                    <a:gridCol w="770484"/>
                    <a:gridCol w="770484"/>
                    <a:gridCol w="770484"/>
                  </a:tblGrid>
                  <a:tr h="148618">
                    <a:tc rowSpan="2">
                      <a:txBody>
                        <a:bodyPr/>
                        <a:lstStyle/>
                        <a:p>
                          <a:pPr algn="ctr"/>
                          <a:r>
                            <a:rPr lang="en-US" i="1" dirty="0" smtClean="0"/>
                            <a:t>Parameter</a:t>
                          </a:r>
                          <a:endParaRPr lang="en-US" i="1" dirty="0"/>
                        </a:p>
                      </a:txBody>
                      <a:tcPr anchor="ctr"/>
                    </a:tc>
                    <a:tc gridSpan="4">
                      <a:txBody>
                        <a:bodyPr/>
                        <a:lstStyle/>
                        <a:p>
                          <a:pPr algn="ctr"/>
                          <a:r>
                            <a:rPr lang="en-US" i="1" dirty="0" smtClean="0"/>
                            <a:t>p</a:t>
                          </a:r>
                          <a:endParaRPr lang="en-US" i="1" dirty="0"/>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tr>
                  <a:tr h="520968">
                    <a:tc vMerge="1">
                      <a:txBody>
                        <a:bodyPr/>
                        <a:lstStyle/>
                        <a:p>
                          <a:pPr algn="ctr"/>
                          <a:endParaRPr lang="en-US" i="1" dirty="0"/>
                        </a:p>
                      </a:txBody>
                      <a:tcPr anchor="ctr"/>
                    </a:tc>
                    <a:tc>
                      <a:txBody>
                        <a:bodyPr/>
                        <a:lstStyle/>
                        <a:p>
                          <a:pPr algn="ctr"/>
                          <a:r>
                            <a:rPr lang="en-US" i="0" dirty="0" smtClean="0"/>
                            <a:t>milk</a:t>
                          </a:r>
                          <a:endParaRPr lang="en-US" i="0" dirty="0"/>
                        </a:p>
                      </a:txBody>
                      <a:tcPr anchor="ctr"/>
                    </a:tc>
                    <a:tc>
                      <a:txBody>
                        <a:bodyPr/>
                        <a:lstStyle/>
                        <a:p>
                          <a:pPr algn="ctr"/>
                          <a:r>
                            <a:rPr lang="en-US" i="0" dirty="0" smtClean="0"/>
                            <a:t>butter</a:t>
                          </a:r>
                          <a:endParaRPr lang="en-US" i="0" dirty="0"/>
                        </a:p>
                      </a:txBody>
                      <a:tcPr anchor="ctr"/>
                    </a:tc>
                    <a:tc>
                      <a:txBody>
                        <a:bodyPr/>
                        <a:lstStyle/>
                        <a:p>
                          <a:pPr algn="ctr"/>
                          <a:r>
                            <a:rPr lang="en-US" i="0" dirty="0" smtClean="0"/>
                            <a:t>cheese1</a:t>
                          </a:r>
                          <a:endParaRPr lang="en-US" i="0" dirty="0"/>
                        </a:p>
                      </a:txBody>
                      <a:tcPr anchor="ctr"/>
                    </a:tc>
                    <a:tc>
                      <a:txBody>
                        <a:bodyPr/>
                        <a:lstStyle/>
                        <a:p>
                          <a:pPr algn="ctr"/>
                          <a:r>
                            <a:rPr lang="en-US" i="0" dirty="0" smtClean="0"/>
                            <a:t>cheese2</a:t>
                          </a:r>
                          <a:endParaRPr lang="en-US" i="0" dirty="0"/>
                        </a:p>
                      </a:txBody>
                      <a:tcPr anchor="ctr"/>
                    </a:tc>
                  </a:tr>
                  <a:tr h="452573">
                    <a:tc>
                      <a:txBody>
                        <a:bodyPr/>
                        <a:lstStyle/>
                        <a:p>
                          <a:pPr algn="ct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𝜇</m:t>
                                    </m:r>
                                  </m:e>
                                  <m:sub>
                                    <m:r>
                                      <a:rPr lang="ar-AE" b="0" i="1" smtClean="0">
                                        <a:latin typeface="Cambria Math" panose="02040503050406030204" pitchFamily="18" charset="0"/>
                                      </a:rPr>
                                      <m:t>𝑝</m:t>
                                    </m:r>
                                  </m:sub>
                                </m:sSub>
                              </m:oMath>
                            </m:oMathPara>
                          </a14:m>
                          <a:endParaRPr lang="en-US" dirty="0"/>
                        </a:p>
                      </a:txBody>
                      <a:tcPr anchor="ctr"/>
                    </a:tc>
                    <a:tc>
                      <a:txBody>
                        <a:bodyPr/>
                        <a:lstStyle/>
                        <a:p>
                          <a:pPr algn="ctr"/>
                          <a:r>
                            <a:rPr lang="en-US" dirty="0" smtClean="0"/>
                            <a:t>2055</a:t>
                          </a:r>
                          <a:endParaRPr lang="en-US" dirty="0"/>
                        </a:p>
                      </a:txBody>
                      <a:tcPr anchor="ctr"/>
                    </a:tc>
                    <a:tc>
                      <a:txBody>
                        <a:bodyPr/>
                        <a:lstStyle/>
                        <a:p>
                          <a:pPr algn="ctr"/>
                          <a:r>
                            <a:rPr lang="en-US" dirty="0" smtClean="0"/>
                            <a:t>54</a:t>
                          </a:r>
                          <a:endParaRPr lang="en-US" dirty="0"/>
                        </a:p>
                      </a:txBody>
                      <a:tcPr anchor="ctr"/>
                    </a:tc>
                    <a:tc>
                      <a:txBody>
                        <a:bodyPr/>
                        <a:lstStyle/>
                        <a:p>
                          <a:pPr algn="ctr"/>
                          <a:r>
                            <a:rPr lang="en-US" dirty="0" smtClean="0"/>
                            <a:t>63</a:t>
                          </a:r>
                          <a:endParaRPr lang="en-US" dirty="0"/>
                        </a:p>
                      </a:txBody>
                      <a:tcPr anchor="ctr"/>
                    </a:tc>
                    <a:tc>
                      <a:txBody>
                        <a:bodyPr/>
                        <a:lstStyle/>
                        <a:p>
                          <a:pPr algn="ctr"/>
                          <a:r>
                            <a:rPr lang="en-US" dirty="0" smtClean="0"/>
                            <a:t>17</a:t>
                          </a:r>
                          <a:endParaRPr lang="en-US" dirty="0"/>
                        </a:p>
                      </a:txBody>
                      <a:tcPr anchor="ctr"/>
                    </a:tc>
                  </a:tr>
                  <a:tr h="350381">
                    <a:tc>
                      <a:txBody>
                        <a:bodyPr/>
                        <a:lstStyle/>
                        <a:p>
                          <a:pPr algn="ct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𝜒</m:t>
                                    </m:r>
                                  </m:e>
                                  <m:sub>
                                    <m:r>
                                      <a:rPr lang="ar-AE" i="1">
                                        <a:latin typeface="Cambria Math" panose="02040503050406030204" pitchFamily="18" charset="0"/>
                                      </a:rPr>
                                      <m:t>𝑝</m:t>
                                    </m:r>
                                  </m:sub>
                                </m:sSub>
                              </m:oMath>
                            </m:oMathPara>
                          </a14:m>
                          <a:endParaRPr lang="en-US" dirty="0"/>
                        </a:p>
                      </a:txBody>
                      <a:tcPr anchor="ctr"/>
                    </a:tc>
                    <a:tc>
                      <a:txBody>
                        <a:bodyPr/>
                        <a:lstStyle/>
                        <a:p>
                          <a:pPr algn="ctr"/>
                          <a:r>
                            <a:rPr lang="en-US" dirty="0" smtClean="0"/>
                            <a:t>400</a:t>
                          </a:r>
                          <a:endParaRPr lang="en-US" dirty="0"/>
                        </a:p>
                      </a:txBody>
                      <a:tcPr anchor="ctr"/>
                    </a:tc>
                    <a:tc>
                      <a:txBody>
                        <a:bodyPr/>
                        <a:lstStyle/>
                        <a:p>
                          <a:pPr algn="ctr"/>
                          <a:r>
                            <a:rPr lang="en-US" dirty="0" smtClean="0"/>
                            <a:t>4000</a:t>
                          </a:r>
                          <a:endParaRPr lang="en-US" dirty="0"/>
                        </a:p>
                      </a:txBody>
                      <a:tcPr anchor="ctr"/>
                    </a:tc>
                    <a:tc>
                      <a:txBody>
                        <a:bodyPr/>
                        <a:lstStyle/>
                        <a:p>
                          <a:pPr algn="ctr"/>
                          <a:r>
                            <a:rPr lang="en-US" dirty="0" smtClean="0"/>
                            <a:t>3250</a:t>
                          </a:r>
                          <a:endParaRPr lang="en-US" dirty="0"/>
                        </a:p>
                      </a:txBody>
                      <a:tcPr anchor="ctr"/>
                    </a:tc>
                    <a:tc>
                      <a:txBody>
                        <a:bodyPr/>
                        <a:lstStyle/>
                        <a:p>
                          <a:pPr algn="ctr"/>
                          <a:r>
                            <a:rPr lang="en-US" dirty="0" smtClean="0"/>
                            <a:t>2500</a:t>
                          </a:r>
                          <a:endParaRPr lang="en-US" dirty="0"/>
                        </a:p>
                      </a:txBody>
                      <a:tcPr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259675925"/>
                  </p:ext>
                </p:extLst>
              </p:nvPr>
            </p:nvGraphicFramePr>
            <p:xfrm>
              <a:off x="2873733" y="4283538"/>
              <a:ext cx="4203869" cy="1628722"/>
            </p:xfrm>
            <a:graphic>
              <a:graphicData uri="http://schemas.openxmlformats.org/drawingml/2006/table">
                <a:tbl>
                  <a:tblPr firstRow="1" bandRow="1">
                    <a:tableStyleId>{AE97E0A6-B7CC-40E8-A8C8-0A3725533414}</a:tableStyleId>
                  </a:tblPr>
                  <a:tblGrid>
                    <a:gridCol w="1023864"/>
                    <a:gridCol w="868553"/>
                    <a:gridCol w="770484"/>
                    <a:gridCol w="770484"/>
                    <a:gridCol w="770484"/>
                  </a:tblGrid>
                  <a:tr h="304800">
                    <a:tc rowSpan="2">
                      <a:txBody>
                        <a:bodyPr/>
                        <a:lstStyle/>
                        <a:p>
                          <a:pPr algn="ctr"/>
                          <a:r>
                            <a:rPr lang="en-US" i="1" dirty="0" smtClean="0"/>
                            <a:t>Parameter</a:t>
                          </a:r>
                          <a:endParaRPr lang="en-US" i="1" dirty="0"/>
                        </a:p>
                      </a:txBody>
                      <a:tcPr anchor="ctr"/>
                    </a:tc>
                    <a:tc gridSpan="4">
                      <a:txBody>
                        <a:bodyPr/>
                        <a:lstStyle/>
                        <a:p>
                          <a:pPr algn="ctr"/>
                          <a:r>
                            <a:rPr lang="en-US" i="1" dirty="0" smtClean="0"/>
                            <a:t>p</a:t>
                          </a:r>
                          <a:endParaRPr lang="en-US" i="1" dirty="0"/>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tr>
                  <a:tr h="520968">
                    <a:tc vMerge="1">
                      <a:txBody>
                        <a:bodyPr/>
                        <a:lstStyle/>
                        <a:p>
                          <a:pPr algn="ctr"/>
                          <a:endParaRPr lang="en-US" i="1" dirty="0"/>
                        </a:p>
                      </a:txBody>
                      <a:tcPr anchor="ctr"/>
                    </a:tc>
                    <a:tc>
                      <a:txBody>
                        <a:bodyPr/>
                        <a:lstStyle/>
                        <a:p>
                          <a:pPr algn="ctr"/>
                          <a:r>
                            <a:rPr lang="en-US" i="0" dirty="0" smtClean="0"/>
                            <a:t>milk</a:t>
                          </a:r>
                          <a:endParaRPr lang="en-US" i="0" dirty="0"/>
                        </a:p>
                      </a:txBody>
                      <a:tcPr anchor="ctr"/>
                    </a:tc>
                    <a:tc>
                      <a:txBody>
                        <a:bodyPr/>
                        <a:lstStyle/>
                        <a:p>
                          <a:pPr algn="ctr"/>
                          <a:r>
                            <a:rPr lang="en-US" i="0" dirty="0" smtClean="0"/>
                            <a:t>butter</a:t>
                          </a:r>
                          <a:endParaRPr lang="en-US" i="0" dirty="0"/>
                        </a:p>
                      </a:txBody>
                      <a:tcPr anchor="ctr"/>
                    </a:tc>
                    <a:tc>
                      <a:txBody>
                        <a:bodyPr/>
                        <a:lstStyle/>
                        <a:p>
                          <a:pPr algn="ctr"/>
                          <a:r>
                            <a:rPr lang="en-US" i="0" dirty="0" smtClean="0"/>
                            <a:t>cheese1</a:t>
                          </a:r>
                          <a:endParaRPr lang="en-US" i="0" dirty="0"/>
                        </a:p>
                      </a:txBody>
                      <a:tcPr anchor="ctr"/>
                    </a:tc>
                    <a:tc>
                      <a:txBody>
                        <a:bodyPr/>
                        <a:lstStyle/>
                        <a:p>
                          <a:pPr algn="ctr"/>
                          <a:r>
                            <a:rPr lang="en-US" i="0" dirty="0" smtClean="0"/>
                            <a:t>cheese2</a:t>
                          </a:r>
                          <a:endParaRPr lang="en-US" i="0" dirty="0"/>
                        </a:p>
                      </a:txBody>
                      <a:tcPr anchor="ctr"/>
                    </a:tc>
                  </a:tr>
                  <a:tr h="452573">
                    <a:tc>
                      <a:txBody>
                        <a:bodyPr/>
                        <a:lstStyle/>
                        <a:p>
                          <a:endParaRPr lang="en-US"/>
                        </a:p>
                      </a:txBody>
                      <a:tcPr anchor="ctr">
                        <a:blipFill rotWithShape="0">
                          <a:blip r:embed="rId4"/>
                          <a:stretch>
                            <a:fillRect l="-595" t="-185135" r="-313690" b="-87838"/>
                          </a:stretch>
                        </a:blipFill>
                      </a:tcPr>
                    </a:tc>
                    <a:tc>
                      <a:txBody>
                        <a:bodyPr/>
                        <a:lstStyle/>
                        <a:p>
                          <a:pPr algn="ctr"/>
                          <a:r>
                            <a:rPr lang="en-US" dirty="0" smtClean="0"/>
                            <a:t>2055</a:t>
                          </a:r>
                          <a:endParaRPr lang="en-US" dirty="0"/>
                        </a:p>
                      </a:txBody>
                      <a:tcPr anchor="ctr"/>
                    </a:tc>
                    <a:tc>
                      <a:txBody>
                        <a:bodyPr/>
                        <a:lstStyle/>
                        <a:p>
                          <a:pPr algn="ctr"/>
                          <a:r>
                            <a:rPr lang="en-US" dirty="0" smtClean="0"/>
                            <a:t>54</a:t>
                          </a:r>
                          <a:endParaRPr lang="en-US" dirty="0"/>
                        </a:p>
                      </a:txBody>
                      <a:tcPr anchor="ctr"/>
                    </a:tc>
                    <a:tc>
                      <a:txBody>
                        <a:bodyPr/>
                        <a:lstStyle/>
                        <a:p>
                          <a:pPr algn="ctr"/>
                          <a:r>
                            <a:rPr lang="en-US" dirty="0" smtClean="0"/>
                            <a:t>63</a:t>
                          </a:r>
                          <a:endParaRPr lang="en-US" dirty="0"/>
                        </a:p>
                      </a:txBody>
                      <a:tcPr anchor="ctr"/>
                    </a:tc>
                    <a:tc>
                      <a:txBody>
                        <a:bodyPr/>
                        <a:lstStyle/>
                        <a:p>
                          <a:pPr algn="ctr"/>
                          <a:r>
                            <a:rPr lang="en-US" dirty="0" smtClean="0"/>
                            <a:t>17</a:t>
                          </a:r>
                          <a:endParaRPr lang="en-US" dirty="0"/>
                        </a:p>
                      </a:txBody>
                      <a:tcPr anchor="ctr"/>
                    </a:tc>
                  </a:tr>
                  <a:tr h="350381">
                    <a:tc>
                      <a:txBody>
                        <a:bodyPr/>
                        <a:lstStyle/>
                        <a:p>
                          <a:endParaRPr lang="en-US"/>
                        </a:p>
                      </a:txBody>
                      <a:tcPr anchor="ctr">
                        <a:blipFill rotWithShape="0">
                          <a:blip r:embed="rId4"/>
                          <a:stretch>
                            <a:fillRect l="-595" t="-363793" r="-313690" b="-12069"/>
                          </a:stretch>
                        </a:blipFill>
                      </a:tcPr>
                    </a:tc>
                    <a:tc>
                      <a:txBody>
                        <a:bodyPr/>
                        <a:lstStyle/>
                        <a:p>
                          <a:pPr algn="ctr"/>
                          <a:r>
                            <a:rPr lang="en-US" dirty="0" smtClean="0"/>
                            <a:t>400</a:t>
                          </a:r>
                          <a:endParaRPr lang="en-US" dirty="0"/>
                        </a:p>
                      </a:txBody>
                      <a:tcPr anchor="ctr"/>
                    </a:tc>
                    <a:tc>
                      <a:txBody>
                        <a:bodyPr/>
                        <a:lstStyle/>
                        <a:p>
                          <a:pPr algn="ctr"/>
                          <a:r>
                            <a:rPr lang="en-US" dirty="0" smtClean="0"/>
                            <a:t>4000</a:t>
                          </a:r>
                          <a:endParaRPr lang="en-US" dirty="0"/>
                        </a:p>
                      </a:txBody>
                      <a:tcPr anchor="ctr"/>
                    </a:tc>
                    <a:tc>
                      <a:txBody>
                        <a:bodyPr/>
                        <a:lstStyle/>
                        <a:p>
                          <a:pPr algn="ctr"/>
                          <a:r>
                            <a:rPr lang="en-US" dirty="0" smtClean="0"/>
                            <a:t>3250</a:t>
                          </a:r>
                          <a:endParaRPr lang="en-US" dirty="0"/>
                        </a:p>
                      </a:txBody>
                      <a:tcPr anchor="ctr"/>
                    </a:tc>
                    <a:tc>
                      <a:txBody>
                        <a:bodyPr/>
                        <a:lstStyle/>
                        <a:p>
                          <a:pPr algn="ctr"/>
                          <a:r>
                            <a:rPr lang="en-US" dirty="0" smtClean="0"/>
                            <a:t>2500</a:t>
                          </a:r>
                          <a:endParaRPr lang="en-US" dirty="0"/>
                        </a:p>
                      </a:txBody>
                      <a:tcPr anchor="ctr"/>
                    </a:tc>
                  </a:tr>
                </a:tbl>
              </a:graphicData>
            </a:graphic>
          </p:graphicFrame>
        </mc:Fallback>
      </mc:AlternateContent>
    </p:spTree>
    <p:extLst>
      <p:ext uri="{BB962C8B-B14F-4D97-AF65-F5344CB8AC3E}">
        <p14:creationId xmlns:p14="http://schemas.microsoft.com/office/powerpoint/2010/main" val="3646550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(3)</a:t>
            </a:r>
            <a:r>
              <a:rPr lang="en-US" i="1" dirty="0" smtClean="0"/>
              <a: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77335" y="2160589"/>
                <a:ext cx="4730736" cy="3880773"/>
              </a:xfrm>
            </p:spPr>
            <p:txBody>
              <a:bodyPr/>
              <a:lstStyle/>
              <a:p>
                <a:pPr marL="342900" indent="-342900">
                  <a:spcBef>
                    <a:spcPts val="0"/>
                  </a:spcBef>
                </a:pP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𝑝</m:t>
                        </m:r>
                      </m:sub>
                    </m:sSub>
                  </m:oMath>
                </a14:m>
                <a:r>
                  <a:rPr lang="en-US" dirty="0"/>
                  <a:t> is the elasticity of the demand relationship</a:t>
                </a:r>
              </a:p>
              <a:p>
                <a:pPr marL="342900" indent="-342900">
                  <a:spcBef>
                    <a:spcPts val="0"/>
                  </a:spcBef>
                </a:pPr>
                <a:endParaRPr lang="en-US" dirty="0"/>
              </a:p>
              <a:p>
                <a:pPr marL="342900" indent="-342900">
                  <a:spcBef>
                    <a:spcPts val="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𝑝</m:t>
                        </m:r>
                      </m:sub>
                    </m:sSub>
                    <m:r>
                      <a:rPr lang="en-US" i="1">
                        <a:latin typeface="Cambria Math" panose="02040503050406030204" pitchFamily="18" charset="0"/>
                      </a:rPr>
                      <m:t> </m:t>
                    </m:r>
                  </m:oMath>
                </a14:m>
                <a:r>
                  <a:rPr lang="en-US" dirty="0"/>
                  <a:t>is the cross elasticity of the demand </a:t>
                </a:r>
                <a:r>
                  <a:rPr lang="en-US" dirty="0" smtClean="0"/>
                  <a:t>relationship</a:t>
                </a:r>
              </a:p>
              <a:p>
                <a:pPr marL="342900" indent="-342900">
                  <a:spcBef>
                    <a:spcPts val="0"/>
                  </a:spcBef>
                </a:pPr>
                <a:endParaRPr lang="en-US" dirty="0"/>
              </a:p>
              <a:p>
                <a:pPr marL="342900" indent="-342900">
                  <a:spcBef>
                    <a:spcPts val="0"/>
                  </a:spcBef>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𝑝</m:t>
                        </m:r>
                      </m:sub>
                    </m:sSub>
                  </m:oMath>
                </a14:m>
                <a:r>
                  <a:rPr lang="en-US" dirty="0" smtClean="0"/>
                  <a:t> is the coefficient for policy constraints</a:t>
                </a:r>
                <a:endParaRPr lang="en-US" dirty="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77335" y="2160589"/>
                <a:ext cx="4730736" cy="3880773"/>
              </a:xfrm>
              <a:blipFill rotWithShape="0">
                <a:blip r:embed="rId2"/>
                <a:stretch>
                  <a:fillRect l="-1933" t="-2669" r="-1804"/>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742451768"/>
                  </p:ext>
                </p:extLst>
              </p:nvPr>
            </p:nvGraphicFramePr>
            <p:xfrm>
              <a:off x="5408070" y="2160589"/>
              <a:ext cx="4203870" cy="3003487"/>
            </p:xfrm>
            <a:graphic>
              <a:graphicData uri="http://schemas.openxmlformats.org/drawingml/2006/table">
                <a:tbl>
                  <a:tblPr firstRow="1" bandRow="1">
                    <a:tableStyleId>{AE97E0A6-B7CC-40E8-A8C8-0A3725533414}</a:tableStyleId>
                  </a:tblPr>
                  <a:tblGrid>
                    <a:gridCol w="700645"/>
                    <a:gridCol w="700645"/>
                    <a:gridCol w="700645"/>
                    <a:gridCol w="700645"/>
                    <a:gridCol w="700645"/>
                    <a:gridCol w="700645"/>
                  </a:tblGrid>
                  <a:tr h="518160">
                    <a:tc>
                      <a:txBody>
                        <a:bodyPr/>
                        <a:lstStyle/>
                        <a:p>
                          <a:pPr algn="ctr"/>
                          <a:endParaRPr lang="en-US" i="1" dirty="0"/>
                        </a:p>
                      </a:txBody>
                      <a:tcPr anchor="ctr"/>
                    </a:tc>
                    <a:tc>
                      <a:txBody>
                        <a:bodyPr/>
                        <a:lstStyle/>
                        <a:p>
                          <a:pPr algn="ctr"/>
                          <a:endParaRPr lang="en-US" i="1" dirty="0"/>
                        </a:p>
                      </a:txBody>
                      <a:tcPr anchor="ctr"/>
                    </a:tc>
                    <a:tc>
                      <a:txBody>
                        <a:bodyPr/>
                        <a:lstStyle/>
                        <a:p>
                          <a:pPr algn="ctr"/>
                          <a:r>
                            <a:rPr lang="en-US" i="0" dirty="0" smtClean="0"/>
                            <a:t>milk</a:t>
                          </a:r>
                          <a:endParaRPr lang="en-US" i="0" dirty="0"/>
                        </a:p>
                      </a:txBody>
                      <a:tcPr anchor="ctr"/>
                    </a:tc>
                    <a:tc>
                      <a:txBody>
                        <a:bodyPr/>
                        <a:lstStyle/>
                        <a:p>
                          <a:pPr algn="ctr"/>
                          <a:r>
                            <a:rPr lang="en-US" i="0" dirty="0" smtClean="0"/>
                            <a:t>butter</a:t>
                          </a:r>
                          <a:endParaRPr lang="en-US" i="0" dirty="0"/>
                        </a:p>
                      </a:txBody>
                      <a:tcPr anchor="ctr"/>
                    </a:tc>
                    <a:tc>
                      <a:txBody>
                        <a:bodyPr/>
                        <a:lstStyle/>
                        <a:p>
                          <a:pPr algn="ctr"/>
                          <a:r>
                            <a:rPr lang="en-US" i="0" dirty="0" smtClean="0"/>
                            <a:t>cheese1</a:t>
                          </a:r>
                          <a:endParaRPr lang="en-US" i="0" dirty="0"/>
                        </a:p>
                      </a:txBody>
                      <a:tcPr anchor="ctr"/>
                    </a:tc>
                    <a:tc>
                      <a:txBody>
                        <a:bodyPr/>
                        <a:lstStyle/>
                        <a:p>
                          <a:pPr algn="ctr"/>
                          <a:r>
                            <a:rPr lang="en-US" i="0" dirty="0" smtClean="0"/>
                            <a:t>cheese2</a:t>
                          </a:r>
                          <a:endParaRPr lang="en-US" i="0" dirty="0"/>
                        </a:p>
                      </a:txBody>
                      <a:tcPr anchor="ctr"/>
                    </a:tc>
                  </a:tr>
                  <a:tr h="321247">
                    <a:tc gridSpan="2">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𝑝</m:t>
                                    </m:r>
                                  </m:sub>
                                </m:sSub>
                              </m:oMath>
                            </m:oMathPara>
                          </a14:m>
                          <a:endParaRPr lang="en-US" i="0" dirty="0"/>
                        </a:p>
                      </a:txBody>
                      <a:tcPr anchor="ctr"/>
                    </a:tc>
                    <a:tc hMerge="1">
                      <a:txBody>
                        <a:bodyPr/>
                        <a:lstStyle/>
                        <a:p>
                          <a:pPr algn="ctr"/>
                          <a:endParaRPr lang="en-US" i="0" dirty="0"/>
                        </a:p>
                      </a:txBody>
                      <a:tcPr anchor="ctr"/>
                    </a:tc>
                    <a:tc>
                      <a:txBody>
                        <a:bodyPr/>
                        <a:lstStyle/>
                        <a:p>
                          <a:pPr algn="ctr"/>
                          <a:r>
                            <a:rPr lang="en-US" i="0" dirty="0" smtClean="0"/>
                            <a:t>0.3</a:t>
                          </a:r>
                          <a:endParaRPr lang="en-US" i="0" dirty="0"/>
                        </a:p>
                      </a:txBody>
                      <a:tcPr anchor="ctr"/>
                    </a:tc>
                    <a:tc>
                      <a:txBody>
                        <a:bodyPr/>
                        <a:lstStyle/>
                        <a:p>
                          <a:pPr algn="ctr"/>
                          <a:r>
                            <a:rPr lang="en-US" i="0" dirty="0" smtClean="0"/>
                            <a:t>1.5</a:t>
                          </a:r>
                          <a:endParaRPr lang="en-US" i="0" dirty="0"/>
                        </a:p>
                      </a:txBody>
                      <a:tcPr anchor="ctr"/>
                    </a:tc>
                    <a:tc>
                      <a:txBody>
                        <a:bodyPr/>
                        <a:lstStyle/>
                        <a:p>
                          <a:pPr algn="ctr"/>
                          <a:r>
                            <a:rPr lang="en-US" i="0" dirty="0" smtClean="0"/>
                            <a:t>0.7</a:t>
                          </a:r>
                          <a:endParaRPr lang="en-US" i="0" dirty="0"/>
                        </a:p>
                      </a:txBody>
                      <a:tcPr anchor="ctr"/>
                    </a:tc>
                    <a:tc>
                      <a:txBody>
                        <a:bodyPr/>
                        <a:lstStyle/>
                        <a:p>
                          <a:pPr algn="ctr"/>
                          <a:r>
                            <a:rPr lang="en-US" i="0" dirty="0" smtClean="0"/>
                            <a:t>0.4</a:t>
                          </a:r>
                          <a:endParaRPr lang="en-US" i="0" dirty="0"/>
                        </a:p>
                      </a:txBody>
                      <a:tcPr anchor="ctr"/>
                    </a:tc>
                  </a:tr>
                  <a:tr h="304800">
                    <a:tc rowSpan="4">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𝑝</m:t>
                                    </m:r>
                                  </m:sub>
                                </m:sSub>
                              </m:oMath>
                            </m:oMathPara>
                          </a14:m>
                          <a:endParaRPr lang="en-US" i="1" dirty="0"/>
                        </a:p>
                      </a:txBody>
                      <a:tcPr vert="vert270" anchor="ctr"/>
                    </a:tc>
                    <a:tc>
                      <a:txBody>
                        <a:bodyPr/>
                        <a:lstStyle/>
                        <a:p>
                          <a:pPr algn="ctr"/>
                          <a:r>
                            <a:rPr lang="en-US" i="0" dirty="0" smtClean="0"/>
                            <a:t>milk</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r>
                  <a:tr h="304800">
                    <a:tc vMerge="1">
                      <a:txBody>
                        <a:bodyPr/>
                        <a:lstStyle/>
                        <a:p>
                          <a:pPr algn="ctr"/>
                          <a:endParaRPr lang="en-US" i="1" dirty="0"/>
                        </a:p>
                      </a:txBody>
                      <a:tcPr anchor="ctr"/>
                    </a:tc>
                    <a:tc>
                      <a:txBody>
                        <a:bodyPr/>
                        <a:lstStyle/>
                        <a:p>
                          <a:pPr algn="ctr"/>
                          <a:r>
                            <a:rPr lang="en-US" i="0" dirty="0" smtClean="0"/>
                            <a:t>butter</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r>
                  <a:tr h="518160">
                    <a:tc vMerge="1">
                      <a:txBody>
                        <a:bodyPr/>
                        <a:lstStyle/>
                        <a:p>
                          <a:pPr algn="ct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0" dirty="0" smtClean="0"/>
                            <a:t>cheese1</a:t>
                          </a:r>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0.06</a:t>
                          </a:r>
                          <a:endParaRPr lang="en-US" i="0" dirty="0"/>
                        </a:p>
                      </a:txBody>
                      <a:tcPr anchor="ctr"/>
                    </a:tc>
                  </a:tr>
                  <a:tr h="518160">
                    <a:tc vMerge="1">
                      <a:txBody>
                        <a:bodyPr/>
                        <a:lstStyle/>
                        <a:p>
                          <a:pPr algn="ct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0" dirty="0" smtClean="0"/>
                            <a:t>cheese2</a:t>
                          </a:r>
                        </a:p>
                      </a:txBody>
                      <a:tcPr anchor="ctr"/>
                    </a:tc>
                    <a:tc>
                      <a:txBody>
                        <a:bodyPr/>
                        <a:lstStyle/>
                        <a:p>
                          <a:pPr algn="ctr"/>
                          <a:r>
                            <a:rPr lang="en-US" i="0" dirty="0" smtClean="0"/>
                            <a:t>0</a:t>
                          </a:r>
                          <a:endParaRPr lang="en-US" i="0" dirty="0"/>
                        </a:p>
                      </a:txBody>
                      <a:tcPr anchor="ctr"/>
                    </a:tc>
                    <a:tc>
                      <a:txBody>
                        <a:bodyPr/>
                        <a:lstStyle/>
                        <a:p>
                          <a:pPr algn="ctr"/>
                          <a:r>
                            <a:rPr lang="en-US" i="0" dirty="0" smtClean="0"/>
                            <a:t>0</a:t>
                          </a:r>
                          <a:endParaRPr lang="en-US" i="0" dirty="0"/>
                        </a:p>
                      </a:txBody>
                      <a:tcPr anchor="ctr"/>
                    </a:tc>
                    <a:tc>
                      <a:txBody>
                        <a:bodyPr/>
                        <a:lstStyle/>
                        <a:p>
                          <a:pPr algn="ctr"/>
                          <a:r>
                            <a:rPr lang="en-US" i="0" dirty="0" smtClean="0"/>
                            <a:t>0.3</a:t>
                          </a:r>
                          <a:endParaRPr lang="en-US" i="0" dirty="0"/>
                        </a:p>
                      </a:txBody>
                      <a:tcPr anchor="ctr"/>
                    </a:tc>
                    <a:tc>
                      <a:txBody>
                        <a:bodyPr/>
                        <a:lstStyle/>
                        <a:p>
                          <a:pPr algn="ctr"/>
                          <a:r>
                            <a:rPr lang="en-US" i="0" dirty="0" smtClean="0"/>
                            <a:t>0</a:t>
                          </a:r>
                          <a:endParaRPr lang="en-US" i="0" dirty="0"/>
                        </a:p>
                      </a:txBody>
                      <a:tcPr anchor="ctr"/>
                    </a:tc>
                  </a:tr>
                  <a:tr h="518160">
                    <a:tc gridSpan="2">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𝑝</m:t>
                                    </m:r>
                                  </m:sub>
                                </m:sSub>
                              </m:oMath>
                            </m:oMathPara>
                          </a14:m>
                          <a:endParaRPr lang="en-US" i="0" dirty="0"/>
                        </a:p>
                      </a:txBody>
                      <a:tcPr anchor="ctr"/>
                    </a:tc>
                    <a:tc hMerge="1">
                      <a:txBody>
                        <a:bodyPr/>
                        <a:lstStyle/>
                        <a:p>
                          <a:pPr algn="ctr"/>
                          <a:endParaRPr lang="en-US" i="1" dirty="0"/>
                        </a:p>
                      </a:txBody>
                      <a:tcPr anchor="ctr"/>
                    </a:tc>
                    <a:tc>
                      <a:txBody>
                        <a:bodyPr/>
                        <a:lstStyle/>
                        <a:p>
                          <a:pPr algn="ctr"/>
                          <a:r>
                            <a:rPr lang="en-US" i="0" dirty="0" smtClean="0"/>
                            <a:t>6.4</a:t>
                          </a:r>
                          <a:endParaRPr lang="en-US" i="0" dirty="0"/>
                        </a:p>
                      </a:txBody>
                      <a:tcPr anchor="ctr"/>
                    </a:tc>
                    <a:tc>
                      <a:txBody>
                        <a:bodyPr/>
                        <a:lstStyle/>
                        <a:p>
                          <a:pPr algn="ctr"/>
                          <a:r>
                            <a:rPr lang="en-US" i="0" dirty="0" smtClean="0"/>
                            <a:t>1.6</a:t>
                          </a:r>
                          <a:endParaRPr lang="en-US" i="0" dirty="0"/>
                        </a:p>
                      </a:txBody>
                      <a:tcPr anchor="ctr"/>
                    </a:tc>
                    <a:tc>
                      <a:txBody>
                        <a:bodyPr/>
                        <a:lstStyle/>
                        <a:p>
                          <a:pPr algn="ctr"/>
                          <a:r>
                            <a:rPr lang="en-US" i="0" dirty="0" smtClean="0"/>
                            <a:t>1.6</a:t>
                          </a:r>
                          <a:endParaRPr lang="en-US" i="0" dirty="0"/>
                        </a:p>
                      </a:txBody>
                      <a:tcPr anchor="ctr"/>
                    </a:tc>
                    <a:tc>
                      <a:txBody>
                        <a:bodyPr/>
                        <a:lstStyle/>
                        <a:p>
                          <a:pPr algn="ctr"/>
                          <a:r>
                            <a:rPr lang="en-US" i="0" dirty="0" smtClean="0"/>
                            <a:t>0.4</a:t>
                          </a:r>
                          <a:endParaRPr lang="en-US" i="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742451768"/>
                  </p:ext>
                </p:extLst>
              </p:nvPr>
            </p:nvGraphicFramePr>
            <p:xfrm>
              <a:off x="5408070" y="2160589"/>
              <a:ext cx="4203870" cy="3003487"/>
            </p:xfrm>
            <a:graphic>
              <a:graphicData uri="http://schemas.openxmlformats.org/drawingml/2006/table">
                <a:tbl>
                  <a:tblPr firstRow="1" bandRow="1">
                    <a:tableStyleId>{AE97E0A6-B7CC-40E8-A8C8-0A3725533414}</a:tableStyleId>
                  </a:tblPr>
                  <a:tblGrid>
                    <a:gridCol w="700645"/>
                    <a:gridCol w="700645"/>
                    <a:gridCol w="700645"/>
                    <a:gridCol w="700645"/>
                    <a:gridCol w="700645"/>
                    <a:gridCol w="700645"/>
                  </a:tblGrid>
                  <a:tr h="518160">
                    <a:tc>
                      <a:txBody>
                        <a:bodyPr/>
                        <a:lstStyle/>
                        <a:p>
                          <a:pPr algn="ctr"/>
                          <a:endParaRPr lang="en-US" i="1" dirty="0"/>
                        </a:p>
                      </a:txBody>
                      <a:tcPr anchor="ctr"/>
                    </a:tc>
                    <a:tc>
                      <a:txBody>
                        <a:bodyPr/>
                        <a:lstStyle/>
                        <a:p>
                          <a:pPr algn="ctr"/>
                          <a:endParaRPr lang="en-US" i="1" dirty="0"/>
                        </a:p>
                      </a:txBody>
                      <a:tcPr anchor="ctr"/>
                    </a:tc>
                    <a:tc>
                      <a:txBody>
                        <a:bodyPr/>
                        <a:lstStyle/>
                        <a:p>
                          <a:pPr algn="ctr"/>
                          <a:r>
                            <a:rPr lang="en-US" i="0" dirty="0" smtClean="0"/>
                            <a:t>milk</a:t>
                          </a:r>
                          <a:endParaRPr lang="en-US" i="0" dirty="0"/>
                        </a:p>
                      </a:txBody>
                      <a:tcPr anchor="ctr"/>
                    </a:tc>
                    <a:tc>
                      <a:txBody>
                        <a:bodyPr/>
                        <a:lstStyle/>
                        <a:p>
                          <a:pPr algn="ctr"/>
                          <a:r>
                            <a:rPr lang="en-US" i="0" dirty="0" smtClean="0"/>
                            <a:t>butter</a:t>
                          </a:r>
                          <a:endParaRPr lang="en-US" i="0" dirty="0"/>
                        </a:p>
                      </a:txBody>
                      <a:tcPr anchor="ctr"/>
                    </a:tc>
                    <a:tc>
                      <a:txBody>
                        <a:bodyPr/>
                        <a:lstStyle/>
                        <a:p>
                          <a:pPr algn="ctr"/>
                          <a:r>
                            <a:rPr lang="en-US" i="0" dirty="0" smtClean="0"/>
                            <a:t>cheese1</a:t>
                          </a:r>
                          <a:endParaRPr lang="en-US" i="0" dirty="0"/>
                        </a:p>
                      </a:txBody>
                      <a:tcPr anchor="ctr"/>
                    </a:tc>
                    <a:tc>
                      <a:txBody>
                        <a:bodyPr/>
                        <a:lstStyle/>
                        <a:p>
                          <a:pPr algn="ctr"/>
                          <a:r>
                            <a:rPr lang="en-US" i="0" dirty="0" smtClean="0"/>
                            <a:t>cheese2</a:t>
                          </a:r>
                          <a:endParaRPr lang="en-US" i="0" dirty="0"/>
                        </a:p>
                      </a:txBody>
                      <a:tcPr anchor="ctr"/>
                    </a:tc>
                  </a:tr>
                  <a:tr h="321247">
                    <a:tc gridSpan="2">
                      <a:txBody>
                        <a:bodyPr/>
                        <a:lstStyle/>
                        <a:p>
                          <a:endParaRPr lang="en-US"/>
                        </a:p>
                      </a:txBody>
                      <a:tcPr anchor="ctr">
                        <a:blipFill rotWithShape="0">
                          <a:blip r:embed="rId3"/>
                          <a:stretch>
                            <a:fillRect l="-435" t="-162264" r="-201739" b="-675472"/>
                          </a:stretch>
                        </a:blipFill>
                      </a:tcPr>
                    </a:tc>
                    <a:tc hMerge="1">
                      <a:txBody>
                        <a:bodyPr/>
                        <a:lstStyle/>
                        <a:p>
                          <a:pPr algn="ctr"/>
                          <a:endParaRPr lang="en-US" i="0" dirty="0"/>
                        </a:p>
                      </a:txBody>
                      <a:tcPr anchor="ctr"/>
                    </a:tc>
                    <a:tc>
                      <a:txBody>
                        <a:bodyPr/>
                        <a:lstStyle/>
                        <a:p>
                          <a:pPr algn="ctr"/>
                          <a:r>
                            <a:rPr lang="en-US" i="0" dirty="0" smtClean="0"/>
                            <a:t>0.3</a:t>
                          </a:r>
                          <a:endParaRPr lang="en-US" i="0" dirty="0"/>
                        </a:p>
                      </a:txBody>
                      <a:tcPr anchor="ctr"/>
                    </a:tc>
                    <a:tc>
                      <a:txBody>
                        <a:bodyPr/>
                        <a:lstStyle/>
                        <a:p>
                          <a:pPr algn="ctr"/>
                          <a:r>
                            <a:rPr lang="en-US" i="0" dirty="0" smtClean="0"/>
                            <a:t>1.5</a:t>
                          </a:r>
                          <a:endParaRPr lang="en-US" i="0" dirty="0"/>
                        </a:p>
                      </a:txBody>
                      <a:tcPr anchor="ctr"/>
                    </a:tc>
                    <a:tc>
                      <a:txBody>
                        <a:bodyPr/>
                        <a:lstStyle/>
                        <a:p>
                          <a:pPr algn="ctr"/>
                          <a:r>
                            <a:rPr lang="en-US" i="0" dirty="0" smtClean="0"/>
                            <a:t>0.7</a:t>
                          </a:r>
                          <a:endParaRPr lang="en-US" i="0" dirty="0"/>
                        </a:p>
                      </a:txBody>
                      <a:tcPr anchor="ctr"/>
                    </a:tc>
                    <a:tc>
                      <a:txBody>
                        <a:bodyPr/>
                        <a:lstStyle/>
                        <a:p>
                          <a:pPr algn="ctr"/>
                          <a:r>
                            <a:rPr lang="en-US" i="0" dirty="0" smtClean="0"/>
                            <a:t>0.4</a:t>
                          </a:r>
                          <a:endParaRPr lang="en-US" i="0" dirty="0"/>
                        </a:p>
                      </a:txBody>
                      <a:tcPr anchor="ctr"/>
                    </a:tc>
                  </a:tr>
                  <a:tr h="304800">
                    <a:tc rowSpan="4">
                      <a:txBody>
                        <a:bodyPr/>
                        <a:lstStyle/>
                        <a:p>
                          <a:endParaRPr lang="en-US"/>
                        </a:p>
                      </a:txBody>
                      <a:tcPr vert="vert270" anchor="ctr">
                        <a:blipFill rotWithShape="0">
                          <a:blip r:embed="rId3"/>
                          <a:stretch>
                            <a:fillRect l="-870" t="-51292" r="-503478" b="-32103"/>
                          </a:stretch>
                        </a:blipFill>
                      </a:tcPr>
                    </a:tc>
                    <a:tc>
                      <a:txBody>
                        <a:bodyPr/>
                        <a:lstStyle/>
                        <a:p>
                          <a:pPr algn="ctr"/>
                          <a:r>
                            <a:rPr lang="en-US" i="0" dirty="0" smtClean="0"/>
                            <a:t>milk</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r>
                  <a:tr h="304800">
                    <a:tc vMerge="1">
                      <a:txBody>
                        <a:bodyPr/>
                        <a:lstStyle/>
                        <a:p>
                          <a:pPr algn="ctr"/>
                          <a:endParaRPr lang="en-US" i="1" dirty="0"/>
                        </a:p>
                      </a:txBody>
                      <a:tcPr anchor="ctr"/>
                    </a:tc>
                    <a:tc>
                      <a:txBody>
                        <a:bodyPr/>
                        <a:lstStyle/>
                        <a:p>
                          <a:pPr algn="ctr"/>
                          <a:r>
                            <a:rPr lang="en-US" i="0" dirty="0" smtClean="0"/>
                            <a:t>butter</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r>
                  <a:tr h="518160">
                    <a:tc vMerge="1">
                      <a:txBody>
                        <a:bodyPr/>
                        <a:lstStyle/>
                        <a:p>
                          <a:pPr algn="ct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0" dirty="0" smtClean="0"/>
                            <a:t>cheese1</a:t>
                          </a:r>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a:t>
                          </a:r>
                          <a:endParaRPr lang="en-US" i="0" dirty="0"/>
                        </a:p>
                      </a:txBody>
                      <a:tcPr anchor="ctr"/>
                    </a:tc>
                    <a:tc>
                      <a:txBody>
                        <a:bodyPr/>
                        <a:lstStyle/>
                        <a:p>
                          <a:pPr algn="ctr"/>
                          <a:r>
                            <a:rPr lang="en-US" i="0" dirty="0" smtClean="0"/>
                            <a:t>0.06</a:t>
                          </a:r>
                          <a:endParaRPr lang="en-US" i="0" dirty="0"/>
                        </a:p>
                      </a:txBody>
                      <a:tcPr anchor="ctr"/>
                    </a:tc>
                  </a:tr>
                  <a:tr h="518160">
                    <a:tc vMerge="1">
                      <a:txBody>
                        <a:bodyPr/>
                        <a:lstStyle/>
                        <a:p>
                          <a:pPr algn="ctr"/>
                          <a:endParaRPr lang="en-US" i="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i="0" dirty="0" smtClean="0"/>
                            <a:t>cheese2</a:t>
                          </a:r>
                        </a:p>
                      </a:txBody>
                      <a:tcPr anchor="ctr"/>
                    </a:tc>
                    <a:tc>
                      <a:txBody>
                        <a:bodyPr/>
                        <a:lstStyle/>
                        <a:p>
                          <a:pPr algn="ctr"/>
                          <a:r>
                            <a:rPr lang="en-US" i="0" dirty="0" smtClean="0"/>
                            <a:t>0</a:t>
                          </a:r>
                          <a:endParaRPr lang="en-US" i="0" dirty="0"/>
                        </a:p>
                      </a:txBody>
                      <a:tcPr anchor="ctr"/>
                    </a:tc>
                    <a:tc>
                      <a:txBody>
                        <a:bodyPr/>
                        <a:lstStyle/>
                        <a:p>
                          <a:pPr algn="ctr"/>
                          <a:r>
                            <a:rPr lang="en-US" i="0" dirty="0" smtClean="0"/>
                            <a:t>0</a:t>
                          </a:r>
                          <a:endParaRPr lang="en-US" i="0" dirty="0"/>
                        </a:p>
                      </a:txBody>
                      <a:tcPr anchor="ctr"/>
                    </a:tc>
                    <a:tc>
                      <a:txBody>
                        <a:bodyPr/>
                        <a:lstStyle/>
                        <a:p>
                          <a:pPr algn="ctr"/>
                          <a:r>
                            <a:rPr lang="en-US" i="0" dirty="0" smtClean="0"/>
                            <a:t>0.3</a:t>
                          </a:r>
                          <a:endParaRPr lang="en-US" i="0" dirty="0"/>
                        </a:p>
                      </a:txBody>
                      <a:tcPr anchor="ctr"/>
                    </a:tc>
                    <a:tc>
                      <a:txBody>
                        <a:bodyPr/>
                        <a:lstStyle/>
                        <a:p>
                          <a:pPr algn="ctr"/>
                          <a:r>
                            <a:rPr lang="en-US" i="0" dirty="0" smtClean="0"/>
                            <a:t>0</a:t>
                          </a:r>
                          <a:endParaRPr lang="en-US" i="0" dirty="0"/>
                        </a:p>
                      </a:txBody>
                      <a:tcPr anchor="ctr"/>
                    </a:tc>
                  </a:tr>
                  <a:tr h="518160">
                    <a:tc gridSpan="2">
                      <a:txBody>
                        <a:bodyPr/>
                        <a:lstStyle/>
                        <a:p>
                          <a:endParaRPr lang="en-US"/>
                        </a:p>
                      </a:txBody>
                      <a:tcPr anchor="ctr">
                        <a:blipFill rotWithShape="0">
                          <a:blip r:embed="rId3"/>
                          <a:stretch>
                            <a:fillRect l="-435" t="-482353" r="-201739" b="-2353"/>
                          </a:stretch>
                        </a:blipFill>
                      </a:tcPr>
                    </a:tc>
                    <a:tc hMerge="1">
                      <a:txBody>
                        <a:bodyPr/>
                        <a:lstStyle/>
                        <a:p>
                          <a:pPr algn="ctr"/>
                          <a:endParaRPr lang="en-US" i="1" dirty="0"/>
                        </a:p>
                      </a:txBody>
                      <a:tcPr anchor="ctr"/>
                    </a:tc>
                    <a:tc>
                      <a:txBody>
                        <a:bodyPr/>
                        <a:lstStyle/>
                        <a:p>
                          <a:pPr algn="ctr"/>
                          <a:r>
                            <a:rPr lang="en-US" i="0" dirty="0" smtClean="0"/>
                            <a:t>6.4</a:t>
                          </a:r>
                          <a:endParaRPr lang="en-US" i="0" dirty="0"/>
                        </a:p>
                      </a:txBody>
                      <a:tcPr anchor="ctr"/>
                    </a:tc>
                    <a:tc>
                      <a:txBody>
                        <a:bodyPr/>
                        <a:lstStyle/>
                        <a:p>
                          <a:pPr algn="ctr"/>
                          <a:r>
                            <a:rPr lang="en-US" i="0" dirty="0" smtClean="0"/>
                            <a:t>1.6</a:t>
                          </a:r>
                          <a:endParaRPr lang="en-US" i="0" dirty="0"/>
                        </a:p>
                      </a:txBody>
                      <a:tcPr anchor="ctr"/>
                    </a:tc>
                    <a:tc>
                      <a:txBody>
                        <a:bodyPr/>
                        <a:lstStyle/>
                        <a:p>
                          <a:pPr algn="ctr"/>
                          <a:r>
                            <a:rPr lang="en-US" i="0" dirty="0" smtClean="0"/>
                            <a:t>1.6</a:t>
                          </a:r>
                          <a:endParaRPr lang="en-US" i="0" dirty="0"/>
                        </a:p>
                      </a:txBody>
                      <a:tcPr anchor="ctr"/>
                    </a:tc>
                    <a:tc>
                      <a:txBody>
                        <a:bodyPr/>
                        <a:lstStyle/>
                        <a:p>
                          <a:pPr algn="ctr"/>
                          <a:r>
                            <a:rPr lang="en-US" i="0" dirty="0" smtClean="0"/>
                            <a:t>0.4</a:t>
                          </a:r>
                          <a:endParaRPr lang="en-US" i="0" dirty="0"/>
                        </a:p>
                      </a:txBody>
                      <a:tcPr anchor="ctr"/>
                    </a:tc>
                  </a:tr>
                </a:tbl>
              </a:graphicData>
            </a:graphic>
          </p:graphicFrame>
        </mc:Fallback>
      </mc:AlternateContent>
    </p:spTree>
    <p:extLst>
      <p:ext uri="{BB962C8B-B14F-4D97-AF65-F5344CB8AC3E}">
        <p14:creationId xmlns:p14="http://schemas.microsoft.com/office/powerpoint/2010/main" val="194454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variables</a:t>
            </a:r>
            <a:endParaRPr/>
          </a:p>
        </p:txBody>
      </p:sp>
      <p:sp>
        <p:nvSpPr>
          <p:cNvPr id="344" name="Google Shape;344;p22"/>
          <p:cNvSpPr txBox="1">
            <a:spLocks noGrp="1"/>
          </p:cNvSpPr>
          <p:nvPr>
            <p:ph type="body" idx="1"/>
          </p:nvPr>
        </p:nvSpPr>
        <p:spPr>
          <a:xfrm>
            <a:off x="677333" y="2160589"/>
            <a:ext cx="9249091"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405"/>
              <a:buFont typeface="Arial"/>
              <a:buChar char="•"/>
            </a:pPr>
            <a:r>
              <a:rPr lang="en-US" sz="1850" dirty="0" smtClean="0"/>
              <a:t>Amount of each product </a:t>
            </a:r>
            <a:r>
              <a:rPr lang="en-US" sz="1850" i="1" dirty="0" smtClean="0"/>
              <a:t>p</a:t>
            </a:r>
            <a:r>
              <a:rPr lang="en-US" sz="1850" dirty="0" smtClean="0"/>
              <a:t> consumed (in 1000s of tons) – </a:t>
            </a:r>
            <a:r>
              <a:rPr lang="en-US" sz="1850" u="sng" dirty="0" smtClean="0"/>
              <a:t>integer</a:t>
            </a:r>
            <a:r>
              <a:rPr lang="en-US" sz="1850" dirty="0" smtClean="0"/>
              <a:t> </a:t>
            </a:r>
            <a:r>
              <a:rPr lang="en-US" sz="1850" dirty="0"/>
              <a:t>variable</a:t>
            </a:r>
            <a:endParaRPr dirty="0"/>
          </a:p>
          <a:p>
            <a:pPr marL="742950" lvl="1" indent="-285750" algn="l" rtl="0">
              <a:lnSpc>
                <a:spcPct val="90000"/>
              </a:lnSpc>
              <a:spcBef>
                <a:spcPts val="1000"/>
              </a:spcBef>
              <a:spcAft>
                <a:spcPts val="0"/>
              </a:spcAft>
              <a:buSzPts val="1332"/>
              <a:buChar char="o"/>
            </a:pPr>
            <a:r>
              <a:rPr lang="en-US" sz="1665" dirty="0"/>
              <a:t> </a:t>
            </a:r>
            <a:endParaRPr sz="1665" dirty="0"/>
          </a:p>
          <a:p>
            <a:pPr marL="342900" lvl="0" indent="-190182" algn="l" rtl="0">
              <a:lnSpc>
                <a:spcPct val="90000"/>
              </a:lnSpc>
              <a:spcBef>
                <a:spcPts val="1000"/>
              </a:spcBef>
              <a:spcAft>
                <a:spcPts val="0"/>
              </a:spcAft>
              <a:buSzPts val="2405"/>
              <a:buFont typeface="Arial"/>
              <a:buNone/>
            </a:pPr>
            <a:endParaRPr sz="1850" dirty="0"/>
          </a:p>
          <a:p>
            <a:pPr marL="342900" lvl="0" indent="-342900">
              <a:lnSpc>
                <a:spcPct val="90000"/>
              </a:lnSpc>
              <a:buSzPts val="2405"/>
            </a:pPr>
            <a:r>
              <a:rPr lang="en-US" sz="1850" dirty="0" smtClean="0"/>
              <a:t>Price of </a:t>
            </a:r>
            <a:r>
              <a:rPr lang="en-US" sz="1850" dirty="0"/>
              <a:t>each product </a:t>
            </a:r>
            <a:r>
              <a:rPr lang="en-US" sz="1850" i="1" dirty="0"/>
              <a:t>p</a:t>
            </a:r>
            <a:r>
              <a:rPr lang="en-US" sz="1850" dirty="0"/>
              <a:t> </a:t>
            </a:r>
            <a:r>
              <a:rPr lang="en-US" sz="1850" dirty="0" smtClean="0"/>
              <a:t>(</a:t>
            </a:r>
            <a:r>
              <a:rPr lang="en-US" sz="1850" dirty="0"/>
              <a:t>in 1000s of </a:t>
            </a:r>
            <a:r>
              <a:rPr lang="en-US" sz="1800" dirty="0"/>
              <a:t>₤</a:t>
            </a:r>
            <a:r>
              <a:rPr lang="en-US" sz="1850" dirty="0" smtClean="0"/>
              <a:t>) – </a:t>
            </a:r>
            <a:r>
              <a:rPr lang="en-US" sz="1850" u="sng" dirty="0" smtClean="0"/>
              <a:t>non-negative-continuous</a:t>
            </a:r>
            <a:r>
              <a:rPr lang="en-US" sz="1850" dirty="0" smtClean="0"/>
              <a:t> </a:t>
            </a:r>
            <a:r>
              <a:rPr lang="en-US" sz="1850" dirty="0"/>
              <a:t>variable</a:t>
            </a:r>
            <a:endParaRPr sz="1850" dirty="0"/>
          </a:p>
          <a:p>
            <a:pPr marL="742950" lvl="1" indent="-285750" algn="l" rtl="0">
              <a:lnSpc>
                <a:spcPct val="90000"/>
              </a:lnSpc>
              <a:spcBef>
                <a:spcPts val="1000"/>
              </a:spcBef>
              <a:spcAft>
                <a:spcPts val="0"/>
              </a:spcAft>
              <a:buSzPts val="1332"/>
              <a:buChar char="o"/>
            </a:pPr>
            <a:r>
              <a:rPr lang="en-US" sz="1665" dirty="0"/>
              <a:t> </a:t>
            </a:r>
            <a:endParaRPr sz="1665" dirty="0"/>
          </a:p>
          <a:p>
            <a:pPr marL="742950" lvl="1" indent="-201168" algn="l" rtl="0">
              <a:lnSpc>
                <a:spcPct val="90000"/>
              </a:lnSpc>
              <a:spcBef>
                <a:spcPts val="1000"/>
              </a:spcBef>
              <a:spcAft>
                <a:spcPts val="0"/>
              </a:spcAft>
              <a:buSzPts val="1332"/>
              <a:buNone/>
            </a:pPr>
            <a:endParaRPr sz="1665" dirty="0"/>
          </a:p>
        </p:txBody>
      </p:sp>
      <p:sp>
        <p:nvSpPr>
          <p:cNvPr id="345" name="Google Shape;345;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927180047"/>
              </p:ext>
            </p:extLst>
          </p:nvPr>
        </p:nvGraphicFramePr>
        <p:xfrm>
          <a:off x="1474787" y="2544419"/>
          <a:ext cx="1123269" cy="374423"/>
        </p:xfrm>
        <a:graphic>
          <a:graphicData uri="http://schemas.openxmlformats.org/presentationml/2006/ole">
            <mc:AlternateContent xmlns:mc="http://schemas.openxmlformats.org/markup-compatibility/2006">
              <mc:Choice xmlns:v="urn:schemas-microsoft-com:vml" Requires="v">
                <p:oleObj spid="_x0000_s9243" name="Equation" r:id="rId4" imgW="723600" imgH="241200" progId="Equation.DSMT4">
                  <p:embed/>
                </p:oleObj>
              </mc:Choice>
              <mc:Fallback>
                <p:oleObj name="Equation" r:id="rId4" imgW="723600" imgH="241200" progId="Equation.DSMT4">
                  <p:embed/>
                  <p:pic>
                    <p:nvPicPr>
                      <p:cNvPr id="0" name=""/>
                      <p:cNvPicPr/>
                      <p:nvPr/>
                    </p:nvPicPr>
                    <p:blipFill>
                      <a:blip r:embed="rId5"/>
                      <a:stretch>
                        <a:fillRect/>
                      </a:stretch>
                    </p:blipFill>
                    <p:spPr>
                      <a:xfrm>
                        <a:off x="1474787" y="2544419"/>
                        <a:ext cx="1123269" cy="37442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6439803"/>
              </p:ext>
            </p:extLst>
          </p:nvPr>
        </p:nvGraphicFramePr>
        <p:xfrm>
          <a:off x="1484313" y="3651250"/>
          <a:ext cx="1103312" cy="374650"/>
        </p:xfrm>
        <a:graphic>
          <a:graphicData uri="http://schemas.openxmlformats.org/presentationml/2006/ole">
            <mc:AlternateContent xmlns:mc="http://schemas.openxmlformats.org/markup-compatibility/2006">
              <mc:Choice xmlns:v="urn:schemas-microsoft-com:vml" Requires="v">
                <p:oleObj spid="_x0000_s9244" name="Equation" r:id="rId6" imgW="711000" imgH="241200" progId="Equation.DSMT4">
                  <p:embed/>
                </p:oleObj>
              </mc:Choice>
              <mc:Fallback>
                <p:oleObj name="Equation" r:id="rId6" imgW="711000" imgH="241200" progId="Equation.DSMT4">
                  <p:embed/>
                  <p:pic>
                    <p:nvPicPr>
                      <p:cNvPr id="0" name=""/>
                      <p:cNvPicPr/>
                      <p:nvPr/>
                    </p:nvPicPr>
                    <p:blipFill>
                      <a:blip r:embed="rId7"/>
                      <a:stretch>
                        <a:fillRect/>
                      </a:stretch>
                    </p:blipFill>
                    <p:spPr>
                      <a:xfrm>
                        <a:off x="1484313" y="3651250"/>
                        <a:ext cx="1103312" cy="37465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Agenda</a:t>
            </a:r>
            <a:endParaRPr/>
          </a:p>
        </p:txBody>
      </p:sp>
      <p:sp>
        <p:nvSpPr>
          <p:cNvPr id="154" name="Google Shape;15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600"/>
              <a:buFont typeface="Arial"/>
              <a:buChar char="•"/>
            </a:pPr>
            <a:r>
              <a:rPr lang="en-US" dirty="0"/>
              <a:t>Review mixed integer </a:t>
            </a:r>
            <a:r>
              <a:rPr lang="en-US" dirty="0" smtClean="0"/>
              <a:t>nonlinear </a:t>
            </a:r>
            <a:r>
              <a:rPr lang="en-US" dirty="0"/>
              <a:t>programming</a:t>
            </a:r>
            <a:endParaRPr dirty="0"/>
          </a:p>
          <a:p>
            <a:pPr marL="342900" lvl="0" indent="-342900" algn="l" rtl="0">
              <a:lnSpc>
                <a:spcPct val="90000"/>
              </a:lnSpc>
              <a:spcBef>
                <a:spcPts val="1000"/>
              </a:spcBef>
              <a:spcAft>
                <a:spcPts val="0"/>
              </a:spcAft>
              <a:buSzPts val="2600"/>
              <a:buFont typeface="Arial"/>
              <a:buChar char="•"/>
            </a:pPr>
            <a:r>
              <a:rPr lang="en-US" dirty="0"/>
              <a:t>Example 1 </a:t>
            </a:r>
            <a:r>
              <a:rPr lang="en-US" dirty="0" smtClean="0"/>
              <a:t>(Power scheduling problem</a:t>
            </a:r>
            <a:r>
              <a:rPr lang="en-US" dirty="0"/>
              <a:t>)</a:t>
            </a:r>
            <a:endParaRPr dirty="0"/>
          </a:p>
          <a:p>
            <a:pPr marL="742950" lvl="1" indent="-285750" algn="l" rtl="0">
              <a:lnSpc>
                <a:spcPct val="90000"/>
              </a:lnSpc>
              <a:spcBef>
                <a:spcPts val="1000"/>
              </a:spcBef>
              <a:spcAft>
                <a:spcPts val="0"/>
              </a:spcAft>
              <a:buSzPts val="1440"/>
              <a:buChar char="o"/>
            </a:pPr>
            <a:r>
              <a:rPr lang="en-US" dirty="0"/>
              <a:t>Coding in GAMS</a:t>
            </a:r>
            <a:endParaRPr dirty="0"/>
          </a:p>
          <a:p>
            <a:pPr marL="742950" lvl="1" indent="-285750" algn="l" rtl="0">
              <a:lnSpc>
                <a:spcPct val="90000"/>
              </a:lnSpc>
              <a:spcBef>
                <a:spcPts val="1000"/>
              </a:spcBef>
              <a:spcAft>
                <a:spcPts val="0"/>
              </a:spcAft>
              <a:buSzPts val="1440"/>
              <a:buChar char="o"/>
            </a:pPr>
            <a:r>
              <a:rPr lang="en-US" dirty="0"/>
              <a:t>Coding in Python</a:t>
            </a:r>
            <a:endParaRPr dirty="0"/>
          </a:p>
          <a:p>
            <a:pPr marL="342900" lvl="0" indent="-342900" algn="l" rtl="0">
              <a:lnSpc>
                <a:spcPct val="90000"/>
              </a:lnSpc>
              <a:spcBef>
                <a:spcPts val="1000"/>
              </a:spcBef>
              <a:spcAft>
                <a:spcPts val="0"/>
              </a:spcAft>
              <a:buSzPts val="2600"/>
              <a:buFont typeface="Arial"/>
              <a:buChar char="•"/>
            </a:pPr>
            <a:r>
              <a:rPr lang="en-US" dirty="0"/>
              <a:t>Example 2 </a:t>
            </a:r>
            <a:r>
              <a:rPr lang="en-US" dirty="0" smtClean="0"/>
              <a:t>(Agricultural pricing problem</a:t>
            </a:r>
            <a:r>
              <a:rPr lang="en-US" dirty="0"/>
              <a:t>)</a:t>
            </a:r>
            <a:endParaRPr dirty="0"/>
          </a:p>
          <a:p>
            <a:pPr marL="742950" lvl="1" indent="-285750" algn="l" rtl="0">
              <a:lnSpc>
                <a:spcPct val="90000"/>
              </a:lnSpc>
              <a:spcBef>
                <a:spcPts val="1000"/>
              </a:spcBef>
              <a:spcAft>
                <a:spcPts val="0"/>
              </a:spcAft>
              <a:buSzPts val="1440"/>
              <a:buChar char="o"/>
            </a:pPr>
            <a:r>
              <a:rPr lang="en-US" dirty="0"/>
              <a:t>Coding in GAMS</a:t>
            </a:r>
            <a:endParaRPr dirty="0"/>
          </a:p>
          <a:p>
            <a:pPr marL="742950" lvl="1" indent="-285750" algn="l" rtl="0">
              <a:lnSpc>
                <a:spcPct val="90000"/>
              </a:lnSpc>
              <a:spcBef>
                <a:spcPts val="1000"/>
              </a:spcBef>
              <a:spcAft>
                <a:spcPts val="0"/>
              </a:spcAft>
              <a:buSzPts val="1440"/>
              <a:buChar char="o"/>
            </a:pPr>
            <a:r>
              <a:rPr lang="en-US" dirty="0"/>
              <a:t>Coding in Python</a:t>
            </a:r>
            <a:endParaRPr dirty="0"/>
          </a:p>
          <a:p>
            <a:pPr marL="342900" lvl="0" indent="-342900" algn="l" rtl="0">
              <a:lnSpc>
                <a:spcPct val="90000"/>
              </a:lnSpc>
              <a:spcBef>
                <a:spcPts val="1000"/>
              </a:spcBef>
              <a:spcAft>
                <a:spcPts val="0"/>
              </a:spcAft>
              <a:buSzPts val="2600"/>
              <a:buFont typeface="Arial"/>
              <a:buChar char="•"/>
            </a:pPr>
            <a:r>
              <a:rPr lang="en-US" dirty="0"/>
              <a:t>Example 3 </a:t>
            </a:r>
            <a:r>
              <a:rPr lang="en-US" dirty="0" smtClean="0"/>
              <a:t>(Yield management problem</a:t>
            </a:r>
            <a:r>
              <a:rPr lang="en-US" dirty="0"/>
              <a:t>)</a:t>
            </a:r>
            <a:endParaRPr dirty="0"/>
          </a:p>
          <a:p>
            <a:pPr marL="742950" lvl="1" indent="-285750" algn="l" rtl="0">
              <a:lnSpc>
                <a:spcPct val="90000"/>
              </a:lnSpc>
              <a:spcBef>
                <a:spcPts val="1000"/>
              </a:spcBef>
              <a:spcAft>
                <a:spcPts val="0"/>
              </a:spcAft>
              <a:buSzPts val="1440"/>
              <a:buChar char="o"/>
            </a:pPr>
            <a:r>
              <a:rPr lang="en-US" dirty="0"/>
              <a:t>Coding in GAMS</a:t>
            </a:r>
            <a:endParaRPr dirty="0"/>
          </a:p>
          <a:p>
            <a:pPr marL="742950" lvl="1" indent="-285750" algn="l" rtl="0">
              <a:lnSpc>
                <a:spcPct val="90000"/>
              </a:lnSpc>
              <a:spcBef>
                <a:spcPts val="1000"/>
              </a:spcBef>
              <a:spcAft>
                <a:spcPts val="0"/>
              </a:spcAft>
              <a:buSzPts val="1440"/>
              <a:buChar char="o"/>
            </a:pPr>
            <a:r>
              <a:rPr lang="en-US" dirty="0"/>
              <a:t>Coding in Python</a:t>
            </a:r>
            <a:endParaRPr dirty="0"/>
          </a:p>
          <a:p>
            <a:pPr marL="342900" lvl="0" indent="-177800" algn="l" rtl="0">
              <a:lnSpc>
                <a:spcPct val="90000"/>
              </a:lnSpc>
              <a:spcBef>
                <a:spcPts val="1000"/>
              </a:spcBef>
              <a:spcAft>
                <a:spcPts val="0"/>
              </a:spcAft>
              <a:buSzPts val="2600"/>
              <a:buFont typeface="Arial"/>
              <a:buNone/>
            </a:pPr>
            <a:endParaRPr dirty="0"/>
          </a:p>
        </p:txBody>
      </p:sp>
      <p:sp>
        <p:nvSpPr>
          <p:cNvPr id="155" name="Google Shape;155;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354" name="Google Shape;354;p2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Maximize: </a:t>
            </a:r>
            <a:r>
              <a:rPr lang="en-US" dirty="0"/>
              <a:t>total </a:t>
            </a:r>
            <a:r>
              <a:rPr lang="en-US" dirty="0" smtClean="0"/>
              <a:t>revenue</a:t>
            </a:r>
            <a:endParaRPr dirty="0"/>
          </a:p>
          <a:p>
            <a:pPr marL="342900" lvl="0" indent="-342900" algn="l" rtl="0">
              <a:spcBef>
                <a:spcPts val="1000"/>
              </a:spcBef>
              <a:spcAft>
                <a:spcPts val="0"/>
              </a:spcAft>
              <a:buSzPts val="2600"/>
              <a:buFont typeface="Arial"/>
              <a:buChar char="•"/>
            </a:pPr>
            <a:r>
              <a:rPr lang="en-US" dirty="0" smtClean="0"/>
              <a:t>Objective </a:t>
            </a:r>
            <a:r>
              <a:rPr lang="en-US" dirty="0"/>
              <a:t>function:</a:t>
            </a:r>
            <a:endParaRPr dirty="0"/>
          </a:p>
          <a:p>
            <a:pPr marL="342900" lvl="0" indent="-177800" algn="l" rtl="0">
              <a:spcBef>
                <a:spcPts val="1000"/>
              </a:spcBef>
              <a:spcAft>
                <a:spcPts val="0"/>
              </a:spcAft>
              <a:buSzPts val="2600"/>
              <a:buFont typeface="Arial"/>
              <a:buNone/>
            </a:pPr>
            <a:endParaRPr dirty="0"/>
          </a:p>
        </p:txBody>
      </p:sp>
      <p:sp>
        <p:nvSpPr>
          <p:cNvPr id="355" name="Google Shape;355;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83618647"/>
              </p:ext>
            </p:extLst>
          </p:nvPr>
        </p:nvGraphicFramePr>
        <p:xfrm>
          <a:off x="4222117" y="3107273"/>
          <a:ext cx="1507102" cy="740331"/>
        </p:xfrm>
        <a:graphic>
          <a:graphicData uri="http://schemas.openxmlformats.org/presentationml/2006/ole">
            <mc:AlternateContent xmlns:mc="http://schemas.openxmlformats.org/markup-compatibility/2006">
              <mc:Choice xmlns:v="urn:schemas-microsoft-com:vml" Requires="v">
                <p:oleObj spid="_x0000_s10254" name="Equation" r:id="rId4" imgW="723600" imgH="355320" progId="Equation.DSMT4">
                  <p:embed/>
                </p:oleObj>
              </mc:Choice>
              <mc:Fallback>
                <p:oleObj name="Equation" r:id="rId4" imgW="723600" imgH="355320" progId="Equation.DSMT4">
                  <p:embed/>
                  <p:pic>
                    <p:nvPicPr>
                      <p:cNvPr id="0" name=""/>
                      <p:cNvPicPr/>
                      <p:nvPr/>
                    </p:nvPicPr>
                    <p:blipFill>
                      <a:blip r:embed="rId5"/>
                      <a:stretch>
                        <a:fillRect/>
                      </a:stretch>
                    </p:blipFill>
                    <p:spPr>
                      <a:xfrm>
                        <a:off x="4222117" y="3107273"/>
                        <a:ext cx="1507102" cy="740331"/>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362" name="Google Shape;362;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Fat content constraint</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spcBef>
                <a:spcPts val="0"/>
              </a:spcBef>
            </a:pPr>
            <a:endParaRPr lang="en-US" dirty="0" smtClean="0"/>
          </a:p>
          <a:p>
            <a:pPr marL="342900" lvl="0" indent="-342900">
              <a:spcBef>
                <a:spcPts val="0"/>
              </a:spcBef>
            </a:pPr>
            <a:r>
              <a:rPr lang="en-US" dirty="0" smtClean="0"/>
              <a:t>Dry matter content </a:t>
            </a:r>
            <a:r>
              <a:rPr lang="en-US" dirty="0"/>
              <a:t>constraint</a:t>
            </a:r>
          </a:p>
          <a:p>
            <a:pPr marL="742950" lvl="1" indent="-285750" algn="l" rtl="0">
              <a:spcBef>
                <a:spcPts val="1000"/>
              </a:spcBef>
              <a:spcAft>
                <a:spcPts val="0"/>
              </a:spcAft>
              <a:buSzPts val="1440"/>
              <a:buChar char="o"/>
            </a:pPr>
            <a:r>
              <a:rPr lang="en-US" dirty="0" smtClean="0"/>
              <a:t> </a:t>
            </a:r>
            <a:endParaRPr dirty="0"/>
          </a:p>
          <a:p>
            <a:pPr marL="742950" lvl="1" indent="-194309" algn="l" rtl="0">
              <a:spcBef>
                <a:spcPts val="1000"/>
              </a:spcBef>
              <a:spcAft>
                <a:spcPts val="0"/>
              </a:spcAft>
              <a:buSzPts val="1440"/>
              <a:buNone/>
            </a:pPr>
            <a:endParaRPr dirty="0"/>
          </a:p>
        </p:txBody>
      </p:sp>
      <p:sp>
        <p:nvSpPr>
          <p:cNvPr id="363" name="Google Shape;363;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66" name="Google Shape;366;p24"/>
          <p:cNvSpPr txBox="1"/>
          <p:nvPr/>
        </p:nvSpPr>
        <p:spPr>
          <a:xfrm>
            <a:off x="8595761" y="2687968"/>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1)</a:t>
            </a:r>
            <a:endParaRPr sz="1800" b="1" dirty="0">
              <a:solidFill>
                <a:schemeClr val="dk1"/>
              </a:solidFill>
              <a:latin typeface="Calibri"/>
              <a:ea typeface="Calibri"/>
              <a:cs typeface="Calibri"/>
              <a:sym typeface="Calibri"/>
            </a:endParaRPr>
          </a:p>
        </p:txBody>
      </p:sp>
      <p:sp>
        <p:nvSpPr>
          <p:cNvPr id="367" name="Google Shape;367;p24"/>
          <p:cNvSpPr txBox="1"/>
          <p:nvPr/>
        </p:nvSpPr>
        <p:spPr>
          <a:xfrm>
            <a:off x="8595761" y="409236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70995788"/>
              </p:ext>
            </p:extLst>
          </p:nvPr>
        </p:nvGraphicFramePr>
        <p:xfrm>
          <a:off x="1435388" y="2512695"/>
          <a:ext cx="1259788" cy="719879"/>
        </p:xfrm>
        <a:graphic>
          <a:graphicData uri="http://schemas.openxmlformats.org/presentationml/2006/ole">
            <mc:AlternateContent xmlns:mc="http://schemas.openxmlformats.org/markup-compatibility/2006">
              <mc:Choice xmlns:v="urn:schemas-microsoft-com:vml" Requires="v">
                <p:oleObj spid="_x0000_s11290" name="Equation" r:id="rId4" imgW="799920" imgH="457200" progId="Equation.DSMT4">
                  <p:embed/>
                </p:oleObj>
              </mc:Choice>
              <mc:Fallback>
                <p:oleObj name="Equation" r:id="rId4" imgW="799920" imgH="457200" progId="Equation.DSMT4">
                  <p:embed/>
                  <p:pic>
                    <p:nvPicPr>
                      <p:cNvPr id="0" name=""/>
                      <p:cNvPicPr/>
                      <p:nvPr/>
                    </p:nvPicPr>
                    <p:blipFill>
                      <a:blip r:embed="rId5"/>
                      <a:stretch>
                        <a:fillRect/>
                      </a:stretch>
                    </p:blipFill>
                    <p:spPr>
                      <a:xfrm>
                        <a:off x="1435388" y="2512695"/>
                        <a:ext cx="1259788" cy="71987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78378339"/>
              </p:ext>
            </p:extLst>
          </p:nvPr>
        </p:nvGraphicFramePr>
        <p:xfrm>
          <a:off x="1435388" y="3917088"/>
          <a:ext cx="1259788" cy="719879"/>
        </p:xfrm>
        <a:graphic>
          <a:graphicData uri="http://schemas.openxmlformats.org/presentationml/2006/ole">
            <mc:AlternateContent xmlns:mc="http://schemas.openxmlformats.org/markup-compatibility/2006">
              <mc:Choice xmlns:v="urn:schemas-microsoft-com:vml" Requires="v">
                <p:oleObj spid="_x0000_s11291" name="Equation" r:id="rId6" imgW="799920" imgH="457200" progId="Equation.DSMT4">
                  <p:embed/>
                </p:oleObj>
              </mc:Choice>
              <mc:Fallback>
                <p:oleObj name="Equation" r:id="rId6" imgW="799920" imgH="457200" progId="Equation.DSMT4">
                  <p:embed/>
                  <p:pic>
                    <p:nvPicPr>
                      <p:cNvPr id="0" name=""/>
                      <p:cNvPicPr/>
                      <p:nvPr/>
                    </p:nvPicPr>
                    <p:blipFill>
                      <a:blip r:embed="rId7"/>
                      <a:stretch>
                        <a:fillRect/>
                      </a:stretch>
                    </p:blipFill>
                    <p:spPr>
                      <a:xfrm>
                        <a:off x="1435388" y="3917088"/>
                        <a:ext cx="1259788" cy="719879"/>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(2)</a:t>
            </a:r>
            <a:endParaRPr/>
          </a:p>
        </p:txBody>
      </p:sp>
      <p:sp>
        <p:nvSpPr>
          <p:cNvPr id="373" name="Google Shape;373;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spcBef>
                <a:spcPts val="0"/>
              </a:spcBef>
            </a:pPr>
            <a:r>
              <a:rPr lang="en-US" dirty="0"/>
              <a:t>Linear demand relationship for milk </a:t>
            </a:r>
            <a:endParaRPr lang="en-US" dirty="0" smtClean="0"/>
          </a:p>
          <a:p>
            <a:pPr marL="800100" lvl="1" indent="-342900">
              <a:spcBef>
                <a:spcPts val="0"/>
              </a:spcBef>
            </a:pPr>
            <a:endParaRPr lang="en-US" dirty="0"/>
          </a:p>
          <a:p>
            <a:pPr marL="800100" lvl="1" indent="-342900">
              <a:spcBef>
                <a:spcPts val="0"/>
              </a:spcBef>
            </a:pPr>
            <a:r>
              <a:rPr lang="en-US" dirty="0" smtClean="0"/>
              <a:t> </a:t>
            </a:r>
            <a:endParaRPr dirty="0"/>
          </a:p>
          <a:p>
            <a:pPr marL="742950" lvl="1" indent="-194309" algn="l" rtl="0">
              <a:spcBef>
                <a:spcPts val="1000"/>
              </a:spcBef>
              <a:spcAft>
                <a:spcPts val="0"/>
              </a:spcAft>
              <a:buSzPts val="1440"/>
              <a:buNone/>
            </a:pPr>
            <a:r>
              <a:rPr lang="en-US" dirty="0"/>
              <a:t> </a:t>
            </a:r>
            <a:endParaRPr dirty="0"/>
          </a:p>
          <a:p>
            <a:pPr marL="342900" lvl="0" indent="-342900" algn="l" rtl="0">
              <a:spcBef>
                <a:spcPts val="1000"/>
              </a:spcBef>
              <a:spcAft>
                <a:spcPts val="0"/>
              </a:spcAft>
              <a:buSzPts val="2600"/>
              <a:buFont typeface="Arial"/>
              <a:buChar char="•"/>
            </a:pPr>
            <a:endParaRPr lang="en-US" dirty="0" smtClean="0"/>
          </a:p>
          <a:p>
            <a:pPr marL="342900" lvl="0" indent="-342900">
              <a:spcBef>
                <a:spcPts val="0"/>
              </a:spcBef>
            </a:pPr>
            <a:r>
              <a:rPr lang="en-US" dirty="0"/>
              <a:t>Linear demand relationship for </a:t>
            </a:r>
            <a:r>
              <a:rPr lang="en-US" dirty="0" smtClean="0"/>
              <a:t>butter</a:t>
            </a:r>
            <a:endParaRPr lang="en-US" dirty="0"/>
          </a:p>
          <a:p>
            <a:pPr marL="800100" lvl="1" indent="-342900">
              <a:spcBef>
                <a:spcPts val="0"/>
              </a:spcBef>
            </a:pPr>
            <a:endParaRPr lang="en-US" dirty="0"/>
          </a:p>
          <a:p>
            <a:pPr marL="800100" lvl="1" indent="-342900">
              <a:spcBef>
                <a:spcPts val="0"/>
              </a:spcBef>
            </a:pPr>
            <a:r>
              <a:rPr lang="en-US" dirty="0"/>
              <a:t> </a:t>
            </a:r>
          </a:p>
          <a:p>
            <a:pPr marL="742950" lvl="1" indent="-194309" algn="l" rtl="0">
              <a:spcBef>
                <a:spcPts val="1000"/>
              </a:spcBef>
              <a:spcAft>
                <a:spcPts val="0"/>
              </a:spcAft>
              <a:buSzPts val="1440"/>
              <a:buNone/>
            </a:pPr>
            <a:endParaRPr lang="en-US" dirty="0" smtClean="0"/>
          </a:p>
          <a:p>
            <a:pPr marL="742950" lvl="1" indent="-194309" algn="l" rtl="0">
              <a:spcBef>
                <a:spcPts val="1000"/>
              </a:spcBef>
              <a:spcAft>
                <a:spcPts val="0"/>
              </a:spcAft>
              <a:buSzPts val="1440"/>
              <a:buNone/>
            </a:pPr>
            <a:endParaRPr dirty="0"/>
          </a:p>
        </p:txBody>
      </p:sp>
      <p:sp>
        <p:nvSpPr>
          <p:cNvPr id="374" name="Google Shape;374;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78" name="Google Shape;378;p25"/>
          <p:cNvSpPr txBox="1"/>
          <p:nvPr/>
        </p:nvSpPr>
        <p:spPr>
          <a:xfrm>
            <a:off x="8766711" y="2861572"/>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3)</a:t>
            </a:r>
            <a:endParaRPr sz="1800" b="1" dirty="0">
              <a:solidFill>
                <a:schemeClr val="dk1"/>
              </a:solidFill>
              <a:latin typeface="Calibri"/>
              <a:ea typeface="Calibri"/>
              <a:cs typeface="Calibri"/>
              <a:sym typeface="Calibri"/>
            </a:endParaRPr>
          </a:p>
        </p:txBody>
      </p:sp>
      <p:sp>
        <p:nvSpPr>
          <p:cNvPr id="379" name="Google Shape;379;p25"/>
          <p:cNvSpPr txBox="1"/>
          <p:nvPr/>
        </p:nvSpPr>
        <p:spPr>
          <a:xfrm>
            <a:off x="8766711" y="4556192"/>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4)</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48749001"/>
              </p:ext>
            </p:extLst>
          </p:nvPr>
        </p:nvGraphicFramePr>
        <p:xfrm>
          <a:off x="1637492" y="2657664"/>
          <a:ext cx="3476073" cy="782692"/>
        </p:xfrm>
        <a:graphic>
          <a:graphicData uri="http://schemas.openxmlformats.org/presentationml/2006/ole">
            <mc:AlternateContent xmlns:mc="http://schemas.openxmlformats.org/markup-compatibility/2006">
              <mc:Choice xmlns:v="urn:schemas-microsoft-com:vml" Requires="v">
                <p:oleObj spid="_x0000_s12313" name="Equation" r:id="rId4" imgW="1917360" imgH="431640" progId="Equation.DSMT4">
                  <p:embed/>
                </p:oleObj>
              </mc:Choice>
              <mc:Fallback>
                <p:oleObj name="Equation" r:id="rId4" imgW="1917360" imgH="431640" progId="Equation.DSMT4">
                  <p:embed/>
                  <p:pic>
                    <p:nvPicPr>
                      <p:cNvPr id="0" name=""/>
                      <p:cNvPicPr/>
                      <p:nvPr/>
                    </p:nvPicPr>
                    <p:blipFill>
                      <a:blip r:embed="rId5"/>
                      <a:stretch>
                        <a:fillRect/>
                      </a:stretch>
                    </p:blipFill>
                    <p:spPr>
                      <a:xfrm>
                        <a:off x="1637492" y="2657664"/>
                        <a:ext cx="3476073" cy="78269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13303151"/>
              </p:ext>
            </p:extLst>
          </p:nvPr>
        </p:nvGraphicFramePr>
        <p:xfrm>
          <a:off x="1637492" y="4349540"/>
          <a:ext cx="3890962" cy="782637"/>
        </p:xfrm>
        <a:graphic>
          <a:graphicData uri="http://schemas.openxmlformats.org/presentationml/2006/ole">
            <mc:AlternateContent xmlns:mc="http://schemas.openxmlformats.org/markup-compatibility/2006">
              <mc:Choice xmlns:v="urn:schemas-microsoft-com:vml" Requires="v">
                <p:oleObj spid="_x0000_s12314" name="Equation" r:id="rId6" imgW="2145960" imgH="431640" progId="Equation.DSMT4">
                  <p:embed/>
                </p:oleObj>
              </mc:Choice>
              <mc:Fallback>
                <p:oleObj name="Equation" r:id="rId6" imgW="2145960" imgH="431640" progId="Equation.DSMT4">
                  <p:embed/>
                  <p:pic>
                    <p:nvPicPr>
                      <p:cNvPr id="0" name=""/>
                      <p:cNvPicPr/>
                      <p:nvPr/>
                    </p:nvPicPr>
                    <p:blipFill>
                      <a:blip r:embed="rId7"/>
                      <a:stretch>
                        <a:fillRect/>
                      </a:stretch>
                    </p:blipFill>
                    <p:spPr>
                      <a:xfrm>
                        <a:off x="1637492" y="4349540"/>
                        <a:ext cx="3890962" cy="782637"/>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a:t>constraints </a:t>
            </a:r>
            <a:r>
              <a:rPr lang="en-US" dirty="0" smtClean="0"/>
              <a:t>(3)</a:t>
            </a:r>
            <a:endParaRPr dirty="0"/>
          </a:p>
        </p:txBody>
      </p:sp>
      <p:sp>
        <p:nvSpPr>
          <p:cNvPr id="373" name="Google Shape;373;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spcBef>
                <a:spcPts val="0"/>
              </a:spcBef>
            </a:pPr>
            <a:r>
              <a:rPr lang="en-US" dirty="0"/>
              <a:t>Linear demand relationship for cheese1</a:t>
            </a:r>
          </a:p>
          <a:p>
            <a:pPr marL="800100" lvl="1" indent="-342900">
              <a:spcBef>
                <a:spcPts val="0"/>
              </a:spcBef>
            </a:pPr>
            <a:endParaRPr lang="en-US" dirty="0"/>
          </a:p>
          <a:p>
            <a:pPr marL="800100" lvl="1" indent="-342900">
              <a:spcBef>
                <a:spcPts val="0"/>
              </a:spcBef>
            </a:pPr>
            <a:r>
              <a:rPr lang="en-US" dirty="0" smtClean="0"/>
              <a:t> </a:t>
            </a:r>
            <a:endParaRPr dirty="0"/>
          </a:p>
          <a:p>
            <a:pPr marL="742950" lvl="1" indent="-194309" algn="l" rtl="0">
              <a:spcBef>
                <a:spcPts val="1000"/>
              </a:spcBef>
              <a:spcAft>
                <a:spcPts val="0"/>
              </a:spcAft>
              <a:buSzPts val="1440"/>
              <a:buNone/>
            </a:pPr>
            <a:r>
              <a:rPr lang="en-US" dirty="0"/>
              <a:t> </a:t>
            </a:r>
            <a:endParaRPr dirty="0"/>
          </a:p>
          <a:p>
            <a:pPr marL="342900" lvl="0" indent="-342900" algn="l" rtl="0">
              <a:spcBef>
                <a:spcPts val="1000"/>
              </a:spcBef>
              <a:spcAft>
                <a:spcPts val="0"/>
              </a:spcAft>
              <a:buSzPts val="2600"/>
              <a:buFont typeface="Arial"/>
              <a:buChar char="•"/>
            </a:pPr>
            <a:endParaRPr lang="en-US" dirty="0" smtClean="0"/>
          </a:p>
          <a:p>
            <a:pPr marL="342900" lvl="0" indent="-342900">
              <a:spcBef>
                <a:spcPts val="0"/>
              </a:spcBef>
            </a:pPr>
            <a:r>
              <a:rPr lang="en-US" dirty="0"/>
              <a:t>Linear demand relationship for </a:t>
            </a:r>
            <a:r>
              <a:rPr lang="en-US" dirty="0" smtClean="0"/>
              <a:t>cheese2</a:t>
            </a:r>
            <a:endParaRPr lang="en-US" dirty="0"/>
          </a:p>
          <a:p>
            <a:pPr marL="742950" lvl="1" indent="-285750" algn="l" rtl="0">
              <a:spcBef>
                <a:spcPts val="1000"/>
              </a:spcBef>
              <a:spcAft>
                <a:spcPts val="0"/>
              </a:spcAft>
              <a:buSzPts val="1440"/>
              <a:buChar char="o"/>
            </a:pPr>
            <a:r>
              <a:rPr lang="en-US" dirty="0" smtClean="0"/>
              <a:t> </a:t>
            </a:r>
            <a:endParaRPr dirty="0"/>
          </a:p>
          <a:p>
            <a:pPr marL="742950" lvl="1" indent="-194309" algn="l" rtl="0">
              <a:spcBef>
                <a:spcPts val="1000"/>
              </a:spcBef>
              <a:spcAft>
                <a:spcPts val="0"/>
              </a:spcAft>
              <a:buSzPts val="1440"/>
              <a:buNone/>
            </a:pPr>
            <a:endParaRPr lang="en-US" dirty="0" smtClean="0"/>
          </a:p>
          <a:p>
            <a:pPr marL="742950" lvl="1" indent="-194309" algn="l" rtl="0">
              <a:spcBef>
                <a:spcPts val="1000"/>
              </a:spcBef>
              <a:spcAft>
                <a:spcPts val="0"/>
              </a:spcAft>
              <a:buSzPts val="1440"/>
              <a:buNone/>
            </a:pPr>
            <a:endParaRPr dirty="0"/>
          </a:p>
        </p:txBody>
      </p:sp>
      <p:sp>
        <p:nvSpPr>
          <p:cNvPr id="374" name="Google Shape;374;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78" name="Google Shape;378;p25"/>
          <p:cNvSpPr txBox="1"/>
          <p:nvPr/>
        </p:nvSpPr>
        <p:spPr>
          <a:xfrm>
            <a:off x="9155288" y="287310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5)</a:t>
            </a:r>
            <a:endParaRPr sz="1800" b="1" dirty="0">
              <a:solidFill>
                <a:schemeClr val="dk1"/>
              </a:solidFill>
              <a:latin typeface="Calibri"/>
              <a:ea typeface="Calibri"/>
              <a:cs typeface="Calibri"/>
              <a:sym typeface="Calibri"/>
            </a:endParaRPr>
          </a:p>
        </p:txBody>
      </p:sp>
      <p:sp>
        <p:nvSpPr>
          <p:cNvPr id="379" name="Google Shape;379;p25"/>
          <p:cNvSpPr txBox="1"/>
          <p:nvPr/>
        </p:nvSpPr>
        <p:spPr>
          <a:xfrm>
            <a:off x="9155288" y="449289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6)</a:t>
            </a:r>
            <a:endParaRPr sz="1800" b="1" dirty="0">
              <a:solidFill>
                <a:schemeClr val="dk1"/>
              </a:solidFill>
              <a:latin typeface="Calibri"/>
              <a:ea typeface="Calibri"/>
              <a:cs typeface="Calibri"/>
              <a:sym typeface="Calibri"/>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034858812"/>
              </p:ext>
            </p:extLst>
          </p:nvPr>
        </p:nvGraphicFramePr>
        <p:xfrm>
          <a:off x="1603550" y="2715745"/>
          <a:ext cx="7551738" cy="782638"/>
        </p:xfrm>
        <a:graphic>
          <a:graphicData uri="http://schemas.openxmlformats.org/presentationml/2006/ole">
            <mc:AlternateContent xmlns:mc="http://schemas.openxmlformats.org/markup-compatibility/2006">
              <mc:Choice xmlns:v="urn:schemas-microsoft-com:vml" Requires="v">
                <p:oleObj spid="_x0000_s13336" name="Equation" r:id="rId4" imgW="4165560" imgH="431640" progId="Equation.DSMT4">
                  <p:embed/>
                </p:oleObj>
              </mc:Choice>
              <mc:Fallback>
                <p:oleObj name="Equation" r:id="rId4" imgW="4165560" imgH="431640" progId="Equation.DSMT4">
                  <p:embed/>
                  <p:pic>
                    <p:nvPicPr>
                      <p:cNvPr id="0" name=""/>
                      <p:cNvPicPr/>
                      <p:nvPr/>
                    </p:nvPicPr>
                    <p:blipFill>
                      <a:blip r:embed="rId5"/>
                      <a:stretch>
                        <a:fillRect/>
                      </a:stretch>
                    </p:blipFill>
                    <p:spPr>
                      <a:xfrm>
                        <a:off x="1603550" y="2715745"/>
                        <a:ext cx="7551738" cy="78263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36864687"/>
              </p:ext>
            </p:extLst>
          </p:nvPr>
        </p:nvGraphicFramePr>
        <p:xfrm>
          <a:off x="1603550" y="4316022"/>
          <a:ext cx="7575550" cy="782637"/>
        </p:xfrm>
        <a:graphic>
          <a:graphicData uri="http://schemas.openxmlformats.org/presentationml/2006/ole">
            <mc:AlternateContent xmlns:mc="http://schemas.openxmlformats.org/markup-compatibility/2006">
              <mc:Choice xmlns:v="urn:schemas-microsoft-com:vml" Requires="v">
                <p:oleObj spid="_x0000_s13337" name="Equation" r:id="rId6" imgW="4178160" imgH="431640" progId="Equation.DSMT4">
                  <p:embed/>
                </p:oleObj>
              </mc:Choice>
              <mc:Fallback>
                <p:oleObj name="Equation" r:id="rId6" imgW="4178160" imgH="431640" progId="Equation.DSMT4">
                  <p:embed/>
                  <p:pic>
                    <p:nvPicPr>
                      <p:cNvPr id="0" name=""/>
                      <p:cNvPicPr/>
                      <p:nvPr/>
                    </p:nvPicPr>
                    <p:blipFill>
                      <a:blip r:embed="rId7"/>
                      <a:stretch>
                        <a:fillRect/>
                      </a:stretch>
                    </p:blipFill>
                    <p:spPr>
                      <a:xfrm>
                        <a:off x="1603550" y="4316022"/>
                        <a:ext cx="7575550" cy="782637"/>
                      </a:xfrm>
                      <a:prstGeom prst="rect">
                        <a:avLst/>
                      </a:prstGeom>
                    </p:spPr>
                  </p:pic>
                </p:oleObj>
              </mc:Fallback>
            </mc:AlternateContent>
          </a:graphicData>
        </a:graphic>
      </p:graphicFrame>
    </p:spTree>
    <p:extLst>
      <p:ext uri="{BB962C8B-B14F-4D97-AF65-F5344CB8AC3E}">
        <p14:creationId xmlns:p14="http://schemas.microsoft.com/office/powerpoint/2010/main" val="2888469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a:t>constraints </a:t>
            </a:r>
            <a:r>
              <a:rPr lang="en-US" dirty="0" smtClean="0"/>
              <a:t>(4)</a:t>
            </a:r>
            <a:endParaRPr dirty="0"/>
          </a:p>
        </p:txBody>
      </p:sp>
      <p:sp>
        <p:nvSpPr>
          <p:cNvPr id="386" name="Google Shape;386;p26"/>
          <p:cNvSpPr txBox="1">
            <a:spLocks noGrp="1"/>
          </p:cNvSpPr>
          <p:nvPr>
            <p:ph type="body" idx="1"/>
          </p:nvPr>
        </p:nvSpPr>
        <p:spPr>
          <a:xfrm>
            <a:off x="677334" y="2160589"/>
            <a:ext cx="8596668" cy="4014580"/>
          </a:xfrm>
          <a:prstGeom prst="rect">
            <a:avLst/>
          </a:prstGeom>
          <a:noFill/>
          <a:ln>
            <a:noFill/>
          </a:ln>
        </p:spPr>
        <p:txBody>
          <a:bodyPr spcFirstLastPara="1" wrap="square" lIns="91425" tIns="45700" rIns="91425" bIns="45700" anchor="t" anchorCtr="0">
            <a:normAutofit/>
          </a:bodyPr>
          <a:lstStyle/>
          <a:p>
            <a:pPr marL="342900" lvl="0" indent="-342900">
              <a:spcBef>
                <a:spcPts val="0"/>
              </a:spcBef>
            </a:pPr>
            <a:r>
              <a:rPr lang="en-US" dirty="0" smtClean="0"/>
              <a:t>Policy constraint</a:t>
            </a:r>
            <a:endParaRPr lang="en-US" dirty="0"/>
          </a:p>
          <a:p>
            <a:pPr marL="800100" lvl="1" indent="-342900">
              <a:spcBef>
                <a:spcPts val="0"/>
              </a:spcBef>
            </a:pPr>
            <a:endParaRPr lang="en-US" dirty="0"/>
          </a:p>
          <a:p>
            <a:pPr marL="800100" lvl="1" indent="-342900">
              <a:spcBef>
                <a:spcPts val="0"/>
              </a:spcBef>
            </a:pPr>
            <a:r>
              <a:rPr lang="en-US" dirty="0"/>
              <a:t> </a:t>
            </a:r>
          </a:p>
          <a:p>
            <a:pPr marL="742950" lvl="1" indent="-194309">
              <a:buNone/>
            </a:pPr>
            <a:r>
              <a:rPr lang="en-US" dirty="0"/>
              <a:t> </a:t>
            </a:r>
          </a:p>
        </p:txBody>
      </p:sp>
      <p:sp>
        <p:nvSpPr>
          <p:cNvPr id="387" name="Google Shape;387;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89" name="Google Shape;389;p26"/>
          <p:cNvSpPr txBox="1"/>
          <p:nvPr/>
        </p:nvSpPr>
        <p:spPr>
          <a:xfrm>
            <a:off x="8766711" y="2815850"/>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eq7</a:t>
            </a:r>
            <a:r>
              <a:rPr lang="en-US" sz="1800" b="1"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290074239"/>
              </p:ext>
            </p:extLst>
          </p:nvPr>
        </p:nvGraphicFramePr>
        <p:xfrm>
          <a:off x="1544204" y="2613651"/>
          <a:ext cx="1819313" cy="773731"/>
        </p:xfrm>
        <a:graphic>
          <a:graphicData uri="http://schemas.openxmlformats.org/presentationml/2006/ole">
            <mc:AlternateContent xmlns:mc="http://schemas.openxmlformats.org/markup-compatibility/2006">
              <mc:Choice xmlns:v="urn:schemas-microsoft-com:vml" Requires="v">
                <p:oleObj spid="_x0000_s14348" name="Equation" r:id="rId4" imgW="1104840" imgH="469800" progId="Equation.DSMT4">
                  <p:embed/>
                </p:oleObj>
              </mc:Choice>
              <mc:Fallback>
                <p:oleObj name="Equation" r:id="rId4" imgW="1104840" imgH="469800" progId="Equation.DSMT4">
                  <p:embed/>
                  <p:pic>
                    <p:nvPicPr>
                      <p:cNvPr id="0" name=""/>
                      <p:cNvPicPr/>
                      <p:nvPr/>
                    </p:nvPicPr>
                    <p:blipFill>
                      <a:blip r:embed="rId5"/>
                      <a:stretch>
                        <a:fillRect/>
                      </a:stretch>
                    </p:blipFill>
                    <p:spPr>
                      <a:xfrm>
                        <a:off x="1544204" y="2613651"/>
                        <a:ext cx="1819313" cy="773731"/>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395" name="Google Shape;395;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97" name="Google Shape;397;p27"/>
          <p:cNvSpPr txBox="1"/>
          <p:nvPr/>
        </p:nvSpPr>
        <p:spPr>
          <a:xfrm>
            <a:off x="6938729" y="2000170"/>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1)</a:t>
            </a:r>
            <a:endParaRPr sz="1800" b="1" dirty="0">
              <a:solidFill>
                <a:schemeClr val="dk1"/>
              </a:solidFill>
              <a:latin typeface="Calibri"/>
              <a:ea typeface="Calibri"/>
              <a:cs typeface="Calibri"/>
              <a:sym typeface="Calibri"/>
            </a:endParaRPr>
          </a:p>
        </p:txBody>
      </p:sp>
      <p:sp>
        <p:nvSpPr>
          <p:cNvPr id="398" name="Google Shape;398;p27"/>
          <p:cNvSpPr txBox="1"/>
          <p:nvPr/>
        </p:nvSpPr>
        <p:spPr>
          <a:xfrm>
            <a:off x="6938729" y="4294884"/>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5)</a:t>
            </a:r>
            <a:endParaRPr sz="1800" b="1" dirty="0">
              <a:solidFill>
                <a:schemeClr val="dk1"/>
              </a:solidFill>
              <a:latin typeface="Calibri"/>
              <a:ea typeface="Calibri"/>
              <a:cs typeface="Calibri"/>
              <a:sym typeface="Calibri"/>
            </a:endParaRPr>
          </a:p>
        </p:txBody>
      </p:sp>
      <p:sp>
        <p:nvSpPr>
          <p:cNvPr id="399" name="Google Shape;399;p27"/>
          <p:cNvSpPr txBox="1"/>
          <p:nvPr/>
        </p:nvSpPr>
        <p:spPr>
          <a:xfrm>
            <a:off x="6938729" y="3163202"/>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3)</a:t>
            </a:r>
            <a:endParaRPr sz="1800" b="1" dirty="0">
              <a:solidFill>
                <a:schemeClr val="dk1"/>
              </a:solidFill>
              <a:latin typeface="Calibri"/>
              <a:ea typeface="Calibri"/>
              <a:cs typeface="Calibri"/>
              <a:sym typeface="Calibri"/>
            </a:endParaRPr>
          </a:p>
        </p:txBody>
      </p:sp>
      <p:sp>
        <p:nvSpPr>
          <p:cNvPr id="400" name="Google Shape;400;p27"/>
          <p:cNvSpPr txBox="1"/>
          <p:nvPr/>
        </p:nvSpPr>
        <p:spPr>
          <a:xfrm>
            <a:off x="6938729" y="372904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4)</a:t>
            </a:r>
            <a:endParaRPr sz="1800" b="1" dirty="0">
              <a:solidFill>
                <a:schemeClr val="dk1"/>
              </a:solidFill>
              <a:latin typeface="Calibri"/>
              <a:ea typeface="Calibri"/>
              <a:cs typeface="Calibri"/>
              <a:sym typeface="Calibri"/>
            </a:endParaRPr>
          </a:p>
        </p:txBody>
      </p:sp>
      <p:sp>
        <p:nvSpPr>
          <p:cNvPr id="401" name="Google Shape;401;p27"/>
          <p:cNvSpPr txBox="1"/>
          <p:nvPr/>
        </p:nvSpPr>
        <p:spPr>
          <a:xfrm>
            <a:off x="6938729" y="2563318"/>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2)</a:t>
            </a:r>
            <a:endParaRPr sz="1800" b="1" dirty="0">
              <a:solidFill>
                <a:schemeClr val="dk1"/>
              </a:solidFill>
              <a:latin typeface="Calibri"/>
              <a:ea typeface="Calibri"/>
              <a:cs typeface="Calibri"/>
              <a:sym typeface="Calibri"/>
            </a:endParaRPr>
          </a:p>
        </p:txBody>
      </p:sp>
      <p:sp>
        <p:nvSpPr>
          <p:cNvPr id="402" name="Google Shape;402;p27"/>
          <p:cNvSpPr txBox="1"/>
          <p:nvPr/>
        </p:nvSpPr>
        <p:spPr>
          <a:xfrm>
            <a:off x="6938729" y="4860725"/>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eq6</a:t>
            </a:r>
            <a:r>
              <a:rPr lang="en-US" sz="1800" b="1" dirty="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37233029"/>
              </p:ext>
            </p:extLst>
          </p:nvPr>
        </p:nvGraphicFramePr>
        <p:xfrm>
          <a:off x="1144011" y="1187835"/>
          <a:ext cx="5328041" cy="5553338"/>
        </p:xfrm>
        <a:graphic>
          <a:graphicData uri="http://schemas.openxmlformats.org/presentationml/2006/ole">
            <mc:AlternateContent xmlns:mc="http://schemas.openxmlformats.org/markup-compatibility/2006">
              <mc:Choice xmlns:v="urn:schemas-microsoft-com:vml" Requires="v">
                <p:oleObj spid="_x0000_s15372" name="Equation" r:id="rId4" imgW="4178160" imgH="4356000" progId="Equation.DSMT4">
                  <p:embed/>
                </p:oleObj>
              </mc:Choice>
              <mc:Fallback>
                <p:oleObj name="Equation" r:id="rId4" imgW="4178160" imgH="4356000" progId="Equation.DSMT4">
                  <p:embed/>
                  <p:pic>
                    <p:nvPicPr>
                      <p:cNvPr id="0" name=""/>
                      <p:cNvPicPr/>
                      <p:nvPr/>
                    </p:nvPicPr>
                    <p:blipFill>
                      <a:blip r:embed="rId5"/>
                      <a:stretch>
                        <a:fillRect/>
                      </a:stretch>
                    </p:blipFill>
                    <p:spPr>
                      <a:xfrm>
                        <a:off x="1144011" y="1187835"/>
                        <a:ext cx="5328041" cy="5553338"/>
                      </a:xfrm>
                      <a:prstGeom prst="rect">
                        <a:avLst/>
                      </a:prstGeom>
                    </p:spPr>
                  </p:pic>
                </p:oleObj>
              </mc:Fallback>
            </mc:AlternateContent>
          </a:graphicData>
        </a:graphic>
      </p:graphicFrame>
      <p:sp>
        <p:nvSpPr>
          <p:cNvPr id="12" name="Google Shape;402;p27"/>
          <p:cNvSpPr txBox="1"/>
          <p:nvPr/>
        </p:nvSpPr>
        <p:spPr>
          <a:xfrm>
            <a:off x="6935651" y="5461735"/>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eq7</a:t>
            </a:r>
            <a:r>
              <a:rPr lang="en-US" sz="1800" b="1"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Example 3</a:t>
            </a:r>
            <a:r>
              <a:rPr lang="en-US" baseline="30000" dirty="0"/>
              <a:t>* </a:t>
            </a:r>
            <a:r>
              <a:rPr lang="en-US" dirty="0"/>
              <a:t>- </a:t>
            </a:r>
            <a:r>
              <a:rPr lang="en-US" dirty="0" smtClean="0"/>
              <a:t>Yield management problem (1)</a:t>
            </a:r>
            <a:endParaRPr dirty="0"/>
          </a:p>
        </p:txBody>
      </p:sp>
      <p:sp>
        <p:nvSpPr>
          <p:cNvPr id="408" name="Google Shape;408;p28"/>
          <p:cNvSpPr txBox="1">
            <a:spLocks noGrp="1"/>
          </p:cNvSpPr>
          <p:nvPr>
            <p:ph type="body" idx="1"/>
          </p:nvPr>
        </p:nvSpPr>
        <p:spPr>
          <a:xfrm>
            <a:off x="670796" y="1614324"/>
            <a:ext cx="8596668" cy="4427038"/>
          </a:xfrm>
          <a:prstGeom prst="rect">
            <a:avLst/>
          </a:prstGeom>
          <a:noFill/>
          <a:ln>
            <a:noFill/>
          </a:ln>
        </p:spPr>
        <p:txBody>
          <a:bodyPr spcFirstLastPara="1" wrap="square" lIns="91425" tIns="45700" rIns="91425" bIns="45700" anchor="t" anchorCtr="0">
            <a:normAutofit fontScale="92500"/>
          </a:bodyPr>
          <a:lstStyle/>
          <a:p>
            <a:pPr marL="63500" indent="0">
              <a:buNone/>
            </a:pPr>
            <a:r>
              <a:rPr lang="en-US" dirty="0"/>
              <a:t>An airline is selling tickets for flights to a particular destination. The flights will depart in three weeks and require up to six planes, each costing £</a:t>
            </a:r>
            <a:r>
              <a:rPr lang="en-US" dirty="0" smtClean="0"/>
              <a:t>50000 </a:t>
            </a:r>
            <a:r>
              <a:rPr lang="en-US" dirty="0"/>
              <a:t>to hire. Each plane has the </a:t>
            </a:r>
            <a:r>
              <a:rPr lang="en-US" dirty="0" smtClean="0"/>
              <a:t>following: 37 first class seats, 38 business class seats, and 47 economy class seats.</a:t>
            </a:r>
            <a:r>
              <a:rPr lang="en-US" dirty="0"/>
              <a:t> </a:t>
            </a:r>
            <a:r>
              <a:rPr lang="en-US" dirty="0" smtClean="0"/>
              <a:t>The </a:t>
            </a:r>
            <a:r>
              <a:rPr lang="en-US" dirty="0"/>
              <a:t>airline needs to decide on an initial price for each of these seats, and will then have the opportunity to update the price after one week and two weeks. </a:t>
            </a:r>
            <a:r>
              <a:rPr lang="en-US" dirty="0" smtClean="0"/>
              <a:t>For </a:t>
            </a:r>
            <a:r>
              <a:rPr lang="en-US" dirty="0"/>
              <a:t>administrative simplicity, three price level options are possible in each class (one of which must be chosen). The same option need not be chosen for each class. Demand forecasts have been made according to a probability distribution that divides the demand levels into three scenarios for each </a:t>
            </a:r>
            <a:r>
              <a:rPr lang="en-US" dirty="0" smtClean="0"/>
              <a:t>period. </a:t>
            </a:r>
          </a:p>
          <a:p>
            <a:pPr marL="63500" indent="0">
              <a:buNone/>
            </a:pPr>
            <a:r>
              <a:rPr lang="en-US" dirty="0" smtClean="0"/>
              <a:t>The </a:t>
            </a:r>
            <a:r>
              <a:rPr lang="en-US" dirty="0"/>
              <a:t>goal is to determine the price levels </a:t>
            </a:r>
            <a:r>
              <a:rPr lang="en-US" dirty="0" smtClean="0"/>
              <a:t>at the current point in time (three weeks before takeoff), </a:t>
            </a:r>
            <a:r>
              <a:rPr lang="en-US" dirty="0"/>
              <a:t>how many seats to sell in each class, the provisional number of planes to book and provisional price levels and seats to sell in future periods in order to maximize expected yield. We should be able to meet commitments under all possible combinations of scenarios.</a:t>
            </a:r>
          </a:p>
        </p:txBody>
      </p:sp>
      <p:sp>
        <p:nvSpPr>
          <p:cNvPr id="409" name="Google Shape;409;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410" name="Google Shape;410;p28"/>
          <p:cNvSpPr txBox="1">
            <a:spLocks noGrp="1"/>
          </p:cNvSpPr>
          <p:nvPr>
            <p:ph type="ftr" idx="11"/>
          </p:nvPr>
        </p:nvSpPr>
        <p:spPr>
          <a:xfrm>
            <a:off x="1175657" y="6268278"/>
            <a:ext cx="6353300" cy="425669"/>
          </a:xfrm>
          <a:prstGeom prst="rect">
            <a:avLst/>
          </a:prstGeom>
          <a:noFill/>
          <a:ln>
            <a:noFill/>
          </a:ln>
        </p:spPr>
        <p:txBody>
          <a:bodyPr spcFirstLastPara="1" wrap="square" lIns="91425" tIns="45700" rIns="91425" bIns="45700" anchor="ctr" anchorCtr="0">
            <a:noAutofit/>
          </a:bodyPr>
          <a:lstStyle/>
          <a:p>
            <a:pPr lvl="0"/>
            <a:r>
              <a:rPr lang="en-US" sz="1600" baseline="30000" dirty="0">
                <a:solidFill>
                  <a:schemeClr val="dk1"/>
                </a:solidFill>
              </a:rPr>
              <a:t>* </a:t>
            </a:r>
            <a:r>
              <a:rPr lang="en-US" sz="1600" dirty="0">
                <a:solidFill>
                  <a:schemeClr val="dk1"/>
                </a:solidFill>
              </a:rPr>
              <a:t>H. Paul Williams, Model Building in Mathematical Programming, </a:t>
            </a:r>
            <a:r>
              <a:rPr lang="en-US" sz="1600" dirty="0" smtClean="0">
                <a:solidFill>
                  <a:schemeClr val="dk1"/>
                </a:solidFill>
              </a:rPr>
              <a:t>5</a:t>
            </a:r>
            <a:r>
              <a:rPr lang="en-US" sz="1600" baseline="30000" dirty="0" smtClean="0">
                <a:solidFill>
                  <a:schemeClr val="dk1"/>
                </a:solidFill>
              </a:rPr>
              <a:t>th</a:t>
            </a:r>
            <a:r>
              <a:rPr lang="en-US" sz="1600" dirty="0" smtClean="0">
                <a:solidFill>
                  <a:schemeClr val="dk1"/>
                </a:solidFill>
              </a:rPr>
              <a:t> edition, Pg. 282-284 and Pg.337-340.</a:t>
            </a:r>
            <a:endParaRPr sz="1600"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3</a:t>
            </a:r>
            <a:r>
              <a:rPr lang="en-US" baseline="30000" dirty="0" smtClean="0"/>
              <a:t> </a:t>
            </a:r>
            <a:r>
              <a:rPr lang="en-US" dirty="0"/>
              <a:t>- Yield management problem </a:t>
            </a:r>
            <a:r>
              <a:rPr lang="en-US" dirty="0" smtClean="0"/>
              <a:t>(2)</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86975307"/>
              </p:ext>
            </p:extLst>
          </p:nvPr>
        </p:nvGraphicFramePr>
        <p:xfrm>
          <a:off x="6715623" y="2982248"/>
          <a:ext cx="3075270" cy="1507719"/>
        </p:xfrm>
        <a:graphic>
          <a:graphicData uri="http://schemas.openxmlformats.org/drawingml/2006/table">
            <a:tbl>
              <a:tblPr firstRow="1" bandRow="1">
                <a:tableStyleId>{AE97E0A6-B7CC-40E8-A8C8-0A3725533414}</a:tableStyleId>
              </a:tblPr>
              <a:tblGrid>
                <a:gridCol w="1537635"/>
                <a:gridCol w="1537635"/>
              </a:tblGrid>
              <a:tr h="428333">
                <a:tc>
                  <a:txBody>
                    <a:bodyPr/>
                    <a:lstStyle/>
                    <a:p>
                      <a:pPr algn="ctr"/>
                      <a:r>
                        <a:rPr lang="en-US" i="1" dirty="0" smtClean="0"/>
                        <a:t>Demand scenario</a:t>
                      </a:r>
                      <a:endParaRPr lang="en-US" i="1" dirty="0"/>
                    </a:p>
                  </a:txBody>
                  <a:tcPr anchor="ctr"/>
                </a:tc>
                <a:tc>
                  <a:txBody>
                    <a:bodyPr/>
                    <a:lstStyle/>
                    <a:p>
                      <a:pPr algn="ctr"/>
                      <a:r>
                        <a:rPr lang="en-US" i="1" dirty="0" smtClean="0"/>
                        <a:t>Probability of occurrence</a:t>
                      </a:r>
                      <a:endParaRPr lang="en-US" i="1" dirty="0"/>
                    </a:p>
                  </a:txBody>
                  <a:tcPr anchor="ctr"/>
                </a:tc>
              </a:tr>
              <a:tr h="329853">
                <a:tc>
                  <a:txBody>
                    <a:bodyPr/>
                    <a:lstStyle/>
                    <a:p>
                      <a:pPr algn="ctr"/>
                      <a:r>
                        <a:rPr lang="en-US" dirty="0" smtClean="0"/>
                        <a:t>Scenario 1</a:t>
                      </a:r>
                      <a:endParaRPr lang="en-US" dirty="0"/>
                    </a:p>
                  </a:txBody>
                  <a:tcPr anchor="ctr"/>
                </a:tc>
                <a:tc>
                  <a:txBody>
                    <a:bodyPr/>
                    <a:lstStyle/>
                    <a:p>
                      <a:pPr algn="ctr"/>
                      <a:r>
                        <a:rPr lang="en-US" dirty="0" smtClean="0"/>
                        <a:t>0.1</a:t>
                      </a:r>
                      <a:endParaRPr lang="en-US" dirty="0"/>
                    </a:p>
                  </a:txBody>
                  <a:tcPr anchor="ctr"/>
                </a:tc>
              </a:tr>
              <a:tr h="329853">
                <a:tc>
                  <a:txBody>
                    <a:bodyPr/>
                    <a:lstStyle/>
                    <a:p>
                      <a:pPr algn="ctr"/>
                      <a:r>
                        <a:rPr lang="en-US" dirty="0" smtClean="0"/>
                        <a:t>Scenario 2</a:t>
                      </a:r>
                      <a:endParaRPr lang="en-US" dirty="0"/>
                    </a:p>
                  </a:txBody>
                  <a:tcPr anchor="ctr"/>
                </a:tc>
                <a:tc>
                  <a:txBody>
                    <a:bodyPr/>
                    <a:lstStyle/>
                    <a:p>
                      <a:pPr algn="ctr"/>
                      <a:r>
                        <a:rPr lang="en-US" dirty="0" smtClean="0"/>
                        <a:t>0.7</a:t>
                      </a:r>
                      <a:endParaRPr lang="en-US" dirty="0"/>
                    </a:p>
                  </a:txBody>
                  <a:tcPr anchor="ctr"/>
                </a:tc>
              </a:tr>
              <a:tr h="329853">
                <a:tc>
                  <a:txBody>
                    <a:bodyPr/>
                    <a:lstStyle/>
                    <a:p>
                      <a:pPr algn="ctr"/>
                      <a:r>
                        <a:rPr lang="en-US" dirty="0" smtClean="0"/>
                        <a:t>Scenario</a:t>
                      </a:r>
                      <a:r>
                        <a:rPr lang="en-US" baseline="0" dirty="0" smtClean="0"/>
                        <a:t> 3</a:t>
                      </a:r>
                      <a:endParaRPr lang="en-US" dirty="0"/>
                    </a:p>
                  </a:txBody>
                  <a:tcPr anchor="ctr"/>
                </a:tc>
                <a:tc>
                  <a:txBody>
                    <a:bodyPr/>
                    <a:lstStyle/>
                    <a:p>
                      <a:pPr algn="ctr"/>
                      <a:r>
                        <a:rPr lang="en-US" dirty="0" smtClean="0"/>
                        <a:t>0.2</a:t>
                      </a:r>
                      <a:endParaRPr lang="en-US"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4120465"/>
              </p:ext>
            </p:extLst>
          </p:nvPr>
        </p:nvGraphicFramePr>
        <p:xfrm>
          <a:off x="677334" y="1754907"/>
          <a:ext cx="5866410" cy="3962400"/>
        </p:xfrm>
        <a:graphic>
          <a:graphicData uri="http://schemas.openxmlformats.org/drawingml/2006/table">
            <a:tbl>
              <a:tblPr firstRow="1" bandRow="1">
                <a:tableStyleId>{AE97E0A6-B7CC-40E8-A8C8-0A3725533414}</a:tableStyleId>
              </a:tblPr>
              <a:tblGrid>
                <a:gridCol w="1173282"/>
                <a:gridCol w="1173282"/>
                <a:gridCol w="1173282"/>
                <a:gridCol w="1173282"/>
                <a:gridCol w="1173282"/>
              </a:tblGrid>
              <a:tr h="252966">
                <a:tc rowSpan="2">
                  <a:txBody>
                    <a:bodyPr/>
                    <a:lstStyle/>
                    <a:p>
                      <a:pPr algn="ctr"/>
                      <a:r>
                        <a:rPr lang="en-US" i="1" dirty="0" smtClean="0"/>
                        <a:t>Ticket</a:t>
                      </a:r>
                      <a:r>
                        <a:rPr lang="en-US" i="1" baseline="0" dirty="0" smtClean="0"/>
                        <a:t> class</a:t>
                      </a:r>
                      <a:endParaRPr lang="en-US" i="1" dirty="0"/>
                    </a:p>
                  </a:txBody>
                  <a:tcPr anchor="ctr"/>
                </a:tc>
                <a:tc gridSpan="3">
                  <a:txBody>
                    <a:bodyPr/>
                    <a:lstStyle/>
                    <a:p>
                      <a:pPr algn="ctr"/>
                      <a:r>
                        <a:rPr lang="en-US" i="1" dirty="0" smtClean="0"/>
                        <a:t>Price option </a:t>
                      </a:r>
                      <a:r>
                        <a:rPr lang="en-US" i="0" dirty="0" smtClean="0"/>
                        <a:t>(₤)</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Time</a:t>
                      </a:r>
                      <a:r>
                        <a:rPr lang="en-US" i="1" baseline="0" dirty="0" smtClean="0"/>
                        <a:t> period</a:t>
                      </a:r>
                      <a:endParaRPr lang="en-US" i="1" dirty="0"/>
                    </a:p>
                  </a:txBody>
                  <a:tcPr anchor="ctr"/>
                </a:tc>
              </a:tr>
              <a:tr h="251282">
                <a:tc vMerge="1">
                  <a:txBody>
                    <a:bodyPr/>
                    <a:lstStyle/>
                    <a:p>
                      <a:pPr algn="ctr"/>
                      <a:endParaRPr lang="en-US" dirty="0"/>
                    </a:p>
                  </a:txBody>
                  <a:tcPr anchor="ctr"/>
                </a:tc>
                <a:tc>
                  <a:txBody>
                    <a:bodyPr/>
                    <a:lstStyle/>
                    <a:p>
                      <a:pPr algn="ctr"/>
                      <a:r>
                        <a:rPr lang="en-US" i="1" dirty="0" smtClean="0"/>
                        <a:t>Option 1</a:t>
                      </a:r>
                      <a:endParaRPr lang="en-US" i="1" dirty="0"/>
                    </a:p>
                  </a:txBody>
                  <a:tcPr anchor="ctr"/>
                </a:tc>
                <a:tc>
                  <a:txBody>
                    <a:bodyPr/>
                    <a:lstStyle/>
                    <a:p>
                      <a:pPr algn="ctr"/>
                      <a:r>
                        <a:rPr lang="en-US" i="1" dirty="0" smtClean="0"/>
                        <a:t>Option</a:t>
                      </a:r>
                      <a:r>
                        <a:rPr lang="en-US" i="1" baseline="0" dirty="0" smtClean="0"/>
                        <a:t> 2</a:t>
                      </a:r>
                      <a:endParaRPr lang="en-US" i="1" dirty="0"/>
                    </a:p>
                  </a:txBody>
                  <a:tcPr anchor="ctr"/>
                </a:tc>
                <a:tc>
                  <a:txBody>
                    <a:bodyPr/>
                    <a:lstStyle/>
                    <a:p>
                      <a:pPr algn="ctr"/>
                      <a:r>
                        <a:rPr lang="en-US" i="1" dirty="0" smtClean="0"/>
                        <a:t>Option 3</a:t>
                      </a:r>
                      <a:endParaRPr lang="en-US" i="1" dirty="0"/>
                    </a:p>
                  </a:txBody>
                  <a:tcPr anchor="ctr"/>
                </a:tc>
                <a:tc vMerge="1">
                  <a:txBody>
                    <a:bodyPr/>
                    <a:lstStyle/>
                    <a:p>
                      <a:pPr algn="ctr"/>
                      <a:endParaRPr lang="en-US" dirty="0"/>
                    </a:p>
                  </a:txBody>
                  <a:tcPr anchor="ctr"/>
                </a:tc>
              </a:tr>
              <a:tr h="251282">
                <a:tc>
                  <a:txBody>
                    <a:bodyPr/>
                    <a:lstStyle/>
                    <a:p>
                      <a:pPr algn="ctr"/>
                      <a:r>
                        <a:rPr lang="en-US" dirty="0" smtClean="0"/>
                        <a:t>First</a:t>
                      </a:r>
                      <a:endParaRPr lang="en-US" dirty="0"/>
                    </a:p>
                  </a:txBody>
                  <a:tcPr anchor="ctr"/>
                </a:tc>
                <a:tc>
                  <a:txBody>
                    <a:bodyPr/>
                    <a:lstStyle/>
                    <a:p>
                      <a:pPr algn="ctr"/>
                      <a:r>
                        <a:rPr lang="en-US" dirty="0" smtClean="0"/>
                        <a:t>1200</a:t>
                      </a:r>
                      <a:endParaRPr lang="en-US" dirty="0"/>
                    </a:p>
                  </a:txBody>
                  <a:tcPr anchor="ctr"/>
                </a:tc>
                <a:tc>
                  <a:txBody>
                    <a:bodyPr/>
                    <a:lstStyle/>
                    <a:p>
                      <a:pPr algn="ctr"/>
                      <a:r>
                        <a:rPr lang="en-US" dirty="0" smtClean="0"/>
                        <a:t>1000</a:t>
                      </a:r>
                      <a:endParaRPr lang="en-US" dirty="0"/>
                    </a:p>
                  </a:txBody>
                  <a:tcPr anchor="ctr"/>
                </a:tc>
                <a:tc>
                  <a:txBody>
                    <a:bodyPr/>
                    <a:lstStyle/>
                    <a:p>
                      <a:pPr algn="ctr"/>
                      <a:r>
                        <a:rPr lang="en-US" dirty="0" smtClean="0"/>
                        <a:t>950</a:t>
                      </a:r>
                      <a:endParaRPr lang="en-US" dirty="0"/>
                    </a:p>
                  </a:txBody>
                  <a:tcPr anchor="ctr"/>
                </a:tc>
                <a:tc rowSpan="3">
                  <a:txBody>
                    <a:bodyPr/>
                    <a:lstStyle/>
                    <a:p>
                      <a:pPr algn="ctr"/>
                      <a:r>
                        <a:rPr lang="en-US" dirty="0" smtClean="0"/>
                        <a:t>Period 1</a:t>
                      </a:r>
                      <a:endParaRPr lang="en-US" dirty="0"/>
                    </a:p>
                  </a:txBody>
                  <a:tcPr anchor="ctr"/>
                </a:tc>
              </a:tr>
              <a:tr h="251282">
                <a:tc>
                  <a:txBody>
                    <a:bodyPr/>
                    <a:lstStyle/>
                    <a:p>
                      <a:pPr algn="ctr"/>
                      <a:r>
                        <a:rPr lang="en-US" dirty="0" smtClean="0"/>
                        <a:t>Business</a:t>
                      </a:r>
                      <a:endParaRPr lang="en-US" dirty="0"/>
                    </a:p>
                  </a:txBody>
                  <a:tcPr anchor="ctr"/>
                </a:tc>
                <a:tc>
                  <a:txBody>
                    <a:bodyPr/>
                    <a:lstStyle/>
                    <a:p>
                      <a:pPr algn="ctr"/>
                      <a:r>
                        <a:rPr lang="en-US" dirty="0" smtClean="0"/>
                        <a:t>900</a:t>
                      </a:r>
                      <a:endParaRPr lang="en-US" dirty="0"/>
                    </a:p>
                  </a:txBody>
                  <a:tcPr anchor="ctr"/>
                </a:tc>
                <a:tc>
                  <a:txBody>
                    <a:bodyPr/>
                    <a:lstStyle/>
                    <a:p>
                      <a:pPr algn="ctr"/>
                      <a:r>
                        <a:rPr lang="en-US" dirty="0" smtClean="0"/>
                        <a:t>800</a:t>
                      </a:r>
                      <a:endParaRPr lang="en-US" dirty="0"/>
                    </a:p>
                  </a:txBody>
                  <a:tcPr anchor="ctr"/>
                </a:tc>
                <a:tc>
                  <a:txBody>
                    <a:bodyPr/>
                    <a:lstStyle/>
                    <a:p>
                      <a:pPr algn="ctr"/>
                      <a:r>
                        <a:rPr lang="en-US" dirty="0" smtClean="0"/>
                        <a:t>600</a:t>
                      </a:r>
                      <a:endParaRPr lang="en-US" dirty="0"/>
                    </a:p>
                  </a:txBody>
                  <a:tcPr anchor="ctr"/>
                </a:tc>
                <a:tc vMerge="1">
                  <a:txBody>
                    <a:bodyPr/>
                    <a:lstStyle/>
                    <a:p>
                      <a:pPr algn="ctr"/>
                      <a:endParaRPr lang="en-US" dirty="0"/>
                    </a:p>
                  </a:txBody>
                  <a:tcPr anchor="ctr"/>
                </a:tc>
              </a:tr>
              <a:tr h="251282">
                <a:tc>
                  <a:txBody>
                    <a:bodyPr/>
                    <a:lstStyle/>
                    <a:p>
                      <a:pPr algn="ctr"/>
                      <a:r>
                        <a:rPr lang="en-US" dirty="0" smtClean="0"/>
                        <a:t>Economy</a:t>
                      </a:r>
                      <a:endParaRPr lang="en-US" dirty="0"/>
                    </a:p>
                  </a:txBody>
                  <a:tcPr anchor="ctr"/>
                </a:tc>
                <a:tc>
                  <a:txBody>
                    <a:bodyPr/>
                    <a:lstStyle/>
                    <a:p>
                      <a:pPr algn="ctr"/>
                      <a:r>
                        <a:rPr lang="en-US" dirty="0" smtClean="0"/>
                        <a:t>500</a:t>
                      </a:r>
                      <a:endParaRPr lang="en-US" dirty="0"/>
                    </a:p>
                  </a:txBody>
                  <a:tcPr anchor="ctr"/>
                </a:tc>
                <a:tc>
                  <a:txBody>
                    <a:bodyPr/>
                    <a:lstStyle/>
                    <a:p>
                      <a:pPr algn="ctr"/>
                      <a:r>
                        <a:rPr lang="en-US" dirty="0" smtClean="0"/>
                        <a:t>300</a:t>
                      </a:r>
                      <a:endParaRPr lang="en-US" dirty="0"/>
                    </a:p>
                  </a:txBody>
                  <a:tcPr anchor="ctr"/>
                </a:tc>
                <a:tc>
                  <a:txBody>
                    <a:bodyPr/>
                    <a:lstStyle/>
                    <a:p>
                      <a:pPr algn="ctr"/>
                      <a:r>
                        <a:rPr lang="en-US" dirty="0" smtClean="0"/>
                        <a:t>200</a:t>
                      </a:r>
                      <a:endParaRPr lang="en-US" dirty="0"/>
                    </a:p>
                  </a:txBody>
                  <a:tcPr anchor="ctr"/>
                </a:tc>
                <a:tc vMerge="1">
                  <a:txBody>
                    <a:bodyPr/>
                    <a:lstStyle/>
                    <a:p>
                      <a:pPr algn="ctr"/>
                      <a:endParaRPr lang="en-US" dirty="0"/>
                    </a:p>
                  </a:txBody>
                  <a:tcPr anchor="ctr"/>
                </a:tc>
              </a:tr>
              <a:tr h="251282">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r>
              <a:tr h="251282">
                <a:tc>
                  <a:txBody>
                    <a:bodyPr/>
                    <a:lstStyle/>
                    <a:p>
                      <a:pPr algn="ctr"/>
                      <a:r>
                        <a:rPr lang="en-US" dirty="0" smtClean="0"/>
                        <a:t>First</a:t>
                      </a:r>
                      <a:endParaRPr lang="en-US" dirty="0"/>
                    </a:p>
                  </a:txBody>
                  <a:tcPr anchor="ctr"/>
                </a:tc>
                <a:tc>
                  <a:txBody>
                    <a:bodyPr/>
                    <a:lstStyle/>
                    <a:p>
                      <a:pPr algn="ctr"/>
                      <a:r>
                        <a:rPr lang="en-US" dirty="0" smtClean="0"/>
                        <a:t>1400</a:t>
                      </a:r>
                      <a:endParaRPr lang="en-US" dirty="0"/>
                    </a:p>
                  </a:txBody>
                  <a:tcPr anchor="ctr"/>
                </a:tc>
                <a:tc>
                  <a:txBody>
                    <a:bodyPr/>
                    <a:lstStyle/>
                    <a:p>
                      <a:pPr algn="ctr"/>
                      <a:r>
                        <a:rPr lang="en-US" dirty="0" smtClean="0"/>
                        <a:t>1300</a:t>
                      </a:r>
                      <a:endParaRPr lang="en-US" dirty="0"/>
                    </a:p>
                  </a:txBody>
                  <a:tcPr anchor="ctr"/>
                </a:tc>
                <a:tc>
                  <a:txBody>
                    <a:bodyPr/>
                    <a:lstStyle/>
                    <a:p>
                      <a:pPr algn="ctr"/>
                      <a:r>
                        <a:rPr lang="en-US" dirty="0" smtClean="0"/>
                        <a:t>1150</a:t>
                      </a:r>
                      <a:endParaRPr lang="en-US" dirty="0"/>
                    </a:p>
                  </a:txBody>
                  <a:tcPr anchor="ctr"/>
                </a:tc>
                <a:tc rowSpan="3">
                  <a:txBody>
                    <a:bodyPr/>
                    <a:lstStyle/>
                    <a:p>
                      <a:pPr algn="ctr"/>
                      <a:r>
                        <a:rPr lang="en-US" dirty="0" smtClean="0"/>
                        <a:t>Period 2</a:t>
                      </a:r>
                      <a:endParaRPr lang="en-US" dirty="0"/>
                    </a:p>
                  </a:txBody>
                  <a:tcPr anchor="ctr"/>
                </a:tc>
              </a:tr>
              <a:tr h="251282">
                <a:tc>
                  <a:txBody>
                    <a:bodyPr/>
                    <a:lstStyle/>
                    <a:p>
                      <a:pPr algn="ctr"/>
                      <a:r>
                        <a:rPr lang="en-US" dirty="0" smtClean="0"/>
                        <a:t>Business</a:t>
                      </a:r>
                      <a:endParaRPr lang="en-US" dirty="0"/>
                    </a:p>
                  </a:txBody>
                  <a:tcPr anchor="ctr"/>
                </a:tc>
                <a:tc>
                  <a:txBody>
                    <a:bodyPr/>
                    <a:lstStyle/>
                    <a:p>
                      <a:pPr algn="ctr"/>
                      <a:r>
                        <a:rPr lang="en-US" dirty="0" smtClean="0"/>
                        <a:t>1100</a:t>
                      </a:r>
                      <a:endParaRPr lang="en-US" dirty="0"/>
                    </a:p>
                  </a:txBody>
                  <a:tcPr anchor="ctr"/>
                </a:tc>
                <a:tc>
                  <a:txBody>
                    <a:bodyPr/>
                    <a:lstStyle/>
                    <a:p>
                      <a:pPr algn="ctr"/>
                      <a:r>
                        <a:rPr lang="en-US" dirty="0" smtClean="0"/>
                        <a:t>900</a:t>
                      </a:r>
                      <a:endParaRPr lang="en-US" dirty="0"/>
                    </a:p>
                  </a:txBody>
                  <a:tcPr anchor="ctr"/>
                </a:tc>
                <a:tc>
                  <a:txBody>
                    <a:bodyPr/>
                    <a:lstStyle/>
                    <a:p>
                      <a:pPr algn="ctr"/>
                      <a:r>
                        <a:rPr lang="en-US" dirty="0" smtClean="0"/>
                        <a:t>750</a:t>
                      </a:r>
                      <a:endParaRPr lang="en-US" dirty="0"/>
                    </a:p>
                  </a:txBody>
                  <a:tcPr anchor="ctr"/>
                </a:tc>
                <a:tc vMerge="1">
                  <a:txBody>
                    <a:bodyPr/>
                    <a:lstStyle/>
                    <a:p>
                      <a:pPr algn="ctr"/>
                      <a:endParaRPr lang="en-US" dirty="0"/>
                    </a:p>
                  </a:txBody>
                  <a:tcPr anchor="ctr"/>
                </a:tc>
              </a:tr>
              <a:tr h="251282">
                <a:tc>
                  <a:txBody>
                    <a:bodyPr/>
                    <a:lstStyle/>
                    <a:p>
                      <a:pPr algn="ctr"/>
                      <a:r>
                        <a:rPr lang="en-US" dirty="0" smtClean="0"/>
                        <a:t>Economy</a:t>
                      </a:r>
                      <a:endParaRPr lang="en-US" dirty="0"/>
                    </a:p>
                  </a:txBody>
                  <a:tcPr anchor="ctr"/>
                </a:tc>
                <a:tc>
                  <a:txBody>
                    <a:bodyPr/>
                    <a:lstStyle/>
                    <a:p>
                      <a:pPr algn="ctr"/>
                      <a:r>
                        <a:rPr lang="en-US" dirty="0" smtClean="0"/>
                        <a:t>700</a:t>
                      </a:r>
                      <a:endParaRPr lang="en-US" dirty="0"/>
                    </a:p>
                  </a:txBody>
                  <a:tcPr anchor="ctr"/>
                </a:tc>
                <a:tc>
                  <a:txBody>
                    <a:bodyPr/>
                    <a:lstStyle/>
                    <a:p>
                      <a:pPr algn="ctr"/>
                      <a:r>
                        <a:rPr lang="en-US" dirty="0" smtClean="0"/>
                        <a:t>400</a:t>
                      </a:r>
                      <a:endParaRPr lang="en-US" dirty="0"/>
                    </a:p>
                  </a:txBody>
                  <a:tcPr anchor="ctr"/>
                </a:tc>
                <a:tc>
                  <a:txBody>
                    <a:bodyPr/>
                    <a:lstStyle/>
                    <a:p>
                      <a:pPr algn="ctr"/>
                      <a:r>
                        <a:rPr lang="en-US" dirty="0" smtClean="0"/>
                        <a:t>350</a:t>
                      </a:r>
                      <a:endParaRPr lang="en-US" dirty="0"/>
                    </a:p>
                  </a:txBody>
                  <a:tcPr anchor="ctr"/>
                </a:tc>
                <a:tc vMerge="1">
                  <a:txBody>
                    <a:bodyPr/>
                    <a:lstStyle/>
                    <a:p>
                      <a:pPr algn="ctr"/>
                      <a:endParaRPr lang="en-US" dirty="0"/>
                    </a:p>
                  </a:txBody>
                  <a:tcPr anchor="ctr"/>
                </a:tc>
              </a:tr>
              <a:tr h="251282">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r>
              <a:tr h="251282">
                <a:tc>
                  <a:txBody>
                    <a:bodyPr/>
                    <a:lstStyle/>
                    <a:p>
                      <a:pPr algn="ctr"/>
                      <a:r>
                        <a:rPr lang="en-US" dirty="0" smtClean="0"/>
                        <a:t>First</a:t>
                      </a:r>
                      <a:endParaRPr lang="en-US" dirty="0"/>
                    </a:p>
                  </a:txBody>
                  <a:tcPr anchor="ctr"/>
                </a:tc>
                <a:tc>
                  <a:txBody>
                    <a:bodyPr/>
                    <a:lstStyle/>
                    <a:p>
                      <a:pPr algn="ctr"/>
                      <a:r>
                        <a:rPr lang="en-US" dirty="0" smtClean="0"/>
                        <a:t>1500</a:t>
                      </a:r>
                      <a:endParaRPr lang="en-US" dirty="0"/>
                    </a:p>
                  </a:txBody>
                  <a:tcPr anchor="ctr"/>
                </a:tc>
                <a:tc>
                  <a:txBody>
                    <a:bodyPr/>
                    <a:lstStyle/>
                    <a:p>
                      <a:pPr algn="ctr"/>
                      <a:r>
                        <a:rPr lang="en-US" dirty="0" smtClean="0"/>
                        <a:t>900</a:t>
                      </a:r>
                      <a:endParaRPr lang="en-US" dirty="0"/>
                    </a:p>
                  </a:txBody>
                  <a:tcPr anchor="ctr"/>
                </a:tc>
                <a:tc>
                  <a:txBody>
                    <a:bodyPr/>
                    <a:lstStyle/>
                    <a:p>
                      <a:pPr algn="ctr"/>
                      <a:r>
                        <a:rPr lang="en-US" dirty="0" smtClean="0"/>
                        <a:t>850</a:t>
                      </a:r>
                      <a:endParaRPr lang="en-US" dirty="0"/>
                    </a:p>
                  </a:txBody>
                  <a:tcPr anchor="ctr"/>
                </a:tc>
                <a:tc rowSpan="3">
                  <a:txBody>
                    <a:bodyPr/>
                    <a:lstStyle/>
                    <a:p>
                      <a:pPr algn="ctr"/>
                      <a:r>
                        <a:rPr lang="en-US" dirty="0" smtClean="0"/>
                        <a:t>Period 3</a:t>
                      </a:r>
                      <a:endParaRPr lang="en-US" dirty="0"/>
                    </a:p>
                  </a:txBody>
                  <a:tcPr anchor="ctr"/>
                </a:tc>
              </a:tr>
              <a:tr h="251282">
                <a:tc>
                  <a:txBody>
                    <a:bodyPr/>
                    <a:lstStyle/>
                    <a:p>
                      <a:pPr algn="ctr"/>
                      <a:r>
                        <a:rPr lang="en-US" dirty="0" smtClean="0"/>
                        <a:t>Business</a:t>
                      </a:r>
                      <a:endParaRPr lang="en-US" dirty="0"/>
                    </a:p>
                  </a:txBody>
                  <a:tcPr anchor="ctr"/>
                </a:tc>
                <a:tc>
                  <a:txBody>
                    <a:bodyPr/>
                    <a:lstStyle/>
                    <a:p>
                      <a:pPr algn="ctr"/>
                      <a:r>
                        <a:rPr lang="en-US" dirty="0" smtClean="0"/>
                        <a:t>820</a:t>
                      </a:r>
                      <a:endParaRPr lang="en-US" dirty="0"/>
                    </a:p>
                  </a:txBody>
                  <a:tcPr anchor="ctr"/>
                </a:tc>
                <a:tc>
                  <a:txBody>
                    <a:bodyPr/>
                    <a:lstStyle/>
                    <a:p>
                      <a:pPr algn="ctr"/>
                      <a:r>
                        <a:rPr lang="en-US" dirty="0" smtClean="0"/>
                        <a:t>800</a:t>
                      </a:r>
                      <a:endParaRPr lang="en-US" dirty="0"/>
                    </a:p>
                  </a:txBody>
                  <a:tcPr anchor="ctr"/>
                </a:tc>
                <a:tc>
                  <a:txBody>
                    <a:bodyPr/>
                    <a:lstStyle/>
                    <a:p>
                      <a:pPr algn="ctr"/>
                      <a:r>
                        <a:rPr lang="en-US" dirty="0" smtClean="0"/>
                        <a:t>500</a:t>
                      </a:r>
                      <a:endParaRPr lang="en-US" dirty="0"/>
                    </a:p>
                  </a:txBody>
                  <a:tcPr anchor="ctr"/>
                </a:tc>
                <a:tc vMerge="1">
                  <a:txBody>
                    <a:bodyPr/>
                    <a:lstStyle/>
                    <a:p>
                      <a:pPr algn="ctr"/>
                      <a:endParaRPr lang="en-US" dirty="0"/>
                    </a:p>
                  </a:txBody>
                  <a:tcPr anchor="ctr"/>
                </a:tc>
              </a:tr>
              <a:tr h="251282">
                <a:tc>
                  <a:txBody>
                    <a:bodyPr/>
                    <a:lstStyle/>
                    <a:p>
                      <a:pPr algn="ctr"/>
                      <a:r>
                        <a:rPr lang="en-US" dirty="0" smtClean="0"/>
                        <a:t>Economy</a:t>
                      </a:r>
                      <a:endParaRPr lang="en-US" dirty="0"/>
                    </a:p>
                  </a:txBody>
                  <a:tcPr anchor="ctr"/>
                </a:tc>
                <a:tc>
                  <a:txBody>
                    <a:bodyPr/>
                    <a:lstStyle/>
                    <a:p>
                      <a:pPr algn="ctr"/>
                      <a:r>
                        <a:rPr lang="en-US" dirty="0" smtClean="0"/>
                        <a:t>480</a:t>
                      </a:r>
                      <a:endParaRPr lang="en-US" dirty="0"/>
                    </a:p>
                  </a:txBody>
                  <a:tcPr anchor="ctr"/>
                </a:tc>
                <a:tc>
                  <a:txBody>
                    <a:bodyPr/>
                    <a:lstStyle/>
                    <a:p>
                      <a:pPr algn="ctr"/>
                      <a:r>
                        <a:rPr lang="en-US" dirty="0" smtClean="0"/>
                        <a:t>470</a:t>
                      </a:r>
                      <a:endParaRPr lang="en-US" dirty="0"/>
                    </a:p>
                  </a:txBody>
                  <a:tcPr anchor="ctr"/>
                </a:tc>
                <a:tc>
                  <a:txBody>
                    <a:bodyPr/>
                    <a:lstStyle/>
                    <a:p>
                      <a:pPr algn="ctr"/>
                      <a:r>
                        <a:rPr lang="en-US" dirty="0" smtClean="0"/>
                        <a:t>450</a:t>
                      </a:r>
                      <a:endParaRPr lang="en-US" dirty="0"/>
                    </a:p>
                  </a:txBody>
                  <a:tcPr anchor="ctr"/>
                </a:tc>
                <a:tc v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500813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r>
              <a:rPr lang="en-US" baseline="30000" dirty="0"/>
              <a:t> </a:t>
            </a:r>
            <a:r>
              <a:rPr lang="en-US" dirty="0"/>
              <a:t>- Yield management problem </a:t>
            </a:r>
            <a:r>
              <a:rPr lang="en-US" dirty="0" smtClean="0"/>
              <a:t>(3)</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58135856"/>
              </p:ext>
            </p:extLst>
          </p:nvPr>
        </p:nvGraphicFramePr>
        <p:xfrm>
          <a:off x="772241" y="1331839"/>
          <a:ext cx="4013514" cy="5231521"/>
        </p:xfrm>
        <a:graphic>
          <a:graphicData uri="http://schemas.openxmlformats.org/drawingml/2006/table">
            <a:tbl>
              <a:tblPr firstRow="1" bandRow="1">
                <a:tableStyleId>{AE97E0A6-B7CC-40E8-A8C8-0A3725533414}</a:tableStyleId>
              </a:tblPr>
              <a:tblGrid>
                <a:gridCol w="850077"/>
                <a:gridCol w="740802"/>
                <a:gridCol w="740802"/>
                <a:gridCol w="740802"/>
                <a:gridCol w="941031"/>
              </a:tblGrid>
              <a:tr h="634121">
                <a:tc rowSpan="2">
                  <a:txBody>
                    <a:bodyPr/>
                    <a:lstStyle/>
                    <a:p>
                      <a:pPr algn="ctr"/>
                      <a:r>
                        <a:rPr lang="en-US" i="1" dirty="0" smtClean="0"/>
                        <a:t>Ticket</a:t>
                      </a:r>
                      <a:r>
                        <a:rPr lang="en-US" i="1" baseline="0" dirty="0" smtClean="0"/>
                        <a:t> class</a:t>
                      </a:r>
                      <a:endParaRPr lang="en-US" i="1" dirty="0"/>
                    </a:p>
                  </a:txBody>
                  <a:tcPr anchor="ctr"/>
                </a:tc>
                <a:tc gridSpan="3">
                  <a:txBody>
                    <a:bodyPr/>
                    <a:lstStyle/>
                    <a:p>
                      <a:pPr algn="ctr"/>
                      <a:r>
                        <a:rPr lang="en-US" i="1" dirty="0" smtClean="0"/>
                        <a:t>Price option </a:t>
                      </a:r>
                      <a:r>
                        <a:rPr lang="en-US" i="0" dirty="0" smtClean="0"/>
                        <a:t>(₤)</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Time</a:t>
                      </a:r>
                      <a:r>
                        <a:rPr lang="en-US" i="1" baseline="0" dirty="0" smtClean="0"/>
                        <a:t> period</a:t>
                      </a:r>
                      <a:endParaRPr lang="en-US" i="1" dirty="0"/>
                    </a:p>
                  </a:txBody>
                  <a:tcPr anchor="ctr"/>
                </a:tc>
              </a:tr>
              <a:tr h="370840">
                <a:tc vMerge="1">
                  <a:txBody>
                    <a:bodyPr/>
                    <a:lstStyle/>
                    <a:p>
                      <a:endParaRPr lang="en-US"/>
                    </a:p>
                  </a:txBody>
                  <a:tcPr/>
                </a:tc>
                <a:tc>
                  <a:txBody>
                    <a:bodyPr/>
                    <a:lstStyle/>
                    <a:p>
                      <a:pPr algn="ctr"/>
                      <a:r>
                        <a:rPr lang="en-US" i="1" dirty="0" smtClean="0"/>
                        <a:t>Option 1</a:t>
                      </a:r>
                      <a:endParaRPr lang="en-US" i="1" dirty="0"/>
                    </a:p>
                  </a:txBody>
                  <a:tcPr anchor="ctr"/>
                </a:tc>
                <a:tc>
                  <a:txBody>
                    <a:bodyPr/>
                    <a:lstStyle/>
                    <a:p>
                      <a:pPr algn="ctr"/>
                      <a:r>
                        <a:rPr lang="en-US" i="1" dirty="0" smtClean="0"/>
                        <a:t>Option</a:t>
                      </a:r>
                      <a:r>
                        <a:rPr lang="en-US" i="1" baseline="0" dirty="0" smtClean="0"/>
                        <a:t> 2</a:t>
                      </a:r>
                      <a:endParaRPr lang="en-US" i="1" dirty="0"/>
                    </a:p>
                  </a:txBody>
                  <a:tcPr anchor="ctr"/>
                </a:tc>
                <a:tc>
                  <a:txBody>
                    <a:bodyPr/>
                    <a:lstStyle/>
                    <a:p>
                      <a:pPr algn="ctr"/>
                      <a:r>
                        <a:rPr lang="en-US" i="1" dirty="0" smtClean="0"/>
                        <a:t>Option 3</a:t>
                      </a:r>
                      <a:endParaRPr lang="en-US" i="1" dirty="0"/>
                    </a:p>
                  </a:txBody>
                  <a:tcPr anchor="ctr"/>
                </a:tc>
                <a:tc vMerge="1">
                  <a:txBody>
                    <a:bodyPr/>
                    <a:lstStyle/>
                    <a:p>
                      <a:endParaRPr lang="en-US" dirty="0"/>
                    </a:p>
                  </a:txBody>
                  <a:tcPr/>
                </a:tc>
              </a:tr>
              <a:tr h="370840">
                <a:tc>
                  <a:txBody>
                    <a:bodyPr/>
                    <a:lstStyle/>
                    <a:p>
                      <a:pPr algn="ctr"/>
                      <a:r>
                        <a:rPr lang="en-US" dirty="0" smtClean="0"/>
                        <a:t>First</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20</a:t>
                      </a:r>
                      <a:endParaRPr lang="en-US" dirty="0"/>
                    </a:p>
                  </a:txBody>
                  <a:tcPr anchor="ctr"/>
                </a:tc>
                <a:tc rowSpan="3">
                  <a:txBody>
                    <a:bodyPr/>
                    <a:lstStyle/>
                    <a:p>
                      <a:pPr algn="ctr"/>
                      <a:r>
                        <a:rPr lang="en-US" dirty="0" smtClean="0"/>
                        <a:t>Period</a:t>
                      </a:r>
                      <a:r>
                        <a:rPr lang="en-US" baseline="0" dirty="0" smtClean="0"/>
                        <a:t> 1, Scenario 1</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35</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55</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r>
              <a:tr h="370840">
                <a:tc>
                  <a:txBody>
                    <a:bodyPr/>
                    <a:lstStyle/>
                    <a:p>
                      <a:pPr algn="ctr"/>
                      <a:r>
                        <a:rPr lang="en-US" dirty="0" smtClean="0"/>
                        <a:t>First</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35</a:t>
                      </a:r>
                      <a:endParaRPr lang="en-US" dirty="0"/>
                    </a:p>
                  </a:txBody>
                  <a:tcPr anchor="ctr"/>
                </a:tc>
                <a:tc rowSpan="3">
                  <a:txBody>
                    <a:bodyPr/>
                    <a:lstStyle/>
                    <a:p>
                      <a:pPr algn="ctr"/>
                      <a:r>
                        <a:rPr lang="en-US" dirty="0" smtClean="0"/>
                        <a:t>Period</a:t>
                      </a:r>
                      <a:r>
                        <a:rPr lang="en-US" baseline="0" dirty="0" smtClean="0"/>
                        <a:t> 1, Scenario 2</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45</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52</a:t>
                      </a:r>
                      <a:endParaRPr lang="en-US" dirty="0"/>
                    </a:p>
                  </a:txBody>
                  <a:tcPr anchor="ctr"/>
                </a:tc>
                <a:tc>
                  <a:txBody>
                    <a:bodyPr/>
                    <a:lstStyle/>
                    <a:p>
                      <a:pPr algn="ctr"/>
                      <a:r>
                        <a:rPr lang="en-US" dirty="0" smtClean="0"/>
                        <a:t>63</a:t>
                      </a:r>
                      <a:endParaRPr lang="en-US" dirty="0"/>
                    </a:p>
                  </a:txBody>
                  <a:tcPr anchor="ctr"/>
                </a:tc>
                <a:tc vMerge="1">
                  <a:txBody>
                    <a:bodyPr/>
                    <a:lstStyle/>
                    <a:p>
                      <a:pPr algn="ctr"/>
                      <a:endParaRPr lang="en-US" dirty="0"/>
                    </a:p>
                  </a:txBody>
                  <a:tcPr anchor="ctr"/>
                </a:tc>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r>
              <a:tr h="370840">
                <a:tc>
                  <a:txBody>
                    <a:bodyPr/>
                    <a:lstStyle/>
                    <a:p>
                      <a:pPr algn="ctr"/>
                      <a:r>
                        <a:rPr lang="en-US" dirty="0" smtClean="0"/>
                        <a:t>First</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rowSpan="3">
                  <a:txBody>
                    <a:bodyPr/>
                    <a:lstStyle/>
                    <a:p>
                      <a:pPr algn="ctr"/>
                      <a:r>
                        <a:rPr lang="en-US" dirty="0" smtClean="0"/>
                        <a:t>Period</a:t>
                      </a:r>
                      <a:r>
                        <a:rPr lang="en-US" baseline="0" dirty="0" smtClean="0"/>
                        <a:t> 1, Scenario 3</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46</a:t>
                      </a:r>
                      <a:endParaRPr lang="en-US" dirty="0"/>
                    </a:p>
                  </a:txBody>
                  <a:tcPr anchor="ctr"/>
                </a:tc>
                <a:tc>
                  <a:txBody>
                    <a:bodyPr/>
                    <a:lstStyle/>
                    <a:p>
                      <a:pPr algn="ctr"/>
                      <a:r>
                        <a:rPr lang="en-US" dirty="0" smtClean="0"/>
                        <a:t>47</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55</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64</a:t>
                      </a:r>
                      <a:endParaRPr lang="en-US" dirty="0"/>
                    </a:p>
                  </a:txBody>
                  <a:tcPr anchor="ctr"/>
                </a:tc>
                <a:tc vMerge="1">
                  <a:txBody>
                    <a:bodyPr/>
                    <a:lstStyle/>
                    <a:p>
                      <a:pPr algn="ctr"/>
                      <a:endParaRPr lang="en-US"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924714"/>
              </p:ext>
            </p:extLst>
          </p:nvPr>
        </p:nvGraphicFramePr>
        <p:xfrm>
          <a:off x="4785755" y="1331838"/>
          <a:ext cx="4013514" cy="5231521"/>
        </p:xfrm>
        <a:graphic>
          <a:graphicData uri="http://schemas.openxmlformats.org/drawingml/2006/table">
            <a:tbl>
              <a:tblPr firstRow="1" bandRow="1">
                <a:tableStyleId>{AE97E0A6-B7CC-40E8-A8C8-0A3725533414}</a:tableStyleId>
              </a:tblPr>
              <a:tblGrid>
                <a:gridCol w="850077"/>
                <a:gridCol w="740802"/>
                <a:gridCol w="740802"/>
                <a:gridCol w="740802"/>
                <a:gridCol w="941031"/>
              </a:tblGrid>
              <a:tr h="634121">
                <a:tc rowSpan="2">
                  <a:txBody>
                    <a:bodyPr/>
                    <a:lstStyle/>
                    <a:p>
                      <a:pPr algn="ctr"/>
                      <a:r>
                        <a:rPr lang="en-US" i="1" dirty="0" smtClean="0"/>
                        <a:t>Ticket</a:t>
                      </a:r>
                      <a:r>
                        <a:rPr lang="en-US" i="1" baseline="0" dirty="0" smtClean="0"/>
                        <a:t> class</a:t>
                      </a:r>
                      <a:endParaRPr lang="en-US" i="1" dirty="0"/>
                    </a:p>
                  </a:txBody>
                  <a:tcPr anchor="ctr"/>
                </a:tc>
                <a:tc gridSpan="3">
                  <a:txBody>
                    <a:bodyPr/>
                    <a:lstStyle/>
                    <a:p>
                      <a:pPr algn="ctr"/>
                      <a:r>
                        <a:rPr lang="en-US" i="1" dirty="0" smtClean="0"/>
                        <a:t>Price option </a:t>
                      </a:r>
                      <a:r>
                        <a:rPr lang="en-US" i="0" dirty="0" smtClean="0"/>
                        <a:t>(₤)</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Time</a:t>
                      </a:r>
                      <a:r>
                        <a:rPr lang="en-US" i="1" baseline="0" dirty="0" smtClean="0"/>
                        <a:t> period</a:t>
                      </a:r>
                      <a:endParaRPr lang="en-US" i="1" dirty="0"/>
                    </a:p>
                  </a:txBody>
                  <a:tcPr anchor="ctr"/>
                </a:tc>
              </a:tr>
              <a:tr h="370840">
                <a:tc vMerge="1">
                  <a:txBody>
                    <a:bodyPr/>
                    <a:lstStyle/>
                    <a:p>
                      <a:endParaRPr lang="en-US"/>
                    </a:p>
                  </a:txBody>
                  <a:tcPr/>
                </a:tc>
                <a:tc>
                  <a:txBody>
                    <a:bodyPr/>
                    <a:lstStyle/>
                    <a:p>
                      <a:pPr algn="ctr"/>
                      <a:r>
                        <a:rPr lang="en-US" i="1" dirty="0" smtClean="0"/>
                        <a:t>Option 1</a:t>
                      </a:r>
                      <a:endParaRPr lang="en-US" i="1" dirty="0"/>
                    </a:p>
                  </a:txBody>
                  <a:tcPr anchor="ctr"/>
                </a:tc>
                <a:tc>
                  <a:txBody>
                    <a:bodyPr/>
                    <a:lstStyle/>
                    <a:p>
                      <a:pPr algn="ctr"/>
                      <a:r>
                        <a:rPr lang="en-US" i="1" dirty="0" smtClean="0"/>
                        <a:t>Option</a:t>
                      </a:r>
                      <a:r>
                        <a:rPr lang="en-US" i="1" baseline="0" dirty="0" smtClean="0"/>
                        <a:t> 2</a:t>
                      </a:r>
                      <a:endParaRPr lang="en-US" i="1" dirty="0"/>
                    </a:p>
                  </a:txBody>
                  <a:tcPr anchor="ctr"/>
                </a:tc>
                <a:tc>
                  <a:txBody>
                    <a:bodyPr/>
                    <a:lstStyle/>
                    <a:p>
                      <a:pPr algn="ctr"/>
                      <a:r>
                        <a:rPr lang="en-US" i="1" dirty="0" smtClean="0"/>
                        <a:t>Option 3</a:t>
                      </a:r>
                      <a:endParaRPr lang="en-US" i="1" dirty="0"/>
                    </a:p>
                  </a:txBody>
                  <a:tcPr anchor="ctr"/>
                </a:tc>
                <a:tc vMerge="1">
                  <a:txBody>
                    <a:bodyPr/>
                    <a:lstStyle/>
                    <a:p>
                      <a:endParaRPr lang="en-US" dirty="0"/>
                    </a:p>
                  </a:txBody>
                  <a:tcPr/>
                </a:tc>
              </a:tr>
              <a:tr h="370840">
                <a:tc>
                  <a:txBody>
                    <a:bodyPr/>
                    <a:lstStyle/>
                    <a:p>
                      <a:pPr algn="ctr"/>
                      <a:r>
                        <a:rPr lang="en-US" dirty="0" smtClean="0"/>
                        <a:t>First</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35</a:t>
                      </a:r>
                      <a:endParaRPr lang="en-US" dirty="0"/>
                    </a:p>
                  </a:txBody>
                  <a:tcPr anchor="ctr"/>
                </a:tc>
                <a:tc rowSpan="3">
                  <a:txBody>
                    <a:bodyPr/>
                    <a:lstStyle/>
                    <a:p>
                      <a:pPr algn="ctr"/>
                      <a:r>
                        <a:rPr lang="en-US" dirty="0" smtClean="0"/>
                        <a:t>Period</a:t>
                      </a:r>
                      <a:r>
                        <a:rPr lang="en-US" baseline="0" dirty="0" smtClean="0"/>
                        <a:t> 2, Scenario 1</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46</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52</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r h="370840">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First</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50</a:t>
                      </a:r>
                      <a:endParaRPr lang="en-US" dirty="0"/>
                    </a:p>
                  </a:txBody>
                  <a:tcPr anchor="ctr"/>
                </a:tc>
                <a:tc rowSpan="3">
                  <a:txBody>
                    <a:bodyPr/>
                    <a:lstStyle/>
                    <a:p>
                      <a:pPr algn="ctr"/>
                      <a:r>
                        <a:rPr lang="en-US" dirty="0" smtClean="0"/>
                        <a:t>Period</a:t>
                      </a:r>
                      <a:r>
                        <a:rPr lang="en-US" baseline="0" dirty="0" smtClean="0"/>
                        <a:t> 2, Scenario 2</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80</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65</a:t>
                      </a:r>
                      <a:endParaRPr lang="en-US" dirty="0"/>
                    </a:p>
                  </a:txBody>
                  <a:tcPr anchor="ctr"/>
                </a:tc>
                <a:tc>
                  <a:txBody>
                    <a:bodyPr/>
                    <a:lstStyle/>
                    <a:p>
                      <a:pPr algn="ctr"/>
                      <a:r>
                        <a:rPr lang="en-US" dirty="0" smtClean="0"/>
                        <a:t>90</a:t>
                      </a:r>
                      <a:endParaRPr lang="en-US" dirty="0"/>
                    </a:p>
                  </a:txBody>
                  <a:tcPr anchor="ctr"/>
                </a:tc>
                <a:tc vMerge="1">
                  <a:txBody>
                    <a:bodyPr/>
                    <a:lstStyle/>
                    <a:p>
                      <a:pPr algn="ctr"/>
                      <a:endParaRPr lang="en-US" dirty="0"/>
                    </a:p>
                  </a:txBody>
                  <a:tcPr anchor="ctr"/>
                </a:tc>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370840">
                <a:tc>
                  <a:txBody>
                    <a:bodyPr/>
                    <a:lstStyle/>
                    <a:p>
                      <a:pPr algn="ctr"/>
                      <a:r>
                        <a:rPr lang="en-US" dirty="0" smtClean="0"/>
                        <a:t>First</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55</a:t>
                      </a:r>
                      <a:endParaRPr lang="en-US" dirty="0"/>
                    </a:p>
                  </a:txBody>
                  <a:tcPr anchor="ctr"/>
                </a:tc>
                <a:tc>
                  <a:txBody>
                    <a:bodyPr/>
                    <a:lstStyle/>
                    <a:p>
                      <a:pPr algn="ctr"/>
                      <a:r>
                        <a:rPr lang="en-US" dirty="0" smtClean="0"/>
                        <a:t>80</a:t>
                      </a:r>
                      <a:endParaRPr lang="en-US" dirty="0"/>
                    </a:p>
                  </a:txBody>
                  <a:tcPr anchor="ctr"/>
                </a:tc>
                <a:tc rowSpan="3">
                  <a:txBody>
                    <a:bodyPr/>
                    <a:lstStyle/>
                    <a:p>
                      <a:pPr algn="ctr"/>
                      <a:r>
                        <a:rPr lang="en-US" dirty="0" smtClean="0"/>
                        <a:t>Period</a:t>
                      </a:r>
                      <a:r>
                        <a:rPr lang="en-US" baseline="0" dirty="0" smtClean="0"/>
                        <a:t> 2, Scenario 3</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50</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13050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r>
              <a:rPr lang="en-US" baseline="30000" dirty="0"/>
              <a:t> </a:t>
            </a:r>
            <a:r>
              <a:rPr lang="en-US" dirty="0"/>
              <a:t>- Yield management problem </a:t>
            </a:r>
            <a:r>
              <a:rPr lang="en-US" dirty="0" smtClean="0"/>
              <a:t>(4)</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84646680"/>
              </p:ext>
            </p:extLst>
          </p:nvPr>
        </p:nvGraphicFramePr>
        <p:xfrm>
          <a:off x="2968911" y="1270000"/>
          <a:ext cx="4013514" cy="5231521"/>
        </p:xfrm>
        <a:graphic>
          <a:graphicData uri="http://schemas.openxmlformats.org/drawingml/2006/table">
            <a:tbl>
              <a:tblPr firstRow="1" bandRow="1">
                <a:tableStyleId>{AE97E0A6-B7CC-40E8-A8C8-0A3725533414}</a:tableStyleId>
              </a:tblPr>
              <a:tblGrid>
                <a:gridCol w="850077"/>
                <a:gridCol w="740802"/>
                <a:gridCol w="740802"/>
                <a:gridCol w="740802"/>
                <a:gridCol w="941031"/>
              </a:tblGrid>
              <a:tr h="634121">
                <a:tc rowSpan="2">
                  <a:txBody>
                    <a:bodyPr/>
                    <a:lstStyle/>
                    <a:p>
                      <a:pPr algn="ctr"/>
                      <a:r>
                        <a:rPr lang="en-US" i="1" dirty="0" smtClean="0"/>
                        <a:t>Ticket</a:t>
                      </a:r>
                      <a:r>
                        <a:rPr lang="en-US" i="1" baseline="0" dirty="0" smtClean="0"/>
                        <a:t> class</a:t>
                      </a:r>
                      <a:endParaRPr lang="en-US" i="1" dirty="0"/>
                    </a:p>
                  </a:txBody>
                  <a:tcPr anchor="ctr"/>
                </a:tc>
                <a:tc gridSpan="3">
                  <a:txBody>
                    <a:bodyPr/>
                    <a:lstStyle/>
                    <a:p>
                      <a:pPr algn="ctr"/>
                      <a:r>
                        <a:rPr lang="en-US" i="1" dirty="0" smtClean="0"/>
                        <a:t>Price option </a:t>
                      </a:r>
                      <a:r>
                        <a:rPr lang="en-US" i="0" dirty="0" smtClean="0"/>
                        <a:t>(₤)</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Time</a:t>
                      </a:r>
                      <a:r>
                        <a:rPr lang="en-US" i="1" baseline="0" dirty="0" smtClean="0"/>
                        <a:t> period</a:t>
                      </a:r>
                      <a:endParaRPr lang="en-US" i="1" dirty="0"/>
                    </a:p>
                  </a:txBody>
                  <a:tcPr anchor="ctr"/>
                </a:tc>
              </a:tr>
              <a:tr h="370840">
                <a:tc vMerge="1">
                  <a:txBody>
                    <a:bodyPr/>
                    <a:lstStyle/>
                    <a:p>
                      <a:endParaRPr lang="en-US"/>
                    </a:p>
                  </a:txBody>
                  <a:tcPr/>
                </a:tc>
                <a:tc>
                  <a:txBody>
                    <a:bodyPr/>
                    <a:lstStyle/>
                    <a:p>
                      <a:pPr algn="ctr"/>
                      <a:r>
                        <a:rPr lang="en-US" i="1" dirty="0" smtClean="0"/>
                        <a:t>Option 1</a:t>
                      </a:r>
                      <a:endParaRPr lang="en-US" i="1" dirty="0"/>
                    </a:p>
                  </a:txBody>
                  <a:tcPr anchor="ctr"/>
                </a:tc>
                <a:tc>
                  <a:txBody>
                    <a:bodyPr/>
                    <a:lstStyle/>
                    <a:p>
                      <a:pPr algn="ctr"/>
                      <a:r>
                        <a:rPr lang="en-US" i="1" dirty="0" smtClean="0"/>
                        <a:t>Option</a:t>
                      </a:r>
                      <a:r>
                        <a:rPr lang="en-US" i="1" baseline="0" dirty="0" smtClean="0"/>
                        <a:t> 2</a:t>
                      </a:r>
                      <a:endParaRPr lang="en-US" i="1" dirty="0"/>
                    </a:p>
                  </a:txBody>
                  <a:tcPr anchor="ctr"/>
                </a:tc>
                <a:tc>
                  <a:txBody>
                    <a:bodyPr/>
                    <a:lstStyle/>
                    <a:p>
                      <a:pPr algn="ctr"/>
                      <a:r>
                        <a:rPr lang="en-US" i="1" dirty="0" smtClean="0"/>
                        <a:t>Option 3</a:t>
                      </a:r>
                      <a:endParaRPr lang="en-US" i="1" dirty="0"/>
                    </a:p>
                  </a:txBody>
                  <a:tcPr anchor="ctr"/>
                </a:tc>
                <a:tc vMerge="1">
                  <a:txBody>
                    <a:bodyPr/>
                    <a:lstStyle/>
                    <a:p>
                      <a:endParaRPr lang="en-US" dirty="0"/>
                    </a:p>
                  </a:txBody>
                  <a:tcPr/>
                </a:tc>
              </a:tr>
              <a:tr h="370840">
                <a:tc>
                  <a:txBody>
                    <a:bodyPr/>
                    <a:lstStyle/>
                    <a:p>
                      <a:pPr algn="ctr"/>
                      <a:r>
                        <a:rPr lang="en-US" dirty="0" smtClean="0"/>
                        <a:t>First</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40</a:t>
                      </a:r>
                      <a:endParaRPr lang="en-US" dirty="0"/>
                    </a:p>
                  </a:txBody>
                  <a:tcPr anchor="ctr"/>
                </a:tc>
                <a:tc rowSpan="3">
                  <a:txBody>
                    <a:bodyPr/>
                    <a:lstStyle/>
                    <a:p>
                      <a:pPr algn="ctr"/>
                      <a:r>
                        <a:rPr lang="en-US" dirty="0" smtClean="0"/>
                        <a:t>Period</a:t>
                      </a:r>
                      <a:r>
                        <a:rPr lang="en-US" baseline="0" dirty="0" smtClean="0"/>
                        <a:t> 3, Scenario 1</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55</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80</a:t>
                      </a:r>
                      <a:endParaRPr lang="en-US" dirty="0"/>
                    </a:p>
                  </a:txBody>
                  <a:tcPr anchor="ctr"/>
                </a:tc>
                <a:tc vMerge="1">
                  <a:txBody>
                    <a:bodyPr/>
                    <a:lstStyle/>
                    <a:p>
                      <a:pPr algn="ctr"/>
                      <a:endParaRPr lang="en-US" dirty="0"/>
                    </a:p>
                  </a:txBody>
                  <a:tcPr anchor="ctr"/>
                </a:tc>
              </a:tr>
              <a:tr h="370840">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r>
              <a:tr h="370840">
                <a:tc>
                  <a:txBody>
                    <a:bodyPr/>
                    <a:lstStyle/>
                    <a:p>
                      <a:pPr algn="ctr"/>
                      <a:r>
                        <a:rPr lang="en-US" dirty="0" smtClean="0"/>
                        <a:t>First</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60</a:t>
                      </a:r>
                      <a:endParaRPr lang="en-US" dirty="0"/>
                    </a:p>
                  </a:txBody>
                  <a:tcPr anchor="ctr"/>
                </a:tc>
                <a:tc rowSpan="3">
                  <a:txBody>
                    <a:bodyPr/>
                    <a:lstStyle/>
                    <a:p>
                      <a:pPr algn="ctr"/>
                      <a:r>
                        <a:rPr lang="en-US" dirty="0" smtClean="0"/>
                        <a:t>Period</a:t>
                      </a:r>
                      <a:r>
                        <a:rPr lang="en-US" baseline="0" dirty="0" smtClean="0"/>
                        <a:t> 3, Scenario 2</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45</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70</a:t>
                      </a:r>
                      <a:endParaRPr lang="en-US" dirty="0"/>
                    </a:p>
                  </a:txBody>
                  <a:tcPr anchor="ctr"/>
                </a:tc>
                <a:tc vMerge="1">
                  <a:txBody>
                    <a:bodyPr/>
                    <a:lstStyle/>
                    <a:p>
                      <a:pPr algn="ctr"/>
                      <a:endParaRPr lang="en-US" dirty="0"/>
                    </a:p>
                  </a:txBody>
                  <a:tcPr anchor="ctr"/>
                </a:tc>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370840">
                <a:tc>
                  <a:txBody>
                    <a:bodyPr/>
                    <a:lstStyle/>
                    <a:p>
                      <a:pPr algn="ctr"/>
                      <a:r>
                        <a:rPr lang="en-US" dirty="0" smtClean="0"/>
                        <a:t>First</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70</a:t>
                      </a:r>
                      <a:endParaRPr lang="en-US" dirty="0"/>
                    </a:p>
                  </a:txBody>
                  <a:tcPr anchor="ctr"/>
                </a:tc>
                <a:tc>
                  <a:txBody>
                    <a:bodyPr/>
                    <a:lstStyle/>
                    <a:p>
                      <a:pPr algn="ctr"/>
                      <a:r>
                        <a:rPr lang="en-US" dirty="0" smtClean="0"/>
                        <a:t>80</a:t>
                      </a:r>
                      <a:endParaRPr lang="en-US" dirty="0"/>
                    </a:p>
                  </a:txBody>
                  <a:tcPr anchor="ctr"/>
                </a:tc>
                <a:tc rowSpan="3">
                  <a:txBody>
                    <a:bodyPr/>
                    <a:lstStyle/>
                    <a:p>
                      <a:pPr algn="ctr"/>
                      <a:r>
                        <a:rPr lang="en-US" dirty="0" smtClean="0"/>
                        <a:t>Period</a:t>
                      </a:r>
                      <a:r>
                        <a:rPr lang="en-US" baseline="0" dirty="0" smtClean="0"/>
                        <a:t> 3, Scenario 3</a:t>
                      </a:r>
                      <a:endParaRPr lang="en-US" dirty="0"/>
                    </a:p>
                  </a:txBody>
                  <a:tcPr anchor="ctr"/>
                </a:tc>
              </a:tr>
              <a:tr h="370840">
                <a:tc>
                  <a:txBody>
                    <a:bodyPr/>
                    <a:lstStyle/>
                    <a:p>
                      <a:pPr algn="ctr"/>
                      <a:r>
                        <a:rPr lang="en-US" dirty="0" smtClean="0"/>
                        <a:t>Business</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r h="370840">
                <a:tc>
                  <a:txBody>
                    <a:bodyPr/>
                    <a:lstStyle/>
                    <a:p>
                      <a:pPr algn="ctr"/>
                      <a:r>
                        <a:rPr lang="en-US" dirty="0" smtClean="0"/>
                        <a:t>Economy</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65</a:t>
                      </a:r>
                      <a:endParaRPr lang="en-US" dirty="0"/>
                    </a:p>
                  </a:txBody>
                  <a:tcPr anchor="ctr"/>
                </a:tc>
                <a:tc>
                  <a:txBody>
                    <a:bodyPr/>
                    <a:lstStyle/>
                    <a:p>
                      <a:pPr algn="ctr"/>
                      <a:r>
                        <a:rPr lang="en-US" dirty="0" smtClean="0"/>
                        <a:t>70</a:t>
                      </a:r>
                      <a:endParaRPr lang="en-US" dirty="0"/>
                    </a:p>
                  </a:txBody>
                  <a:tcPr anchor="ctr"/>
                </a:tc>
                <a:tc v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183664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677334" y="609600"/>
            <a:ext cx="87490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Review mixed integer </a:t>
            </a:r>
            <a:r>
              <a:rPr lang="en-US" dirty="0" smtClean="0"/>
              <a:t>nonlinear </a:t>
            </a:r>
            <a:r>
              <a:rPr lang="en-US" dirty="0"/>
              <a:t>programming</a:t>
            </a:r>
            <a:endParaRPr dirty="0"/>
          </a:p>
        </p:txBody>
      </p:sp>
      <p:sp>
        <p:nvSpPr>
          <p:cNvPr id="161" name="Google Shape;161;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62" name="Google Shape;162;p3"/>
          <p:cNvSpPr txBox="1"/>
          <p:nvPr/>
        </p:nvSpPr>
        <p:spPr>
          <a:xfrm>
            <a:off x="829734" y="1945722"/>
            <a:ext cx="8596668" cy="448959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2600"/>
              <a:buFont typeface="Arial"/>
              <a:buChar char="•"/>
            </a:pPr>
            <a:r>
              <a:rPr lang="en-US" sz="2000" b="0" i="0" u="none" strike="noStrike" cap="none" dirty="0">
                <a:solidFill>
                  <a:srgbClr val="3F3F3F"/>
                </a:solidFill>
                <a:latin typeface="Calibri"/>
                <a:ea typeface="Calibri"/>
                <a:cs typeface="Calibri"/>
                <a:sym typeface="Calibri"/>
              </a:rPr>
              <a:t>Mixed integer </a:t>
            </a:r>
            <a:r>
              <a:rPr lang="en-US" sz="2000" b="0" i="0" u="none" strike="noStrike" cap="none" dirty="0" smtClean="0">
                <a:solidFill>
                  <a:srgbClr val="3F3F3F"/>
                </a:solidFill>
                <a:latin typeface="Calibri"/>
                <a:ea typeface="Calibri"/>
                <a:cs typeface="Calibri"/>
                <a:sym typeface="Calibri"/>
              </a:rPr>
              <a:t>nonlinear </a:t>
            </a:r>
            <a:r>
              <a:rPr lang="en-US" sz="2000" b="0" i="0" u="none" strike="noStrike" cap="none" dirty="0">
                <a:solidFill>
                  <a:srgbClr val="3F3F3F"/>
                </a:solidFill>
                <a:latin typeface="Calibri"/>
                <a:ea typeface="Calibri"/>
                <a:cs typeface="Calibri"/>
                <a:sym typeface="Calibri"/>
              </a:rPr>
              <a:t>programming (</a:t>
            </a:r>
            <a:r>
              <a:rPr lang="en-US" sz="2000" b="0" i="0" u="none" strike="noStrike" cap="none" dirty="0" smtClean="0">
                <a:solidFill>
                  <a:srgbClr val="3F3F3F"/>
                </a:solidFill>
                <a:latin typeface="Calibri"/>
                <a:ea typeface="Calibri"/>
                <a:cs typeface="Calibri"/>
                <a:sym typeface="Calibri"/>
              </a:rPr>
              <a:t>MINLP</a:t>
            </a:r>
            <a:r>
              <a:rPr lang="en-US" sz="2000" b="0" i="0" u="none" strike="noStrike" cap="none" dirty="0">
                <a:solidFill>
                  <a:srgbClr val="3F3F3F"/>
                </a:solidFill>
                <a:latin typeface="Calibri"/>
                <a:ea typeface="Calibri"/>
                <a:cs typeface="Calibri"/>
                <a:sym typeface="Calibri"/>
              </a:rPr>
              <a:t>)</a:t>
            </a:r>
            <a:endParaRPr dirty="0"/>
          </a:p>
          <a:p>
            <a:pPr marL="742950" marR="0" lvl="1" indent="-285750" algn="l" rtl="0">
              <a:spcBef>
                <a:spcPts val="1000"/>
              </a:spcBef>
              <a:spcAft>
                <a:spcPts val="0"/>
              </a:spcAft>
              <a:buClr>
                <a:schemeClr val="accent1"/>
              </a:buClr>
              <a:buSzPts val="1440"/>
              <a:buFont typeface="Courier New"/>
              <a:buChar char="o"/>
            </a:pPr>
            <a:r>
              <a:rPr lang="en-US" sz="1800" b="0" i="0" u="none" strike="noStrike" cap="none" dirty="0">
                <a:solidFill>
                  <a:srgbClr val="3F3F3F"/>
                </a:solidFill>
                <a:latin typeface="Calibri"/>
                <a:ea typeface="Calibri"/>
                <a:cs typeface="Calibri"/>
                <a:sym typeface="Calibri"/>
              </a:rPr>
              <a:t>f, h, and </a:t>
            </a:r>
            <a:r>
              <a:rPr lang="en-US" sz="1800" b="0" i="0" u="none" strike="noStrike" cap="none" dirty="0" smtClean="0">
                <a:solidFill>
                  <a:srgbClr val="3F3F3F"/>
                </a:solidFill>
                <a:latin typeface="Calibri"/>
                <a:ea typeface="Calibri"/>
                <a:cs typeface="Calibri"/>
                <a:sym typeface="Calibri"/>
              </a:rPr>
              <a:t>g</a:t>
            </a:r>
            <a:endParaRPr dirty="0"/>
          </a:p>
          <a:p>
            <a:pPr marL="742950" marR="0" lvl="1" indent="-285750" algn="l" rtl="0">
              <a:spcBef>
                <a:spcPts val="1000"/>
              </a:spcBef>
              <a:spcAft>
                <a:spcPts val="0"/>
              </a:spcAft>
              <a:buClr>
                <a:schemeClr val="accent1"/>
              </a:buClr>
              <a:buSzPts val="1440"/>
              <a:buFont typeface="Courier New"/>
              <a:buChar char="o"/>
            </a:pPr>
            <a:r>
              <a:rPr lang="en-US" sz="1800" b="0" i="0" u="none" strike="noStrike" cap="none" dirty="0">
                <a:solidFill>
                  <a:srgbClr val="3F3F3F"/>
                </a:solidFill>
                <a:latin typeface="Calibri"/>
                <a:ea typeface="Calibri"/>
                <a:cs typeface="Calibri"/>
                <a:sym typeface="Calibri"/>
              </a:rPr>
              <a:t>x has at least one integer variable</a:t>
            </a:r>
            <a:endParaRPr sz="1800" b="0" i="0" u="none" strike="noStrike" cap="none" dirty="0">
              <a:solidFill>
                <a:srgbClr val="3F3F3F"/>
              </a:solidFill>
              <a:latin typeface="Calibri"/>
              <a:ea typeface="Calibri"/>
              <a:cs typeface="Calibri"/>
              <a:sym typeface="Calibri"/>
            </a:endParaRPr>
          </a:p>
        </p:txBody>
      </p:sp>
      <p:sp>
        <p:nvSpPr>
          <p:cNvPr id="163" name="Google Shape;163;p3"/>
          <p:cNvSpPr txBox="1"/>
          <p:nvPr/>
        </p:nvSpPr>
        <p:spPr>
          <a:xfrm>
            <a:off x="6362334" y="1930400"/>
            <a:ext cx="3211830" cy="307777"/>
          </a:xfrm>
          <a:prstGeom prst="rect">
            <a:avLst/>
          </a:prstGeom>
          <a:blipFill rotWithShape="1">
            <a:blip r:embed="rId3">
              <a:alphaModFix/>
            </a:blip>
            <a:stretch>
              <a:fillRect b="-399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164" name="Google Shape;164;p3"/>
          <p:cNvSpPr/>
          <p:nvPr/>
        </p:nvSpPr>
        <p:spPr>
          <a:xfrm>
            <a:off x="7412167" y="2440490"/>
            <a:ext cx="111216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subject to</a:t>
            </a:r>
            <a:endParaRPr/>
          </a:p>
        </p:txBody>
      </p:sp>
      <p:sp>
        <p:nvSpPr>
          <p:cNvPr id="165" name="Google Shape;165;p3"/>
          <p:cNvSpPr txBox="1"/>
          <p:nvPr/>
        </p:nvSpPr>
        <p:spPr>
          <a:xfrm>
            <a:off x="6362333" y="2858246"/>
            <a:ext cx="3211830" cy="949684"/>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416" name="Google Shape;416;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solidFill>
                  <a:schemeClr val="tx1"/>
                </a:solidFill>
              </a:rPr>
              <a:t>Set of </a:t>
            </a:r>
            <a:r>
              <a:rPr lang="en-US" dirty="0" smtClean="0">
                <a:solidFill>
                  <a:schemeClr val="tx1"/>
                </a:solidFill>
              </a:rPr>
              <a:t>classes in the plane</a:t>
            </a:r>
            <a:endParaRPr dirty="0">
              <a:solidFill>
                <a:schemeClr val="tx1"/>
              </a:solidFill>
            </a:endParaRPr>
          </a:p>
          <a:p>
            <a:pPr marL="742950" lvl="1" indent="-285750" algn="l" rtl="0">
              <a:spcBef>
                <a:spcPts val="1000"/>
              </a:spcBef>
              <a:spcAft>
                <a:spcPts val="0"/>
              </a:spcAft>
              <a:buSzPts val="1440"/>
              <a:buChar char="o"/>
            </a:pPr>
            <a:r>
              <a:rPr lang="en-US" i="1" dirty="0">
                <a:solidFill>
                  <a:schemeClr val="tx1"/>
                </a:solidFill>
              </a:rPr>
              <a:t> </a:t>
            </a:r>
            <a:endParaRPr i="1" dirty="0">
              <a:solidFill>
                <a:schemeClr val="tx1"/>
              </a:solidFill>
            </a:endParaRPr>
          </a:p>
          <a:p>
            <a:pPr marL="342900" lvl="0" indent="-342900" algn="l" rtl="0">
              <a:spcBef>
                <a:spcPts val="1000"/>
              </a:spcBef>
              <a:spcAft>
                <a:spcPts val="0"/>
              </a:spcAft>
              <a:buSzPts val="2600"/>
              <a:buFont typeface="Arial"/>
              <a:buChar char="•"/>
            </a:pPr>
            <a:r>
              <a:rPr lang="en-US" dirty="0">
                <a:solidFill>
                  <a:schemeClr val="tx1"/>
                </a:solidFill>
              </a:rPr>
              <a:t>Set of </a:t>
            </a:r>
            <a:r>
              <a:rPr lang="en-US" dirty="0" smtClean="0">
                <a:solidFill>
                  <a:schemeClr val="tx1"/>
                </a:solidFill>
              </a:rPr>
              <a:t>price level options</a:t>
            </a:r>
            <a:endParaRPr dirty="0">
              <a:solidFill>
                <a:schemeClr val="tx1"/>
              </a:solidFill>
            </a:endParaRPr>
          </a:p>
          <a:p>
            <a:pPr marL="742950" lvl="1" indent="-285750" algn="l" rtl="0">
              <a:spcBef>
                <a:spcPts val="1000"/>
              </a:spcBef>
              <a:spcAft>
                <a:spcPts val="0"/>
              </a:spcAft>
              <a:buSzPts val="1440"/>
              <a:buChar char="o"/>
            </a:pPr>
            <a:r>
              <a:rPr lang="en-US" dirty="0">
                <a:solidFill>
                  <a:schemeClr val="tx1"/>
                </a:solidFill>
              </a:rPr>
              <a:t> </a:t>
            </a:r>
            <a:endParaRPr dirty="0">
              <a:solidFill>
                <a:schemeClr val="tx1"/>
              </a:solidFill>
            </a:endParaRPr>
          </a:p>
          <a:p>
            <a:pPr marL="342900" lvl="0" indent="-342900" algn="l" rtl="0">
              <a:spcBef>
                <a:spcPts val="1000"/>
              </a:spcBef>
              <a:spcAft>
                <a:spcPts val="0"/>
              </a:spcAft>
              <a:buSzPts val="2600"/>
              <a:buFont typeface="Arial"/>
              <a:buChar char="•"/>
            </a:pPr>
            <a:r>
              <a:rPr lang="en-US" dirty="0" smtClean="0">
                <a:solidFill>
                  <a:schemeClr val="tx1"/>
                </a:solidFill>
              </a:rPr>
              <a:t>Set of demand scenarios</a:t>
            </a:r>
            <a:endParaRPr dirty="0">
              <a:solidFill>
                <a:schemeClr val="tx1"/>
              </a:solidFill>
            </a:endParaRPr>
          </a:p>
          <a:p>
            <a:pPr marL="742950" lvl="1" indent="-285750" algn="l" rtl="0">
              <a:spcBef>
                <a:spcPts val="1000"/>
              </a:spcBef>
              <a:spcAft>
                <a:spcPts val="0"/>
              </a:spcAft>
              <a:buSzPts val="1440"/>
              <a:buChar char="o"/>
            </a:pPr>
            <a:r>
              <a:rPr lang="en-US" dirty="0">
                <a:solidFill>
                  <a:schemeClr val="tx1"/>
                </a:solidFill>
              </a:rPr>
              <a:t> </a:t>
            </a:r>
            <a:endParaRPr dirty="0">
              <a:solidFill>
                <a:schemeClr val="tx1"/>
              </a:solidFill>
            </a:endParaRPr>
          </a:p>
          <a:p>
            <a:pPr marL="342900" lvl="0" indent="-177800" algn="l" rtl="0">
              <a:spcBef>
                <a:spcPts val="1000"/>
              </a:spcBef>
              <a:spcAft>
                <a:spcPts val="0"/>
              </a:spcAft>
              <a:buSzPts val="2600"/>
              <a:buFont typeface="Arial"/>
              <a:buNone/>
            </a:pPr>
            <a:endParaRPr dirty="0">
              <a:solidFill>
                <a:schemeClr val="tx1"/>
              </a:solidFill>
            </a:endParaRPr>
          </a:p>
        </p:txBody>
      </p:sp>
      <p:sp>
        <p:nvSpPr>
          <p:cNvPr id="417" name="Google Shape;417;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49439206"/>
              </p:ext>
            </p:extLst>
          </p:nvPr>
        </p:nvGraphicFramePr>
        <p:xfrm>
          <a:off x="1387475" y="2582863"/>
          <a:ext cx="3900488" cy="450850"/>
        </p:xfrm>
        <a:graphic>
          <a:graphicData uri="http://schemas.openxmlformats.org/presentationml/2006/ole">
            <mc:AlternateContent xmlns:mc="http://schemas.openxmlformats.org/markup-compatibility/2006">
              <mc:Choice xmlns:v="urn:schemas-microsoft-com:vml" Requires="v">
                <p:oleObj spid="_x0000_s16409" name="Equation" r:id="rId4" imgW="2197080" imgH="253800" progId="Equation.DSMT4">
                  <p:embed/>
                </p:oleObj>
              </mc:Choice>
              <mc:Fallback>
                <p:oleObj name="Equation" r:id="rId4" imgW="2197080" imgH="253800" progId="Equation.DSMT4">
                  <p:embed/>
                  <p:pic>
                    <p:nvPicPr>
                      <p:cNvPr id="0" name=""/>
                      <p:cNvPicPr/>
                      <p:nvPr/>
                    </p:nvPicPr>
                    <p:blipFill>
                      <a:blip r:embed="rId5"/>
                      <a:stretch>
                        <a:fillRect/>
                      </a:stretch>
                    </p:blipFill>
                    <p:spPr>
                      <a:xfrm>
                        <a:off x="1387475" y="2582863"/>
                        <a:ext cx="3900488" cy="4508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48732588"/>
              </p:ext>
            </p:extLst>
          </p:nvPr>
        </p:nvGraphicFramePr>
        <p:xfrm>
          <a:off x="1439604" y="3428458"/>
          <a:ext cx="4125912" cy="450850"/>
        </p:xfrm>
        <a:graphic>
          <a:graphicData uri="http://schemas.openxmlformats.org/presentationml/2006/ole">
            <mc:AlternateContent xmlns:mc="http://schemas.openxmlformats.org/markup-compatibility/2006">
              <mc:Choice xmlns:v="urn:schemas-microsoft-com:vml" Requires="v">
                <p:oleObj spid="_x0000_s16410" name="Equation" r:id="rId6" imgW="2323800" imgH="253800" progId="Equation.DSMT4">
                  <p:embed/>
                </p:oleObj>
              </mc:Choice>
              <mc:Fallback>
                <p:oleObj name="Equation" r:id="rId6" imgW="2323800" imgH="253800" progId="Equation.DSMT4">
                  <p:embed/>
                  <p:pic>
                    <p:nvPicPr>
                      <p:cNvPr id="0" name=""/>
                      <p:cNvPicPr/>
                      <p:nvPr/>
                    </p:nvPicPr>
                    <p:blipFill>
                      <a:blip r:embed="rId7"/>
                      <a:stretch>
                        <a:fillRect/>
                      </a:stretch>
                    </p:blipFill>
                    <p:spPr>
                      <a:xfrm>
                        <a:off x="1439604" y="3428458"/>
                        <a:ext cx="4125912" cy="4508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3959269"/>
              </p:ext>
            </p:extLst>
          </p:nvPr>
        </p:nvGraphicFramePr>
        <p:xfrm>
          <a:off x="1387475" y="4314826"/>
          <a:ext cx="4510088" cy="450850"/>
        </p:xfrm>
        <a:graphic>
          <a:graphicData uri="http://schemas.openxmlformats.org/presentationml/2006/ole">
            <mc:AlternateContent xmlns:mc="http://schemas.openxmlformats.org/markup-compatibility/2006">
              <mc:Choice xmlns:v="urn:schemas-microsoft-com:vml" Requires="v">
                <p:oleObj spid="_x0000_s16411" name="Equation" r:id="rId8" imgW="2539800" imgH="253800" progId="Equation.DSMT4">
                  <p:embed/>
                </p:oleObj>
              </mc:Choice>
              <mc:Fallback>
                <p:oleObj name="Equation" r:id="rId8" imgW="2539800" imgH="253800" progId="Equation.DSMT4">
                  <p:embed/>
                  <p:pic>
                    <p:nvPicPr>
                      <p:cNvPr id="0" name=""/>
                      <p:cNvPicPr/>
                      <p:nvPr/>
                    </p:nvPicPr>
                    <p:blipFill>
                      <a:blip r:embed="rId9"/>
                      <a:stretch>
                        <a:fillRect/>
                      </a:stretch>
                    </p:blipFill>
                    <p:spPr>
                      <a:xfrm>
                        <a:off x="1387475" y="4314826"/>
                        <a:ext cx="4510088" cy="45085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smtClean="0"/>
              <a:t>parameters </a:t>
            </a:r>
            <a:r>
              <a:rPr lang="en-US" dirty="0" smtClean="0"/>
              <a:t>(1)</a:t>
            </a:r>
            <a:endParaRPr dirty="0"/>
          </a:p>
        </p:txBody>
      </p:sp>
      <mc:AlternateContent xmlns:mc="http://schemas.openxmlformats.org/markup-compatibility/2006" xmlns:a14="http://schemas.microsoft.com/office/drawing/2010/main">
        <mc:Choice Requires="a14">
          <p:sp>
            <p:nvSpPr>
              <p:cNvPr id="426" name="Google Shape;426;p30"/>
              <p:cNvSpPr txBox="1">
                <a:spLocks noGrp="1"/>
              </p:cNvSpPr>
              <p:nvPr>
                <p:ph type="body" idx="1"/>
              </p:nvPr>
            </p:nvSpPr>
            <p:spPr>
              <a:xfrm>
                <a:off x="677334" y="2160589"/>
                <a:ext cx="8157908" cy="3880773"/>
              </a:xfrm>
              <a:prstGeom prst="rect">
                <a:avLst/>
              </a:prstGeom>
              <a:noFill/>
              <a:ln>
                <a:noFill/>
              </a:ln>
            </p:spPr>
            <p:txBody>
              <a:bodyPr spcFirstLastPara="1" wrap="square" lIns="91425" tIns="45700" rIns="91425" bIns="45700" anchor="t" anchorCtr="0">
                <a:normAutofit/>
              </a:bodyPr>
              <a:lstStyle/>
              <a:p>
                <a:pPr marL="508000" indent="-342900"/>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𝑖</m:t>
                        </m:r>
                      </m:sub>
                    </m:sSub>
                  </m:oMath>
                </a14:m>
                <a:r>
                  <a:rPr lang="en-US" dirty="0" smtClean="0"/>
                  <a:t> is the probability of occurrence of each demand scenario </a:t>
                </a:r>
                <a:r>
                  <a:rPr lang="en-US" i="1" dirty="0" smtClean="0"/>
                  <a:t>i</a:t>
                </a:r>
                <a:endParaRPr lang="en-US" dirty="0"/>
              </a:p>
              <a:p>
                <a:pPr marL="508000" indent="-342900"/>
                <a:endParaRPr lang="en-US" dirty="0"/>
              </a:p>
              <a:p>
                <a:pPr marL="508000" indent="-342900"/>
                <a:endParaRPr lang="en-US" dirty="0" smtClean="0"/>
              </a:p>
              <a:p>
                <a:pPr marL="508000" indent="-342900"/>
                <a:endParaRPr lang="en-US" dirty="0" smtClean="0"/>
              </a:p>
            </p:txBody>
          </p:sp>
        </mc:Choice>
        <mc:Fallback xmlns="">
          <p:sp>
            <p:nvSpPr>
              <p:cNvPr id="426" name="Google Shape;426;p30"/>
              <p:cNvSpPr txBox="1">
                <a:spLocks noGrp="1" noRot="1" noChangeAspect="1" noMove="1" noResize="1" noEditPoints="1" noAdjustHandles="1" noChangeArrowheads="1" noChangeShapeType="1" noTextEdit="1"/>
              </p:cNvSpPr>
              <p:nvPr>
                <p:ph type="body" idx="1"/>
              </p:nvPr>
            </p:nvSpPr>
            <p:spPr>
              <a:xfrm>
                <a:off x="677334" y="2160589"/>
                <a:ext cx="8157908" cy="3880773"/>
              </a:xfrm>
              <a:prstGeom prst="rect">
                <a:avLst/>
              </a:prstGeom>
              <a:blipFill rotWithShape="0">
                <a:blip r:embed="rId3"/>
                <a:stretch>
                  <a:fillRect/>
                </a:stretch>
              </a:blipFill>
              <a:ln>
                <a:noFill/>
              </a:ln>
            </p:spPr>
            <p:txBody>
              <a:bodyPr/>
              <a:lstStyle/>
              <a:p>
                <a:r>
                  <a:rPr lang="en-US">
                    <a:noFill/>
                  </a:rPr>
                  <a:t> </a:t>
                </a:r>
              </a:p>
            </p:txBody>
          </p:sp>
        </mc:Fallback>
      </mc:AlternateContent>
      <p:sp>
        <p:nvSpPr>
          <p:cNvPr id="427" name="Google Shape;427;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99237098"/>
                  </p:ext>
                </p:extLst>
              </p:nvPr>
            </p:nvGraphicFramePr>
            <p:xfrm>
              <a:off x="3111775" y="3348871"/>
              <a:ext cx="3728412" cy="1947524"/>
            </p:xfrm>
            <a:graphic>
              <a:graphicData uri="http://schemas.openxmlformats.org/drawingml/2006/table">
                <a:tbl>
                  <a:tblPr firstRow="1" bandRow="1">
                    <a:tableStyleId>{AE97E0A6-B7CC-40E8-A8C8-0A3725533414}</a:tableStyleId>
                  </a:tblPr>
                  <a:tblGrid>
                    <a:gridCol w="1864206"/>
                    <a:gridCol w="1864206"/>
                  </a:tblGrid>
                  <a:tr h="486881">
                    <a:tc>
                      <a:txBody>
                        <a:bodyPr/>
                        <a:lstStyle/>
                        <a:p>
                          <a:pPr algn="ctr"/>
                          <a:r>
                            <a:rPr lang="en-US" i="1" dirty="0" smtClean="0"/>
                            <a:t>i</a:t>
                          </a:r>
                          <a:endParaRPr lang="en-US" i="1"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𝑖</m:t>
                                    </m:r>
                                  </m:sub>
                                </m:sSub>
                              </m:oMath>
                            </m:oMathPara>
                          </a14:m>
                          <a:endParaRPr lang="en-US" i="1" dirty="0"/>
                        </a:p>
                      </a:txBody>
                      <a:tcPr anchor="ctr"/>
                    </a:tc>
                  </a:tr>
                  <a:tr h="486881">
                    <a:tc>
                      <a:txBody>
                        <a:bodyPr/>
                        <a:lstStyle/>
                        <a:p>
                          <a:pPr algn="ctr"/>
                          <a:r>
                            <a:rPr lang="en-US" dirty="0" smtClean="0"/>
                            <a:t>Scenario1</a:t>
                          </a:r>
                          <a:endParaRPr lang="en-US" dirty="0"/>
                        </a:p>
                      </a:txBody>
                      <a:tcPr anchor="ctr"/>
                    </a:tc>
                    <a:tc>
                      <a:txBody>
                        <a:bodyPr/>
                        <a:lstStyle/>
                        <a:p>
                          <a:pPr algn="ctr"/>
                          <a:r>
                            <a:rPr lang="en-US" dirty="0" smtClean="0"/>
                            <a:t>0.1</a:t>
                          </a:r>
                          <a:endParaRPr lang="en-US" dirty="0"/>
                        </a:p>
                      </a:txBody>
                      <a:tcPr anchor="ctr"/>
                    </a:tc>
                  </a:tr>
                  <a:tr h="486881">
                    <a:tc>
                      <a:txBody>
                        <a:bodyPr/>
                        <a:lstStyle/>
                        <a:p>
                          <a:pPr algn="ctr"/>
                          <a:r>
                            <a:rPr lang="en-US" dirty="0" smtClean="0"/>
                            <a:t>Scenario2</a:t>
                          </a:r>
                          <a:endParaRPr lang="en-US" dirty="0"/>
                        </a:p>
                      </a:txBody>
                      <a:tcPr anchor="ctr"/>
                    </a:tc>
                    <a:tc>
                      <a:txBody>
                        <a:bodyPr/>
                        <a:lstStyle/>
                        <a:p>
                          <a:pPr algn="ctr"/>
                          <a:r>
                            <a:rPr lang="en-US" dirty="0" smtClean="0"/>
                            <a:t>0.7</a:t>
                          </a:r>
                          <a:endParaRPr lang="en-US" dirty="0"/>
                        </a:p>
                      </a:txBody>
                      <a:tcPr anchor="ctr"/>
                    </a:tc>
                  </a:tr>
                  <a:tr h="486881">
                    <a:tc>
                      <a:txBody>
                        <a:bodyPr/>
                        <a:lstStyle/>
                        <a:p>
                          <a:pPr algn="ctr"/>
                          <a:r>
                            <a:rPr lang="en-US" dirty="0" smtClean="0"/>
                            <a:t>Scenario</a:t>
                          </a:r>
                          <a:r>
                            <a:rPr lang="en-US" baseline="0" dirty="0" smtClean="0"/>
                            <a:t>3</a:t>
                          </a:r>
                          <a:endParaRPr lang="en-US" dirty="0"/>
                        </a:p>
                      </a:txBody>
                      <a:tcPr anchor="ctr"/>
                    </a:tc>
                    <a:tc>
                      <a:txBody>
                        <a:bodyPr/>
                        <a:lstStyle/>
                        <a:p>
                          <a:pPr algn="ctr"/>
                          <a:r>
                            <a:rPr lang="en-US" dirty="0" smtClean="0"/>
                            <a:t>0.2</a:t>
                          </a:r>
                          <a:endParaRPr lang="en-US" dirty="0"/>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99237098"/>
                  </p:ext>
                </p:extLst>
              </p:nvPr>
            </p:nvGraphicFramePr>
            <p:xfrm>
              <a:off x="3111775" y="3348871"/>
              <a:ext cx="3728412" cy="1947524"/>
            </p:xfrm>
            <a:graphic>
              <a:graphicData uri="http://schemas.openxmlformats.org/drawingml/2006/table">
                <a:tbl>
                  <a:tblPr firstRow="1" bandRow="1">
                    <a:tableStyleId>{AE97E0A6-B7CC-40E8-A8C8-0A3725533414}</a:tableStyleId>
                  </a:tblPr>
                  <a:tblGrid>
                    <a:gridCol w="1864206"/>
                    <a:gridCol w="1864206"/>
                  </a:tblGrid>
                  <a:tr h="486881">
                    <a:tc>
                      <a:txBody>
                        <a:bodyPr/>
                        <a:lstStyle/>
                        <a:p>
                          <a:pPr algn="ctr"/>
                          <a:r>
                            <a:rPr lang="en-US" i="1" dirty="0" smtClean="0"/>
                            <a:t>i</a:t>
                          </a:r>
                          <a:endParaRPr lang="en-US" i="1" dirty="0"/>
                        </a:p>
                      </a:txBody>
                      <a:tcPr anchor="ctr"/>
                    </a:tc>
                    <a:tc>
                      <a:txBody>
                        <a:bodyPr/>
                        <a:lstStyle/>
                        <a:p>
                          <a:endParaRPr lang="en-US"/>
                        </a:p>
                      </a:txBody>
                      <a:tcPr anchor="ctr">
                        <a:blipFill rotWithShape="0">
                          <a:blip r:embed="rId4"/>
                          <a:stretch>
                            <a:fillRect l="-100654" t="-1250" r="-1307" b="-302500"/>
                          </a:stretch>
                        </a:blipFill>
                      </a:tcPr>
                    </a:tc>
                  </a:tr>
                  <a:tr h="486881">
                    <a:tc>
                      <a:txBody>
                        <a:bodyPr/>
                        <a:lstStyle/>
                        <a:p>
                          <a:pPr algn="ctr"/>
                          <a:r>
                            <a:rPr lang="en-US" dirty="0" smtClean="0"/>
                            <a:t>Scenario1</a:t>
                          </a:r>
                          <a:endParaRPr lang="en-US" dirty="0"/>
                        </a:p>
                      </a:txBody>
                      <a:tcPr anchor="ctr"/>
                    </a:tc>
                    <a:tc>
                      <a:txBody>
                        <a:bodyPr/>
                        <a:lstStyle/>
                        <a:p>
                          <a:pPr algn="ctr"/>
                          <a:r>
                            <a:rPr lang="en-US" dirty="0" smtClean="0"/>
                            <a:t>0.1</a:t>
                          </a:r>
                          <a:endParaRPr lang="en-US" dirty="0"/>
                        </a:p>
                      </a:txBody>
                      <a:tcPr anchor="ctr"/>
                    </a:tc>
                  </a:tr>
                  <a:tr h="486881">
                    <a:tc>
                      <a:txBody>
                        <a:bodyPr/>
                        <a:lstStyle/>
                        <a:p>
                          <a:pPr algn="ctr"/>
                          <a:r>
                            <a:rPr lang="en-US" dirty="0" smtClean="0"/>
                            <a:t>Scenario2</a:t>
                          </a:r>
                          <a:endParaRPr lang="en-US" dirty="0"/>
                        </a:p>
                      </a:txBody>
                      <a:tcPr anchor="ctr"/>
                    </a:tc>
                    <a:tc>
                      <a:txBody>
                        <a:bodyPr/>
                        <a:lstStyle/>
                        <a:p>
                          <a:pPr algn="ctr"/>
                          <a:r>
                            <a:rPr lang="en-US" dirty="0" smtClean="0"/>
                            <a:t>0.7</a:t>
                          </a:r>
                          <a:endParaRPr lang="en-US" dirty="0"/>
                        </a:p>
                      </a:txBody>
                      <a:tcPr anchor="ctr"/>
                    </a:tc>
                  </a:tr>
                  <a:tr h="486881">
                    <a:tc>
                      <a:txBody>
                        <a:bodyPr/>
                        <a:lstStyle/>
                        <a:p>
                          <a:pPr algn="ctr"/>
                          <a:r>
                            <a:rPr lang="en-US" dirty="0" smtClean="0"/>
                            <a:t>Scenario</a:t>
                          </a:r>
                          <a:r>
                            <a:rPr lang="en-US" baseline="0" dirty="0" smtClean="0"/>
                            <a:t>3</a:t>
                          </a:r>
                          <a:endParaRPr lang="en-US" dirty="0"/>
                        </a:p>
                      </a:txBody>
                      <a:tcPr anchor="ctr"/>
                    </a:tc>
                    <a:tc>
                      <a:txBody>
                        <a:bodyPr/>
                        <a:lstStyle/>
                        <a:p>
                          <a:pPr algn="ctr"/>
                          <a:r>
                            <a:rPr lang="en-US" dirty="0" smtClean="0"/>
                            <a:t>0.2</a:t>
                          </a:r>
                          <a:endParaRPr lang="en-US" dirty="0"/>
                        </a:p>
                      </a:txBody>
                      <a:tcPr anchor="ctr"/>
                    </a:tc>
                  </a:tr>
                </a:tbl>
              </a:graphicData>
            </a:graphic>
          </p:graphicFrame>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(2)</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77334" y="1614325"/>
                <a:ext cx="8596668" cy="3880773"/>
              </a:xfrm>
            </p:spPr>
            <p:txBody>
              <a:bodyPr/>
              <a:lstStyle/>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h</m:t>
                        </m:r>
                      </m:sub>
                      <m:sup>
                        <m:r>
                          <a:rPr lang="en-US" i="1">
                            <a:latin typeface="Cambria Math" panose="02040503050406030204" pitchFamily="18" charset="0"/>
                          </a:rPr>
                          <m:t>1</m:t>
                        </m:r>
                      </m:sup>
                    </m:sSubSup>
                  </m:oMath>
                </a14:m>
                <a:r>
                  <a:rPr lang="en-US" dirty="0"/>
                  <a:t> is the demand for week 1 for class </a:t>
                </a:r>
                <a:r>
                  <a:rPr lang="en-US" i="1" dirty="0"/>
                  <a:t>c</a:t>
                </a:r>
                <a:r>
                  <a:rPr lang="en-US" dirty="0"/>
                  <a:t> under price </a:t>
                </a:r>
                <a:r>
                  <a:rPr lang="en-US" i="1" dirty="0"/>
                  <a:t>h</a:t>
                </a:r>
                <a:r>
                  <a:rPr lang="en-US" dirty="0"/>
                  <a:t> under demand scenario </a:t>
                </a:r>
                <a:r>
                  <a:rPr lang="en-US" i="1" dirty="0"/>
                  <a:t>i</a:t>
                </a:r>
                <a:r>
                  <a:rPr lang="en-US" dirty="0"/>
                  <a:t> </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77334" y="1614325"/>
                <a:ext cx="8596668" cy="3880773"/>
              </a:xfrm>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64000737"/>
              </p:ext>
            </p:extLst>
          </p:nvPr>
        </p:nvGraphicFramePr>
        <p:xfrm>
          <a:off x="1995133" y="2537423"/>
          <a:ext cx="5961070" cy="3962400"/>
        </p:xfrm>
        <a:graphic>
          <a:graphicData uri="http://schemas.openxmlformats.org/drawingml/2006/table">
            <a:tbl>
              <a:tblPr firstRow="1" bandRow="1">
                <a:tableStyleId>{AE97E0A6-B7CC-40E8-A8C8-0A3725533414}</a:tableStyleId>
              </a:tblPr>
              <a:tblGrid>
                <a:gridCol w="1262576"/>
                <a:gridCol w="1100276"/>
                <a:gridCol w="1100276"/>
                <a:gridCol w="1100276"/>
                <a:gridCol w="1397666"/>
              </a:tblGrid>
              <a:tr h="234408">
                <a:tc rowSpan="2">
                  <a:txBody>
                    <a:bodyPr/>
                    <a:lstStyle/>
                    <a:p>
                      <a:pPr algn="ctr"/>
                      <a:r>
                        <a:rPr lang="en-US" i="1" dirty="0" smtClean="0"/>
                        <a:t>c</a:t>
                      </a:r>
                      <a:endParaRPr lang="en-US" i="1" dirty="0"/>
                    </a:p>
                  </a:txBody>
                  <a:tcPr anchor="ctr"/>
                </a:tc>
                <a:tc gridSpan="3">
                  <a:txBody>
                    <a:bodyPr/>
                    <a:lstStyle/>
                    <a:p>
                      <a:pPr algn="ctr"/>
                      <a:r>
                        <a:rPr lang="en-US" i="1" dirty="0" smtClean="0"/>
                        <a:t>h</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i</a:t>
                      </a:r>
                      <a:endParaRPr lang="en-US" i="1" dirty="0"/>
                    </a:p>
                  </a:txBody>
                  <a:tcPr anchor="ctr"/>
                </a:tc>
              </a:tr>
              <a:tr h="205108">
                <a:tc vMerge="1">
                  <a:txBody>
                    <a:bodyPr/>
                    <a:lstStyle/>
                    <a:p>
                      <a:endParaRPr lang="en-US"/>
                    </a:p>
                  </a:txBody>
                  <a:tcPr/>
                </a:tc>
                <a:tc>
                  <a:txBody>
                    <a:bodyPr/>
                    <a:lstStyle/>
                    <a:p>
                      <a:pPr algn="ctr"/>
                      <a:r>
                        <a:rPr lang="en-US" i="0" dirty="0" smtClean="0"/>
                        <a:t>Option1</a:t>
                      </a:r>
                      <a:endParaRPr lang="en-US" i="0" dirty="0"/>
                    </a:p>
                  </a:txBody>
                  <a:tcPr anchor="ctr"/>
                </a:tc>
                <a:tc>
                  <a:txBody>
                    <a:bodyPr/>
                    <a:lstStyle/>
                    <a:p>
                      <a:pPr algn="ctr"/>
                      <a:r>
                        <a:rPr lang="en-US" i="0" dirty="0" smtClean="0"/>
                        <a:t>Option</a:t>
                      </a:r>
                      <a:r>
                        <a:rPr lang="en-US" i="0" baseline="0" dirty="0" smtClean="0"/>
                        <a:t>2</a:t>
                      </a:r>
                      <a:endParaRPr lang="en-US" i="0" dirty="0"/>
                    </a:p>
                  </a:txBody>
                  <a:tcPr anchor="ctr"/>
                </a:tc>
                <a:tc>
                  <a:txBody>
                    <a:bodyPr/>
                    <a:lstStyle/>
                    <a:p>
                      <a:pPr algn="ctr"/>
                      <a:r>
                        <a:rPr lang="en-US" i="0" dirty="0" smtClean="0"/>
                        <a:t>Option3</a:t>
                      </a:r>
                      <a:endParaRPr lang="en-US" i="0" dirty="0"/>
                    </a:p>
                  </a:txBody>
                  <a:tcPr anchor="ctr"/>
                </a:tc>
                <a:tc vMerge="1">
                  <a:txBody>
                    <a:bodyPr/>
                    <a:lstStyle/>
                    <a:p>
                      <a:endParaRPr lang="en-US" dirty="0"/>
                    </a:p>
                  </a:txBody>
                  <a:tcPr/>
                </a:tc>
              </a:tr>
              <a:tr h="205108">
                <a:tc>
                  <a:txBody>
                    <a:bodyPr/>
                    <a:lstStyle/>
                    <a:p>
                      <a:pPr algn="ctr"/>
                      <a:r>
                        <a:rPr lang="en-US" dirty="0" smtClean="0"/>
                        <a:t>First</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20</a:t>
                      </a:r>
                      <a:endParaRPr lang="en-US" dirty="0"/>
                    </a:p>
                  </a:txBody>
                  <a:tcPr anchor="ctr"/>
                </a:tc>
                <a:tc rowSpan="3">
                  <a:txBody>
                    <a:bodyPr/>
                    <a:lstStyle/>
                    <a:p>
                      <a:pPr algn="ctr"/>
                      <a:r>
                        <a:rPr lang="en-US" dirty="0" smtClean="0"/>
                        <a:t>Scenario1</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35</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55</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r h="205108">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r>
              <a:tr h="205108">
                <a:tc>
                  <a:txBody>
                    <a:bodyPr/>
                    <a:lstStyle/>
                    <a:p>
                      <a:pPr algn="ctr"/>
                      <a:r>
                        <a:rPr lang="en-US" dirty="0" smtClean="0"/>
                        <a:t>First</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35</a:t>
                      </a:r>
                      <a:endParaRPr lang="en-US" dirty="0"/>
                    </a:p>
                  </a:txBody>
                  <a:tcPr anchor="ctr"/>
                </a:tc>
                <a:tc rowSpan="3">
                  <a:txBody>
                    <a:bodyPr/>
                    <a:lstStyle/>
                    <a:p>
                      <a:pPr algn="ctr"/>
                      <a:r>
                        <a:rPr lang="en-US" dirty="0" smtClean="0"/>
                        <a:t>Scenario2</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45</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52</a:t>
                      </a:r>
                      <a:endParaRPr lang="en-US" dirty="0"/>
                    </a:p>
                  </a:txBody>
                  <a:tcPr anchor="ctr"/>
                </a:tc>
                <a:tc>
                  <a:txBody>
                    <a:bodyPr/>
                    <a:lstStyle/>
                    <a:p>
                      <a:pPr algn="ctr"/>
                      <a:r>
                        <a:rPr lang="en-US" dirty="0" smtClean="0"/>
                        <a:t>63</a:t>
                      </a:r>
                      <a:endParaRPr lang="en-US" dirty="0"/>
                    </a:p>
                  </a:txBody>
                  <a:tcPr anchor="ctr"/>
                </a:tc>
                <a:tc vMerge="1">
                  <a:txBody>
                    <a:bodyPr/>
                    <a:lstStyle/>
                    <a:p>
                      <a:pPr algn="ctr"/>
                      <a:endParaRPr lang="en-US" dirty="0"/>
                    </a:p>
                  </a:txBody>
                  <a:tcPr anchor="ctr"/>
                </a:tc>
              </a:tr>
              <a:tr h="205108">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r>
              <a:tr h="205108">
                <a:tc>
                  <a:txBody>
                    <a:bodyPr/>
                    <a:lstStyle/>
                    <a:p>
                      <a:pPr algn="ctr"/>
                      <a:r>
                        <a:rPr lang="en-US" dirty="0" smtClean="0"/>
                        <a:t>First</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rowSpan="3">
                  <a:txBody>
                    <a:bodyPr/>
                    <a:lstStyle/>
                    <a:p>
                      <a:pPr algn="ctr"/>
                      <a:r>
                        <a:rPr lang="en-US" dirty="0" smtClean="0"/>
                        <a:t>Scenario3</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46</a:t>
                      </a:r>
                      <a:endParaRPr lang="en-US" dirty="0"/>
                    </a:p>
                  </a:txBody>
                  <a:tcPr anchor="ctr"/>
                </a:tc>
                <a:tc>
                  <a:txBody>
                    <a:bodyPr/>
                    <a:lstStyle/>
                    <a:p>
                      <a:pPr algn="ctr"/>
                      <a:r>
                        <a:rPr lang="en-US" dirty="0" smtClean="0"/>
                        <a:t>47</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55</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64</a:t>
                      </a:r>
                      <a:endParaRPr lang="en-US" dirty="0"/>
                    </a:p>
                  </a:txBody>
                  <a:tcPr anchor="ctr"/>
                </a:tc>
                <a:tc v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289587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(3)</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77334" y="1614325"/>
                <a:ext cx="8596668" cy="3880773"/>
              </a:xfrm>
            </p:spPr>
            <p:txBody>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h</m:t>
                        </m:r>
                      </m:sub>
                      <m:sup>
                        <m:r>
                          <a:rPr lang="en-US" b="0" i="1" smtClean="0">
                            <a:latin typeface="Cambria Math" panose="02040503050406030204" pitchFamily="18" charset="0"/>
                          </a:rPr>
                          <m:t>2</m:t>
                        </m:r>
                      </m:sup>
                    </m:sSubSup>
                  </m:oMath>
                </a14:m>
                <a:r>
                  <a:rPr lang="en-US" dirty="0"/>
                  <a:t> is the demand for week </a:t>
                </a:r>
                <a:r>
                  <a:rPr lang="en-US" dirty="0" smtClean="0"/>
                  <a:t>2 </a:t>
                </a:r>
                <a:r>
                  <a:rPr lang="en-US" dirty="0"/>
                  <a:t>for class </a:t>
                </a:r>
                <a:r>
                  <a:rPr lang="en-US" i="1" dirty="0"/>
                  <a:t>c</a:t>
                </a:r>
                <a:r>
                  <a:rPr lang="en-US" dirty="0"/>
                  <a:t> under price </a:t>
                </a:r>
                <a:r>
                  <a:rPr lang="en-US" i="1" dirty="0"/>
                  <a:t>h</a:t>
                </a:r>
                <a:r>
                  <a:rPr lang="en-US" dirty="0"/>
                  <a:t> under demand scenario </a:t>
                </a:r>
                <a:r>
                  <a:rPr lang="en-US" i="1" dirty="0"/>
                  <a:t>i</a:t>
                </a:r>
                <a:r>
                  <a:rPr lang="en-US" dirty="0"/>
                  <a:t> </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77334" y="1614325"/>
                <a:ext cx="8596668" cy="3880773"/>
              </a:xfrm>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14042492"/>
              </p:ext>
            </p:extLst>
          </p:nvPr>
        </p:nvGraphicFramePr>
        <p:xfrm>
          <a:off x="1995133" y="2537423"/>
          <a:ext cx="5961070" cy="3962400"/>
        </p:xfrm>
        <a:graphic>
          <a:graphicData uri="http://schemas.openxmlformats.org/drawingml/2006/table">
            <a:tbl>
              <a:tblPr firstRow="1" bandRow="1">
                <a:tableStyleId>{AE97E0A6-B7CC-40E8-A8C8-0A3725533414}</a:tableStyleId>
              </a:tblPr>
              <a:tblGrid>
                <a:gridCol w="1262576"/>
                <a:gridCol w="1100276"/>
                <a:gridCol w="1100276"/>
                <a:gridCol w="1100276"/>
                <a:gridCol w="1397666"/>
              </a:tblGrid>
              <a:tr h="234408">
                <a:tc rowSpan="2">
                  <a:txBody>
                    <a:bodyPr/>
                    <a:lstStyle/>
                    <a:p>
                      <a:pPr algn="ctr"/>
                      <a:r>
                        <a:rPr lang="en-US" i="1" dirty="0" smtClean="0"/>
                        <a:t>c</a:t>
                      </a:r>
                      <a:endParaRPr lang="en-US" i="1" dirty="0"/>
                    </a:p>
                  </a:txBody>
                  <a:tcPr anchor="ctr"/>
                </a:tc>
                <a:tc gridSpan="3">
                  <a:txBody>
                    <a:bodyPr/>
                    <a:lstStyle/>
                    <a:p>
                      <a:pPr algn="ctr"/>
                      <a:r>
                        <a:rPr lang="en-US" i="1" dirty="0" smtClean="0"/>
                        <a:t>h</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i</a:t>
                      </a:r>
                      <a:endParaRPr lang="en-US" i="1" dirty="0"/>
                    </a:p>
                  </a:txBody>
                  <a:tcPr anchor="ctr"/>
                </a:tc>
              </a:tr>
              <a:tr h="205108">
                <a:tc vMerge="1">
                  <a:txBody>
                    <a:bodyPr/>
                    <a:lstStyle/>
                    <a:p>
                      <a:endParaRPr lang="en-US"/>
                    </a:p>
                  </a:txBody>
                  <a:tcPr/>
                </a:tc>
                <a:tc>
                  <a:txBody>
                    <a:bodyPr/>
                    <a:lstStyle/>
                    <a:p>
                      <a:pPr algn="ctr"/>
                      <a:r>
                        <a:rPr lang="en-US" i="0" dirty="0" smtClean="0"/>
                        <a:t>Option1</a:t>
                      </a:r>
                      <a:endParaRPr lang="en-US" i="0" dirty="0"/>
                    </a:p>
                  </a:txBody>
                  <a:tcPr anchor="ctr"/>
                </a:tc>
                <a:tc>
                  <a:txBody>
                    <a:bodyPr/>
                    <a:lstStyle/>
                    <a:p>
                      <a:pPr algn="ctr"/>
                      <a:r>
                        <a:rPr lang="en-US" i="0" dirty="0" smtClean="0"/>
                        <a:t>Option</a:t>
                      </a:r>
                      <a:r>
                        <a:rPr lang="en-US" i="0" baseline="0" dirty="0" smtClean="0"/>
                        <a:t>2</a:t>
                      </a:r>
                      <a:endParaRPr lang="en-US" i="0" dirty="0"/>
                    </a:p>
                  </a:txBody>
                  <a:tcPr anchor="ctr"/>
                </a:tc>
                <a:tc>
                  <a:txBody>
                    <a:bodyPr/>
                    <a:lstStyle/>
                    <a:p>
                      <a:pPr algn="ctr"/>
                      <a:r>
                        <a:rPr lang="en-US" i="0" dirty="0" smtClean="0"/>
                        <a:t>Option3</a:t>
                      </a:r>
                      <a:endParaRPr lang="en-US" i="0" dirty="0"/>
                    </a:p>
                  </a:txBody>
                  <a:tcPr anchor="ctr"/>
                </a:tc>
                <a:tc vMerge="1">
                  <a:txBody>
                    <a:bodyPr/>
                    <a:lstStyle/>
                    <a:p>
                      <a:endParaRPr lang="en-US" dirty="0"/>
                    </a:p>
                  </a:txBody>
                  <a:tcPr/>
                </a:tc>
              </a:tr>
              <a:tr h="205108">
                <a:tc>
                  <a:txBody>
                    <a:bodyPr/>
                    <a:lstStyle/>
                    <a:p>
                      <a:pPr algn="ctr"/>
                      <a:r>
                        <a:rPr lang="en-US" dirty="0" smtClean="0"/>
                        <a:t>First</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35</a:t>
                      </a:r>
                      <a:endParaRPr lang="en-US" dirty="0"/>
                    </a:p>
                  </a:txBody>
                  <a:tcPr anchor="ctr"/>
                </a:tc>
                <a:tc rowSpan="3">
                  <a:txBody>
                    <a:bodyPr/>
                    <a:lstStyle/>
                    <a:p>
                      <a:pPr algn="ctr"/>
                      <a:r>
                        <a:rPr lang="en-US" dirty="0" smtClean="0"/>
                        <a:t>Scenario1</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42</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46</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52</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r h="205108">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r>
              <a:tr h="205108">
                <a:tc>
                  <a:txBody>
                    <a:bodyPr/>
                    <a:lstStyle/>
                    <a:p>
                      <a:pPr algn="ctr"/>
                      <a:r>
                        <a:rPr lang="en-US" dirty="0" smtClean="0"/>
                        <a:t>First</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50</a:t>
                      </a:r>
                      <a:endParaRPr lang="en-US" dirty="0"/>
                    </a:p>
                  </a:txBody>
                  <a:tcPr anchor="ctr"/>
                </a:tc>
                <a:tc rowSpan="3">
                  <a:txBody>
                    <a:bodyPr/>
                    <a:lstStyle/>
                    <a:p>
                      <a:pPr algn="ctr"/>
                      <a:r>
                        <a:rPr lang="en-US" dirty="0" smtClean="0"/>
                        <a:t>Scenario2</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80</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65</a:t>
                      </a:r>
                      <a:endParaRPr lang="en-US" dirty="0"/>
                    </a:p>
                  </a:txBody>
                  <a:tcPr anchor="ctr"/>
                </a:tc>
                <a:tc>
                  <a:txBody>
                    <a:bodyPr/>
                    <a:lstStyle/>
                    <a:p>
                      <a:pPr algn="ctr"/>
                      <a:r>
                        <a:rPr lang="en-US" dirty="0" smtClean="0"/>
                        <a:t>90</a:t>
                      </a:r>
                      <a:endParaRPr lang="en-US" dirty="0"/>
                    </a:p>
                  </a:txBody>
                  <a:tcPr anchor="ctr"/>
                </a:tc>
                <a:tc vMerge="1">
                  <a:txBody>
                    <a:bodyPr/>
                    <a:lstStyle/>
                    <a:p>
                      <a:pPr algn="ctr"/>
                      <a:endParaRPr lang="en-US" dirty="0"/>
                    </a:p>
                  </a:txBody>
                  <a:tcPr anchor="ctr"/>
                </a:tc>
              </a:tr>
              <a:tr h="205108">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205108">
                <a:tc>
                  <a:txBody>
                    <a:bodyPr/>
                    <a:lstStyle/>
                    <a:p>
                      <a:pPr algn="ctr"/>
                      <a:r>
                        <a:rPr lang="en-US" dirty="0" smtClean="0"/>
                        <a:t>First</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55</a:t>
                      </a:r>
                      <a:endParaRPr lang="en-US" dirty="0"/>
                    </a:p>
                  </a:txBody>
                  <a:tcPr anchor="ctr"/>
                </a:tc>
                <a:tc>
                  <a:txBody>
                    <a:bodyPr/>
                    <a:lstStyle/>
                    <a:p>
                      <a:pPr algn="ctr"/>
                      <a:r>
                        <a:rPr lang="en-US" dirty="0" smtClean="0"/>
                        <a:t>80</a:t>
                      </a:r>
                      <a:endParaRPr lang="en-US" dirty="0"/>
                    </a:p>
                  </a:txBody>
                  <a:tcPr anchor="ctr"/>
                </a:tc>
                <a:tc rowSpan="3">
                  <a:txBody>
                    <a:bodyPr/>
                    <a:lstStyle/>
                    <a:p>
                      <a:pPr algn="ctr"/>
                      <a:r>
                        <a:rPr lang="en-US" dirty="0" smtClean="0"/>
                        <a:t>Scenario3</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50</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2989842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(4)</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77334" y="1614325"/>
                <a:ext cx="8596668" cy="3880773"/>
              </a:xfrm>
            </p:spPr>
            <p:txBody>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h</m:t>
                        </m:r>
                      </m:sub>
                      <m:sup>
                        <m:r>
                          <a:rPr lang="en-US" b="0" i="1" smtClean="0">
                            <a:latin typeface="Cambria Math" panose="02040503050406030204" pitchFamily="18" charset="0"/>
                          </a:rPr>
                          <m:t>3</m:t>
                        </m:r>
                      </m:sup>
                    </m:sSubSup>
                  </m:oMath>
                </a14:m>
                <a:r>
                  <a:rPr lang="en-US" dirty="0"/>
                  <a:t> is the demand for week </a:t>
                </a:r>
                <a:r>
                  <a:rPr lang="en-US" dirty="0" smtClean="0"/>
                  <a:t>3 </a:t>
                </a:r>
                <a:r>
                  <a:rPr lang="en-US" dirty="0"/>
                  <a:t>for class </a:t>
                </a:r>
                <a:r>
                  <a:rPr lang="en-US" i="1" dirty="0"/>
                  <a:t>c</a:t>
                </a:r>
                <a:r>
                  <a:rPr lang="en-US" dirty="0"/>
                  <a:t> under price </a:t>
                </a:r>
                <a:r>
                  <a:rPr lang="en-US" i="1" dirty="0"/>
                  <a:t>h</a:t>
                </a:r>
                <a:r>
                  <a:rPr lang="en-US" dirty="0"/>
                  <a:t> under demand scenario </a:t>
                </a:r>
                <a:r>
                  <a:rPr lang="en-US" i="1" dirty="0"/>
                  <a:t>i</a:t>
                </a:r>
                <a:r>
                  <a:rPr lang="en-US" dirty="0"/>
                  <a:t> </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77334" y="1614325"/>
                <a:ext cx="8596668" cy="3880773"/>
              </a:xfrm>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4681590"/>
              </p:ext>
            </p:extLst>
          </p:nvPr>
        </p:nvGraphicFramePr>
        <p:xfrm>
          <a:off x="1995133" y="2537423"/>
          <a:ext cx="5961070" cy="3962400"/>
        </p:xfrm>
        <a:graphic>
          <a:graphicData uri="http://schemas.openxmlformats.org/drawingml/2006/table">
            <a:tbl>
              <a:tblPr firstRow="1" bandRow="1">
                <a:tableStyleId>{AE97E0A6-B7CC-40E8-A8C8-0A3725533414}</a:tableStyleId>
              </a:tblPr>
              <a:tblGrid>
                <a:gridCol w="1262576"/>
                <a:gridCol w="1100276"/>
                <a:gridCol w="1100276"/>
                <a:gridCol w="1100276"/>
                <a:gridCol w="1397666"/>
              </a:tblGrid>
              <a:tr h="234408">
                <a:tc rowSpan="2">
                  <a:txBody>
                    <a:bodyPr/>
                    <a:lstStyle/>
                    <a:p>
                      <a:pPr algn="ctr"/>
                      <a:r>
                        <a:rPr lang="en-US" i="1" dirty="0" smtClean="0"/>
                        <a:t>c</a:t>
                      </a:r>
                      <a:endParaRPr lang="en-US" i="1" dirty="0"/>
                    </a:p>
                  </a:txBody>
                  <a:tcPr anchor="ctr"/>
                </a:tc>
                <a:tc gridSpan="3">
                  <a:txBody>
                    <a:bodyPr/>
                    <a:lstStyle/>
                    <a:p>
                      <a:pPr algn="ctr"/>
                      <a:r>
                        <a:rPr lang="en-US" i="1" dirty="0" smtClean="0"/>
                        <a:t>h</a:t>
                      </a:r>
                      <a:endParaRPr lang="en-US" i="1" dirty="0"/>
                    </a:p>
                  </a:txBody>
                  <a:tcPr anchor="ctr"/>
                </a:tc>
                <a:tc hMerge="1">
                  <a:txBody>
                    <a:bodyPr/>
                    <a:lstStyle/>
                    <a:p>
                      <a:pPr algn="ctr"/>
                      <a:endParaRPr lang="en-US" i="1" dirty="0"/>
                    </a:p>
                  </a:txBody>
                  <a:tcPr anchor="ctr"/>
                </a:tc>
                <a:tc hMerge="1">
                  <a:txBody>
                    <a:bodyPr/>
                    <a:lstStyle/>
                    <a:p>
                      <a:pPr algn="ctr"/>
                      <a:endParaRPr lang="en-US" i="1" dirty="0"/>
                    </a:p>
                  </a:txBody>
                  <a:tcPr anchor="ctr"/>
                </a:tc>
                <a:tc rowSpan="2">
                  <a:txBody>
                    <a:bodyPr/>
                    <a:lstStyle/>
                    <a:p>
                      <a:pPr algn="ctr"/>
                      <a:r>
                        <a:rPr lang="en-US" i="1" dirty="0" smtClean="0"/>
                        <a:t>i</a:t>
                      </a:r>
                      <a:endParaRPr lang="en-US" i="1" dirty="0"/>
                    </a:p>
                  </a:txBody>
                  <a:tcPr anchor="ctr"/>
                </a:tc>
              </a:tr>
              <a:tr h="205108">
                <a:tc vMerge="1">
                  <a:txBody>
                    <a:bodyPr/>
                    <a:lstStyle/>
                    <a:p>
                      <a:endParaRPr lang="en-US"/>
                    </a:p>
                  </a:txBody>
                  <a:tcPr/>
                </a:tc>
                <a:tc>
                  <a:txBody>
                    <a:bodyPr/>
                    <a:lstStyle/>
                    <a:p>
                      <a:pPr algn="ctr"/>
                      <a:r>
                        <a:rPr lang="en-US" i="0" dirty="0" smtClean="0"/>
                        <a:t>Option1</a:t>
                      </a:r>
                      <a:endParaRPr lang="en-US" i="0" dirty="0"/>
                    </a:p>
                  </a:txBody>
                  <a:tcPr anchor="ctr"/>
                </a:tc>
                <a:tc>
                  <a:txBody>
                    <a:bodyPr/>
                    <a:lstStyle/>
                    <a:p>
                      <a:pPr algn="ctr"/>
                      <a:r>
                        <a:rPr lang="en-US" i="0" dirty="0" smtClean="0"/>
                        <a:t>Option</a:t>
                      </a:r>
                      <a:r>
                        <a:rPr lang="en-US" i="0" baseline="0" dirty="0" smtClean="0"/>
                        <a:t>2</a:t>
                      </a:r>
                      <a:endParaRPr lang="en-US" i="0" dirty="0"/>
                    </a:p>
                  </a:txBody>
                  <a:tcPr anchor="ctr"/>
                </a:tc>
                <a:tc>
                  <a:txBody>
                    <a:bodyPr/>
                    <a:lstStyle/>
                    <a:p>
                      <a:pPr algn="ctr"/>
                      <a:r>
                        <a:rPr lang="en-US" i="0" dirty="0" smtClean="0"/>
                        <a:t>Option3</a:t>
                      </a:r>
                      <a:endParaRPr lang="en-US" i="0" dirty="0"/>
                    </a:p>
                  </a:txBody>
                  <a:tcPr anchor="ctr"/>
                </a:tc>
                <a:tc vMerge="1">
                  <a:txBody>
                    <a:bodyPr/>
                    <a:lstStyle/>
                    <a:p>
                      <a:endParaRPr lang="en-US" dirty="0"/>
                    </a:p>
                  </a:txBody>
                  <a:tcPr/>
                </a:tc>
              </a:tr>
              <a:tr h="205108">
                <a:tc>
                  <a:txBody>
                    <a:bodyPr/>
                    <a:lstStyle/>
                    <a:p>
                      <a:pPr algn="ctr"/>
                      <a:r>
                        <a:rPr lang="en-US" dirty="0" smtClean="0"/>
                        <a:t>First</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40</a:t>
                      </a:r>
                      <a:endParaRPr lang="en-US" dirty="0"/>
                    </a:p>
                  </a:txBody>
                  <a:tcPr anchor="ctr"/>
                </a:tc>
                <a:tc rowSpan="3">
                  <a:txBody>
                    <a:bodyPr/>
                    <a:lstStyle/>
                    <a:p>
                      <a:pPr algn="ctr"/>
                      <a:r>
                        <a:rPr lang="en-US" dirty="0" smtClean="0"/>
                        <a:t>Scenario1</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55</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80</a:t>
                      </a:r>
                      <a:endParaRPr lang="en-US" dirty="0"/>
                    </a:p>
                  </a:txBody>
                  <a:tcPr anchor="ctr"/>
                </a:tc>
                <a:tc vMerge="1">
                  <a:txBody>
                    <a:bodyPr/>
                    <a:lstStyle/>
                    <a:p>
                      <a:pPr algn="ctr"/>
                      <a:endParaRPr lang="en-US" dirty="0"/>
                    </a:p>
                  </a:txBody>
                  <a:tcPr anchor="ctr"/>
                </a:tc>
              </a:tr>
              <a:tr h="205108">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205108">
                <a:tc>
                  <a:txBody>
                    <a:bodyPr/>
                    <a:lstStyle/>
                    <a:p>
                      <a:pPr algn="ctr"/>
                      <a:r>
                        <a:rPr lang="en-US" dirty="0" smtClean="0"/>
                        <a:t>First</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60</a:t>
                      </a:r>
                      <a:endParaRPr lang="en-US" dirty="0"/>
                    </a:p>
                  </a:txBody>
                  <a:tcPr anchor="ctr"/>
                </a:tc>
                <a:tc rowSpan="3">
                  <a:txBody>
                    <a:bodyPr/>
                    <a:lstStyle/>
                    <a:p>
                      <a:pPr algn="ctr"/>
                      <a:r>
                        <a:rPr lang="en-US" dirty="0" smtClean="0"/>
                        <a:t>Scenario2</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45</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70</a:t>
                      </a:r>
                      <a:endParaRPr lang="en-US" dirty="0"/>
                    </a:p>
                  </a:txBody>
                  <a:tcPr anchor="ctr"/>
                </a:tc>
                <a:tc vMerge="1">
                  <a:txBody>
                    <a:bodyPr/>
                    <a:lstStyle/>
                    <a:p>
                      <a:pPr algn="ctr"/>
                      <a:endParaRPr lang="en-US" dirty="0"/>
                    </a:p>
                  </a:txBody>
                  <a:tcPr anchor="ctr"/>
                </a:tc>
              </a:tr>
              <a:tr h="205108">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205108">
                <a:tc>
                  <a:txBody>
                    <a:bodyPr/>
                    <a:lstStyle/>
                    <a:p>
                      <a:pPr algn="ctr"/>
                      <a:r>
                        <a:rPr lang="en-US" dirty="0" smtClean="0"/>
                        <a:t>First</a:t>
                      </a:r>
                      <a:endParaRPr lang="en-US" dirty="0"/>
                    </a:p>
                  </a:txBody>
                  <a:tcPr anchor="ctr"/>
                </a:tc>
                <a:tc>
                  <a:txBody>
                    <a:bodyPr/>
                    <a:lstStyle/>
                    <a:p>
                      <a:pPr algn="ctr"/>
                      <a:r>
                        <a:rPr lang="en-US" dirty="0" smtClean="0"/>
                        <a:t>50</a:t>
                      </a:r>
                      <a:endParaRPr lang="en-US" dirty="0"/>
                    </a:p>
                  </a:txBody>
                  <a:tcPr anchor="ctr"/>
                </a:tc>
                <a:tc>
                  <a:txBody>
                    <a:bodyPr/>
                    <a:lstStyle/>
                    <a:p>
                      <a:pPr algn="ctr"/>
                      <a:r>
                        <a:rPr lang="en-US" dirty="0" smtClean="0"/>
                        <a:t>70</a:t>
                      </a:r>
                      <a:endParaRPr lang="en-US" dirty="0"/>
                    </a:p>
                  </a:txBody>
                  <a:tcPr anchor="ctr"/>
                </a:tc>
                <a:tc>
                  <a:txBody>
                    <a:bodyPr/>
                    <a:lstStyle/>
                    <a:p>
                      <a:pPr algn="ctr"/>
                      <a:r>
                        <a:rPr lang="en-US" dirty="0" smtClean="0"/>
                        <a:t>80</a:t>
                      </a:r>
                      <a:endParaRPr lang="en-US" dirty="0"/>
                    </a:p>
                  </a:txBody>
                  <a:tcPr anchor="ctr"/>
                </a:tc>
                <a:tc rowSpan="3">
                  <a:txBody>
                    <a:bodyPr/>
                    <a:lstStyle/>
                    <a:p>
                      <a:pPr algn="ctr"/>
                      <a:r>
                        <a:rPr lang="en-US" dirty="0" smtClean="0"/>
                        <a:t>Scenario3</a:t>
                      </a:r>
                      <a:endParaRPr lang="en-US" dirty="0"/>
                    </a:p>
                  </a:txBody>
                  <a:tcPr anchor="ctr"/>
                </a:tc>
              </a:tr>
              <a:tr h="205108">
                <a:tc>
                  <a:txBody>
                    <a:bodyPr/>
                    <a:lstStyle/>
                    <a:p>
                      <a:pPr algn="ctr"/>
                      <a:r>
                        <a:rPr lang="en-US" dirty="0" smtClean="0"/>
                        <a:t>Business</a:t>
                      </a:r>
                      <a:endParaRPr lang="en-US" dirty="0"/>
                    </a:p>
                  </a:txBody>
                  <a:tcPr anchor="ctr"/>
                </a:tc>
                <a:tc>
                  <a:txBody>
                    <a:bodyPr/>
                    <a:lstStyle/>
                    <a:p>
                      <a:pPr algn="ctr"/>
                      <a:r>
                        <a:rPr lang="en-US" dirty="0" smtClean="0"/>
                        <a:t>40</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60</a:t>
                      </a:r>
                      <a:endParaRPr lang="en-US" dirty="0"/>
                    </a:p>
                  </a:txBody>
                  <a:tcPr anchor="ctr"/>
                </a:tc>
                <a:tc vMerge="1">
                  <a:txBody>
                    <a:bodyPr/>
                    <a:lstStyle/>
                    <a:p>
                      <a:pPr algn="ctr"/>
                      <a:endParaRPr lang="en-US" dirty="0"/>
                    </a:p>
                  </a:txBody>
                  <a:tcPr anchor="ctr"/>
                </a:tc>
              </a:tr>
              <a:tr h="205108">
                <a:tc>
                  <a:txBody>
                    <a:bodyPr/>
                    <a:lstStyle/>
                    <a:p>
                      <a:pPr algn="ctr"/>
                      <a:r>
                        <a:rPr lang="en-US" dirty="0" smtClean="0"/>
                        <a:t>Economy</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65</a:t>
                      </a:r>
                      <a:endParaRPr lang="en-US" dirty="0"/>
                    </a:p>
                  </a:txBody>
                  <a:tcPr anchor="ctr"/>
                </a:tc>
                <a:tc>
                  <a:txBody>
                    <a:bodyPr/>
                    <a:lstStyle/>
                    <a:p>
                      <a:pPr algn="ctr"/>
                      <a:r>
                        <a:rPr lang="en-US" dirty="0" smtClean="0"/>
                        <a:t>70</a:t>
                      </a:r>
                      <a:endParaRPr lang="en-US" dirty="0"/>
                    </a:p>
                  </a:txBody>
                  <a:tcPr anchor="ctr"/>
                </a:tc>
                <a:tc vMerge="1">
                  <a:txBody>
                    <a:bodyPr/>
                    <a:lstStyle/>
                    <a:p>
                      <a:pPr algn="ctr"/>
                      <a:endParaRPr lang="en-US" dirty="0"/>
                    </a:p>
                  </a:txBody>
                  <a:tcPr anchor="ctr"/>
                </a:tc>
              </a:tr>
            </a:tbl>
          </a:graphicData>
        </a:graphic>
      </p:graphicFrame>
    </p:spTree>
    <p:extLst>
      <p:ext uri="{BB962C8B-B14F-4D97-AF65-F5344CB8AC3E}">
        <p14:creationId xmlns:p14="http://schemas.microsoft.com/office/powerpoint/2010/main" val="255108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(5)</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h</m:t>
                        </m:r>
                      </m:sub>
                      <m:sup>
                        <m:r>
                          <a:rPr lang="en-US" b="0" i="1" smtClean="0">
                            <a:latin typeface="Cambria Math" panose="02040503050406030204" pitchFamily="18" charset="0"/>
                          </a:rPr>
                          <m:t>1</m:t>
                        </m:r>
                      </m:sup>
                    </m:sSubSup>
                  </m:oMath>
                </a14:m>
                <a:r>
                  <a:rPr lang="en-US" dirty="0" smtClean="0"/>
                  <a:t> is the </a:t>
                </a:r>
                <a:r>
                  <a:rPr lang="en-US" dirty="0"/>
                  <a:t>price for class </a:t>
                </a:r>
                <a:r>
                  <a:rPr lang="en-US" i="1" dirty="0"/>
                  <a:t>c </a:t>
                </a:r>
                <a:r>
                  <a:rPr lang="en-US" dirty="0"/>
                  <a:t>under option </a:t>
                </a:r>
                <a:r>
                  <a:rPr lang="en-US" i="1" dirty="0"/>
                  <a:t>h</a:t>
                </a:r>
                <a:r>
                  <a:rPr lang="en-US" dirty="0"/>
                  <a:t> in </a:t>
                </a:r>
                <a:r>
                  <a:rPr lang="en-US" dirty="0" smtClean="0"/>
                  <a:t>week 1</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61926261"/>
              </p:ext>
            </p:extLst>
          </p:nvPr>
        </p:nvGraphicFramePr>
        <p:xfrm>
          <a:off x="2043122" y="3188621"/>
          <a:ext cx="5865092" cy="2023536"/>
        </p:xfrm>
        <a:graphic>
          <a:graphicData uri="http://schemas.openxmlformats.org/drawingml/2006/table">
            <a:tbl>
              <a:tblPr firstRow="1" bandRow="1">
                <a:tableStyleId>{AE97E0A6-B7CC-40E8-A8C8-0A3725533414}</a:tableStyleId>
              </a:tblPr>
              <a:tblGrid>
                <a:gridCol w="1466273"/>
                <a:gridCol w="1466273"/>
                <a:gridCol w="1466273"/>
                <a:gridCol w="1466273"/>
              </a:tblGrid>
              <a:tr h="505884">
                <a:tc>
                  <a:txBody>
                    <a:bodyPr/>
                    <a:lstStyle/>
                    <a:p>
                      <a:pPr algn="ctr"/>
                      <a:endParaRPr lang="en-US" dirty="0"/>
                    </a:p>
                  </a:txBody>
                  <a:tcPr anchor="ctr"/>
                </a:tc>
                <a:tc>
                  <a:txBody>
                    <a:bodyPr/>
                    <a:lstStyle/>
                    <a:p>
                      <a:pPr algn="ctr"/>
                      <a:r>
                        <a:rPr lang="en-US" dirty="0" smtClean="0"/>
                        <a:t>Option1</a:t>
                      </a:r>
                      <a:endParaRPr lang="en-US" dirty="0"/>
                    </a:p>
                  </a:txBody>
                  <a:tcPr anchor="ctr"/>
                </a:tc>
                <a:tc>
                  <a:txBody>
                    <a:bodyPr/>
                    <a:lstStyle/>
                    <a:p>
                      <a:pPr algn="ctr"/>
                      <a:r>
                        <a:rPr lang="en-US" dirty="0" smtClean="0"/>
                        <a:t>Option2</a:t>
                      </a:r>
                      <a:endParaRPr lang="en-US" dirty="0"/>
                    </a:p>
                  </a:txBody>
                  <a:tcPr anchor="ctr"/>
                </a:tc>
                <a:tc>
                  <a:txBody>
                    <a:bodyPr/>
                    <a:lstStyle/>
                    <a:p>
                      <a:pPr algn="ctr"/>
                      <a:r>
                        <a:rPr lang="en-US" dirty="0" smtClean="0"/>
                        <a:t>Option3</a:t>
                      </a:r>
                      <a:endParaRPr lang="en-US" dirty="0"/>
                    </a:p>
                  </a:txBody>
                  <a:tcPr anchor="ctr"/>
                </a:tc>
              </a:tr>
              <a:tr h="505884">
                <a:tc>
                  <a:txBody>
                    <a:bodyPr/>
                    <a:lstStyle/>
                    <a:p>
                      <a:pPr algn="ctr"/>
                      <a:r>
                        <a:rPr lang="en-US" dirty="0" smtClean="0"/>
                        <a:t>First</a:t>
                      </a:r>
                      <a:endParaRPr lang="en-US" dirty="0"/>
                    </a:p>
                  </a:txBody>
                  <a:tcPr anchor="ctr"/>
                </a:tc>
                <a:tc>
                  <a:txBody>
                    <a:bodyPr/>
                    <a:lstStyle/>
                    <a:p>
                      <a:pPr algn="ctr"/>
                      <a:r>
                        <a:rPr lang="en-US" dirty="0" smtClean="0"/>
                        <a:t>1200</a:t>
                      </a:r>
                      <a:endParaRPr lang="en-US" dirty="0"/>
                    </a:p>
                  </a:txBody>
                  <a:tcPr anchor="ctr"/>
                </a:tc>
                <a:tc>
                  <a:txBody>
                    <a:bodyPr/>
                    <a:lstStyle/>
                    <a:p>
                      <a:pPr algn="ctr"/>
                      <a:r>
                        <a:rPr lang="en-US" dirty="0" smtClean="0"/>
                        <a:t>1000</a:t>
                      </a:r>
                      <a:endParaRPr lang="en-US" dirty="0"/>
                    </a:p>
                  </a:txBody>
                  <a:tcPr anchor="ctr"/>
                </a:tc>
                <a:tc>
                  <a:txBody>
                    <a:bodyPr/>
                    <a:lstStyle/>
                    <a:p>
                      <a:pPr algn="ctr"/>
                      <a:r>
                        <a:rPr lang="en-US" dirty="0" smtClean="0"/>
                        <a:t>950</a:t>
                      </a:r>
                      <a:endParaRPr lang="en-US" dirty="0"/>
                    </a:p>
                  </a:txBody>
                  <a:tcPr anchor="ctr"/>
                </a:tc>
              </a:tr>
              <a:tr h="505884">
                <a:tc>
                  <a:txBody>
                    <a:bodyPr/>
                    <a:lstStyle/>
                    <a:p>
                      <a:pPr algn="ctr"/>
                      <a:r>
                        <a:rPr lang="en-US" dirty="0" smtClean="0"/>
                        <a:t>Business</a:t>
                      </a:r>
                      <a:endParaRPr lang="en-US" dirty="0"/>
                    </a:p>
                  </a:txBody>
                  <a:tcPr anchor="ctr"/>
                </a:tc>
                <a:tc>
                  <a:txBody>
                    <a:bodyPr/>
                    <a:lstStyle/>
                    <a:p>
                      <a:pPr algn="ctr"/>
                      <a:r>
                        <a:rPr lang="en-US" dirty="0" smtClean="0"/>
                        <a:t>900</a:t>
                      </a:r>
                      <a:endParaRPr lang="en-US" dirty="0"/>
                    </a:p>
                  </a:txBody>
                  <a:tcPr anchor="ctr"/>
                </a:tc>
                <a:tc>
                  <a:txBody>
                    <a:bodyPr/>
                    <a:lstStyle/>
                    <a:p>
                      <a:pPr algn="ctr"/>
                      <a:r>
                        <a:rPr lang="en-US" dirty="0" smtClean="0"/>
                        <a:t>800</a:t>
                      </a:r>
                      <a:endParaRPr lang="en-US" dirty="0"/>
                    </a:p>
                  </a:txBody>
                  <a:tcPr anchor="ctr"/>
                </a:tc>
                <a:tc>
                  <a:txBody>
                    <a:bodyPr/>
                    <a:lstStyle/>
                    <a:p>
                      <a:pPr algn="ctr"/>
                      <a:r>
                        <a:rPr lang="en-US" dirty="0" smtClean="0"/>
                        <a:t>600</a:t>
                      </a:r>
                      <a:endParaRPr lang="en-US" dirty="0"/>
                    </a:p>
                  </a:txBody>
                  <a:tcPr anchor="ctr"/>
                </a:tc>
              </a:tr>
              <a:tr h="505884">
                <a:tc>
                  <a:txBody>
                    <a:bodyPr/>
                    <a:lstStyle/>
                    <a:p>
                      <a:pPr algn="ctr"/>
                      <a:r>
                        <a:rPr lang="en-US" dirty="0" smtClean="0"/>
                        <a:t>Economy</a:t>
                      </a:r>
                      <a:endParaRPr lang="en-US" dirty="0"/>
                    </a:p>
                  </a:txBody>
                  <a:tcPr anchor="ctr"/>
                </a:tc>
                <a:tc>
                  <a:txBody>
                    <a:bodyPr/>
                    <a:lstStyle/>
                    <a:p>
                      <a:pPr algn="ctr"/>
                      <a:r>
                        <a:rPr lang="en-US" dirty="0" smtClean="0"/>
                        <a:t>500</a:t>
                      </a:r>
                      <a:endParaRPr lang="en-US" dirty="0"/>
                    </a:p>
                  </a:txBody>
                  <a:tcPr anchor="ctr"/>
                </a:tc>
                <a:tc>
                  <a:txBody>
                    <a:bodyPr/>
                    <a:lstStyle/>
                    <a:p>
                      <a:pPr algn="ctr"/>
                      <a:r>
                        <a:rPr lang="en-US" dirty="0" smtClean="0"/>
                        <a:t>300</a:t>
                      </a:r>
                      <a:endParaRPr lang="en-US" dirty="0"/>
                    </a:p>
                  </a:txBody>
                  <a:tcPr anchor="ctr"/>
                </a:tc>
                <a:tc>
                  <a:txBody>
                    <a:bodyPr/>
                    <a:lstStyle/>
                    <a:p>
                      <a:pPr algn="ctr"/>
                      <a:r>
                        <a:rPr lang="en-US" dirty="0" smtClean="0"/>
                        <a:t>200</a:t>
                      </a:r>
                      <a:endParaRPr lang="en-US" dirty="0"/>
                    </a:p>
                  </a:txBody>
                  <a:tcPr anchor="ctr"/>
                </a:tc>
              </a:tr>
            </a:tbl>
          </a:graphicData>
        </a:graphic>
      </p:graphicFrame>
    </p:spTree>
    <p:extLst>
      <p:ext uri="{BB962C8B-B14F-4D97-AF65-F5344CB8AC3E}">
        <p14:creationId xmlns:p14="http://schemas.microsoft.com/office/powerpoint/2010/main" val="3786332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(6)</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h</m:t>
                        </m:r>
                      </m:sub>
                      <m:sup>
                        <m:r>
                          <a:rPr lang="en-US" b="0" i="1" smtClean="0">
                            <a:latin typeface="Cambria Math" panose="02040503050406030204" pitchFamily="18" charset="0"/>
                          </a:rPr>
                          <m:t>2</m:t>
                        </m:r>
                      </m:sup>
                    </m:sSubSup>
                  </m:oMath>
                </a14:m>
                <a:r>
                  <a:rPr lang="en-US" dirty="0" smtClean="0"/>
                  <a:t> is the price for class </a:t>
                </a:r>
                <a:r>
                  <a:rPr lang="en-US" i="1" dirty="0" smtClean="0"/>
                  <a:t>c </a:t>
                </a:r>
                <a:r>
                  <a:rPr lang="en-US" dirty="0" smtClean="0"/>
                  <a:t>under option </a:t>
                </a:r>
                <a:r>
                  <a:rPr lang="en-US" i="1" dirty="0" smtClean="0"/>
                  <a:t>h</a:t>
                </a:r>
                <a:r>
                  <a:rPr lang="en-US" dirty="0" smtClean="0"/>
                  <a:t> in week 2</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35087323"/>
              </p:ext>
            </p:extLst>
          </p:nvPr>
        </p:nvGraphicFramePr>
        <p:xfrm>
          <a:off x="2043122" y="3188621"/>
          <a:ext cx="5865092" cy="2023536"/>
        </p:xfrm>
        <a:graphic>
          <a:graphicData uri="http://schemas.openxmlformats.org/drawingml/2006/table">
            <a:tbl>
              <a:tblPr firstRow="1" bandRow="1">
                <a:tableStyleId>{AE97E0A6-B7CC-40E8-A8C8-0A3725533414}</a:tableStyleId>
              </a:tblPr>
              <a:tblGrid>
                <a:gridCol w="1466273"/>
                <a:gridCol w="1466273"/>
                <a:gridCol w="1466273"/>
                <a:gridCol w="1466273"/>
              </a:tblGrid>
              <a:tr h="505884">
                <a:tc>
                  <a:txBody>
                    <a:bodyPr/>
                    <a:lstStyle/>
                    <a:p>
                      <a:pPr algn="ctr"/>
                      <a:endParaRPr lang="en-US" dirty="0"/>
                    </a:p>
                  </a:txBody>
                  <a:tcPr anchor="ctr"/>
                </a:tc>
                <a:tc>
                  <a:txBody>
                    <a:bodyPr/>
                    <a:lstStyle/>
                    <a:p>
                      <a:pPr algn="ctr"/>
                      <a:r>
                        <a:rPr lang="en-US" dirty="0" smtClean="0"/>
                        <a:t>Option1</a:t>
                      </a:r>
                      <a:endParaRPr lang="en-US" dirty="0"/>
                    </a:p>
                  </a:txBody>
                  <a:tcPr anchor="ctr"/>
                </a:tc>
                <a:tc>
                  <a:txBody>
                    <a:bodyPr/>
                    <a:lstStyle/>
                    <a:p>
                      <a:pPr algn="ctr"/>
                      <a:r>
                        <a:rPr lang="en-US" dirty="0" smtClean="0"/>
                        <a:t>Option2</a:t>
                      </a:r>
                      <a:endParaRPr lang="en-US" dirty="0"/>
                    </a:p>
                  </a:txBody>
                  <a:tcPr anchor="ctr"/>
                </a:tc>
                <a:tc>
                  <a:txBody>
                    <a:bodyPr/>
                    <a:lstStyle/>
                    <a:p>
                      <a:pPr algn="ctr"/>
                      <a:r>
                        <a:rPr lang="en-US" dirty="0" smtClean="0"/>
                        <a:t>Option3</a:t>
                      </a:r>
                      <a:endParaRPr lang="en-US" dirty="0"/>
                    </a:p>
                  </a:txBody>
                  <a:tcPr anchor="ctr"/>
                </a:tc>
              </a:tr>
              <a:tr h="505884">
                <a:tc>
                  <a:txBody>
                    <a:bodyPr/>
                    <a:lstStyle/>
                    <a:p>
                      <a:pPr algn="ctr"/>
                      <a:r>
                        <a:rPr lang="en-US" dirty="0" smtClean="0"/>
                        <a:t>First</a:t>
                      </a:r>
                      <a:endParaRPr lang="en-US" dirty="0"/>
                    </a:p>
                  </a:txBody>
                  <a:tcPr anchor="ctr"/>
                </a:tc>
                <a:tc>
                  <a:txBody>
                    <a:bodyPr/>
                    <a:lstStyle/>
                    <a:p>
                      <a:pPr algn="ctr"/>
                      <a:r>
                        <a:rPr lang="en-US" dirty="0" smtClean="0"/>
                        <a:t>1400</a:t>
                      </a:r>
                      <a:endParaRPr lang="en-US" dirty="0"/>
                    </a:p>
                  </a:txBody>
                  <a:tcPr anchor="ctr"/>
                </a:tc>
                <a:tc>
                  <a:txBody>
                    <a:bodyPr/>
                    <a:lstStyle/>
                    <a:p>
                      <a:pPr algn="ctr"/>
                      <a:r>
                        <a:rPr lang="en-US" dirty="0" smtClean="0"/>
                        <a:t>1300</a:t>
                      </a:r>
                      <a:endParaRPr lang="en-US" dirty="0"/>
                    </a:p>
                  </a:txBody>
                  <a:tcPr anchor="ctr"/>
                </a:tc>
                <a:tc>
                  <a:txBody>
                    <a:bodyPr/>
                    <a:lstStyle/>
                    <a:p>
                      <a:pPr algn="ctr"/>
                      <a:r>
                        <a:rPr lang="en-US" dirty="0" smtClean="0"/>
                        <a:t>1150</a:t>
                      </a:r>
                      <a:endParaRPr lang="en-US" dirty="0"/>
                    </a:p>
                  </a:txBody>
                  <a:tcPr anchor="ctr"/>
                </a:tc>
              </a:tr>
              <a:tr h="505884">
                <a:tc>
                  <a:txBody>
                    <a:bodyPr/>
                    <a:lstStyle/>
                    <a:p>
                      <a:pPr algn="ctr"/>
                      <a:r>
                        <a:rPr lang="en-US" dirty="0" smtClean="0"/>
                        <a:t>Business</a:t>
                      </a:r>
                      <a:endParaRPr lang="en-US" dirty="0"/>
                    </a:p>
                  </a:txBody>
                  <a:tcPr anchor="ctr"/>
                </a:tc>
                <a:tc>
                  <a:txBody>
                    <a:bodyPr/>
                    <a:lstStyle/>
                    <a:p>
                      <a:pPr algn="ctr"/>
                      <a:r>
                        <a:rPr lang="en-US" dirty="0" smtClean="0"/>
                        <a:t>1100</a:t>
                      </a:r>
                      <a:endParaRPr lang="en-US" dirty="0"/>
                    </a:p>
                  </a:txBody>
                  <a:tcPr anchor="ctr"/>
                </a:tc>
                <a:tc>
                  <a:txBody>
                    <a:bodyPr/>
                    <a:lstStyle/>
                    <a:p>
                      <a:pPr algn="ctr"/>
                      <a:r>
                        <a:rPr lang="en-US" dirty="0" smtClean="0"/>
                        <a:t>900</a:t>
                      </a:r>
                      <a:endParaRPr lang="en-US" dirty="0"/>
                    </a:p>
                  </a:txBody>
                  <a:tcPr anchor="ctr"/>
                </a:tc>
                <a:tc>
                  <a:txBody>
                    <a:bodyPr/>
                    <a:lstStyle/>
                    <a:p>
                      <a:pPr algn="ctr"/>
                      <a:r>
                        <a:rPr lang="en-US" dirty="0" smtClean="0"/>
                        <a:t>750</a:t>
                      </a:r>
                      <a:endParaRPr lang="en-US" dirty="0"/>
                    </a:p>
                  </a:txBody>
                  <a:tcPr anchor="ctr"/>
                </a:tc>
              </a:tr>
              <a:tr h="505884">
                <a:tc>
                  <a:txBody>
                    <a:bodyPr/>
                    <a:lstStyle/>
                    <a:p>
                      <a:pPr algn="ctr"/>
                      <a:r>
                        <a:rPr lang="en-US" dirty="0" smtClean="0"/>
                        <a:t>Economy</a:t>
                      </a:r>
                      <a:endParaRPr lang="en-US" dirty="0"/>
                    </a:p>
                  </a:txBody>
                  <a:tcPr anchor="ctr"/>
                </a:tc>
                <a:tc>
                  <a:txBody>
                    <a:bodyPr/>
                    <a:lstStyle/>
                    <a:p>
                      <a:pPr algn="ctr"/>
                      <a:r>
                        <a:rPr lang="en-US" dirty="0" smtClean="0"/>
                        <a:t>700</a:t>
                      </a:r>
                      <a:endParaRPr lang="en-US" dirty="0"/>
                    </a:p>
                  </a:txBody>
                  <a:tcPr anchor="ctr"/>
                </a:tc>
                <a:tc>
                  <a:txBody>
                    <a:bodyPr/>
                    <a:lstStyle/>
                    <a:p>
                      <a:pPr algn="ctr"/>
                      <a:r>
                        <a:rPr lang="en-US" dirty="0" smtClean="0"/>
                        <a:t>400</a:t>
                      </a:r>
                      <a:endParaRPr lang="en-US" dirty="0"/>
                    </a:p>
                  </a:txBody>
                  <a:tcPr anchor="ctr"/>
                </a:tc>
                <a:tc>
                  <a:txBody>
                    <a:bodyPr/>
                    <a:lstStyle/>
                    <a:p>
                      <a:pPr algn="ctr"/>
                      <a:r>
                        <a:rPr lang="en-US" dirty="0" smtClean="0"/>
                        <a:t>350</a:t>
                      </a:r>
                      <a:endParaRPr lang="en-US" dirty="0"/>
                    </a:p>
                  </a:txBody>
                  <a:tcPr anchor="ctr"/>
                </a:tc>
              </a:tr>
            </a:tbl>
          </a:graphicData>
        </a:graphic>
      </p:graphicFrame>
    </p:spTree>
    <p:extLst>
      <p:ext uri="{BB962C8B-B14F-4D97-AF65-F5344CB8AC3E}">
        <p14:creationId xmlns:p14="http://schemas.microsoft.com/office/powerpoint/2010/main" val="480046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(7)</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h</m:t>
                        </m:r>
                      </m:sub>
                      <m:sup>
                        <m:r>
                          <a:rPr lang="en-US" b="0" i="1" smtClean="0">
                            <a:latin typeface="Cambria Math" panose="02040503050406030204" pitchFamily="18" charset="0"/>
                          </a:rPr>
                          <m:t>3</m:t>
                        </m:r>
                      </m:sup>
                    </m:sSubSup>
                  </m:oMath>
                </a14:m>
                <a:r>
                  <a:rPr lang="en-US" dirty="0" smtClean="0"/>
                  <a:t> is </a:t>
                </a:r>
                <a:r>
                  <a:rPr lang="en-US" dirty="0"/>
                  <a:t>price for class </a:t>
                </a:r>
                <a:r>
                  <a:rPr lang="en-US" i="1" dirty="0"/>
                  <a:t>c </a:t>
                </a:r>
                <a:r>
                  <a:rPr lang="en-US" dirty="0"/>
                  <a:t>under option </a:t>
                </a:r>
                <a:r>
                  <a:rPr lang="en-US" i="1" dirty="0"/>
                  <a:t>h</a:t>
                </a:r>
                <a:r>
                  <a:rPr lang="en-US" dirty="0"/>
                  <a:t> in </a:t>
                </a:r>
                <a:r>
                  <a:rPr lang="en-US" dirty="0" smtClean="0"/>
                  <a:t>week 3</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55298167"/>
              </p:ext>
            </p:extLst>
          </p:nvPr>
        </p:nvGraphicFramePr>
        <p:xfrm>
          <a:off x="2043122" y="3188621"/>
          <a:ext cx="5865092" cy="2023536"/>
        </p:xfrm>
        <a:graphic>
          <a:graphicData uri="http://schemas.openxmlformats.org/drawingml/2006/table">
            <a:tbl>
              <a:tblPr firstRow="1" bandRow="1">
                <a:tableStyleId>{AE97E0A6-B7CC-40E8-A8C8-0A3725533414}</a:tableStyleId>
              </a:tblPr>
              <a:tblGrid>
                <a:gridCol w="1466273"/>
                <a:gridCol w="1466273"/>
                <a:gridCol w="1466273"/>
                <a:gridCol w="1466273"/>
              </a:tblGrid>
              <a:tr h="505884">
                <a:tc>
                  <a:txBody>
                    <a:bodyPr/>
                    <a:lstStyle/>
                    <a:p>
                      <a:pPr algn="ctr"/>
                      <a:endParaRPr lang="en-US" dirty="0"/>
                    </a:p>
                  </a:txBody>
                  <a:tcPr anchor="ctr"/>
                </a:tc>
                <a:tc>
                  <a:txBody>
                    <a:bodyPr/>
                    <a:lstStyle/>
                    <a:p>
                      <a:pPr algn="ctr"/>
                      <a:r>
                        <a:rPr lang="en-US" dirty="0" smtClean="0"/>
                        <a:t>Option1</a:t>
                      </a:r>
                      <a:endParaRPr lang="en-US" dirty="0"/>
                    </a:p>
                  </a:txBody>
                  <a:tcPr anchor="ctr"/>
                </a:tc>
                <a:tc>
                  <a:txBody>
                    <a:bodyPr/>
                    <a:lstStyle/>
                    <a:p>
                      <a:pPr algn="ctr"/>
                      <a:r>
                        <a:rPr lang="en-US" dirty="0" smtClean="0"/>
                        <a:t>Option2</a:t>
                      </a:r>
                      <a:endParaRPr lang="en-US" dirty="0"/>
                    </a:p>
                  </a:txBody>
                  <a:tcPr anchor="ctr"/>
                </a:tc>
                <a:tc>
                  <a:txBody>
                    <a:bodyPr/>
                    <a:lstStyle/>
                    <a:p>
                      <a:pPr algn="ctr"/>
                      <a:r>
                        <a:rPr lang="en-US" dirty="0" smtClean="0"/>
                        <a:t>Option3</a:t>
                      </a:r>
                      <a:endParaRPr lang="en-US" dirty="0"/>
                    </a:p>
                  </a:txBody>
                  <a:tcPr anchor="ctr"/>
                </a:tc>
              </a:tr>
              <a:tr h="505884">
                <a:tc>
                  <a:txBody>
                    <a:bodyPr/>
                    <a:lstStyle/>
                    <a:p>
                      <a:pPr algn="ctr"/>
                      <a:r>
                        <a:rPr lang="en-US" dirty="0" smtClean="0"/>
                        <a:t>First</a:t>
                      </a:r>
                      <a:endParaRPr lang="en-US" dirty="0"/>
                    </a:p>
                  </a:txBody>
                  <a:tcPr anchor="ctr"/>
                </a:tc>
                <a:tc>
                  <a:txBody>
                    <a:bodyPr/>
                    <a:lstStyle/>
                    <a:p>
                      <a:pPr algn="ctr"/>
                      <a:r>
                        <a:rPr lang="en-US" dirty="0" smtClean="0"/>
                        <a:t>1500</a:t>
                      </a:r>
                      <a:endParaRPr lang="en-US" dirty="0"/>
                    </a:p>
                  </a:txBody>
                  <a:tcPr anchor="ctr"/>
                </a:tc>
                <a:tc>
                  <a:txBody>
                    <a:bodyPr/>
                    <a:lstStyle/>
                    <a:p>
                      <a:pPr algn="ctr"/>
                      <a:r>
                        <a:rPr lang="en-US" dirty="0" smtClean="0"/>
                        <a:t>900</a:t>
                      </a:r>
                      <a:endParaRPr lang="en-US" dirty="0"/>
                    </a:p>
                  </a:txBody>
                  <a:tcPr anchor="ctr"/>
                </a:tc>
                <a:tc>
                  <a:txBody>
                    <a:bodyPr/>
                    <a:lstStyle/>
                    <a:p>
                      <a:pPr algn="ctr"/>
                      <a:r>
                        <a:rPr lang="en-US" dirty="0" smtClean="0"/>
                        <a:t>850</a:t>
                      </a:r>
                      <a:endParaRPr lang="en-US" dirty="0"/>
                    </a:p>
                  </a:txBody>
                  <a:tcPr anchor="ctr"/>
                </a:tc>
              </a:tr>
              <a:tr h="505884">
                <a:tc>
                  <a:txBody>
                    <a:bodyPr/>
                    <a:lstStyle/>
                    <a:p>
                      <a:pPr algn="ctr"/>
                      <a:r>
                        <a:rPr lang="en-US" dirty="0" smtClean="0"/>
                        <a:t>Business</a:t>
                      </a:r>
                      <a:endParaRPr lang="en-US" dirty="0"/>
                    </a:p>
                  </a:txBody>
                  <a:tcPr anchor="ctr"/>
                </a:tc>
                <a:tc>
                  <a:txBody>
                    <a:bodyPr/>
                    <a:lstStyle/>
                    <a:p>
                      <a:pPr algn="ctr"/>
                      <a:r>
                        <a:rPr lang="en-US" dirty="0" smtClean="0"/>
                        <a:t>820</a:t>
                      </a:r>
                      <a:endParaRPr lang="en-US" dirty="0"/>
                    </a:p>
                  </a:txBody>
                  <a:tcPr anchor="ctr"/>
                </a:tc>
                <a:tc>
                  <a:txBody>
                    <a:bodyPr/>
                    <a:lstStyle/>
                    <a:p>
                      <a:pPr algn="ctr"/>
                      <a:r>
                        <a:rPr lang="en-US" dirty="0" smtClean="0"/>
                        <a:t>800</a:t>
                      </a:r>
                      <a:endParaRPr lang="en-US" dirty="0"/>
                    </a:p>
                  </a:txBody>
                  <a:tcPr anchor="ctr"/>
                </a:tc>
                <a:tc>
                  <a:txBody>
                    <a:bodyPr/>
                    <a:lstStyle/>
                    <a:p>
                      <a:pPr algn="ctr"/>
                      <a:r>
                        <a:rPr lang="en-US" dirty="0" smtClean="0"/>
                        <a:t>500</a:t>
                      </a:r>
                      <a:endParaRPr lang="en-US" dirty="0"/>
                    </a:p>
                  </a:txBody>
                  <a:tcPr anchor="ctr"/>
                </a:tc>
              </a:tr>
              <a:tr h="505884">
                <a:tc>
                  <a:txBody>
                    <a:bodyPr/>
                    <a:lstStyle/>
                    <a:p>
                      <a:pPr algn="ctr"/>
                      <a:r>
                        <a:rPr lang="en-US" dirty="0" smtClean="0"/>
                        <a:t>Economy</a:t>
                      </a:r>
                      <a:endParaRPr lang="en-US" dirty="0"/>
                    </a:p>
                  </a:txBody>
                  <a:tcPr anchor="ctr"/>
                </a:tc>
                <a:tc>
                  <a:txBody>
                    <a:bodyPr/>
                    <a:lstStyle/>
                    <a:p>
                      <a:pPr algn="ctr"/>
                      <a:r>
                        <a:rPr lang="en-US" dirty="0" smtClean="0"/>
                        <a:t>480</a:t>
                      </a:r>
                      <a:endParaRPr lang="en-US" dirty="0"/>
                    </a:p>
                  </a:txBody>
                  <a:tcPr anchor="ctr"/>
                </a:tc>
                <a:tc>
                  <a:txBody>
                    <a:bodyPr/>
                    <a:lstStyle/>
                    <a:p>
                      <a:pPr algn="ctr"/>
                      <a:r>
                        <a:rPr lang="en-US" dirty="0" smtClean="0"/>
                        <a:t>470</a:t>
                      </a:r>
                      <a:endParaRPr lang="en-US" dirty="0"/>
                    </a:p>
                  </a:txBody>
                  <a:tcPr anchor="ctr"/>
                </a:tc>
                <a:tc>
                  <a:txBody>
                    <a:bodyPr/>
                    <a:lstStyle/>
                    <a:p>
                      <a:pPr algn="ctr"/>
                      <a:r>
                        <a:rPr lang="en-US" dirty="0" smtClean="0"/>
                        <a:t>450</a:t>
                      </a:r>
                      <a:endParaRPr lang="en-US" dirty="0"/>
                    </a:p>
                  </a:txBody>
                  <a:tcPr anchor="ctr"/>
                </a:tc>
              </a:tr>
            </a:tbl>
          </a:graphicData>
        </a:graphic>
      </p:graphicFrame>
    </p:spTree>
    <p:extLst>
      <p:ext uri="{BB962C8B-B14F-4D97-AF65-F5344CB8AC3E}">
        <p14:creationId xmlns:p14="http://schemas.microsoft.com/office/powerpoint/2010/main" val="655579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parameters </a:t>
            </a:r>
            <a:r>
              <a:rPr lang="en-US" dirty="0" smtClean="0"/>
              <a:t>(8)</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𝑐</m:t>
                        </m:r>
                      </m:sub>
                    </m:sSub>
                  </m:oMath>
                </a14:m>
                <a:r>
                  <a:rPr lang="en-US" dirty="0" smtClean="0"/>
                  <a:t> is the seat capacity for each ticket class </a:t>
                </a:r>
                <a:r>
                  <a:rPr lang="en-US" i="1" dirty="0" smtClean="0"/>
                  <a:t>c</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35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133466058"/>
                  </p:ext>
                </p:extLst>
              </p:nvPr>
            </p:nvGraphicFramePr>
            <p:xfrm>
              <a:off x="3509395" y="3271748"/>
              <a:ext cx="2932546" cy="2023536"/>
            </p:xfrm>
            <a:graphic>
              <a:graphicData uri="http://schemas.openxmlformats.org/drawingml/2006/table">
                <a:tbl>
                  <a:tblPr firstRow="1" bandRow="1">
                    <a:tableStyleId>{AE97E0A6-B7CC-40E8-A8C8-0A3725533414}</a:tableStyleId>
                  </a:tblPr>
                  <a:tblGrid>
                    <a:gridCol w="1466273"/>
                    <a:gridCol w="1466273"/>
                  </a:tblGrid>
                  <a:tr h="505884">
                    <a:tc>
                      <a:txBody>
                        <a:bodyPr/>
                        <a:lstStyle/>
                        <a:p>
                          <a:pPr algn="ctr"/>
                          <a:r>
                            <a:rPr lang="en-US" i="1" dirty="0" smtClean="0"/>
                            <a:t>c</a:t>
                          </a:r>
                          <a:endParaRPr lang="en-US" i="1"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𝑐</m:t>
                                    </m:r>
                                  </m:sub>
                                </m:sSub>
                              </m:oMath>
                            </m:oMathPara>
                          </a14:m>
                          <a:endParaRPr lang="en-US" dirty="0"/>
                        </a:p>
                      </a:txBody>
                      <a:tcPr anchor="ctr"/>
                    </a:tc>
                  </a:tr>
                  <a:tr h="505884">
                    <a:tc>
                      <a:txBody>
                        <a:bodyPr/>
                        <a:lstStyle/>
                        <a:p>
                          <a:pPr algn="ctr"/>
                          <a:r>
                            <a:rPr lang="en-US" dirty="0" smtClean="0"/>
                            <a:t>First</a:t>
                          </a:r>
                          <a:endParaRPr lang="en-US" dirty="0"/>
                        </a:p>
                      </a:txBody>
                      <a:tcPr anchor="ctr"/>
                    </a:tc>
                    <a:tc>
                      <a:txBody>
                        <a:bodyPr/>
                        <a:lstStyle/>
                        <a:p>
                          <a:pPr algn="ctr"/>
                          <a:r>
                            <a:rPr lang="en-US" dirty="0" smtClean="0"/>
                            <a:t>37</a:t>
                          </a:r>
                          <a:endParaRPr lang="en-US" dirty="0"/>
                        </a:p>
                      </a:txBody>
                      <a:tcPr anchor="ctr"/>
                    </a:tc>
                  </a:tr>
                  <a:tr h="505884">
                    <a:tc>
                      <a:txBody>
                        <a:bodyPr/>
                        <a:lstStyle/>
                        <a:p>
                          <a:pPr algn="ctr"/>
                          <a:r>
                            <a:rPr lang="en-US" dirty="0" smtClean="0"/>
                            <a:t>Business</a:t>
                          </a:r>
                          <a:endParaRPr lang="en-US" dirty="0"/>
                        </a:p>
                      </a:txBody>
                      <a:tcPr anchor="ctr"/>
                    </a:tc>
                    <a:tc>
                      <a:txBody>
                        <a:bodyPr/>
                        <a:lstStyle/>
                        <a:p>
                          <a:pPr algn="ctr"/>
                          <a:r>
                            <a:rPr lang="en-US" dirty="0" smtClean="0"/>
                            <a:t>38</a:t>
                          </a:r>
                          <a:endParaRPr lang="en-US" dirty="0"/>
                        </a:p>
                      </a:txBody>
                      <a:tcPr anchor="ctr"/>
                    </a:tc>
                  </a:tr>
                  <a:tr h="505884">
                    <a:tc>
                      <a:txBody>
                        <a:bodyPr/>
                        <a:lstStyle/>
                        <a:p>
                          <a:pPr algn="ctr"/>
                          <a:r>
                            <a:rPr lang="en-US" dirty="0" smtClean="0"/>
                            <a:t>Economy</a:t>
                          </a:r>
                          <a:endParaRPr lang="en-US" dirty="0"/>
                        </a:p>
                      </a:txBody>
                      <a:tcPr anchor="ctr"/>
                    </a:tc>
                    <a:tc>
                      <a:txBody>
                        <a:bodyPr/>
                        <a:lstStyle/>
                        <a:p>
                          <a:pPr algn="ctr"/>
                          <a:r>
                            <a:rPr lang="en-US" dirty="0" smtClean="0"/>
                            <a:t>47</a:t>
                          </a:r>
                          <a:endParaRPr lang="en-US"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133466058"/>
                  </p:ext>
                </p:extLst>
              </p:nvPr>
            </p:nvGraphicFramePr>
            <p:xfrm>
              <a:off x="3509395" y="3271748"/>
              <a:ext cx="2932546" cy="2023536"/>
            </p:xfrm>
            <a:graphic>
              <a:graphicData uri="http://schemas.openxmlformats.org/drawingml/2006/table">
                <a:tbl>
                  <a:tblPr firstRow="1" bandRow="1">
                    <a:tableStyleId>{AE97E0A6-B7CC-40E8-A8C8-0A3725533414}</a:tableStyleId>
                  </a:tblPr>
                  <a:tblGrid>
                    <a:gridCol w="1466273"/>
                    <a:gridCol w="1466273"/>
                  </a:tblGrid>
                  <a:tr h="505884">
                    <a:tc>
                      <a:txBody>
                        <a:bodyPr/>
                        <a:lstStyle/>
                        <a:p>
                          <a:pPr algn="ctr"/>
                          <a:r>
                            <a:rPr lang="en-US" i="1" dirty="0" smtClean="0"/>
                            <a:t>c</a:t>
                          </a:r>
                          <a:endParaRPr lang="en-US" i="1" dirty="0"/>
                        </a:p>
                      </a:txBody>
                      <a:tcPr anchor="ctr"/>
                    </a:tc>
                    <a:tc>
                      <a:txBody>
                        <a:bodyPr/>
                        <a:lstStyle/>
                        <a:p>
                          <a:endParaRPr lang="en-US"/>
                        </a:p>
                      </a:txBody>
                      <a:tcPr anchor="ctr">
                        <a:blipFill rotWithShape="0">
                          <a:blip r:embed="rId3"/>
                          <a:stretch>
                            <a:fillRect l="-100415" t="-1205" r="-1660" b="-303614"/>
                          </a:stretch>
                        </a:blipFill>
                      </a:tcPr>
                    </a:tc>
                  </a:tr>
                  <a:tr h="505884">
                    <a:tc>
                      <a:txBody>
                        <a:bodyPr/>
                        <a:lstStyle/>
                        <a:p>
                          <a:pPr algn="ctr"/>
                          <a:r>
                            <a:rPr lang="en-US" dirty="0" smtClean="0"/>
                            <a:t>First</a:t>
                          </a:r>
                          <a:endParaRPr lang="en-US" dirty="0"/>
                        </a:p>
                      </a:txBody>
                      <a:tcPr anchor="ctr"/>
                    </a:tc>
                    <a:tc>
                      <a:txBody>
                        <a:bodyPr/>
                        <a:lstStyle/>
                        <a:p>
                          <a:pPr algn="ctr"/>
                          <a:r>
                            <a:rPr lang="en-US" dirty="0" smtClean="0"/>
                            <a:t>37</a:t>
                          </a:r>
                          <a:endParaRPr lang="en-US" dirty="0"/>
                        </a:p>
                      </a:txBody>
                      <a:tcPr anchor="ctr"/>
                    </a:tc>
                  </a:tr>
                  <a:tr h="505884">
                    <a:tc>
                      <a:txBody>
                        <a:bodyPr/>
                        <a:lstStyle/>
                        <a:p>
                          <a:pPr algn="ctr"/>
                          <a:r>
                            <a:rPr lang="en-US" dirty="0" smtClean="0"/>
                            <a:t>Business</a:t>
                          </a:r>
                          <a:endParaRPr lang="en-US" dirty="0"/>
                        </a:p>
                      </a:txBody>
                      <a:tcPr anchor="ctr"/>
                    </a:tc>
                    <a:tc>
                      <a:txBody>
                        <a:bodyPr/>
                        <a:lstStyle/>
                        <a:p>
                          <a:pPr algn="ctr"/>
                          <a:r>
                            <a:rPr lang="en-US" dirty="0" smtClean="0"/>
                            <a:t>38</a:t>
                          </a:r>
                          <a:endParaRPr lang="en-US" dirty="0"/>
                        </a:p>
                      </a:txBody>
                      <a:tcPr anchor="ctr"/>
                    </a:tc>
                  </a:tr>
                  <a:tr h="505884">
                    <a:tc>
                      <a:txBody>
                        <a:bodyPr/>
                        <a:lstStyle/>
                        <a:p>
                          <a:pPr algn="ctr"/>
                          <a:r>
                            <a:rPr lang="en-US" dirty="0" smtClean="0"/>
                            <a:t>Economy</a:t>
                          </a:r>
                          <a:endParaRPr lang="en-US" dirty="0"/>
                        </a:p>
                      </a:txBody>
                      <a:tcPr anchor="ctr"/>
                    </a:tc>
                    <a:tc>
                      <a:txBody>
                        <a:bodyPr/>
                        <a:lstStyle/>
                        <a:p>
                          <a:pPr algn="ctr"/>
                          <a:r>
                            <a:rPr lang="en-US" dirty="0" smtClean="0"/>
                            <a:t>47</a:t>
                          </a:r>
                          <a:endParaRPr lang="en-US" dirty="0"/>
                        </a:p>
                      </a:txBody>
                      <a:tcPr anchor="ctr"/>
                    </a:tc>
                  </a:tr>
                </a:tbl>
              </a:graphicData>
            </a:graphic>
          </p:graphicFrame>
        </mc:Fallback>
      </mc:AlternateContent>
    </p:spTree>
    <p:extLst>
      <p:ext uri="{BB962C8B-B14F-4D97-AF65-F5344CB8AC3E}">
        <p14:creationId xmlns:p14="http://schemas.microsoft.com/office/powerpoint/2010/main" val="2963848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smtClean="0"/>
              <a:t>variables </a:t>
            </a:r>
            <a:r>
              <a:rPr lang="en-US" dirty="0" smtClean="0"/>
              <a:t>(1)</a:t>
            </a:r>
            <a:endParaRPr dirty="0"/>
          </a:p>
        </p:txBody>
      </p:sp>
      <p:sp>
        <p:nvSpPr>
          <p:cNvPr id="434" name="Google Shape;434;p31"/>
          <p:cNvSpPr txBox="1">
            <a:spLocks noGrp="1"/>
          </p:cNvSpPr>
          <p:nvPr>
            <p:ph type="body" idx="1"/>
          </p:nvPr>
        </p:nvSpPr>
        <p:spPr>
          <a:xfrm>
            <a:off x="677334" y="1603169"/>
            <a:ext cx="8098531" cy="498763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Whether or not price option </a:t>
            </a:r>
            <a:r>
              <a:rPr lang="en-US" i="1" dirty="0" smtClean="0"/>
              <a:t>h</a:t>
            </a:r>
            <a:r>
              <a:rPr lang="en-US" dirty="0" smtClean="0"/>
              <a:t> is chosen for ticket class </a:t>
            </a:r>
            <a:r>
              <a:rPr lang="en-US" i="1" dirty="0" smtClean="0"/>
              <a:t>c</a:t>
            </a:r>
            <a:r>
              <a:rPr lang="en-US" dirty="0" smtClean="0"/>
              <a:t> in week 1 – </a:t>
            </a:r>
            <a:r>
              <a:rPr lang="en-US" u="sng" dirty="0" smtClean="0"/>
              <a:t>binary variable</a:t>
            </a:r>
            <a:endParaRPr dirty="0" smtClean="0"/>
          </a:p>
          <a:p>
            <a:pPr marL="742950" lvl="1" indent="-285750" algn="l" rtl="0">
              <a:spcBef>
                <a:spcPts val="1000"/>
              </a:spcBef>
              <a:spcAft>
                <a:spcPts val="0"/>
              </a:spcAft>
              <a:buSzPts val="1440"/>
              <a:buChar char="o"/>
            </a:pPr>
            <a:r>
              <a:rPr lang="en-US" dirty="0" smtClean="0"/>
              <a:t> </a:t>
            </a:r>
          </a:p>
          <a:p>
            <a:pPr marL="742950" lvl="1" indent="-285750" algn="l" rtl="0">
              <a:spcBef>
                <a:spcPts val="1000"/>
              </a:spcBef>
              <a:spcAft>
                <a:spcPts val="0"/>
              </a:spcAft>
              <a:buSzPts val="1440"/>
              <a:buChar char="o"/>
            </a:pPr>
            <a:endParaRPr dirty="0"/>
          </a:p>
          <a:p>
            <a:pPr marL="342900" lvl="0" indent="-342900">
              <a:spcBef>
                <a:spcPts val="0"/>
              </a:spcBef>
            </a:pPr>
            <a:r>
              <a:rPr lang="en-US" dirty="0"/>
              <a:t>Whether or not price option </a:t>
            </a:r>
            <a:r>
              <a:rPr lang="en-US" i="1" dirty="0"/>
              <a:t>h</a:t>
            </a:r>
            <a:r>
              <a:rPr lang="en-US" dirty="0"/>
              <a:t> is chosen for ticket class </a:t>
            </a:r>
            <a:r>
              <a:rPr lang="en-US" i="1" dirty="0"/>
              <a:t>c</a:t>
            </a:r>
            <a:r>
              <a:rPr lang="en-US" dirty="0"/>
              <a:t> in week 1 – </a:t>
            </a:r>
            <a:r>
              <a:rPr lang="en-US" u="sng" dirty="0"/>
              <a:t>binary variable</a:t>
            </a:r>
            <a:endParaRPr lang="en-US" dirty="0"/>
          </a:p>
          <a:p>
            <a:pPr marL="742950" lvl="1" indent="-285750" algn="l" rtl="0">
              <a:spcBef>
                <a:spcPts val="1000"/>
              </a:spcBef>
              <a:spcAft>
                <a:spcPts val="0"/>
              </a:spcAft>
              <a:buSzPts val="1440"/>
              <a:buChar char="o"/>
            </a:pPr>
            <a:r>
              <a:rPr lang="en-US" dirty="0" smtClean="0"/>
              <a:t> </a:t>
            </a:r>
          </a:p>
          <a:p>
            <a:pPr marL="742950" lvl="1" indent="-285750" algn="l" rtl="0">
              <a:spcBef>
                <a:spcPts val="1000"/>
              </a:spcBef>
              <a:spcAft>
                <a:spcPts val="0"/>
              </a:spcAft>
              <a:buSzPts val="1440"/>
              <a:buChar char="o"/>
            </a:pPr>
            <a:endParaRPr dirty="0"/>
          </a:p>
          <a:p>
            <a:pPr marL="342900" lvl="0" indent="-342900">
              <a:spcBef>
                <a:spcPts val="0"/>
              </a:spcBef>
            </a:pPr>
            <a:r>
              <a:rPr lang="en-US" dirty="0"/>
              <a:t>Whether or not price option </a:t>
            </a:r>
            <a:r>
              <a:rPr lang="en-US" i="1" dirty="0"/>
              <a:t>h</a:t>
            </a:r>
            <a:r>
              <a:rPr lang="en-US" dirty="0"/>
              <a:t> is chosen for ticket class </a:t>
            </a:r>
            <a:r>
              <a:rPr lang="en-US" i="1" dirty="0"/>
              <a:t>c</a:t>
            </a:r>
            <a:r>
              <a:rPr lang="en-US" dirty="0"/>
              <a:t> in week 1 – </a:t>
            </a:r>
            <a:r>
              <a:rPr lang="en-US" u="sng" dirty="0"/>
              <a:t>binary variable</a:t>
            </a:r>
            <a:endParaRPr lang="en-US" dirty="0"/>
          </a:p>
          <a:p>
            <a:pPr marL="742950" lvl="1" indent="-285750" algn="l" rtl="0">
              <a:spcBef>
                <a:spcPts val="1000"/>
              </a:spcBef>
              <a:spcAft>
                <a:spcPts val="0"/>
              </a:spcAft>
              <a:buSzPts val="1440"/>
              <a:buChar char="o"/>
            </a:pPr>
            <a:r>
              <a:rPr lang="en-US" dirty="0" smtClean="0"/>
              <a:t> </a:t>
            </a:r>
            <a:endParaRPr dirty="0"/>
          </a:p>
        </p:txBody>
      </p:sp>
      <p:sp>
        <p:nvSpPr>
          <p:cNvPr id="435" name="Google Shape;43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5060866"/>
              </p:ext>
            </p:extLst>
          </p:nvPr>
        </p:nvGraphicFramePr>
        <p:xfrm>
          <a:off x="1458913" y="2372394"/>
          <a:ext cx="1998715" cy="416399"/>
        </p:xfrm>
        <a:graphic>
          <a:graphicData uri="http://schemas.openxmlformats.org/presentationml/2006/ole">
            <mc:AlternateContent xmlns:mc="http://schemas.openxmlformats.org/markup-compatibility/2006">
              <mc:Choice xmlns:v="urn:schemas-microsoft-com:vml" Requires="v">
                <p:oleObj spid="_x0000_s17432" name="Equation" r:id="rId4" imgW="1218960" imgH="253800" progId="Equation.DSMT4">
                  <p:embed/>
                </p:oleObj>
              </mc:Choice>
              <mc:Fallback>
                <p:oleObj name="Equation" r:id="rId4" imgW="1218960" imgH="253800" progId="Equation.DSMT4">
                  <p:embed/>
                  <p:pic>
                    <p:nvPicPr>
                      <p:cNvPr id="0" name=""/>
                      <p:cNvPicPr/>
                      <p:nvPr/>
                    </p:nvPicPr>
                    <p:blipFill>
                      <a:blip r:embed="rId5"/>
                      <a:stretch>
                        <a:fillRect/>
                      </a:stretch>
                    </p:blipFill>
                    <p:spPr>
                      <a:xfrm>
                        <a:off x="1458913" y="2372394"/>
                        <a:ext cx="1998715" cy="41639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56854402"/>
              </p:ext>
            </p:extLst>
          </p:nvPr>
        </p:nvGraphicFramePr>
        <p:xfrm>
          <a:off x="1458913" y="3786249"/>
          <a:ext cx="2601912" cy="415925"/>
        </p:xfrm>
        <a:graphic>
          <a:graphicData uri="http://schemas.openxmlformats.org/presentationml/2006/ole">
            <mc:AlternateContent xmlns:mc="http://schemas.openxmlformats.org/markup-compatibility/2006">
              <mc:Choice xmlns:v="urn:schemas-microsoft-com:vml" Requires="v">
                <p:oleObj spid="_x0000_s17433" name="Equation" r:id="rId6" imgW="1587240" imgH="253800" progId="Equation.DSMT4">
                  <p:embed/>
                </p:oleObj>
              </mc:Choice>
              <mc:Fallback>
                <p:oleObj name="Equation" r:id="rId6" imgW="1587240" imgH="253800" progId="Equation.DSMT4">
                  <p:embed/>
                  <p:pic>
                    <p:nvPicPr>
                      <p:cNvPr id="0" name=""/>
                      <p:cNvPicPr/>
                      <p:nvPr/>
                    </p:nvPicPr>
                    <p:blipFill>
                      <a:blip r:embed="rId7"/>
                      <a:stretch>
                        <a:fillRect/>
                      </a:stretch>
                    </p:blipFill>
                    <p:spPr>
                      <a:xfrm>
                        <a:off x="1458913" y="3786249"/>
                        <a:ext cx="2601912" cy="4159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910614859"/>
              </p:ext>
            </p:extLst>
          </p:nvPr>
        </p:nvGraphicFramePr>
        <p:xfrm>
          <a:off x="1396024" y="5199630"/>
          <a:ext cx="3330575" cy="415925"/>
        </p:xfrm>
        <a:graphic>
          <a:graphicData uri="http://schemas.openxmlformats.org/presentationml/2006/ole">
            <mc:AlternateContent xmlns:mc="http://schemas.openxmlformats.org/markup-compatibility/2006">
              <mc:Choice xmlns:v="urn:schemas-microsoft-com:vml" Requires="v">
                <p:oleObj spid="_x0000_s17434" name="Equation" r:id="rId8" imgW="2031840" imgH="253800" progId="Equation.DSMT4">
                  <p:embed/>
                </p:oleObj>
              </mc:Choice>
              <mc:Fallback>
                <p:oleObj name="Equation" r:id="rId8" imgW="2031840" imgH="253800" progId="Equation.DSMT4">
                  <p:embed/>
                  <p:pic>
                    <p:nvPicPr>
                      <p:cNvPr id="0" name=""/>
                      <p:cNvPicPr/>
                      <p:nvPr/>
                    </p:nvPicPr>
                    <p:blipFill>
                      <a:blip r:embed="rId9"/>
                      <a:stretch>
                        <a:fillRect/>
                      </a:stretch>
                    </p:blipFill>
                    <p:spPr>
                      <a:xfrm>
                        <a:off x="1396024" y="5199630"/>
                        <a:ext cx="3330575" cy="41592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Example 1</a:t>
            </a:r>
            <a:r>
              <a:rPr lang="en-US" baseline="30000" dirty="0"/>
              <a:t>* </a:t>
            </a:r>
            <a:r>
              <a:rPr lang="en-US" dirty="0"/>
              <a:t>- </a:t>
            </a:r>
            <a:r>
              <a:rPr lang="en-US" dirty="0" smtClean="0"/>
              <a:t>Power scheduling problem</a:t>
            </a:r>
            <a:endParaRPr dirty="0"/>
          </a:p>
        </p:txBody>
      </p:sp>
      <mc:AlternateContent xmlns:mc="http://schemas.openxmlformats.org/markup-compatibility/2006" xmlns:a14="http://schemas.microsoft.com/office/drawing/2010/main">
        <mc:Choice Requires="a14">
          <p:sp>
            <p:nvSpPr>
              <p:cNvPr id="172" name="Google Shape;172;p4"/>
              <p:cNvSpPr/>
              <p:nvPr/>
            </p:nvSpPr>
            <p:spPr>
              <a:xfrm>
                <a:off x="677334" y="1708961"/>
                <a:ext cx="8827910" cy="43405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smtClean="0">
                    <a:solidFill>
                      <a:schemeClr val="dk1"/>
                    </a:solidFill>
                    <a:latin typeface="Calibri"/>
                    <a:ea typeface="Calibri"/>
                    <a:cs typeface="Calibri"/>
                    <a:sym typeface="Calibri"/>
                  </a:rPr>
                  <a:t>An oil-fired power plant has the following fuel consumption curve:</a:t>
                </a:r>
              </a:p>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𝑏𝑏𝑙</m:t>
                              </m:r>
                            </m:num>
                            <m:den>
                              <m:r>
                                <a:rPr lang="en-US" b="0" i="1" smtClean="0">
                                  <a:latin typeface="Cambria Math" panose="02040503050406030204" pitchFamily="18" charset="0"/>
                                </a:rPr>
                                <m:t>h</m:t>
                              </m:r>
                            </m:den>
                          </m:f>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0+</m:t>
                                </m:r>
                                <m:r>
                                  <a:rPr lang="en-US" b="0" i="1" smtClean="0">
                                    <a:latin typeface="Cambria Math" panose="02040503050406030204" pitchFamily="18" charset="0"/>
                                  </a:rPr>
                                  <m:t>𝑃</m:t>
                                </m:r>
                                <m:r>
                                  <a:rPr lang="en-US" b="0" i="1" smtClean="0">
                                    <a:latin typeface="Cambria Math" panose="02040503050406030204" pitchFamily="18" charset="0"/>
                                  </a:rPr>
                                  <m:t>+0.005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m:rPr>
                                    <m:nor/>
                                    <m:brk m:alnAt="7"/>
                                  </m:rPr>
                                  <a:rPr lang="en-US" b="0" i="0" smtClean="0">
                                    <a:latin typeface="Cambria Math" panose="02040503050406030204" pitchFamily="18" charset="0"/>
                                  </a:rPr>
                                  <m:t>f</m:t>
                                </m:r>
                                <m:r>
                                  <m:rPr>
                                    <m:nor/>
                                  </m:rPr>
                                  <a:rPr lang="en-US" b="0" i="0" smtClean="0">
                                    <a:latin typeface="Cambria Math" panose="02040503050406030204" pitchFamily="18" charset="0"/>
                                  </a:rPr>
                                  <m:t>or</m:t>
                                </m:r>
                                <m:r>
                                  <m:rPr>
                                    <m:nor/>
                                  </m:rPr>
                                  <a:rPr lang="en-US" b="0" i="0" smtClean="0">
                                    <a:latin typeface="Cambria Math" panose="02040503050406030204" pitchFamily="18" charset="0"/>
                                  </a:rPr>
                                  <m:t> 100≤</m:t>
                                </m:r>
                                <m:r>
                                  <m:rPr>
                                    <m:nor/>
                                  </m:rPr>
                                  <a:rPr lang="en-US" b="0" i="0" smtClean="0">
                                    <a:latin typeface="Cambria Math" panose="02040503050406030204" pitchFamily="18" charset="0"/>
                                    <a:ea typeface="Cambria Math" panose="02040503050406030204" pitchFamily="18" charset="0"/>
                                  </a:rPr>
                                  <m:t>P</m:t>
                                </m:r>
                                <m:r>
                                  <m:rPr>
                                    <m:nor/>
                                  </m:rPr>
                                  <a:rPr lang="en-US" b="0" i="0" smtClean="0">
                                    <a:latin typeface="Cambria Math" panose="02040503050406030204" pitchFamily="18" charset="0"/>
                                    <a:ea typeface="Cambria Math" panose="02040503050406030204" pitchFamily="18" charset="0"/>
                                  </a:rPr>
                                  <m:t>≤500 </m:t>
                                </m:r>
                                <m:r>
                                  <m:rPr>
                                    <m:nor/>
                                  </m:rPr>
                                  <a:rPr lang="en-US" b="0" i="0" smtClean="0">
                                    <a:latin typeface="Cambria Math" panose="02040503050406030204" pitchFamily="18" charset="0"/>
                                    <a:ea typeface="Cambria Math" panose="02040503050406030204" pitchFamily="18" charset="0"/>
                                  </a:rPr>
                                  <m:t>MW</m:t>
                                </m:r>
                              </m:e>
                            </m:mr>
                            <m:mr>
                              <m:e>
                                <m:r>
                                  <a:rPr lang="en-US" b="0" i="1" smtClean="0">
                                    <a:latin typeface="Cambria Math" panose="02040503050406030204" pitchFamily="18" charset="0"/>
                                  </a:rPr>
                                  <m:t>0</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m:t>
                                </m:r>
                                <m:r>
                                  <m:rPr>
                                    <m:nor/>
                                  </m:rPr>
                                  <a:rPr lang="en-US" b="0" i="0" smtClean="0">
                                    <a:latin typeface="Cambria Math" panose="02040503050406030204" pitchFamily="18" charset="0"/>
                                  </a:rPr>
                                  <m:t>=0</m:t>
                                </m:r>
                              </m:e>
                            </m:mr>
                          </m:m>
                        </m:e>
                      </m:d>
                    </m:oMath>
                  </m:oMathPara>
                </a14:m>
                <a:endParaRPr lang="en-US" sz="2000" dirty="0" smtClean="0">
                  <a:solidFill>
                    <a:schemeClr val="dk1"/>
                  </a:solidFill>
                  <a:latin typeface="Calibri"/>
                  <a:ea typeface="Calibri"/>
                  <a:cs typeface="Calibri"/>
                </a:endParaRPr>
              </a:p>
              <a:p>
                <a:pPr marL="0" marR="0" lvl="0" indent="0" algn="l" rtl="0">
                  <a:spcBef>
                    <a:spcPts val="0"/>
                  </a:spcBef>
                  <a:spcAft>
                    <a:spcPts val="0"/>
                  </a:spcAft>
                  <a:buNone/>
                </a:pPr>
                <a:r>
                  <a:rPr lang="en-US" sz="2000" dirty="0" smtClean="0">
                    <a:solidFill>
                      <a:schemeClr val="dk1"/>
                    </a:solidFill>
                    <a:latin typeface="Calibri"/>
                    <a:ea typeface="Calibri"/>
                    <a:cs typeface="Calibri"/>
                  </a:rPr>
                  <a:t>The plant is connected to an oil storage tank with a maximum capacity of 4000 bbl. The tank has an initial volume of oil of 3000 bbl. In addition, there is a pipeline supplying oil to the plant. The pipeline terminates in the same storage tank and must be operated by contract at 500 </a:t>
                </a:r>
                <a:r>
                  <a:rPr lang="en-US" sz="2000" dirty="0" err="1" smtClean="0">
                    <a:solidFill>
                      <a:schemeClr val="dk1"/>
                    </a:solidFill>
                    <a:latin typeface="Calibri"/>
                    <a:ea typeface="Calibri"/>
                    <a:cs typeface="Calibri"/>
                  </a:rPr>
                  <a:t>bbl</a:t>
                </a:r>
                <a:r>
                  <a:rPr lang="en-US" sz="2000" dirty="0" smtClean="0">
                    <a:solidFill>
                      <a:schemeClr val="dk1"/>
                    </a:solidFill>
                    <a:latin typeface="Calibri"/>
                    <a:ea typeface="Calibri"/>
                    <a:cs typeface="Calibri"/>
                  </a:rPr>
                  <a:t>/h. The oil-fired power plant supplies energy into a system, along with other units. The other units have an equivalent cost curve of: </a:t>
                </a: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smtClean="0">
                              <a:solidFill>
                                <a:schemeClr val="dk1"/>
                              </a:solidFill>
                              <a:latin typeface="Cambria Math" panose="02040503050406030204" pitchFamily="18" charset="0"/>
                            </a:rPr>
                          </m:ctrlPr>
                        </m:mPr>
                        <m:mr>
                          <m:e>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panose="02040503050406030204" pitchFamily="18" charset="0"/>
                                  </a:rPr>
                                  <m:t>𝐹</m:t>
                                </m:r>
                              </m:e>
                              <m:sub>
                                <m:r>
                                  <a:rPr lang="en-US" sz="2000" i="1">
                                    <a:solidFill>
                                      <a:schemeClr val="dk1"/>
                                    </a:solidFill>
                                    <a:latin typeface="Cambria Math" panose="02040503050406030204" pitchFamily="18" charset="0"/>
                                  </a:rPr>
                                  <m:t>𝑒𝑞</m:t>
                                </m:r>
                              </m:sub>
                            </m:sSub>
                            <m:r>
                              <a:rPr lang="en-US" sz="2000" i="1">
                                <a:solidFill>
                                  <a:schemeClr val="dk1"/>
                                </a:solidFill>
                                <a:latin typeface="Cambria Math" panose="02040503050406030204" pitchFamily="18" charset="0"/>
                              </a:rPr>
                              <m:t>=300+6</m:t>
                            </m:r>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panose="02040503050406030204" pitchFamily="18" charset="0"/>
                                  </a:rPr>
                                  <m:t>𝑃</m:t>
                                </m:r>
                              </m:e>
                              <m:sub>
                                <m:r>
                                  <a:rPr lang="en-US" sz="2000" i="1">
                                    <a:solidFill>
                                      <a:schemeClr val="dk1"/>
                                    </a:solidFill>
                                    <a:latin typeface="Cambria Math" panose="02040503050406030204" pitchFamily="18" charset="0"/>
                                  </a:rPr>
                                  <m:t>𝑒𝑞</m:t>
                                </m:r>
                              </m:sub>
                            </m:sSub>
                            <m:r>
                              <a:rPr lang="en-US" sz="2000" i="1">
                                <a:solidFill>
                                  <a:schemeClr val="dk1"/>
                                </a:solidFill>
                                <a:latin typeface="Cambria Math" panose="02040503050406030204" pitchFamily="18" charset="0"/>
                              </a:rPr>
                              <m:t>+0.0025</m:t>
                            </m:r>
                            <m:sSubSup>
                              <m:sSubSupPr>
                                <m:ctrlPr>
                                  <a:rPr lang="en-US" sz="2000" i="1">
                                    <a:solidFill>
                                      <a:schemeClr val="dk1"/>
                                    </a:solidFill>
                                    <a:latin typeface="Cambria Math" panose="02040503050406030204" pitchFamily="18" charset="0"/>
                                  </a:rPr>
                                </m:ctrlPr>
                              </m:sSubSupPr>
                              <m:e>
                                <m:r>
                                  <a:rPr lang="en-US" sz="2000" i="1">
                                    <a:solidFill>
                                      <a:schemeClr val="dk1"/>
                                    </a:solidFill>
                                    <a:latin typeface="Cambria Math" panose="02040503050406030204" pitchFamily="18" charset="0"/>
                                  </a:rPr>
                                  <m:t>𝑃</m:t>
                                </m:r>
                              </m:e>
                              <m:sub>
                                <m:r>
                                  <a:rPr lang="en-US" sz="2000" i="1">
                                    <a:solidFill>
                                      <a:schemeClr val="dk1"/>
                                    </a:solidFill>
                                    <a:latin typeface="Cambria Math" panose="02040503050406030204" pitchFamily="18" charset="0"/>
                                  </a:rPr>
                                  <m:t>𝑒𝑞</m:t>
                                </m:r>
                              </m:sub>
                              <m:sup>
                                <m:r>
                                  <a:rPr lang="en-US" sz="2000" i="1">
                                    <a:solidFill>
                                      <a:schemeClr val="dk1"/>
                                    </a:solidFill>
                                    <a:latin typeface="Cambria Math" panose="02040503050406030204" pitchFamily="18" charset="0"/>
                                  </a:rPr>
                                  <m:t>2</m:t>
                                </m:r>
                              </m:sup>
                            </m:sSubSup>
                          </m:e>
                        </m:mr>
                        <m:mr>
                          <m:e>
                            <m:r>
                              <a:rPr lang="en-US" sz="2000" i="1">
                                <a:solidFill>
                                  <a:schemeClr val="dk1"/>
                                </a:solidFill>
                                <a:latin typeface="Cambria Math" panose="02040503050406030204" pitchFamily="18" charset="0"/>
                              </a:rPr>
                              <m:t>50</m:t>
                            </m:r>
                            <m:r>
                              <a:rPr lang="en-US" sz="2000" i="1">
                                <a:solidFill>
                                  <a:schemeClr val="dk1"/>
                                </a:solidFill>
                                <a:latin typeface="Cambria Math" panose="02040503050406030204" pitchFamily="18" charset="0"/>
                                <a:ea typeface="Cambria Math" panose="02040503050406030204" pitchFamily="18" charset="0"/>
                              </a:rPr>
                              <m:t>≤</m:t>
                            </m:r>
                            <m:sSub>
                              <m:sSubPr>
                                <m:ctrlPr>
                                  <a:rPr lang="en-US" sz="2000" i="1">
                                    <a:solidFill>
                                      <a:schemeClr val="dk1"/>
                                    </a:solidFill>
                                    <a:latin typeface="Cambria Math" panose="02040503050406030204" pitchFamily="18" charset="0"/>
                                    <a:ea typeface="Cambria Math" panose="02040503050406030204" pitchFamily="18" charset="0"/>
                                  </a:rPr>
                                </m:ctrlPr>
                              </m:sSubPr>
                              <m:e>
                                <m:r>
                                  <a:rPr lang="en-US" sz="2000" i="1">
                                    <a:solidFill>
                                      <a:schemeClr val="dk1"/>
                                    </a:solidFill>
                                    <a:latin typeface="Cambria Math" panose="02040503050406030204" pitchFamily="18" charset="0"/>
                                    <a:ea typeface="Cambria Math" panose="02040503050406030204" pitchFamily="18" charset="0"/>
                                  </a:rPr>
                                  <m:t>𝑃</m:t>
                                </m:r>
                              </m:e>
                              <m:sub>
                                <m:r>
                                  <a:rPr lang="en-US" sz="2000" i="1">
                                    <a:solidFill>
                                      <a:schemeClr val="dk1"/>
                                    </a:solidFill>
                                    <a:latin typeface="Cambria Math" panose="02040503050406030204" pitchFamily="18" charset="0"/>
                                    <a:ea typeface="Cambria Math" panose="02040503050406030204" pitchFamily="18" charset="0"/>
                                  </a:rPr>
                                  <m:t>𝑒𝑞</m:t>
                                </m:r>
                              </m:sub>
                            </m:sSub>
                            <m:r>
                              <a:rPr lang="en-US" sz="2000" i="1">
                                <a:solidFill>
                                  <a:schemeClr val="dk1"/>
                                </a:solidFill>
                                <a:latin typeface="Cambria Math" panose="02040503050406030204" pitchFamily="18" charset="0"/>
                                <a:ea typeface="Cambria Math" panose="02040503050406030204" pitchFamily="18" charset="0"/>
                              </a:rPr>
                              <m:t>≤700 </m:t>
                            </m:r>
                            <m:r>
                              <m:rPr>
                                <m:nor/>
                              </m:rPr>
                              <a:rPr lang="en-US" sz="2000">
                                <a:solidFill>
                                  <a:schemeClr val="dk1"/>
                                </a:solidFill>
                                <a:latin typeface="Cambria Math" panose="02040503050406030204" pitchFamily="18" charset="0"/>
                                <a:ea typeface="Cambria Math" panose="02040503050406030204" pitchFamily="18" charset="0"/>
                              </a:rPr>
                              <m:t>MW</m:t>
                            </m:r>
                          </m:e>
                        </m:mr>
                      </m:m>
                    </m:oMath>
                  </m:oMathPara>
                </a14:m>
                <a:endParaRPr lang="en-US" sz="2000" b="0" dirty="0" smtClean="0">
                  <a:solidFill>
                    <a:schemeClr val="dk1"/>
                  </a:solidFill>
                  <a:latin typeface="Calibri"/>
                </a:endParaRPr>
              </a:p>
              <a:p>
                <a:pPr marL="0" marR="0" lvl="0" indent="0" algn="l" rtl="0">
                  <a:spcBef>
                    <a:spcPts val="0"/>
                  </a:spcBef>
                  <a:spcAft>
                    <a:spcPts val="0"/>
                  </a:spcAft>
                  <a:buNone/>
                </a:pPr>
                <a:r>
                  <a:rPr lang="en-US" sz="2000" dirty="0" smtClean="0">
                    <a:solidFill>
                      <a:schemeClr val="dk1"/>
                    </a:solidFill>
                    <a:latin typeface="Calibri"/>
                    <a:ea typeface="Calibri"/>
                    <a:cs typeface="Calibri"/>
                  </a:rPr>
                  <a:t>The load to be supplied in each of the three time periods is 400, 900, and 700 MW, respectively. Each time period is 2 hours in length. Find the oil-fired plant’s schedule.			</a:t>
                </a:r>
                <a:endParaRPr lang="en-US" sz="2000" dirty="0">
                  <a:solidFill>
                    <a:schemeClr val="dk1"/>
                  </a:solidFill>
                  <a:latin typeface="Calibri"/>
                  <a:ea typeface="Calibri"/>
                  <a:cs typeface="Calibri"/>
                </a:endParaRPr>
              </a:p>
            </p:txBody>
          </p:sp>
        </mc:Choice>
        <mc:Fallback xmlns="">
          <p:sp>
            <p:nvSpPr>
              <p:cNvPr id="172" name="Google Shape;172;p4"/>
              <p:cNvSpPr>
                <a:spLocks noRot="1" noChangeAspect="1" noMove="1" noResize="1" noEditPoints="1" noAdjustHandles="1" noChangeArrowheads="1" noChangeShapeType="1" noTextEdit="1"/>
              </p:cNvSpPr>
              <p:nvPr/>
            </p:nvSpPr>
            <p:spPr>
              <a:xfrm>
                <a:off x="677334" y="1708961"/>
                <a:ext cx="8827910" cy="4340507"/>
              </a:xfrm>
              <a:prstGeom prst="rect">
                <a:avLst/>
              </a:prstGeom>
              <a:blipFill rotWithShape="0">
                <a:blip r:embed="rId3"/>
                <a:stretch>
                  <a:fillRect l="-691" t="-16713" r="-483" b="-1545"/>
                </a:stretch>
              </a:blipFill>
              <a:ln>
                <a:noFill/>
              </a:ln>
            </p:spPr>
            <p:txBody>
              <a:bodyPr/>
              <a:lstStyle/>
              <a:p>
                <a:r>
                  <a:rPr lang="en-US">
                    <a:noFill/>
                  </a:rPr>
                  <a:t> </a:t>
                </a:r>
              </a:p>
            </p:txBody>
          </p:sp>
        </mc:Fallback>
      </mc:AlternateContent>
      <p:sp>
        <p:nvSpPr>
          <p:cNvPr id="173" name="Google Shape;173;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74" name="Google Shape;174;p4"/>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lvl="0" algn="just"/>
            <a:r>
              <a:rPr lang="en-US" sz="1600" baseline="30000" dirty="0">
                <a:solidFill>
                  <a:schemeClr val="dk1"/>
                </a:solidFill>
              </a:rPr>
              <a:t>* </a:t>
            </a:r>
            <a:r>
              <a:rPr lang="en-US" sz="1600" dirty="0">
                <a:solidFill>
                  <a:schemeClr val="dk1"/>
                </a:solidFill>
              </a:rPr>
              <a:t>Wood, A J, and Wollenberg, B F, Example Problem 4e. In Power Generation, Operation and Control. John Wiley and Sons, 1984, pp. 85-88</a:t>
            </a:r>
            <a:endParaRPr sz="1600" dirty="0">
              <a:solidFill>
                <a:schemeClr val="dk1"/>
              </a:solidFill>
            </a:endParaRPr>
          </a:p>
        </p:txBody>
      </p:sp>
      <p:pic>
        <p:nvPicPr>
          <p:cNvPr id="175" name="Google Shape;175;p4"/>
          <p:cNvPicPr preferRelativeResize="0"/>
          <p:nvPr/>
        </p:nvPicPr>
        <p:blipFill rotWithShape="1">
          <a:blip r:embed="rId4">
            <a:alphaModFix/>
          </a:blip>
          <a:srcRect/>
          <a:stretch/>
        </p:blipFill>
        <p:spPr>
          <a:xfrm>
            <a:off x="6146800" y="3479800"/>
            <a:ext cx="914400" cy="1984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smtClean="0"/>
              <a:t>variables </a:t>
            </a:r>
            <a:r>
              <a:rPr lang="en-US" dirty="0" smtClean="0"/>
              <a:t>(2)</a:t>
            </a:r>
            <a:endParaRPr dirty="0"/>
          </a:p>
        </p:txBody>
      </p:sp>
      <p:sp>
        <p:nvSpPr>
          <p:cNvPr id="434" name="Google Shape;434;p31"/>
          <p:cNvSpPr txBox="1">
            <a:spLocks noGrp="1"/>
          </p:cNvSpPr>
          <p:nvPr>
            <p:ph type="body" idx="1"/>
          </p:nvPr>
        </p:nvSpPr>
        <p:spPr>
          <a:xfrm>
            <a:off x="677334" y="1603169"/>
            <a:ext cx="8098531" cy="498763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Number of tickets sold for class </a:t>
            </a:r>
            <a:r>
              <a:rPr lang="en-US" i="1" dirty="0" smtClean="0"/>
              <a:t>c</a:t>
            </a:r>
            <a:r>
              <a:rPr lang="en-US" dirty="0" smtClean="0"/>
              <a:t> under demand scenario </a:t>
            </a:r>
            <a:r>
              <a:rPr lang="en-US" i="1" dirty="0" smtClean="0"/>
              <a:t>i</a:t>
            </a:r>
            <a:r>
              <a:rPr lang="en-US" dirty="0" smtClean="0"/>
              <a:t> in week 1 – </a:t>
            </a:r>
            <a:r>
              <a:rPr lang="en-US" u="sng" dirty="0" smtClean="0"/>
              <a:t>nonnegative variable</a:t>
            </a:r>
            <a:endParaRPr dirty="0" smtClean="0"/>
          </a:p>
          <a:p>
            <a:pPr marL="742950" lvl="1" indent="-285750" algn="l" rtl="0">
              <a:spcBef>
                <a:spcPts val="1000"/>
              </a:spcBef>
              <a:spcAft>
                <a:spcPts val="0"/>
              </a:spcAft>
              <a:buSzPts val="1440"/>
              <a:buChar char="o"/>
            </a:pPr>
            <a:r>
              <a:rPr lang="en-US" dirty="0" smtClean="0"/>
              <a:t> </a:t>
            </a:r>
          </a:p>
          <a:p>
            <a:pPr marL="742950" lvl="1" indent="-285750" algn="l" rtl="0">
              <a:spcBef>
                <a:spcPts val="1000"/>
              </a:spcBef>
              <a:spcAft>
                <a:spcPts val="0"/>
              </a:spcAft>
              <a:buSzPts val="1440"/>
              <a:buChar char="o"/>
            </a:pPr>
            <a:endParaRPr dirty="0"/>
          </a:p>
          <a:p>
            <a:pPr marL="342900" lvl="0" indent="-342900">
              <a:spcBef>
                <a:spcPts val="0"/>
              </a:spcBef>
            </a:pPr>
            <a:r>
              <a:rPr lang="en-US" dirty="0"/>
              <a:t>Number of tickets sold for class </a:t>
            </a:r>
            <a:r>
              <a:rPr lang="en-US" i="1" dirty="0"/>
              <a:t>c</a:t>
            </a:r>
            <a:r>
              <a:rPr lang="en-US" dirty="0"/>
              <a:t> under demand scenario </a:t>
            </a:r>
            <a:r>
              <a:rPr lang="en-US" i="1" dirty="0"/>
              <a:t>i</a:t>
            </a:r>
            <a:r>
              <a:rPr lang="en-US" dirty="0"/>
              <a:t> in week </a:t>
            </a:r>
            <a:r>
              <a:rPr lang="en-US" dirty="0" smtClean="0"/>
              <a:t>1, and </a:t>
            </a:r>
            <a:r>
              <a:rPr lang="en-US" i="1" dirty="0" smtClean="0"/>
              <a:t>ii</a:t>
            </a:r>
            <a:r>
              <a:rPr lang="en-US" dirty="0" smtClean="0"/>
              <a:t> in week 2 – </a:t>
            </a:r>
            <a:r>
              <a:rPr lang="en-US" u="sng" dirty="0"/>
              <a:t>nonnegative </a:t>
            </a:r>
            <a:r>
              <a:rPr lang="en-US" u="sng" dirty="0" smtClean="0"/>
              <a:t>variable</a:t>
            </a:r>
            <a:endParaRPr lang="en-US" dirty="0"/>
          </a:p>
          <a:p>
            <a:pPr marL="742950" lvl="1" indent="-285750" algn="l" rtl="0">
              <a:spcBef>
                <a:spcPts val="1000"/>
              </a:spcBef>
              <a:spcAft>
                <a:spcPts val="0"/>
              </a:spcAft>
              <a:buSzPts val="1440"/>
              <a:buChar char="o"/>
            </a:pPr>
            <a:r>
              <a:rPr lang="en-US" dirty="0" smtClean="0"/>
              <a:t> </a:t>
            </a:r>
          </a:p>
          <a:p>
            <a:pPr marL="742950" lvl="1" indent="-285750" algn="l" rtl="0">
              <a:spcBef>
                <a:spcPts val="1000"/>
              </a:spcBef>
              <a:spcAft>
                <a:spcPts val="0"/>
              </a:spcAft>
              <a:buSzPts val="1440"/>
              <a:buChar char="o"/>
            </a:pPr>
            <a:endParaRPr dirty="0"/>
          </a:p>
          <a:p>
            <a:pPr marL="342900" lvl="0" indent="-342900">
              <a:spcBef>
                <a:spcPts val="0"/>
              </a:spcBef>
            </a:pPr>
            <a:r>
              <a:rPr lang="en-US" dirty="0"/>
              <a:t>Number of tickets sold for class </a:t>
            </a:r>
            <a:r>
              <a:rPr lang="en-US" i="1" dirty="0"/>
              <a:t>c</a:t>
            </a:r>
            <a:r>
              <a:rPr lang="en-US" dirty="0"/>
              <a:t> under demand scenario </a:t>
            </a:r>
            <a:r>
              <a:rPr lang="en-US" i="1" dirty="0"/>
              <a:t>i</a:t>
            </a:r>
            <a:r>
              <a:rPr lang="en-US" dirty="0"/>
              <a:t> in week 1, </a:t>
            </a:r>
            <a:r>
              <a:rPr lang="en-US" i="1" dirty="0" smtClean="0"/>
              <a:t>ii</a:t>
            </a:r>
            <a:r>
              <a:rPr lang="en-US" dirty="0" smtClean="0"/>
              <a:t> </a:t>
            </a:r>
            <a:r>
              <a:rPr lang="en-US" dirty="0"/>
              <a:t>in week </a:t>
            </a:r>
            <a:r>
              <a:rPr lang="en-US" dirty="0" smtClean="0"/>
              <a:t>2, and </a:t>
            </a:r>
            <a:r>
              <a:rPr lang="en-US" i="1" dirty="0" smtClean="0"/>
              <a:t>iii</a:t>
            </a:r>
            <a:r>
              <a:rPr lang="en-US" dirty="0" smtClean="0"/>
              <a:t> in week 3 – </a:t>
            </a:r>
            <a:r>
              <a:rPr lang="en-US" u="sng" dirty="0"/>
              <a:t>nonnegative </a:t>
            </a:r>
            <a:r>
              <a:rPr lang="en-US" u="sng" dirty="0" smtClean="0"/>
              <a:t>variable</a:t>
            </a:r>
            <a:endParaRPr lang="en-US" dirty="0"/>
          </a:p>
          <a:p>
            <a:pPr marL="742950" lvl="1" indent="-285750" algn="l" rtl="0">
              <a:spcBef>
                <a:spcPts val="1000"/>
              </a:spcBef>
              <a:spcAft>
                <a:spcPts val="0"/>
              </a:spcAft>
              <a:buSzPts val="1440"/>
              <a:buChar char="o"/>
            </a:pPr>
            <a:r>
              <a:rPr lang="en-US" dirty="0" smtClean="0"/>
              <a:t> </a:t>
            </a:r>
            <a:endParaRPr dirty="0"/>
          </a:p>
        </p:txBody>
      </p:sp>
      <p:sp>
        <p:nvSpPr>
          <p:cNvPr id="435" name="Google Shape;43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31971130"/>
              </p:ext>
            </p:extLst>
          </p:nvPr>
        </p:nvGraphicFramePr>
        <p:xfrm>
          <a:off x="1396024" y="2371280"/>
          <a:ext cx="2540000" cy="417513"/>
        </p:xfrm>
        <a:graphic>
          <a:graphicData uri="http://schemas.openxmlformats.org/presentationml/2006/ole">
            <mc:AlternateContent xmlns:mc="http://schemas.openxmlformats.org/markup-compatibility/2006">
              <mc:Choice xmlns:v="urn:schemas-microsoft-com:vml" Requires="v">
                <p:oleObj spid="_x0000_s18452" name="Equation" r:id="rId4" imgW="1549080" imgH="253800" progId="Equation.DSMT4">
                  <p:embed/>
                </p:oleObj>
              </mc:Choice>
              <mc:Fallback>
                <p:oleObj name="Equation" r:id="rId4" imgW="1549080" imgH="253800" progId="Equation.DSMT4">
                  <p:embed/>
                  <p:pic>
                    <p:nvPicPr>
                      <p:cNvPr id="0" name=""/>
                      <p:cNvPicPr/>
                      <p:nvPr/>
                    </p:nvPicPr>
                    <p:blipFill>
                      <a:blip r:embed="rId5"/>
                      <a:stretch>
                        <a:fillRect/>
                      </a:stretch>
                    </p:blipFill>
                    <p:spPr>
                      <a:xfrm>
                        <a:off x="1396024" y="2371280"/>
                        <a:ext cx="2540000" cy="4175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08875124"/>
              </p:ext>
            </p:extLst>
          </p:nvPr>
        </p:nvGraphicFramePr>
        <p:xfrm>
          <a:off x="1396024" y="3777918"/>
          <a:ext cx="2914650" cy="415925"/>
        </p:xfrm>
        <a:graphic>
          <a:graphicData uri="http://schemas.openxmlformats.org/presentationml/2006/ole">
            <mc:AlternateContent xmlns:mc="http://schemas.openxmlformats.org/markup-compatibility/2006">
              <mc:Choice xmlns:v="urn:schemas-microsoft-com:vml" Requires="v">
                <p:oleObj spid="_x0000_s18453" name="Equation" r:id="rId6" imgW="1777680" imgH="253800" progId="Equation.DSMT4">
                  <p:embed/>
                </p:oleObj>
              </mc:Choice>
              <mc:Fallback>
                <p:oleObj name="Equation" r:id="rId6" imgW="1777680" imgH="253800" progId="Equation.DSMT4">
                  <p:embed/>
                  <p:pic>
                    <p:nvPicPr>
                      <p:cNvPr id="0" name=""/>
                      <p:cNvPicPr/>
                      <p:nvPr/>
                    </p:nvPicPr>
                    <p:blipFill>
                      <a:blip r:embed="rId7"/>
                      <a:stretch>
                        <a:fillRect/>
                      </a:stretch>
                    </p:blipFill>
                    <p:spPr>
                      <a:xfrm>
                        <a:off x="1396024" y="3777918"/>
                        <a:ext cx="2914650" cy="4159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71027676"/>
              </p:ext>
            </p:extLst>
          </p:nvPr>
        </p:nvGraphicFramePr>
        <p:xfrm>
          <a:off x="1396024" y="5182968"/>
          <a:ext cx="3371850" cy="415925"/>
        </p:xfrm>
        <a:graphic>
          <a:graphicData uri="http://schemas.openxmlformats.org/presentationml/2006/ole">
            <mc:AlternateContent xmlns:mc="http://schemas.openxmlformats.org/markup-compatibility/2006">
              <mc:Choice xmlns:v="urn:schemas-microsoft-com:vml" Requires="v">
                <p:oleObj spid="_x0000_s18454" name="Equation" r:id="rId8" imgW="2057400" imgH="253800" progId="Equation.DSMT4">
                  <p:embed/>
                </p:oleObj>
              </mc:Choice>
              <mc:Fallback>
                <p:oleObj name="Equation" r:id="rId8" imgW="2057400" imgH="253800" progId="Equation.DSMT4">
                  <p:embed/>
                  <p:pic>
                    <p:nvPicPr>
                      <p:cNvPr id="0" name=""/>
                      <p:cNvPicPr/>
                      <p:nvPr/>
                    </p:nvPicPr>
                    <p:blipFill>
                      <a:blip r:embed="rId9"/>
                      <a:stretch>
                        <a:fillRect/>
                      </a:stretch>
                    </p:blipFill>
                    <p:spPr>
                      <a:xfrm>
                        <a:off x="1396024" y="5182968"/>
                        <a:ext cx="3371850" cy="415925"/>
                      </a:xfrm>
                      <a:prstGeom prst="rect">
                        <a:avLst/>
                      </a:prstGeom>
                    </p:spPr>
                  </p:pic>
                </p:oleObj>
              </mc:Fallback>
            </mc:AlternateContent>
          </a:graphicData>
        </a:graphic>
      </p:graphicFrame>
    </p:spTree>
    <p:extLst>
      <p:ext uri="{BB962C8B-B14F-4D97-AF65-F5344CB8AC3E}">
        <p14:creationId xmlns:p14="http://schemas.microsoft.com/office/powerpoint/2010/main" val="2379862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variables </a:t>
            </a:r>
            <a:r>
              <a:rPr lang="en-US" dirty="0" smtClean="0"/>
              <a:t>(3)</a:t>
            </a:r>
            <a:endParaRPr lang="en-US" dirty="0"/>
          </a:p>
        </p:txBody>
      </p:sp>
      <p:sp>
        <p:nvSpPr>
          <p:cNvPr id="3" name="Text Placeholder 2"/>
          <p:cNvSpPr>
            <a:spLocks noGrp="1"/>
          </p:cNvSpPr>
          <p:nvPr>
            <p:ph type="body" idx="1"/>
          </p:nvPr>
        </p:nvSpPr>
        <p:spPr/>
        <p:txBody>
          <a:bodyPr/>
          <a:lstStyle/>
          <a:p>
            <a:r>
              <a:rPr lang="en-US" dirty="0" smtClean="0"/>
              <a:t>Number of planes hired to fly</a:t>
            </a:r>
          </a:p>
          <a:p>
            <a:pPr lvl="1"/>
            <a:r>
              <a:rPr lang="en-US" dirty="0"/>
              <a:t> </a:t>
            </a:r>
            <a:endParaRPr lang="en-US" dirty="0" smtClean="0"/>
          </a:p>
          <a:p>
            <a:pPr lvl="1"/>
            <a:r>
              <a:rPr lang="en-US" dirty="0" smtClean="0"/>
              <a:t>Number of planes available for hire:</a:t>
            </a:r>
          </a:p>
          <a:p>
            <a:pPr lvl="1"/>
            <a:endParaRPr lang="en-US" dirty="0"/>
          </a:p>
          <a:p>
            <a:pPr marL="63500" indent="0">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35951747"/>
              </p:ext>
            </p:extLst>
          </p:nvPr>
        </p:nvGraphicFramePr>
        <p:xfrm>
          <a:off x="1581894" y="2809874"/>
          <a:ext cx="220076" cy="242083"/>
        </p:xfrm>
        <a:graphic>
          <a:graphicData uri="http://schemas.openxmlformats.org/presentationml/2006/ole">
            <mc:AlternateContent xmlns:mc="http://schemas.openxmlformats.org/markup-compatibility/2006">
              <mc:Choice xmlns:v="urn:schemas-microsoft-com:vml" Requires="v">
                <p:oleObj spid="_x0000_s19470"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581894" y="2809874"/>
                        <a:ext cx="220076" cy="24208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12971720"/>
              </p:ext>
            </p:extLst>
          </p:nvPr>
        </p:nvGraphicFramePr>
        <p:xfrm>
          <a:off x="5065237" y="3135085"/>
          <a:ext cx="670544" cy="335941"/>
        </p:xfrm>
        <a:graphic>
          <a:graphicData uri="http://schemas.openxmlformats.org/presentationml/2006/ole">
            <mc:AlternateContent xmlns:mc="http://schemas.openxmlformats.org/markup-compatibility/2006">
              <mc:Choice xmlns:v="urn:schemas-microsoft-com:vml" Requires="v">
                <p:oleObj spid="_x0000_s19471" name="Equation" r:id="rId5" imgW="355320" imgH="177480" progId="Equation.DSMT4">
                  <p:embed/>
                </p:oleObj>
              </mc:Choice>
              <mc:Fallback>
                <p:oleObj name="Equation" r:id="rId5" imgW="355320" imgH="177480" progId="Equation.DSMT4">
                  <p:embed/>
                  <p:pic>
                    <p:nvPicPr>
                      <p:cNvPr id="0" name=""/>
                      <p:cNvPicPr/>
                      <p:nvPr/>
                    </p:nvPicPr>
                    <p:blipFill>
                      <a:blip r:embed="rId6"/>
                      <a:stretch>
                        <a:fillRect/>
                      </a:stretch>
                    </p:blipFill>
                    <p:spPr>
                      <a:xfrm>
                        <a:off x="5065237" y="3135085"/>
                        <a:ext cx="670544" cy="335941"/>
                      </a:xfrm>
                      <a:prstGeom prst="rect">
                        <a:avLst/>
                      </a:prstGeom>
                    </p:spPr>
                  </p:pic>
                </p:oleObj>
              </mc:Fallback>
            </mc:AlternateContent>
          </a:graphicData>
        </a:graphic>
      </p:graphicFrame>
    </p:spTree>
    <p:extLst>
      <p:ext uri="{BB962C8B-B14F-4D97-AF65-F5344CB8AC3E}">
        <p14:creationId xmlns:p14="http://schemas.microsoft.com/office/powerpoint/2010/main" val="4019916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445" name="Google Shape;445;p3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Maximize: total revenue from ticket sales in weeks 1, 2, and 3</a:t>
            </a:r>
            <a:endParaRPr dirty="0"/>
          </a:p>
          <a:p>
            <a:pPr marL="342900" lvl="0" indent="-342900" algn="l" rtl="0">
              <a:spcBef>
                <a:spcPts val="1000"/>
              </a:spcBef>
              <a:spcAft>
                <a:spcPts val="0"/>
              </a:spcAft>
              <a:buSzPts val="2600"/>
              <a:buFont typeface="Arial"/>
              <a:buChar char="•"/>
            </a:pPr>
            <a:r>
              <a:rPr lang="en-US" dirty="0"/>
              <a:t>Objective function: </a:t>
            </a:r>
            <a:endParaRPr dirty="0"/>
          </a:p>
        </p:txBody>
      </p:sp>
      <p:sp>
        <p:nvSpPr>
          <p:cNvPr id="446" name="Google Shape;44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38541242"/>
              </p:ext>
            </p:extLst>
          </p:nvPr>
        </p:nvGraphicFramePr>
        <p:xfrm>
          <a:off x="2337879" y="3168998"/>
          <a:ext cx="5275577" cy="2036618"/>
        </p:xfrm>
        <a:graphic>
          <a:graphicData uri="http://schemas.openxmlformats.org/presentationml/2006/ole">
            <mc:AlternateContent xmlns:mc="http://schemas.openxmlformats.org/markup-compatibility/2006">
              <mc:Choice xmlns:v="urn:schemas-microsoft-com:vml" Requires="v">
                <p:oleObj spid="_x0000_s20489" name="Equation" r:id="rId4" imgW="2730240" imgH="1054080" progId="Equation.DSMT4">
                  <p:embed/>
                </p:oleObj>
              </mc:Choice>
              <mc:Fallback>
                <p:oleObj name="Equation" r:id="rId4" imgW="2730240" imgH="1054080" progId="Equation.DSMT4">
                  <p:embed/>
                  <p:pic>
                    <p:nvPicPr>
                      <p:cNvPr id="0" name=""/>
                      <p:cNvPicPr/>
                      <p:nvPr/>
                    </p:nvPicPr>
                    <p:blipFill>
                      <a:blip r:embed="rId5"/>
                      <a:stretch>
                        <a:fillRect/>
                      </a:stretch>
                    </p:blipFill>
                    <p:spPr>
                      <a:xfrm>
                        <a:off x="2337879" y="3168998"/>
                        <a:ext cx="5275577" cy="2036618"/>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453" name="Google Shape;453;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Only one price option must be chosen in week 1</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smtClean="0"/>
              <a:t>Sales must not exceed demand in week 1</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p:txBody>
      </p:sp>
      <p:sp>
        <p:nvSpPr>
          <p:cNvPr id="454" name="Google Shape;454;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58" name="Google Shape;458;p33"/>
          <p:cNvSpPr txBox="1"/>
          <p:nvPr/>
        </p:nvSpPr>
        <p:spPr>
          <a:xfrm>
            <a:off x="7813509" y="2577896"/>
            <a:ext cx="87922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1a)</a:t>
            </a:r>
            <a:endParaRPr sz="1800" b="1" dirty="0">
              <a:solidFill>
                <a:schemeClr val="dk1"/>
              </a:solidFill>
              <a:latin typeface="Calibri"/>
              <a:ea typeface="Calibri"/>
              <a:cs typeface="Calibri"/>
              <a:sym typeface="Calibri"/>
            </a:endParaRPr>
          </a:p>
        </p:txBody>
      </p:sp>
      <p:sp>
        <p:nvSpPr>
          <p:cNvPr id="459" name="Google Shape;459;p33"/>
          <p:cNvSpPr txBox="1"/>
          <p:nvPr/>
        </p:nvSpPr>
        <p:spPr>
          <a:xfrm>
            <a:off x="7813510" y="3845256"/>
            <a:ext cx="87922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1b)</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48754774"/>
              </p:ext>
            </p:extLst>
          </p:nvPr>
        </p:nvGraphicFramePr>
        <p:xfrm>
          <a:off x="1485900" y="2577896"/>
          <a:ext cx="2140994" cy="621579"/>
        </p:xfrm>
        <a:graphic>
          <a:graphicData uri="http://schemas.openxmlformats.org/presentationml/2006/ole">
            <mc:AlternateContent xmlns:mc="http://schemas.openxmlformats.org/markup-compatibility/2006">
              <mc:Choice xmlns:v="urn:schemas-microsoft-com:vml" Requires="v">
                <p:oleObj spid="_x0000_s21520" name="Equation" r:id="rId4" imgW="1180800" imgH="342720" progId="Equation.DSMT4">
                  <p:embed/>
                </p:oleObj>
              </mc:Choice>
              <mc:Fallback>
                <p:oleObj name="Equation" r:id="rId4" imgW="1180800" imgH="342720" progId="Equation.DSMT4">
                  <p:embed/>
                  <p:pic>
                    <p:nvPicPr>
                      <p:cNvPr id="0" name=""/>
                      <p:cNvPicPr/>
                      <p:nvPr/>
                    </p:nvPicPr>
                    <p:blipFill>
                      <a:blip r:embed="rId5"/>
                      <a:stretch>
                        <a:fillRect/>
                      </a:stretch>
                    </p:blipFill>
                    <p:spPr>
                      <a:xfrm>
                        <a:off x="1485900" y="2577896"/>
                        <a:ext cx="2140994" cy="621579"/>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38815702"/>
              </p:ext>
            </p:extLst>
          </p:nvPr>
        </p:nvGraphicFramePr>
        <p:xfrm>
          <a:off x="1485900" y="3845256"/>
          <a:ext cx="3960812" cy="458787"/>
        </p:xfrm>
        <a:graphic>
          <a:graphicData uri="http://schemas.openxmlformats.org/presentationml/2006/ole">
            <mc:AlternateContent xmlns:mc="http://schemas.openxmlformats.org/markup-compatibility/2006">
              <mc:Choice xmlns:v="urn:schemas-microsoft-com:vml" Requires="v">
                <p:oleObj spid="_x0000_s21521" name="Equation" r:id="rId6" imgW="2184120" imgH="253800" progId="Equation.DSMT4">
                  <p:embed/>
                </p:oleObj>
              </mc:Choice>
              <mc:Fallback>
                <p:oleObj name="Equation" r:id="rId6" imgW="2184120" imgH="253800" progId="Equation.DSMT4">
                  <p:embed/>
                  <p:pic>
                    <p:nvPicPr>
                      <p:cNvPr id="0" name=""/>
                      <p:cNvPicPr/>
                      <p:nvPr/>
                    </p:nvPicPr>
                    <p:blipFill>
                      <a:blip r:embed="rId7"/>
                      <a:stretch>
                        <a:fillRect/>
                      </a:stretch>
                    </p:blipFill>
                    <p:spPr>
                      <a:xfrm>
                        <a:off x="1485900" y="3845256"/>
                        <a:ext cx="3960812" cy="458787"/>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a:t>constraints </a:t>
            </a:r>
            <a:r>
              <a:rPr lang="en-US" dirty="0" smtClean="0"/>
              <a:t>(2)</a:t>
            </a:r>
            <a:endParaRPr dirty="0"/>
          </a:p>
        </p:txBody>
      </p:sp>
      <p:sp>
        <p:nvSpPr>
          <p:cNvPr id="453" name="Google Shape;453;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Only one price option must be chosen in week 2</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smtClean="0"/>
              <a:t>Sales must not exceed demand in week 2</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p:txBody>
      </p:sp>
      <p:sp>
        <p:nvSpPr>
          <p:cNvPr id="454" name="Google Shape;454;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458" name="Google Shape;458;p33"/>
          <p:cNvSpPr txBox="1"/>
          <p:nvPr/>
        </p:nvSpPr>
        <p:spPr>
          <a:xfrm>
            <a:off x="7813509" y="2577896"/>
            <a:ext cx="87922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2a)</a:t>
            </a:r>
            <a:endParaRPr sz="1800" b="1" dirty="0">
              <a:solidFill>
                <a:schemeClr val="dk1"/>
              </a:solidFill>
              <a:latin typeface="Calibri"/>
              <a:ea typeface="Calibri"/>
              <a:cs typeface="Calibri"/>
              <a:sym typeface="Calibri"/>
            </a:endParaRPr>
          </a:p>
        </p:txBody>
      </p:sp>
      <p:sp>
        <p:nvSpPr>
          <p:cNvPr id="459" name="Google Shape;459;p33"/>
          <p:cNvSpPr txBox="1"/>
          <p:nvPr/>
        </p:nvSpPr>
        <p:spPr>
          <a:xfrm>
            <a:off x="7813510" y="3845256"/>
            <a:ext cx="87922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2b)</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5067965"/>
              </p:ext>
            </p:extLst>
          </p:nvPr>
        </p:nvGraphicFramePr>
        <p:xfrm>
          <a:off x="1485900" y="2577896"/>
          <a:ext cx="2832100" cy="620713"/>
        </p:xfrm>
        <a:graphic>
          <a:graphicData uri="http://schemas.openxmlformats.org/presentationml/2006/ole">
            <mc:AlternateContent xmlns:mc="http://schemas.openxmlformats.org/markup-compatibility/2006">
              <mc:Choice xmlns:v="urn:schemas-microsoft-com:vml" Requires="v">
                <p:oleObj spid="_x0000_s22544" name="Equation" r:id="rId4" imgW="1562040" imgH="342720" progId="Equation.DSMT4">
                  <p:embed/>
                </p:oleObj>
              </mc:Choice>
              <mc:Fallback>
                <p:oleObj name="Equation" r:id="rId4" imgW="1562040" imgH="342720" progId="Equation.DSMT4">
                  <p:embed/>
                  <p:pic>
                    <p:nvPicPr>
                      <p:cNvPr id="0" name=""/>
                      <p:cNvPicPr/>
                      <p:nvPr/>
                    </p:nvPicPr>
                    <p:blipFill>
                      <a:blip r:embed="rId5"/>
                      <a:stretch>
                        <a:fillRect/>
                      </a:stretch>
                    </p:blipFill>
                    <p:spPr>
                      <a:xfrm>
                        <a:off x="1485900" y="2577896"/>
                        <a:ext cx="2832100" cy="6207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10867877"/>
              </p:ext>
            </p:extLst>
          </p:nvPr>
        </p:nvGraphicFramePr>
        <p:xfrm>
          <a:off x="1485900" y="3835607"/>
          <a:ext cx="4513263" cy="458788"/>
        </p:xfrm>
        <a:graphic>
          <a:graphicData uri="http://schemas.openxmlformats.org/presentationml/2006/ole">
            <mc:AlternateContent xmlns:mc="http://schemas.openxmlformats.org/markup-compatibility/2006">
              <mc:Choice xmlns:v="urn:schemas-microsoft-com:vml" Requires="v">
                <p:oleObj spid="_x0000_s22545" name="Equation" r:id="rId6" imgW="2489040" imgH="253800" progId="Equation.DSMT4">
                  <p:embed/>
                </p:oleObj>
              </mc:Choice>
              <mc:Fallback>
                <p:oleObj name="Equation" r:id="rId6" imgW="2489040" imgH="253800" progId="Equation.DSMT4">
                  <p:embed/>
                  <p:pic>
                    <p:nvPicPr>
                      <p:cNvPr id="0" name=""/>
                      <p:cNvPicPr/>
                      <p:nvPr/>
                    </p:nvPicPr>
                    <p:blipFill>
                      <a:blip r:embed="rId7"/>
                      <a:stretch>
                        <a:fillRect/>
                      </a:stretch>
                    </p:blipFill>
                    <p:spPr>
                      <a:xfrm>
                        <a:off x="1485900" y="3835607"/>
                        <a:ext cx="4513263" cy="458788"/>
                      </a:xfrm>
                      <a:prstGeom prst="rect">
                        <a:avLst/>
                      </a:prstGeom>
                    </p:spPr>
                  </p:pic>
                </p:oleObj>
              </mc:Fallback>
            </mc:AlternateContent>
          </a:graphicData>
        </a:graphic>
      </p:graphicFrame>
    </p:spTree>
    <p:extLst>
      <p:ext uri="{BB962C8B-B14F-4D97-AF65-F5344CB8AC3E}">
        <p14:creationId xmlns:p14="http://schemas.microsoft.com/office/powerpoint/2010/main" val="964909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a:t>constraints </a:t>
            </a:r>
            <a:r>
              <a:rPr lang="en-US" dirty="0" smtClean="0"/>
              <a:t>(3)</a:t>
            </a:r>
            <a:endParaRPr dirty="0"/>
          </a:p>
        </p:txBody>
      </p:sp>
      <p:sp>
        <p:nvSpPr>
          <p:cNvPr id="453" name="Google Shape;453;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Only one price option must be chosen in week 3</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smtClean="0"/>
              <a:t>Sales must not exceed demand in week 3</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p:txBody>
      </p:sp>
      <p:sp>
        <p:nvSpPr>
          <p:cNvPr id="454" name="Google Shape;454;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458" name="Google Shape;458;p33"/>
          <p:cNvSpPr txBox="1"/>
          <p:nvPr/>
        </p:nvSpPr>
        <p:spPr>
          <a:xfrm>
            <a:off x="7813509" y="2577896"/>
            <a:ext cx="87922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3a)</a:t>
            </a:r>
            <a:endParaRPr sz="1800" b="1" dirty="0">
              <a:solidFill>
                <a:schemeClr val="dk1"/>
              </a:solidFill>
              <a:latin typeface="Calibri"/>
              <a:ea typeface="Calibri"/>
              <a:cs typeface="Calibri"/>
              <a:sym typeface="Calibri"/>
            </a:endParaRPr>
          </a:p>
        </p:txBody>
      </p:sp>
      <p:sp>
        <p:nvSpPr>
          <p:cNvPr id="459" name="Google Shape;459;p33"/>
          <p:cNvSpPr txBox="1"/>
          <p:nvPr/>
        </p:nvSpPr>
        <p:spPr>
          <a:xfrm>
            <a:off x="7813510" y="3845256"/>
            <a:ext cx="87922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3b)</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16834214"/>
              </p:ext>
            </p:extLst>
          </p:nvPr>
        </p:nvGraphicFramePr>
        <p:xfrm>
          <a:off x="1485900" y="2577896"/>
          <a:ext cx="3224212" cy="620713"/>
        </p:xfrm>
        <a:graphic>
          <a:graphicData uri="http://schemas.openxmlformats.org/presentationml/2006/ole">
            <mc:AlternateContent xmlns:mc="http://schemas.openxmlformats.org/markup-compatibility/2006">
              <mc:Choice xmlns:v="urn:schemas-microsoft-com:vml" Requires="v">
                <p:oleObj spid="_x0000_s23566" name="Equation" r:id="rId4" imgW="1777680" imgH="342720" progId="Equation.DSMT4">
                  <p:embed/>
                </p:oleObj>
              </mc:Choice>
              <mc:Fallback>
                <p:oleObj name="Equation" r:id="rId4" imgW="1777680" imgH="342720" progId="Equation.DSMT4">
                  <p:embed/>
                  <p:pic>
                    <p:nvPicPr>
                      <p:cNvPr id="0" name=""/>
                      <p:cNvPicPr/>
                      <p:nvPr/>
                    </p:nvPicPr>
                    <p:blipFill>
                      <a:blip r:embed="rId5"/>
                      <a:stretch>
                        <a:fillRect/>
                      </a:stretch>
                    </p:blipFill>
                    <p:spPr>
                      <a:xfrm>
                        <a:off x="1485900" y="2577896"/>
                        <a:ext cx="3224212" cy="6207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26767112"/>
              </p:ext>
            </p:extLst>
          </p:nvPr>
        </p:nvGraphicFramePr>
        <p:xfrm>
          <a:off x="1485900" y="3845256"/>
          <a:ext cx="5203825" cy="458788"/>
        </p:xfrm>
        <a:graphic>
          <a:graphicData uri="http://schemas.openxmlformats.org/presentationml/2006/ole">
            <mc:AlternateContent xmlns:mc="http://schemas.openxmlformats.org/markup-compatibility/2006">
              <mc:Choice xmlns:v="urn:schemas-microsoft-com:vml" Requires="v">
                <p:oleObj spid="_x0000_s23567" name="Equation" r:id="rId6" imgW="2869920" imgH="253800" progId="Equation.DSMT4">
                  <p:embed/>
                </p:oleObj>
              </mc:Choice>
              <mc:Fallback>
                <p:oleObj name="Equation" r:id="rId6" imgW="2869920" imgH="253800" progId="Equation.DSMT4">
                  <p:embed/>
                  <p:pic>
                    <p:nvPicPr>
                      <p:cNvPr id="0" name=""/>
                      <p:cNvPicPr/>
                      <p:nvPr/>
                    </p:nvPicPr>
                    <p:blipFill>
                      <a:blip r:embed="rId7"/>
                      <a:stretch>
                        <a:fillRect/>
                      </a:stretch>
                    </p:blipFill>
                    <p:spPr>
                      <a:xfrm>
                        <a:off x="1485900" y="3845256"/>
                        <a:ext cx="5203825" cy="458788"/>
                      </a:xfrm>
                      <a:prstGeom prst="rect">
                        <a:avLst/>
                      </a:prstGeom>
                    </p:spPr>
                  </p:pic>
                </p:oleObj>
              </mc:Fallback>
            </mc:AlternateContent>
          </a:graphicData>
        </a:graphic>
      </p:graphicFrame>
    </p:spTree>
    <p:extLst>
      <p:ext uri="{BB962C8B-B14F-4D97-AF65-F5344CB8AC3E}">
        <p14:creationId xmlns:p14="http://schemas.microsoft.com/office/powerpoint/2010/main" val="1231785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information – </a:t>
            </a:r>
            <a:r>
              <a:rPr lang="en-US" i="1" dirty="0"/>
              <a:t>constraints </a:t>
            </a:r>
            <a:r>
              <a:rPr lang="en-US" dirty="0" smtClean="0"/>
              <a:t>(4)</a:t>
            </a:r>
            <a:endParaRPr lang="en-US" dirty="0"/>
          </a:p>
        </p:txBody>
      </p:sp>
      <p:sp>
        <p:nvSpPr>
          <p:cNvPr id="3" name="Text Placeholder 2"/>
          <p:cNvSpPr>
            <a:spLocks noGrp="1"/>
          </p:cNvSpPr>
          <p:nvPr>
            <p:ph type="body" idx="1"/>
          </p:nvPr>
        </p:nvSpPr>
        <p:spPr/>
        <p:txBody>
          <a:bodyPr/>
          <a:lstStyle/>
          <a:p>
            <a:r>
              <a:rPr lang="en-US" dirty="0" smtClean="0"/>
              <a:t>Seat capacity must be abided by</a:t>
            </a:r>
          </a:p>
          <a:p>
            <a:pPr lvl="1"/>
            <a:r>
              <a:rPr lang="en-US" dirty="0"/>
              <a:t> </a:t>
            </a: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54958095"/>
              </p:ext>
            </p:extLst>
          </p:nvPr>
        </p:nvGraphicFramePr>
        <p:xfrm>
          <a:off x="1576860" y="2709862"/>
          <a:ext cx="6318802" cy="638980"/>
        </p:xfrm>
        <a:graphic>
          <a:graphicData uri="http://schemas.openxmlformats.org/presentationml/2006/ole">
            <mc:AlternateContent xmlns:mc="http://schemas.openxmlformats.org/markup-compatibility/2006">
              <mc:Choice xmlns:v="urn:schemas-microsoft-com:vml" Requires="v">
                <p:oleObj spid="_x0000_s24584" name="Equation" r:id="rId3" imgW="3390840" imgH="342720" progId="Equation.DSMT4">
                  <p:embed/>
                </p:oleObj>
              </mc:Choice>
              <mc:Fallback>
                <p:oleObj name="Equation" r:id="rId3" imgW="3390840" imgH="342720" progId="Equation.DSMT4">
                  <p:embed/>
                  <p:pic>
                    <p:nvPicPr>
                      <p:cNvPr id="0" name=""/>
                      <p:cNvPicPr/>
                      <p:nvPr/>
                    </p:nvPicPr>
                    <p:blipFill>
                      <a:blip r:embed="rId4"/>
                      <a:stretch>
                        <a:fillRect/>
                      </a:stretch>
                    </p:blipFill>
                    <p:spPr>
                      <a:xfrm>
                        <a:off x="1576860" y="2709862"/>
                        <a:ext cx="6318802" cy="638980"/>
                      </a:xfrm>
                      <a:prstGeom prst="rect">
                        <a:avLst/>
                      </a:prstGeom>
                    </p:spPr>
                  </p:pic>
                </p:oleObj>
              </mc:Fallback>
            </mc:AlternateContent>
          </a:graphicData>
        </a:graphic>
      </p:graphicFrame>
    </p:spTree>
    <p:extLst>
      <p:ext uri="{BB962C8B-B14F-4D97-AF65-F5344CB8AC3E}">
        <p14:creationId xmlns:p14="http://schemas.microsoft.com/office/powerpoint/2010/main" val="1829484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479" name="Google Shape;4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481" name="Google Shape;481;p35"/>
          <p:cNvSpPr txBox="1"/>
          <p:nvPr/>
        </p:nvSpPr>
        <p:spPr>
          <a:xfrm>
            <a:off x="8105641" y="2452929"/>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1a)</a:t>
            </a:r>
            <a:endParaRPr sz="1800" b="1" dirty="0">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10613368"/>
              </p:ext>
            </p:extLst>
          </p:nvPr>
        </p:nvGraphicFramePr>
        <p:xfrm>
          <a:off x="2433148" y="1267196"/>
          <a:ext cx="5085039" cy="5442362"/>
        </p:xfrm>
        <a:graphic>
          <a:graphicData uri="http://schemas.openxmlformats.org/presentationml/2006/ole">
            <mc:AlternateContent xmlns:mc="http://schemas.openxmlformats.org/markup-compatibility/2006">
              <mc:Choice xmlns:v="urn:schemas-microsoft-com:vml" Requires="v">
                <p:oleObj spid="_x0000_s25608" name="Equation" r:id="rId4" imgW="3924000" imgH="4140000" progId="Equation.DSMT4">
                  <p:embed/>
                </p:oleObj>
              </mc:Choice>
              <mc:Fallback>
                <p:oleObj name="Equation" r:id="rId4" imgW="3924000" imgH="4140000" progId="Equation.DSMT4">
                  <p:embed/>
                  <p:pic>
                    <p:nvPicPr>
                      <p:cNvPr id="0" name=""/>
                      <p:cNvPicPr/>
                      <p:nvPr/>
                    </p:nvPicPr>
                    <p:blipFill>
                      <a:blip r:embed="rId5"/>
                      <a:stretch>
                        <a:fillRect/>
                      </a:stretch>
                    </p:blipFill>
                    <p:spPr>
                      <a:xfrm>
                        <a:off x="2433148" y="1267196"/>
                        <a:ext cx="5085039" cy="5442362"/>
                      </a:xfrm>
                      <a:prstGeom prst="rect">
                        <a:avLst/>
                      </a:prstGeom>
                    </p:spPr>
                  </p:pic>
                </p:oleObj>
              </mc:Fallback>
            </mc:AlternateContent>
          </a:graphicData>
        </a:graphic>
      </p:graphicFrame>
      <p:sp>
        <p:nvSpPr>
          <p:cNvPr id="12" name="Google Shape;481;p35"/>
          <p:cNvSpPr txBox="1"/>
          <p:nvPr/>
        </p:nvSpPr>
        <p:spPr>
          <a:xfrm>
            <a:off x="8105643" y="2918069"/>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1b)</a:t>
            </a:r>
            <a:endParaRPr sz="1800" b="1" dirty="0">
              <a:solidFill>
                <a:schemeClr val="dk1"/>
              </a:solidFill>
              <a:latin typeface="Calibri"/>
              <a:ea typeface="Calibri"/>
              <a:cs typeface="Calibri"/>
              <a:sym typeface="Calibri"/>
            </a:endParaRPr>
          </a:p>
        </p:txBody>
      </p:sp>
      <p:sp>
        <p:nvSpPr>
          <p:cNvPr id="13" name="Google Shape;481;p35"/>
          <p:cNvSpPr txBox="1"/>
          <p:nvPr/>
        </p:nvSpPr>
        <p:spPr>
          <a:xfrm>
            <a:off x="8105641" y="3287360"/>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2a)</a:t>
            </a:r>
            <a:endParaRPr sz="1800" b="1" dirty="0">
              <a:solidFill>
                <a:schemeClr val="dk1"/>
              </a:solidFill>
              <a:latin typeface="Calibri"/>
              <a:ea typeface="Calibri"/>
              <a:cs typeface="Calibri"/>
              <a:sym typeface="Calibri"/>
            </a:endParaRPr>
          </a:p>
        </p:txBody>
      </p:sp>
      <p:sp>
        <p:nvSpPr>
          <p:cNvPr id="14" name="Google Shape;481;p35"/>
          <p:cNvSpPr txBox="1"/>
          <p:nvPr/>
        </p:nvSpPr>
        <p:spPr>
          <a:xfrm>
            <a:off x="8105642" y="3742292"/>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2b)</a:t>
            </a:r>
            <a:endParaRPr sz="1800" b="1" dirty="0">
              <a:solidFill>
                <a:schemeClr val="dk1"/>
              </a:solidFill>
              <a:latin typeface="Calibri"/>
              <a:ea typeface="Calibri"/>
              <a:cs typeface="Calibri"/>
              <a:sym typeface="Calibri"/>
            </a:endParaRPr>
          </a:p>
        </p:txBody>
      </p:sp>
      <p:sp>
        <p:nvSpPr>
          <p:cNvPr id="15" name="Google Shape;481;p35"/>
          <p:cNvSpPr txBox="1"/>
          <p:nvPr/>
        </p:nvSpPr>
        <p:spPr>
          <a:xfrm>
            <a:off x="8105640" y="4110424"/>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3a)</a:t>
            </a:r>
            <a:endParaRPr sz="1800" b="1" dirty="0">
              <a:solidFill>
                <a:schemeClr val="dk1"/>
              </a:solidFill>
              <a:latin typeface="Calibri"/>
              <a:ea typeface="Calibri"/>
              <a:cs typeface="Calibri"/>
              <a:sym typeface="Calibri"/>
            </a:endParaRPr>
          </a:p>
        </p:txBody>
      </p:sp>
      <p:sp>
        <p:nvSpPr>
          <p:cNvPr id="16" name="Google Shape;481;p35"/>
          <p:cNvSpPr txBox="1"/>
          <p:nvPr/>
        </p:nvSpPr>
        <p:spPr>
          <a:xfrm>
            <a:off x="8105639" y="4531627"/>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smtClean="0">
                <a:solidFill>
                  <a:schemeClr val="dk1"/>
                </a:solidFill>
                <a:latin typeface="Calibri"/>
                <a:ea typeface="Calibri"/>
                <a:cs typeface="Calibri"/>
                <a:sym typeface="Calibri"/>
              </a:rPr>
              <a:t>3b)</a:t>
            </a:r>
            <a:endParaRPr sz="1800" b="1" dirty="0">
              <a:solidFill>
                <a:schemeClr val="dk1"/>
              </a:solidFill>
              <a:latin typeface="Calibri"/>
              <a:ea typeface="Calibri"/>
              <a:cs typeface="Calibri"/>
              <a:sym typeface="Calibri"/>
            </a:endParaRPr>
          </a:p>
        </p:txBody>
      </p:sp>
      <p:sp>
        <p:nvSpPr>
          <p:cNvPr id="17" name="Google Shape;481;p35"/>
          <p:cNvSpPr txBox="1"/>
          <p:nvPr/>
        </p:nvSpPr>
        <p:spPr>
          <a:xfrm>
            <a:off x="8105638" y="4904888"/>
            <a:ext cx="9700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4</a:t>
            </a:r>
            <a:r>
              <a:rPr lang="en-US" sz="1800" b="1"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Summary</a:t>
            </a:r>
            <a:endParaRPr/>
          </a:p>
        </p:txBody>
      </p:sp>
      <p:sp>
        <p:nvSpPr>
          <p:cNvPr id="532" name="Google Shape;532;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In this section, we learnt</a:t>
            </a:r>
            <a:endParaRPr dirty="0"/>
          </a:p>
          <a:p>
            <a:pPr marL="742950" lvl="1" indent="-285750" algn="l" rtl="0">
              <a:spcBef>
                <a:spcPts val="1000"/>
              </a:spcBef>
              <a:spcAft>
                <a:spcPts val="0"/>
              </a:spcAft>
              <a:buSzPts val="1440"/>
              <a:buChar char="o"/>
            </a:pPr>
            <a:r>
              <a:rPr lang="en-US" dirty="0"/>
              <a:t>The general structure of a mixed integer </a:t>
            </a:r>
            <a:r>
              <a:rPr lang="en-US" dirty="0" smtClean="0"/>
              <a:t>nonlinear </a:t>
            </a:r>
            <a:r>
              <a:rPr lang="en-US" dirty="0"/>
              <a:t>optimization problem</a:t>
            </a:r>
            <a:endParaRPr dirty="0"/>
          </a:p>
          <a:p>
            <a:pPr marL="742950" lvl="1" indent="-285750" algn="l" rtl="0">
              <a:spcBef>
                <a:spcPts val="1000"/>
              </a:spcBef>
              <a:spcAft>
                <a:spcPts val="0"/>
              </a:spcAft>
              <a:buSzPts val="1440"/>
              <a:buChar char="o"/>
            </a:pPr>
            <a:r>
              <a:rPr lang="en-US" dirty="0"/>
              <a:t>Introduction to coding simple </a:t>
            </a:r>
            <a:r>
              <a:rPr lang="en-US" dirty="0" smtClean="0"/>
              <a:t>MINLP </a:t>
            </a:r>
            <a:r>
              <a:rPr lang="en-US" dirty="0"/>
              <a:t>models in GAMS and Pyomo</a:t>
            </a:r>
            <a:endParaRPr dirty="0"/>
          </a:p>
          <a:p>
            <a:pPr marL="742950" lvl="1" indent="-285750" algn="l" rtl="0">
              <a:spcBef>
                <a:spcPts val="1000"/>
              </a:spcBef>
              <a:spcAft>
                <a:spcPts val="0"/>
              </a:spcAft>
              <a:buSzPts val="1440"/>
              <a:buChar char="o"/>
            </a:pPr>
            <a:r>
              <a:rPr lang="en-US" dirty="0" smtClean="0"/>
              <a:t>Importing data into Pyomo </a:t>
            </a:r>
            <a:r>
              <a:rPr lang="en-US" dirty="0"/>
              <a:t>and </a:t>
            </a:r>
            <a:r>
              <a:rPr lang="en-US" dirty="0" smtClean="0"/>
              <a:t>GAMS</a:t>
            </a:r>
            <a:endParaRPr dirty="0"/>
          </a:p>
        </p:txBody>
      </p:sp>
      <p:sp>
        <p:nvSpPr>
          <p:cNvPr id="533" name="Google Shape;533;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182" name="Google Shape;182;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Set of all </a:t>
            </a:r>
            <a:r>
              <a:rPr lang="en-US" dirty="0" smtClean="0"/>
              <a:t>time periods</a:t>
            </a:r>
            <a:endParaRPr dirty="0"/>
          </a:p>
          <a:p>
            <a:pPr marL="742950" lvl="1" indent="-285750" algn="l" rtl="0">
              <a:spcBef>
                <a:spcPts val="1000"/>
              </a:spcBef>
              <a:spcAft>
                <a:spcPts val="0"/>
              </a:spcAft>
              <a:buSzPts val="1440"/>
              <a:buChar char="o"/>
            </a:pPr>
            <a:r>
              <a:rPr lang="en-US" i="1" dirty="0"/>
              <a:t> </a:t>
            </a:r>
            <a:endParaRPr dirty="0"/>
          </a:p>
        </p:txBody>
      </p:sp>
      <p:sp>
        <p:nvSpPr>
          <p:cNvPr id="183" name="Google Shape;183;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20368131"/>
              </p:ext>
            </p:extLst>
          </p:nvPr>
        </p:nvGraphicFramePr>
        <p:xfrm>
          <a:off x="1503363" y="2614613"/>
          <a:ext cx="1366837" cy="379412"/>
        </p:xfrm>
        <a:graphic>
          <a:graphicData uri="http://schemas.openxmlformats.org/presentationml/2006/ole">
            <mc:AlternateContent xmlns:mc="http://schemas.openxmlformats.org/markup-compatibility/2006">
              <mc:Choice xmlns:v="urn:schemas-microsoft-com:vml" Requires="v">
                <p:oleObj spid="_x0000_s1042" name="Equation" r:id="rId4" imgW="914400" imgH="253800" progId="Equation.DSMT4">
                  <p:embed/>
                </p:oleObj>
              </mc:Choice>
              <mc:Fallback>
                <p:oleObj name="Equation" r:id="rId4" imgW="914400" imgH="253800" progId="Equation.DSMT4">
                  <p:embed/>
                  <p:pic>
                    <p:nvPicPr>
                      <p:cNvPr id="0" name=""/>
                      <p:cNvPicPr/>
                      <p:nvPr/>
                    </p:nvPicPr>
                    <p:blipFill>
                      <a:blip r:embed="rId5"/>
                      <a:stretch>
                        <a:fillRect/>
                      </a:stretch>
                    </p:blipFill>
                    <p:spPr>
                      <a:xfrm>
                        <a:off x="1503363" y="2614613"/>
                        <a:ext cx="1366837" cy="379412"/>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(1)</a:t>
            </a:r>
            <a:r>
              <a:rPr lang="en-US" i="1"/>
              <a:t> </a:t>
            </a:r>
            <a:endParaRPr/>
          </a:p>
        </p:txBody>
      </p:sp>
      <mc:AlternateContent xmlns:mc="http://schemas.openxmlformats.org/markup-compatibility/2006" xmlns:a14="http://schemas.microsoft.com/office/drawing/2010/main">
        <mc:Choice Requires="a14">
          <p:sp>
            <p:nvSpPr>
              <p:cNvPr id="190" name="Google Shape;190;p6"/>
              <p:cNvSpPr txBox="1">
                <a:spLocks noGrp="1"/>
              </p:cNvSpPr>
              <p:nvPr>
                <p:ph type="body" idx="1"/>
              </p:nvPr>
            </p:nvSpPr>
            <p:spPr>
              <a:xfrm>
                <a:off x="677334" y="2160589"/>
                <a:ext cx="9098262"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smtClean="0"/>
                  <a:t>Let </a:t>
                </a:r>
                <a14:m>
                  <m:oMath xmlns:m="http://schemas.openxmlformats.org/officeDocument/2006/math">
                    <m:sSub>
                      <m:sSubPr>
                        <m:ctrlPr>
                          <a:rPr lang="ar-AE" i="1" smtClean="0">
                            <a:latin typeface="Cambria Math" panose="02040503050406030204" pitchFamily="18" charset="0"/>
                          </a:rPr>
                        </m:ctrlPr>
                      </m:sSubPr>
                      <m:e>
                        <m:r>
                          <a:rPr lang="ar-AE" i="1" smtClean="0">
                            <a:latin typeface="Cambria Math" panose="02040503050406030204" pitchFamily="18" charset="0"/>
                            <a:ea typeface="Cambria Math" panose="02040503050406030204" pitchFamily="18" charset="0"/>
                          </a:rPr>
                          <m:t>𝜆</m:t>
                        </m:r>
                      </m:e>
                      <m:sub>
                        <m:r>
                          <a:rPr lang="ar-AE" b="0" i="1" smtClean="0">
                            <a:latin typeface="Cambria Math" panose="02040503050406030204" pitchFamily="18" charset="0"/>
                          </a:rPr>
                          <m:t>𝑡</m:t>
                        </m:r>
                      </m:sub>
                    </m:sSub>
                  </m:oMath>
                </a14:m>
                <a:r>
                  <a:rPr lang="ar-AE" dirty="0" smtClean="0"/>
                  <a:t>  </a:t>
                </a:r>
                <a:r>
                  <a:rPr lang="en-US" dirty="0" smtClean="0"/>
                  <a:t>be </a:t>
                </a:r>
                <a:r>
                  <a:rPr lang="en-US" dirty="0"/>
                  <a:t>the </a:t>
                </a:r>
                <a:r>
                  <a:rPr lang="en-US" dirty="0" smtClean="0"/>
                  <a:t>system load in each time period (in MW)</a:t>
                </a:r>
                <a:endParaRPr lang="en-US" dirty="0"/>
              </a:p>
              <a:p>
                <a:pPr marL="342900" lvl="0" indent="-342900" algn="l" rtl="0">
                  <a:spcBef>
                    <a:spcPts val="1000"/>
                  </a:spcBef>
                  <a:spcAft>
                    <a:spcPts val="0"/>
                  </a:spcAft>
                  <a:buSzPts val="2600"/>
                  <a:buFont typeface="Arial"/>
                  <a:buChar char="•"/>
                </a:pPr>
                <a:r>
                  <a:rPr lang="en-US" dirty="0" smtClean="0"/>
                  <a:t>Let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be the initial level of oil in the storage tank at the beginning of time period 1 (in bbl)</a:t>
                </a:r>
                <a:endParaRPr lang="en-US" dirty="0"/>
              </a:p>
              <a:p>
                <a:pPr marL="342900" lvl="0" indent="-177800" algn="l" rtl="0">
                  <a:spcBef>
                    <a:spcPts val="1000"/>
                  </a:spcBef>
                  <a:spcAft>
                    <a:spcPts val="0"/>
                  </a:spcAft>
                  <a:buSzPts val="2600"/>
                  <a:buFont typeface="Arial"/>
                  <a:buNone/>
                </a:pPr>
                <a:endParaRPr dirty="0"/>
              </a:p>
            </p:txBody>
          </p:sp>
        </mc:Choice>
        <mc:Fallback xmlns="">
          <p:sp>
            <p:nvSpPr>
              <p:cNvPr id="190" name="Google Shape;190;p6"/>
              <p:cNvSpPr txBox="1">
                <a:spLocks noGrp="1" noRot="1" noChangeAspect="1" noMove="1" noResize="1" noEditPoints="1" noAdjustHandles="1" noChangeArrowheads="1" noChangeShapeType="1" noTextEdit="1"/>
              </p:cNvSpPr>
              <p:nvPr>
                <p:ph type="body" idx="1"/>
              </p:nvPr>
            </p:nvSpPr>
            <p:spPr>
              <a:xfrm>
                <a:off x="677334" y="2160589"/>
                <a:ext cx="9098262" cy="3880773"/>
              </a:xfrm>
              <a:prstGeom prst="rect">
                <a:avLst/>
              </a:prstGeom>
              <a:blipFill rotWithShape="0">
                <a:blip r:embed="rId3"/>
                <a:stretch>
                  <a:fillRect l="-1005" t="-2826"/>
                </a:stretch>
              </a:blipFill>
              <a:ln>
                <a:noFill/>
              </a:ln>
            </p:spPr>
            <p:txBody>
              <a:bodyPr/>
              <a:lstStyle/>
              <a:p>
                <a:r>
                  <a:rPr lang="en-US">
                    <a:noFill/>
                  </a:rPr>
                  <a:t> </a:t>
                </a:r>
              </a:p>
            </p:txBody>
          </p:sp>
        </mc:Fallback>
      </mc:AlternateContent>
      <p:sp>
        <p:nvSpPr>
          <p:cNvPr id="191" name="Google Shape;191;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mc:AlternateContent xmlns:mc="http://schemas.openxmlformats.org/markup-compatibility/2006" xmlns:a14="http://schemas.microsoft.com/office/drawing/2010/main">
        <mc:Choice Requires="a14">
          <p:graphicFrame>
            <p:nvGraphicFramePr>
              <p:cNvPr id="192" name="Google Shape;192;p6"/>
              <p:cNvGraphicFramePr/>
              <p:nvPr>
                <p:extLst>
                  <p:ext uri="{D42A27DB-BD31-4B8C-83A1-F6EECF244321}">
                    <p14:modId xmlns:p14="http://schemas.microsoft.com/office/powerpoint/2010/main" val="2404832876"/>
                  </p:ext>
                </p:extLst>
              </p:nvPr>
            </p:nvGraphicFramePr>
            <p:xfrm>
              <a:off x="2850517" y="3939236"/>
              <a:ext cx="4250301" cy="1585000"/>
            </p:xfrm>
            <a:graphic>
              <a:graphicData uri="http://schemas.openxmlformats.org/drawingml/2006/table">
                <a:tbl>
                  <a:tblPr firstRow="1" bandRow="1">
                    <a:noFill/>
                    <a:tableStyleId>{AE97E0A6-B7CC-40E8-A8C8-0A3725533414}</a:tableStyleId>
                  </a:tblPr>
                  <a:tblGrid>
                    <a:gridCol w="1416767"/>
                    <a:gridCol w="1416767"/>
                    <a:gridCol w="1416767"/>
                  </a:tblGrid>
                  <a:tr h="426550">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dirty="0" smtClean="0"/>
                            <a:t>Time</a:t>
                          </a:r>
                          <a:r>
                            <a:rPr lang="en-US" sz="1600" i="1" u="none" strike="noStrike" cap="none" baseline="0" dirty="0" smtClean="0"/>
                            <a:t> period (</a:t>
                          </a:r>
                          <a:r>
                            <a:rPr lang="en-US" sz="1600" i="0" u="none" strike="noStrike" cap="none" baseline="0" dirty="0" smtClean="0"/>
                            <a:t>t</a:t>
                          </a:r>
                          <a:r>
                            <a:rPr lang="en-US" sz="1600" i="1" u="none" strike="noStrike" cap="none" baseline="0" dirty="0" smtClean="0"/>
                            <a:t>)</a:t>
                          </a:r>
                          <a:endParaRPr dirty="0"/>
                        </a:p>
                      </a:txBody>
                      <a:tcPr marL="91450" marR="91450" marT="45725" marB="45725" anchor="ctr"/>
                    </a:tc>
                    <a:tc>
                      <a:txBody>
                        <a:bodyPr/>
                        <a:lstStyle/>
                        <a:p>
                          <a:pPr marL="0" marR="0" lvl="0" indent="0" algn="ctr" rtl="0">
                            <a:spcBef>
                              <a:spcPts val="0"/>
                            </a:spcBef>
                            <a:spcAft>
                              <a:spcPts val="0"/>
                            </a:spcAft>
                            <a:buNone/>
                          </a:pPr>
                          <a14:m>
                            <m:oMath xmlns:m="http://schemas.openxmlformats.org/officeDocument/2006/math">
                              <m:sSub>
                                <m:sSubPr>
                                  <m:ctrlPr>
                                    <a:rPr lang="ar-AE" sz="1600" i="1" smtClean="0">
                                      <a:latin typeface="Cambria Math" panose="02040503050406030204" pitchFamily="18" charset="0"/>
                                    </a:rPr>
                                  </m:ctrlPr>
                                </m:sSubPr>
                                <m:e>
                                  <m:r>
                                    <a:rPr lang="ar-AE" sz="1600" i="1" smtClean="0">
                                      <a:latin typeface="Cambria Math" panose="02040503050406030204" pitchFamily="18" charset="0"/>
                                      <a:ea typeface="Cambria Math" panose="02040503050406030204" pitchFamily="18" charset="0"/>
                                    </a:rPr>
                                    <m:t>𝜆</m:t>
                                  </m:r>
                                </m:e>
                                <m:sub>
                                  <m:r>
                                    <a:rPr lang="ar-AE" sz="1600" b="0" i="1" smtClean="0">
                                      <a:latin typeface="Cambria Math" panose="02040503050406030204" pitchFamily="18" charset="0"/>
                                    </a:rPr>
                                    <m:t>𝑡</m:t>
                                  </m:r>
                                </m:sub>
                              </m:sSub>
                            </m:oMath>
                          </a14:m>
                          <a:r>
                            <a:rPr lang="en-US" sz="1600" i="1" u="none" strike="noStrike" cap="none" dirty="0" smtClean="0"/>
                            <a:t> </a:t>
                          </a:r>
                          <a:r>
                            <a:rPr lang="en-US" sz="1600" i="0" u="none" strike="noStrike" cap="none" dirty="0" smtClean="0"/>
                            <a:t>(MW)</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14:m>
                            <m:oMath xmlns:m="http://schemas.openxmlformats.org/officeDocument/2006/math">
                              <m:r>
                                <a:rPr lang="en-US" sz="1600" i="1" smtClean="0">
                                  <a:latin typeface="Cambria Math" panose="02040503050406030204" pitchFamily="18" charset="0"/>
                                  <a:ea typeface="Cambria Math" panose="02040503050406030204" pitchFamily="18" charset="0"/>
                                </a:rPr>
                                <m:t>𝜇</m:t>
                              </m:r>
                            </m:oMath>
                          </a14:m>
                          <a:r>
                            <a:rPr lang="en-US" sz="1600" i="1" u="none" strike="noStrike" cap="none" dirty="0" smtClean="0"/>
                            <a:t> </a:t>
                          </a:r>
                          <a:r>
                            <a:rPr lang="en-US" sz="1600" i="0" u="none" strike="noStrike" cap="none" dirty="0" smtClean="0"/>
                            <a:t>(bbl)</a:t>
                          </a:r>
                          <a:endParaRPr sz="1600" i="0" u="none" strike="noStrike" cap="none" dirty="0"/>
                        </a:p>
                      </a:txBody>
                      <a:tcPr marL="91450" marR="91450" marT="45725" marB="45725" anchor="ctr"/>
                    </a:tc>
                  </a:tr>
                  <a:tr h="333075">
                    <a:tc>
                      <a:txBody>
                        <a:bodyPr/>
                        <a:lstStyle/>
                        <a:p>
                          <a:pPr marL="0" marR="0" lvl="0" indent="0" algn="ctr" rtl="0">
                            <a:spcBef>
                              <a:spcPts val="0"/>
                            </a:spcBef>
                            <a:spcAft>
                              <a:spcPts val="0"/>
                            </a:spcAft>
                            <a:buNone/>
                          </a:pPr>
                          <a:r>
                            <a:rPr lang="en-US" sz="1600" i="0" u="none" strike="noStrike" cap="none" dirty="0" smtClean="0"/>
                            <a:t>1</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400</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3000</a:t>
                          </a:r>
                          <a:endParaRPr sz="1600" i="0" u="none" strike="noStrike" cap="none" dirty="0"/>
                        </a:p>
                      </a:txBody>
                      <a:tcPr marL="91450" marR="91450" marT="45725" marB="45725" anchor="ctr"/>
                    </a:tc>
                  </a:tr>
                  <a:tr h="333075">
                    <a:tc>
                      <a:txBody>
                        <a:bodyPr/>
                        <a:lstStyle/>
                        <a:p>
                          <a:pPr marL="0" marR="0" lvl="0" indent="0" algn="ctr" rtl="0">
                            <a:spcBef>
                              <a:spcPts val="0"/>
                            </a:spcBef>
                            <a:spcAft>
                              <a:spcPts val="0"/>
                            </a:spcAft>
                            <a:buNone/>
                          </a:pPr>
                          <a:r>
                            <a:rPr lang="en-US" sz="1600" i="0" u="none" strike="noStrike" cap="none" dirty="0" smtClean="0"/>
                            <a:t>2</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900</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a:t>
                          </a:r>
                          <a:endParaRPr sz="1600" i="0" u="none" strike="noStrike" cap="none" dirty="0"/>
                        </a:p>
                      </a:txBody>
                      <a:tcPr marL="91450" marR="91450" marT="45725" marB="45725" anchor="ctr"/>
                    </a:tc>
                  </a:tr>
                  <a:tr h="213275">
                    <a:tc>
                      <a:txBody>
                        <a:bodyPr/>
                        <a:lstStyle/>
                        <a:p>
                          <a:pPr marL="0" marR="0" lvl="0" indent="0" algn="ctr" rtl="0">
                            <a:spcBef>
                              <a:spcPts val="0"/>
                            </a:spcBef>
                            <a:spcAft>
                              <a:spcPts val="0"/>
                            </a:spcAft>
                            <a:buNone/>
                          </a:pPr>
                          <a:r>
                            <a:rPr lang="en-US" sz="1600" i="0" u="none" strike="noStrike" cap="none" dirty="0" smtClean="0"/>
                            <a:t>3</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700</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a:t>
                          </a:r>
                          <a:endParaRPr sz="1600" i="0" u="none" strike="noStrike" cap="none" dirty="0"/>
                        </a:p>
                      </a:txBody>
                      <a:tcPr marL="91450" marR="91450" marT="45725" marB="45725" anchor="ctr"/>
                    </a:tc>
                  </a:tr>
                </a:tbl>
              </a:graphicData>
            </a:graphic>
          </p:graphicFrame>
        </mc:Choice>
        <mc:Fallback xmlns="">
          <p:graphicFrame>
            <p:nvGraphicFramePr>
              <p:cNvPr id="192" name="Google Shape;192;p6"/>
              <p:cNvGraphicFramePr/>
              <p:nvPr>
                <p:extLst>
                  <p:ext uri="{D42A27DB-BD31-4B8C-83A1-F6EECF244321}">
                    <p14:modId xmlns:p14="http://schemas.microsoft.com/office/powerpoint/2010/main" val="2404832876"/>
                  </p:ext>
                </p:extLst>
              </p:nvPr>
            </p:nvGraphicFramePr>
            <p:xfrm>
              <a:off x="2850517" y="3939236"/>
              <a:ext cx="4250301" cy="1585000"/>
            </p:xfrm>
            <a:graphic>
              <a:graphicData uri="http://schemas.openxmlformats.org/drawingml/2006/table">
                <a:tbl>
                  <a:tblPr firstRow="1" bandRow="1">
                    <a:noFill/>
                    <a:tableStyleId>{AE97E0A6-B7CC-40E8-A8C8-0A3725533414}</a:tableStyleId>
                  </a:tblPr>
                  <a:tblGrid>
                    <a:gridCol w="1416767"/>
                    <a:gridCol w="1416767"/>
                    <a:gridCol w="1416767"/>
                  </a:tblGrid>
                  <a:tr h="579130">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dirty="0" smtClean="0"/>
                            <a:t>Time</a:t>
                          </a:r>
                          <a:r>
                            <a:rPr lang="en-US" sz="1600" i="1" u="none" strike="noStrike" cap="none" baseline="0" dirty="0" smtClean="0"/>
                            <a:t> period (</a:t>
                          </a:r>
                          <a:r>
                            <a:rPr lang="en-US" sz="1600" i="0" u="none" strike="noStrike" cap="none" baseline="0" dirty="0" smtClean="0"/>
                            <a:t>t</a:t>
                          </a:r>
                          <a:r>
                            <a:rPr lang="en-US" sz="1600" i="1" u="none" strike="noStrike" cap="none" baseline="0" dirty="0" smtClean="0"/>
                            <a:t>)</a:t>
                          </a:r>
                          <a:endParaRPr dirty="0"/>
                        </a:p>
                      </a:txBody>
                      <a:tcPr marL="91450" marR="91450" marT="45725" marB="45725" anchor="ctr"/>
                    </a:tc>
                    <a:tc>
                      <a:txBody>
                        <a:bodyPr/>
                        <a:lstStyle/>
                        <a:p>
                          <a:endParaRPr lang="en-US"/>
                        </a:p>
                      </a:txBody>
                      <a:tcPr marL="91450" marR="91450" marT="45725" marB="45725" anchor="ctr">
                        <a:blipFill rotWithShape="0">
                          <a:blip r:embed="rId4"/>
                          <a:stretch>
                            <a:fillRect l="-100862" t="-3158" r="-102155" b="-187368"/>
                          </a:stretch>
                        </a:blipFill>
                      </a:tcPr>
                    </a:tc>
                    <a:tc>
                      <a:txBody>
                        <a:bodyPr/>
                        <a:lstStyle/>
                        <a:p>
                          <a:endParaRPr lang="en-US"/>
                        </a:p>
                      </a:txBody>
                      <a:tcPr marL="91450" marR="91450" marT="45725" marB="45725" anchor="ctr">
                        <a:blipFill rotWithShape="0">
                          <a:blip r:embed="rId4"/>
                          <a:stretch>
                            <a:fillRect l="-200000" t="-3158" r="-1717" b="-187368"/>
                          </a:stretch>
                        </a:blipFill>
                      </a:tcPr>
                    </a:tc>
                  </a:tr>
                  <a:tr h="335290">
                    <a:tc>
                      <a:txBody>
                        <a:bodyPr/>
                        <a:lstStyle/>
                        <a:p>
                          <a:pPr marL="0" marR="0" lvl="0" indent="0" algn="ctr" rtl="0">
                            <a:spcBef>
                              <a:spcPts val="0"/>
                            </a:spcBef>
                            <a:spcAft>
                              <a:spcPts val="0"/>
                            </a:spcAft>
                            <a:buNone/>
                          </a:pPr>
                          <a:r>
                            <a:rPr lang="en-US" sz="1600" i="0" u="none" strike="noStrike" cap="none" dirty="0" smtClean="0"/>
                            <a:t>1</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400</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3000</a:t>
                          </a:r>
                          <a:endParaRPr sz="1600" i="0" u="none" strike="noStrike" cap="none" dirty="0"/>
                        </a:p>
                      </a:txBody>
                      <a:tcPr marL="91450" marR="91450" marT="45725" marB="45725" anchor="ctr"/>
                    </a:tc>
                  </a:tr>
                  <a:tr h="335290">
                    <a:tc>
                      <a:txBody>
                        <a:bodyPr/>
                        <a:lstStyle/>
                        <a:p>
                          <a:pPr marL="0" marR="0" lvl="0" indent="0" algn="ctr" rtl="0">
                            <a:spcBef>
                              <a:spcPts val="0"/>
                            </a:spcBef>
                            <a:spcAft>
                              <a:spcPts val="0"/>
                            </a:spcAft>
                            <a:buNone/>
                          </a:pPr>
                          <a:r>
                            <a:rPr lang="en-US" sz="1600" i="0" u="none" strike="noStrike" cap="none" dirty="0" smtClean="0"/>
                            <a:t>2</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900</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a:t>
                          </a:r>
                          <a:endParaRPr sz="1600" i="0" u="none" strike="noStrike" cap="none" dirty="0"/>
                        </a:p>
                      </a:txBody>
                      <a:tcPr marL="91450" marR="91450" marT="45725" marB="45725" anchor="ctr"/>
                    </a:tc>
                  </a:tr>
                  <a:tr h="335290">
                    <a:tc>
                      <a:txBody>
                        <a:bodyPr/>
                        <a:lstStyle/>
                        <a:p>
                          <a:pPr marL="0" marR="0" lvl="0" indent="0" algn="ctr" rtl="0">
                            <a:spcBef>
                              <a:spcPts val="0"/>
                            </a:spcBef>
                            <a:spcAft>
                              <a:spcPts val="0"/>
                            </a:spcAft>
                            <a:buNone/>
                          </a:pPr>
                          <a:r>
                            <a:rPr lang="en-US" sz="1600" i="0" u="none" strike="noStrike" cap="none" dirty="0" smtClean="0"/>
                            <a:t>3</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700</a:t>
                          </a:r>
                          <a:endParaRPr sz="1600" i="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i="0" u="none" strike="noStrike" cap="none" dirty="0" smtClean="0"/>
                            <a:t>-</a:t>
                          </a:r>
                          <a:endParaRPr sz="1600" i="0" u="none" strike="noStrike" cap="none" dirty="0"/>
                        </a:p>
                      </a:txBody>
                      <a:tcPr marL="91450" marR="91450" marT="45725" marB="45725" anchor="ctr"/>
                    </a:tc>
                  </a:tr>
                </a:tbl>
              </a:graphicData>
            </a:graphic>
          </p:graphicFrame>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smtClean="0"/>
              <a:t>variables </a:t>
            </a:r>
            <a:r>
              <a:rPr lang="en-US" dirty="0" smtClean="0"/>
              <a:t>(1)</a:t>
            </a:r>
            <a:endParaRPr dirty="0"/>
          </a:p>
        </p:txBody>
      </p:sp>
      <p:sp>
        <p:nvSpPr>
          <p:cNvPr id="205" name="Google Shape;205;p8"/>
          <p:cNvSpPr txBox="1">
            <a:spLocks noGrp="1"/>
          </p:cNvSpPr>
          <p:nvPr>
            <p:ph type="body" idx="1"/>
          </p:nvPr>
        </p:nvSpPr>
        <p:spPr>
          <a:xfrm>
            <a:off x="677334" y="2160589"/>
            <a:ext cx="8596668" cy="4347089"/>
          </a:xfrm>
          <a:prstGeom prst="rect">
            <a:avLst/>
          </a:prstGeom>
          <a:noFill/>
          <a:ln>
            <a:noFill/>
          </a:ln>
        </p:spPr>
        <p:txBody>
          <a:bodyPr spcFirstLastPara="1" wrap="square" lIns="91425" tIns="45700" rIns="91425" bIns="45700" anchor="t" anchorCtr="0">
            <a:normAutofit/>
          </a:bodyPr>
          <a:lstStyle/>
          <a:p>
            <a:pPr marL="342900" lvl="0" indent="-342900">
              <a:spcBef>
                <a:spcPts val="0"/>
              </a:spcBef>
            </a:pPr>
            <a:r>
              <a:rPr lang="en-US" dirty="0" smtClean="0"/>
              <a:t>Status </a:t>
            </a:r>
            <a:r>
              <a:rPr lang="en-US" dirty="0"/>
              <a:t>of the operation of oil-based generation unit in each </a:t>
            </a:r>
            <a:r>
              <a:rPr lang="en-US" dirty="0" smtClean="0"/>
              <a:t>period – </a:t>
            </a:r>
            <a:r>
              <a:rPr lang="en-US" u="sng" dirty="0" smtClean="0"/>
              <a:t>binary variable</a:t>
            </a:r>
            <a:endParaRPr lang="en-US" u="sng" dirty="0" smtClean="0"/>
          </a:p>
          <a:p>
            <a:pPr marL="342900" lvl="0" indent="-342900">
              <a:spcBef>
                <a:spcPts val="0"/>
              </a:spcBef>
            </a:pPr>
            <a:endParaRPr lang="en-US" dirty="0"/>
          </a:p>
          <a:p>
            <a:pPr marL="800100" lvl="1" indent="-342900">
              <a:spcBef>
                <a:spcPts val="0"/>
              </a:spcBef>
            </a:pPr>
            <a:r>
              <a:rPr lang="en-US" dirty="0" smtClean="0"/>
              <a:t> </a:t>
            </a:r>
          </a:p>
          <a:p>
            <a:pPr marL="457200" lvl="1" indent="0">
              <a:spcBef>
                <a:spcPts val="0"/>
              </a:spcBef>
              <a:buNone/>
            </a:pPr>
            <a:r>
              <a:rPr lang="en-US" dirty="0" smtClean="0"/>
              <a:t> </a:t>
            </a:r>
          </a:p>
          <a:p>
            <a:pPr marL="342900" lvl="0" indent="-342900" algn="l" rtl="0">
              <a:spcBef>
                <a:spcPts val="1000"/>
              </a:spcBef>
              <a:spcAft>
                <a:spcPts val="0"/>
              </a:spcAft>
              <a:buSzPts val="2600"/>
              <a:buFont typeface="Arial"/>
              <a:buChar char="•"/>
            </a:pPr>
            <a:r>
              <a:rPr lang="en-US" dirty="0" smtClean="0"/>
              <a:t>Volume of oil in storage tank in each time period </a:t>
            </a:r>
            <a:r>
              <a:rPr lang="en-US" dirty="0" smtClean="0"/>
              <a:t>– </a:t>
            </a:r>
            <a:r>
              <a:rPr lang="en-US" u="sng" dirty="0" smtClean="0"/>
              <a:t>positive continuous variable</a:t>
            </a:r>
            <a:r>
              <a:rPr lang="en-US" dirty="0" smtClean="0"/>
              <a:t> </a:t>
            </a:r>
            <a:endParaRPr dirty="0"/>
          </a:p>
          <a:p>
            <a:pPr marL="742950" lvl="1" indent="-285750" algn="l" rtl="0">
              <a:spcBef>
                <a:spcPts val="1000"/>
              </a:spcBef>
              <a:spcAft>
                <a:spcPts val="0"/>
              </a:spcAft>
              <a:buSzPts val="1440"/>
              <a:buChar char="o"/>
            </a:pPr>
            <a:r>
              <a:rPr lang="en-US" dirty="0"/>
              <a:t> </a:t>
            </a:r>
          </a:p>
          <a:p>
            <a:pPr marL="285750" indent="-285750"/>
            <a:r>
              <a:rPr lang="en-US" dirty="0" smtClean="0"/>
              <a:t>Oil consumption in each time </a:t>
            </a:r>
            <a:r>
              <a:rPr lang="en-US" dirty="0" smtClean="0"/>
              <a:t>period – </a:t>
            </a:r>
            <a:r>
              <a:rPr lang="en-US" u="sng" dirty="0" smtClean="0"/>
              <a:t>positive continuous variable </a:t>
            </a:r>
            <a:endParaRPr lang="en-US" u="sng" dirty="0" smtClean="0"/>
          </a:p>
          <a:p>
            <a:pPr marL="742950" lvl="1" indent="-285750"/>
            <a:r>
              <a:rPr lang="en-US" dirty="0" smtClean="0"/>
              <a:t> </a:t>
            </a:r>
          </a:p>
          <a:p>
            <a:pPr marL="457200" lvl="1" indent="0">
              <a:buNone/>
            </a:pPr>
            <a:r>
              <a:rPr lang="en-US" dirty="0" smtClean="0"/>
              <a:t> </a:t>
            </a:r>
          </a:p>
        </p:txBody>
      </p:sp>
      <p:sp>
        <p:nvSpPr>
          <p:cNvPr id="206" name="Google Shape;206;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52944442"/>
              </p:ext>
            </p:extLst>
          </p:nvPr>
        </p:nvGraphicFramePr>
        <p:xfrm>
          <a:off x="1607130" y="2956470"/>
          <a:ext cx="6380816" cy="696089"/>
        </p:xfrm>
        <a:graphic>
          <a:graphicData uri="http://schemas.openxmlformats.org/presentationml/2006/ole">
            <mc:AlternateContent xmlns:mc="http://schemas.openxmlformats.org/markup-compatibility/2006">
              <mc:Choice xmlns:v="urn:schemas-microsoft-com:vml" Requires="v">
                <p:oleObj spid="_x0000_s2106" name="Equation" r:id="rId4" imgW="4190760" imgH="457200" progId="Equation.DSMT4">
                  <p:embed/>
                </p:oleObj>
              </mc:Choice>
              <mc:Fallback>
                <p:oleObj name="Equation" r:id="rId4" imgW="4190760" imgH="457200" progId="Equation.DSMT4">
                  <p:embed/>
                  <p:pic>
                    <p:nvPicPr>
                      <p:cNvPr id="0" name=""/>
                      <p:cNvPicPr/>
                      <p:nvPr/>
                    </p:nvPicPr>
                    <p:blipFill>
                      <a:blip r:embed="rId5"/>
                      <a:stretch>
                        <a:fillRect/>
                      </a:stretch>
                    </p:blipFill>
                    <p:spPr>
                      <a:xfrm>
                        <a:off x="1607130" y="2956470"/>
                        <a:ext cx="6380816" cy="69608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15061964"/>
              </p:ext>
            </p:extLst>
          </p:nvPr>
        </p:nvGraphicFramePr>
        <p:xfrm>
          <a:off x="1607130" y="4541956"/>
          <a:ext cx="4473576" cy="358775"/>
        </p:xfrm>
        <a:graphic>
          <a:graphicData uri="http://schemas.openxmlformats.org/presentationml/2006/ole">
            <mc:AlternateContent xmlns:mc="http://schemas.openxmlformats.org/markup-compatibility/2006">
              <mc:Choice xmlns:v="urn:schemas-microsoft-com:vml" Requires="v">
                <p:oleObj spid="_x0000_s2107" name="Equation" r:id="rId6" imgW="2844720" imgH="228600" progId="Equation.DSMT4">
                  <p:embed/>
                </p:oleObj>
              </mc:Choice>
              <mc:Fallback>
                <p:oleObj name="Equation" r:id="rId6" imgW="2844720" imgH="228600" progId="Equation.DSMT4">
                  <p:embed/>
                  <p:pic>
                    <p:nvPicPr>
                      <p:cNvPr id="0" name=""/>
                      <p:cNvPicPr/>
                      <p:nvPr/>
                    </p:nvPicPr>
                    <p:blipFill>
                      <a:blip r:embed="rId7"/>
                      <a:stretch>
                        <a:fillRect/>
                      </a:stretch>
                    </p:blipFill>
                    <p:spPr>
                      <a:xfrm>
                        <a:off x="1607130" y="4541956"/>
                        <a:ext cx="4473576" cy="35877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02331477"/>
              </p:ext>
            </p:extLst>
          </p:nvPr>
        </p:nvGraphicFramePr>
        <p:xfrm>
          <a:off x="1607130" y="5296979"/>
          <a:ext cx="271483" cy="407225"/>
        </p:xfrm>
        <a:graphic>
          <a:graphicData uri="http://schemas.openxmlformats.org/presentationml/2006/ole">
            <mc:AlternateContent xmlns:mc="http://schemas.openxmlformats.org/markup-compatibility/2006">
              <mc:Choice xmlns:v="urn:schemas-microsoft-com:vml" Requires="v">
                <p:oleObj spid="_x0000_s2108" name="Equation" r:id="rId8" imgW="152280" imgH="228600" progId="Equation.DSMT4">
                  <p:embed/>
                </p:oleObj>
              </mc:Choice>
              <mc:Fallback>
                <p:oleObj name="Equation" r:id="rId8" imgW="152280" imgH="228600" progId="Equation.DSMT4">
                  <p:embed/>
                  <p:pic>
                    <p:nvPicPr>
                      <p:cNvPr id="0" name=""/>
                      <p:cNvPicPr/>
                      <p:nvPr/>
                    </p:nvPicPr>
                    <p:blipFill>
                      <a:blip r:embed="rId9"/>
                      <a:stretch>
                        <a:fillRect/>
                      </a:stretch>
                    </p:blipFill>
                    <p:spPr>
                      <a:xfrm>
                        <a:off x="1607130" y="5296979"/>
                        <a:ext cx="271483" cy="40722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Organizing information – </a:t>
            </a:r>
            <a:r>
              <a:rPr lang="en-US" i="1" dirty="0" smtClean="0"/>
              <a:t>variables </a:t>
            </a:r>
            <a:r>
              <a:rPr lang="en-US" dirty="0" smtClean="0"/>
              <a:t>(2)</a:t>
            </a:r>
            <a:endParaRPr dirty="0"/>
          </a:p>
        </p:txBody>
      </p:sp>
      <p:sp>
        <p:nvSpPr>
          <p:cNvPr id="205" name="Google Shape;205;p8"/>
          <p:cNvSpPr txBox="1">
            <a:spLocks noGrp="1"/>
          </p:cNvSpPr>
          <p:nvPr>
            <p:ph type="body" idx="1"/>
          </p:nvPr>
        </p:nvSpPr>
        <p:spPr>
          <a:xfrm>
            <a:off x="677334" y="2160589"/>
            <a:ext cx="8596668" cy="4347089"/>
          </a:xfrm>
          <a:prstGeom prst="rect">
            <a:avLst/>
          </a:prstGeom>
          <a:noFill/>
          <a:ln>
            <a:noFill/>
          </a:ln>
        </p:spPr>
        <p:txBody>
          <a:bodyPr spcFirstLastPara="1" wrap="square" lIns="91425" tIns="45700" rIns="91425" bIns="45700" anchor="t" anchorCtr="0">
            <a:normAutofit/>
          </a:bodyPr>
          <a:lstStyle/>
          <a:p>
            <a:pPr marL="285750" indent="-285750"/>
            <a:r>
              <a:rPr lang="en-US" dirty="0"/>
              <a:t>Power generated by other units in each </a:t>
            </a:r>
            <a:r>
              <a:rPr lang="en-US" dirty="0" smtClean="0"/>
              <a:t>period – </a:t>
            </a:r>
            <a:r>
              <a:rPr lang="en-US" u="sng" dirty="0" smtClean="0"/>
              <a:t>positive continuous variable</a:t>
            </a:r>
            <a:endParaRPr lang="en-US" u="sng" dirty="0"/>
          </a:p>
          <a:p>
            <a:pPr marL="742950" lvl="1" indent="-285750"/>
            <a:r>
              <a:rPr lang="en-US" dirty="0" smtClean="0"/>
              <a:t> </a:t>
            </a:r>
          </a:p>
          <a:p>
            <a:pPr marL="285750" indent="-285750"/>
            <a:r>
              <a:rPr lang="en-US" dirty="0"/>
              <a:t>Power generated by oil-based generation unit in each </a:t>
            </a:r>
            <a:r>
              <a:rPr lang="en-US" dirty="0" smtClean="0"/>
              <a:t>period – </a:t>
            </a:r>
            <a:r>
              <a:rPr lang="en-US" u="sng" dirty="0" smtClean="0"/>
              <a:t>positive continuous variable</a:t>
            </a:r>
            <a:endParaRPr lang="en-US" u="sng" dirty="0" smtClean="0"/>
          </a:p>
          <a:p>
            <a:pPr marL="742950" lvl="1" indent="-285750"/>
            <a:r>
              <a:rPr lang="en-US" dirty="0"/>
              <a:t> </a:t>
            </a:r>
            <a:endParaRPr lang="en-US" dirty="0" smtClean="0"/>
          </a:p>
        </p:txBody>
      </p:sp>
      <p:sp>
        <p:nvSpPr>
          <p:cNvPr id="206" name="Google Shape;206;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11991172"/>
              </p:ext>
            </p:extLst>
          </p:nvPr>
        </p:nvGraphicFramePr>
        <p:xfrm>
          <a:off x="1478974" y="3853575"/>
          <a:ext cx="283358" cy="425037"/>
        </p:xfrm>
        <a:graphic>
          <a:graphicData uri="http://schemas.openxmlformats.org/presentationml/2006/ole">
            <mc:AlternateContent xmlns:mc="http://schemas.openxmlformats.org/markup-compatibility/2006">
              <mc:Choice xmlns:v="urn:schemas-microsoft-com:vml" Requires="v">
                <p:oleObj spid="_x0000_s3108" name="Equation" r:id="rId4" imgW="152280" imgH="228600" progId="Equation.DSMT4">
                  <p:embed/>
                </p:oleObj>
              </mc:Choice>
              <mc:Fallback>
                <p:oleObj name="Equation" r:id="rId4" imgW="152280" imgH="228600" progId="Equation.DSMT4">
                  <p:embed/>
                  <p:pic>
                    <p:nvPicPr>
                      <p:cNvPr id="0" name=""/>
                      <p:cNvPicPr/>
                      <p:nvPr/>
                    </p:nvPicPr>
                    <p:blipFill>
                      <a:blip r:embed="rId5"/>
                      <a:stretch>
                        <a:fillRect/>
                      </a:stretch>
                    </p:blipFill>
                    <p:spPr>
                      <a:xfrm>
                        <a:off x="1478974" y="3853575"/>
                        <a:ext cx="283358" cy="4250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18443859"/>
              </p:ext>
            </p:extLst>
          </p:nvPr>
        </p:nvGraphicFramePr>
        <p:xfrm>
          <a:off x="1478974" y="2731945"/>
          <a:ext cx="4156075" cy="407987"/>
        </p:xfrm>
        <a:graphic>
          <a:graphicData uri="http://schemas.openxmlformats.org/presentationml/2006/ole">
            <mc:AlternateContent xmlns:mc="http://schemas.openxmlformats.org/markup-compatibility/2006">
              <mc:Choice xmlns:v="urn:schemas-microsoft-com:vml" Requires="v">
                <p:oleObj spid="_x0000_s3109" name="Equation" r:id="rId6" imgW="2323800" imgH="228600" progId="Equation.DSMT4">
                  <p:embed/>
                </p:oleObj>
              </mc:Choice>
              <mc:Fallback>
                <p:oleObj name="Equation" r:id="rId6" imgW="2323800" imgH="228600" progId="Equation.DSMT4">
                  <p:embed/>
                  <p:pic>
                    <p:nvPicPr>
                      <p:cNvPr id="0" name=""/>
                      <p:cNvPicPr/>
                      <p:nvPr/>
                    </p:nvPicPr>
                    <p:blipFill>
                      <a:blip r:embed="rId7"/>
                      <a:stretch>
                        <a:fillRect/>
                      </a:stretch>
                    </p:blipFill>
                    <p:spPr>
                      <a:xfrm>
                        <a:off x="1478974" y="2731945"/>
                        <a:ext cx="4156075" cy="407987"/>
                      </a:xfrm>
                      <a:prstGeom prst="rect">
                        <a:avLst/>
                      </a:prstGeom>
                    </p:spPr>
                  </p:pic>
                </p:oleObj>
              </mc:Fallback>
            </mc:AlternateContent>
          </a:graphicData>
        </a:graphic>
      </p:graphicFrame>
    </p:spTree>
    <p:extLst>
      <p:ext uri="{BB962C8B-B14F-4D97-AF65-F5344CB8AC3E}">
        <p14:creationId xmlns:p14="http://schemas.microsoft.com/office/powerpoint/2010/main" val="125118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214" name="Google Shape;214;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Maximize: total </a:t>
            </a:r>
            <a:r>
              <a:rPr lang="en-US" dirty="0" smtClean="0"/>
              <a:t>cost of power generation</a:t>
            </a:r>
            <a:endParaRPr dirty="0"/>
          </a:p>
          <a:p>
            <a:pPr marL="342900" lvl="0" indent="-342900" algn="l" rtl="0">
              <a:spcBef>
                <a:spcPts val="1000"/>
              </a:spcBef>
              <a:spcAft>
                <a:spcPts val="0"/>
              </a:spcAft>
              <a:buSzPts val="2600"/>
              <a:buFont typeface="Arial"/>
              <a:buChar char="•"/>
            </a:pPr>
            <a:r>
              <a:rPr lang="en-US" dirty="0"/>
              <a:t>Objective function:</a:t>
            </a:r>
            <a:endParaRPr dirty="0"/>
          </a:p>
          <a:p>
            <a:pPr marL="342900" lvl="0" indent="-177800" algn="l" rtl="0">
              <a:spcBef>
                <a:spcPts val="1000"/>
              </a:spcBef>
              <a:spcAft>
                <a:spcPts val="0"/>
              </a:spcAft>
              <a:buSzPts val="2600"/>
              <a:buFont typeface="Arial"/>
              <a:buNone/>
            </a:pPr>
            <a:endParaRPr dirty="0"/>
          </a:p>
        </p:txBody>
      </p:sp>
      <p:sp>
        <p:nvSpPr>
          <p:cNvPr id="215" name="Google Shape;215;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060446136"/>
              </p:ext>
            </p:extLst>
          </p:nvPr>
        </p:nvGraphicFramePr>
        <p:xfrm>
          <a:off x="3306572" y="3220501"/>
          <a:ext cx="3338191" cy="662729"/>
        </p:xfrm>
        <a:graphic>
          <a:graphicData uri="http://schemas.openxmlformats.org/presentationml/2006/ole">
            <mc:AlternateContent xmlns:mc="http://schemas.openxmlformats.org/markup-compatibility/2006">
              <mc:Choice xmlns:v="urn:schemas-microsoft-com:vml" Requires="v">
                <p:oleObj spid="_x0000_s4115" name="Equation" r:id="rId4" imgW="1726920" imgH="342720" progId="Equation.DSMT4">
                  <p:embed/>
                </p:oleObj>
              </mc:Choice>
              <mc:Fallback>
                <p:oleObj name="Equation" r:id="rId4" imgW="1726920" imgH="342720" progId="Equation.DSMT4">
                  <p:embed/>
                  <p:pic>
                    <p:nvPicPr>
                      <p:cNvPr id="0" name=""/>
                      <p:cNvPicPr/>
                      <p:nvPr/>
                    </p:nvPicPr>
                    <p:blipFill>
                      <a:blip r:embed="rId5"/>
                      <a:stretch>
                        <a:fillRect/>
                      </a:stretch>
                    </p:blipFill>
                    <p:spPr>
                      <a:xfrm>
                        <a:off x="3306572" y="3220501"/>
                        <a:ext cx="3338191" cy="662729"/>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2146</Words>
  <Application>Microsoft Office PowerPoint</Application>
  <PresentationFormat>Widescreen</PresentationFormat>
  <Paragraphs>844</Paragraphs>
  <Slides>48</Slides>
  <Notes>34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Cambria Math</vt:lpstr>
      <vt:lpstr>Courier New</vt:lpstr>
      <vt:lpstr>Noto Sans Symbols</vt:lpstr>
      <vt:lpstr>Facet</vt:lpstr>
      <vt:lpstr>Equation</vt:lpstr>
      <vt:lpstr>Mixed Integer Nonlinear programming (MINLP)  using  GAMS and Pyomo</vt:lpstr>
      <vt:lpstr>Agenda</vt:lpstr>
      <vt:lpstr>Review mixed integer nonlinear programming</vt:lpstr>
      <vt:lpstr>Example 1* - Power scheduling problem</vt:lpstr>
      <vt:lpstr>Organizing information – sets</vt:lpstr>
      <vt:lpstr>Organizing information – parameters (1) </vt:lpstr>
      <vt:lpstr>Organizing information – variables (1)</vt:lpstr>
      <vt:lpstr>Organizing information – variables (2)</vt:lpstr>
      <vt:lpstr>Organizing information – objective function</vt:lpstr>
      <vt:lpstr>Organizing information – constraints (1)</vt:lpstr>
      <vt:lpstr>Organizing information – constraints (2)</vt:lpstr>
      <vt:lpstr>Assembling optimization model</vt:lpstr>
      <vt:lpstr>Example 2* - Agricultural pricing problem (1) </vt:lpstr>
      <vt:lpstr>Example 2 - Agricultural pricing problem (2) </vt:lpstr>
      <vt:lpstr>Organizing information – sets</vt:lpstr>
      <vt:lpstr>Organizing information – parameters (1) </vt:lpstr>
      <vt:lpstr>Organizing information – parameters (2) </vt:lpstr>
      <vt:lpstr>Organizing information – parameters (3) </vt:lpstr>
      <vt:lpstr>Organizing information – variables</vt:lpstr>
      <vt:lpstr>Organizing information – objective function</vt:lpstr>
      <vt:lpstr>Organizing information – constraints (1)</vt:lpstr>
      <vt:lpstr>Organizing information – constraints (2)</vt:lpstr>
      <vt:lpstr>Organizing information – constraints (3)</vt:lpstr>
      <vt:lpstr>Organizing information – constraints (4)</vt:lpstr>
      <vt:lpstr>Assembling optimization model</vt:lpstr>
      <vt:lpstr>Example 3* - Yield management problem (1)</vt:lpstr>
      <vt:lpstr>Example 3 - Yield management problem (2)</vt:lpstr>
      <vt:lpstr>Example 3 - Yield management problem (3)</vt:lpstr>
      <vt:lpstr>Example 3 - Yield management problem (4)</vt:lpstr>
      <vt:lpstr>Organizing information – sets</vt:lpstr>
      <vt:lpstr>Organizing information – parameters (1)</vt:lpstr>
      <vt:lpstr>Organizing information – parameters (2)</vt:lpstr>
      <vt:lpstr>Organizing information – parameters (3)</vt:lpstr>
      <vt:lpstr>Organizing information – parameters (4)</vt:lpstr>
      <vt:lpstr>Organizing information – parameters (5)</vt:lpstr>
      <vt:lpstr>Organizing information – parameters (6)</vt:lpstr>
      <vt:lpstr>Organizing information – parameters (7)</vt:lpstr>
      <vt:lpstr>Organizing information – parameters (8)</vt:lpstr>
      <vt:lpstr>Organizing information – variables (1)</vt:lpstr>
      <vt:lpstr>Organizing information – variables (2)</vt:lpstr>
      <vt:lpstr>Organizing information – variables (3)</vt:lpstr>
      <vt:lpstr>Organizing information – objective function</vt:lpstr>
      <vt:lpstr>Organizing information – constraints (1)</vt:lpstr>
      <vt:lpstr>Organizing information – constraints (2)</vt:lpstr>
      <vt:lpstr>Organizing information – constraints (3)</vt:lpstr>
      <vt:lpstr>Organizing information – constraints (4)</vt:lpstr>
      <vt:lpstr>Assembling optimization model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Integer Nonlinear programming (MINLP)  using  GAMS and Pyomo</dc:title>
  <dc:creator>Sanjula Kammammettu</dc:creator>
  <cp:lastModifiedBy>Sanjula Kammammettu</cp:lastModifiedBy>
  <cp:revision>35</cp:revision>
  <dcterms:created xsi:type="dcterms:W3CDTF">2020-06-30T16:03:59Z</dcterms:created>
  <dcterms:modified xsi:type="dcterms:W3CDTF">2021-05-28T03:33:28Z</dcterms:modified>
</cp:coreProperties>
</file>