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43" r:id="rId4"/>
    <p:sldId id="344" r:id="rId5"/>
    <p:sldId id="328" r:id="rId6"/>
    <p:sldId id="345" r:id="rId7"/>
    <p:sldId id="329" r:id="rId8"/>
    <p:sldId id="330" r:id="rId9"/>
    <p:sldId id="331" r:id="rId10"/>
    <p:sldId id="332" r:id="rId11"/>
    <p:sldId id="258" r:id="rId12"/>
    <p:sldId id="342" r:id="rId13"/>
    <p:sldId id="317" r:id="rId14"/>
    <p:sldId id="338" r:id="rId15"/>
    <p:sldId id="33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VSM0WOh9dYZ9Be6p1fETjXBFj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97E0A6-B7CC-40E8-A8C8-0A3725533414}">
  <a:tblStyle styleId="{AE97E0A6-B7CC-40E8-A8C8-0A37255334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tcBdr/>
        <a:fill>
          <a:solidFill>
            <a:srgbClr val="CED2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D2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30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customschemas.google.com/relationships/presentationmetadata" Target="metadata"/><Relationship Id="rId3" Type="http://schemas.openxmlformats.org/officeDocument/2006/relationships/slide" Target="slides/slide2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80C81-537B-42AA-975F-4542E9206D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BDF20-0CA5-4835-ABBE-4BC88C250E71}">
      <dgm:prSet phldrT="[Text]"/>
      <dgm:spPr/>
      <dgm:t>
        <a:bodyPr/>
        <a:lstStyle/>
        <a:p>
          <a:r>
            <a:rPr lang="en-US" dirty="0"/>
            <a:t>Linear programming</a:t>
          </a:r>
        </a:p>
        <a:p>
          <a:r>
            <a:rPr lang="en-US" dirty="0"/>
            <a:t>(LP)</a:t>
          </a:r>
        </a:p>
      </dgm:t>
    </dgm:pt>
    <dgm:pt modelId="{55E94BE6-0C36-47ED-BF45-3F3D1B563527}" type="parTrans" cxnId="{D377FE92-3F6A-44BC-9CE8-540DA9C0831F}">
      <dgm:prSet/>
      <dgm:spPr/>
      <dgm:t>
        <a:bodyPr/>
        <a:lstStyle/>
        <a:p>
          <a:endParaRPr lang="en-US"/>
        </a:p>
      </dgm:t>
    </dgm:pt>
    <dgm:pt modelId="{388FDD2E-5D69-4868-B051-8605E6BF17E8}" type="sibTrans" cxnId="{D377FE92-3F6A-44BC-9CE8-540DA9C0831F}">
      <dgm:prSet/>
      <dgm:spPr/>
      <dgm:t>
        <a:bodyPr/>
        <a:lstStyle/>
        <a:p>
          <a:endParaRPr lang="en-US"/>
        </a:p>
      </dgm:t>
    </dgm:pt>
    <dgm:pt modelId="{86CA14AD-FB28-4019-A482-C8B7A5C89308}">
      <dgm:prSet phldrT="[Text]"/>
      <dgm:spPr/>
      <dgm:t>
        <a:bodyPr/>
        <a:lstStyle/>
        <a:p>
          <a:r>
            <a:rPr lang="en-US" dirty="0"/>
            <a:t>Nonlinear programming</a:t>
          </a:r>
        </a:p>
        <a:p>
          <a:r>
            <a:rPr lang="en-US" dirty="0"/>
            <a:t>(NLP)</a:t>
          </a:r>
        </a:p>
      </dgm:t>
    </dgm:pt>
    <dgm:pt modelId="{8B7E0E3C-F212-45C0-9719-26CB40EAA58F}" type="parTrans" cxnId="{1FA4985A-59C4-43AB-8F78-E541A941C8DA}">
      <dgm:prSet/>
      <dgm:spPr/>
      <dgm:t>
        <a:bodyPr/>
        <a:lstStyle/>
        <a:p>
          <a:endParaRPr lang="en-US"/>
        </a:p>
      </dgm:t>
    </dgm:pt>
    <dgm:pt modelId="{FB791B6A-60F4-4326-9362-50F27E18716D}" type="sibTrans" cxnId="{1FA4985A-59C4-43AB-8F78-E541A941C8DA}">
      <dgm:prSet/>
      <dgm:spPr/>
      <dgm:t>
        <a:bodyPr/>
        <a:lstStyle/>
        <a:p>
          <a:endParaRPr lang="en-US"/>
        </a:p>
      </dgm:t>
    </dgm:pt>
    <dgm:pt modelId="{ABA8B6FB-AD2B-4F8F-8F81-FDA37D705169}">
      <dgm:prSet phldrT="[Text]"/>
      <dgm:spPr/>
      <dgm:t>
        <a:bodyPr/>
        <a:lstStyle/>
        <a:p>
          <a:r>
            <a:rPr lang="en-US" dirty="0"/>
            <a:t>Mixed Integer Linear Programming</a:t>
          </a:r>
        </a:p>
        <a:p>
          <a:r>
            <a:rPr lang="en-US" dirty="0"/>
            <a:t>(MILP)</a:t>
          </a:r>
        </a:p>
      </dgm:t>
    </dgm:pt>
    <dgm:pt modelId="{426D85DB-3D27-4C2E-97C5-C690E23F036E}" type="parTrans" cxnId="{F616CFAB-82AC-46C3-8C0A-B7E76E80B03A}">
      <dgm:prSet/>
      <dgm:spPr/>
      <dgm:t>
        <a:bodyPr/>
        <a:lstStyle/>
        <a:p>
          <a:endParaRPr lang="en-US"/>
        </a:p>
      </dgm:t>
    </dgm:pt>
    <dgm:pt modelId="{B97013F8-E8B5-4B6E-AF31-6145C708412E}" type="sibTrans" cxnId="{F616CFAB-82AC-46C3-8C0A-B7E76E80B03A}">
      <dgm:prSet/>
      <dgm:spPr/>
      <dgm:t>
        <a:bodyPr/>
        <a:lstStyle/>
        <a:p>
          <a:endParaRPr lang="en-US"/>
        </a:p>
      </dgm:t>
    </dgm:pt>
    <dgm:pt modelId="{844BAA64-FE14-451E-BBE3-A1803C0031DA}">
      <dgm:prSet phldrT="[Text]"/>
      <dgm:spPr/>
      <dgm:t>
        <a:bodyPr/>
        <a:lstStyle/>
        <a:p>
          <a:r>
            <a:rPr lang="en-US" dirty="0"/>
            <a:t>Mixed Integer Nonlinear Programming</a:t>
          </a:r>
        </a:p>
        <a:p>
          <a:r>
            <a:rPr lang="en-US" dirty="0"/>
            <a:t>(MINLP)</a:t>
          </a:r>
        </a:p>
      </dgm:t>
    </dgm:pt>
    <dgm:pt modelId="{57512838-D3C3-40AC-B9C9-47A2CB7F5254}" type="parTrans" cxnId="{6B857F5E-042D-4927-A5E4-573BD80E961E}">
      <dgm:prSet/>
      <dgm:spPr/>
      <dgm:t>
        <a:bodyPr/>
        <a:lstStyle/>
        <a:p>
          <a:endParaRPr lang="en-US"/>
        </a:p>
      </dgm:t>
    </dgm:pt>
    <dgm:pt modelId="{ED6DEFF1-75D2-4CB0-8ED7-82F479064185}" type="sibTrans" cxnId="{6B857F5E-042D-4927-A5E4-573BD80E961E}">
      <dgm:prSet/>
      <dgm:spPr/>
      <dgm:t>
        <a:bodyPr/>
        <a:lstStyle/>
        <a:p>
          <a:endParaRPr lang="en-US"/>
        </a:p>
      </dgm:t>
    </dgm:pt>
    <dgm:pt modelId="{873711B8-E846-448C-A047-ECF5CA4BF94D}" type="pres">
      <dgm:prSet presAssocID="{86E80C81-537B-42AA-975F-4542E9206D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2DFC5F2F-B053-4489-82DE-B316B1FB64E9}" type="pres">
      <dgm:prSet presAssocID="{898BDF20-0CA5-4835-ABBE-4BC88C250E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A59253E-F7B8-41A6-8E4D-E0DAEE257D4E}" type="pres">
      <dgm:prSet presAssocID="{388FDD2E-5D69-4868-B051-8605E6BF17E8}" presName="sibTrans" presStyleCnt="0"/>
      <dgm:spPr/>
    </dgm:pt>
    <dgm:pt modelId="{9B469033-123C-4818-B358-024EC16BA2E8}" type="pres">
      <dgm:prSet presAssocID="{86CA14AD-FB28-4019-A482-C8B7A5C8930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9DE747-5305-4D6D-BBA7-073323C1D31C}" type="pres">
      <dgm:prSet presAssocID="{FB791B6A-60F4-4326-9362-50F27E18716D}" presName="sibTrans" presStyleCnt="0"/>
      <dgm:spPr/>
    </dgm:pt>
    <dgm:pt modelId="{E23707A9-42B6-469C-AC39-9862C23556F7}" type="pres">
      <dgm:prSet presAssocID="{ABA8B6FB-AD2B-4F8F-8F81-FDA37D70516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F8A8B70-E794-4B95-995D-8C4F4EB30630}" type="pres">
      <dgm:prSet presAssocID="{B97013F8-E8B5-4B6E-AF31-6145C708412E}" presName="sibTrans" presStyleCnt="0"/>
      <dgm:spPr/>
    </dgm:pt>
    <dgm:pt modelId="{81C173ED-3250-4529-88A5-73BD08E10C95}" type="pres">
      <dgm:prSet presAssocID="{844BAA64-FE14-451E-BBE3-A1803C0031D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9246052-8D83-4129-AC38-3BA51F1A9979}" type="presOf" srcId="{ABA8B6FB-AD2B-4F8F-8F81-FDA37D705169}" destId="{E23707A9-42B6-469C-AC39-9862C23556F7}" srcOrd="0" destOrd="0" presId="urn:microsoft.com/office/officeart/2005/8/layout/default"/>
    <dgm:cxn modelId="{83754885-1897-4D3A-ADA5-366F3EF10086}" type="presOf" srcId="{86E80C81-537B-42AA-975F-4542E9206D50}" destId="{873711B8-E846-448C-A047-ECF5CA4BF94D}" srcOrd="0" destOrd="0" presId="urn:microsoft.com/office/officeart/2005/8/layout/default"/>
    <dgm:cxn modelId="{D377FE92-3F6A-44BC-9CE8-540DA9C0831F}" srcId="{86E80C81-537B-42AA-975F-4542E9206D50}" destId="{898BDF20-0CA5-4835-ABBE-4BC88C250E71}" srcOrd="0" destOrd="0" parTransId="{55E94BE6-0C36-47ED-BF45-3F3D1B563527}" sibTransId="{388FDD2E-5D69-4868-B051-8605E6BF17E8}"/>
    <dgm:cxn modelId="{1FA4985A-59C4-43AB-8F78-E541A941C8DA}" srcId="{86E80C81-537B-42AA-975F-4542E9206D50}" destId="{86CA14AD-FB28-4019-A482-C8B7A5C89308}" srcOrd="1" destOrd="0" parTransId="{8B7E0E3C-F212-45C0-9719-26CB40EAA58F}" sibTransId="{FB791B6A-60F4-4326-9362-50F27E18716D}"/>
    <dgm:cxn modelId="{DBF59036-069A-4606-8632-FFF58B521F9A}" type="presOf" srcId="{898BDF20-0CA5-4835-ABBE-4BC88C250E71}" destId="{2DFC5F2F-B053-4489-82DE-B316B1FB64E9}" srcOrd="0" destOrd="0" presId="urn:microsoft.com/office/officeart/2005/8/layout/default"/>
    <dgm:cxn modelId="{F616CFAB-82AC-46C3-8C0A-B7E76E80B03A}" srcId="{86E80C81-537B-42AA-975F-4542E9206D50}" destId="{ABA8B6FB-AD2B-4F8F-8F81-FDA37D705169}" srcOrd="2" destOrd="0" parTransId="{426D85DB-3D27-4C2E-97C5-C690E23F036E}" sibTransId="{B97013F8-E8B5-4B6E-AF31-6145C708412E}"/>
    <dgm:cxn modelId="{6B857F5E-042D-4927-A5E4-573BD80E961E}" srcId="{86E80C81-537B-42AA-975F-4542E9206D50}" destId="{844BAA64-FE14-451E-BBE3-A1803C0031DA}" srcOrd="3" destOrd="0" parTransId="{57512838-D3C3-40AC-B9C9-47A2CB7F5254}" sibTransId="{ED6DEFF1-75D2-4CB0-8ED7-82F479064185}"/>
    <dgm:cxn modelId="{0F8E3F62-DF7C-4A72-A9FB-966D23DBED59}" type="presOf" srcId="{86CA14AD-FB28-4019-A482-C8B7A5C89308}" destId="{9B469033-123C-4818-B358-024EC16BA2E8}" srcOrd="0" destOrd="0" presId="urn:microsoft.com/office/officeart/2005/8/layout/default"/>
    <dgm:cxn modelId="{D5D7D99B-E1F6-4040-A744-890A8BC145E4}" type="presOf" srcId="{844BAA64-FE14-451E-BBE3-A1803C0031DA}" destId="{81C173ED-3250-4529-88A5-73BD08E10C95}" srcOrd="0" destOrd="0" presId="urn:microsoft.com/office/officeart/2005/8/layout/default"/>
    <dgm:cxn modelId="{53AFEC15-3DC5-4BAA-BD78-5D8E21A8798F}" type="presParOf" srcId="{873711B8-E846-448C-A047-ECF5CA4BF94D}" destId="{2DFC5F2F-B053-4489-82DE-B316B1FB64E9}" srcOrd="0" destOrd="0" presId="urn:microsoft.com/office/officeart/2005/8/layout/default"/>
    <dgm:cxn modelId="{A6C44E17-67D6-46E4-8614-6C8A46B91670}" type="presParOf" srcId="{873711B8-E846-448C-A047-ECF5CA4BF94D}" destId="{5A59253E-F7B8-41A6-8E4D-E0DAEE257D4E}" srcOrd="1" destOrd="0" presId="urn:microsoft.com/office/officeart/2005/8/layout/default"/>
    <dgm:cxn modelId="{EB005135-476B-43E1-A2F9-D67C57A68187}" type="presParOf" srcId="{873711B8-E846-448C-A047-ECF5CA4BF94D}" destId="{9B469033-123C-4818-B358-024EC16BA2E8}" srcOrd="2" destOrd="0" presId="urn:microsoft.com/office/officeart/2005/8/layout/default"/>
    <dgm:cxn modelId="{C699C78D-093B-4A6D-B1BD-39AA1443FDF5}" type="presParOf" srcId="{873711B8-E846-448C-A047-ECF5CA4BF94D}" destId="{B69DE747-5305-4D6D-BBA7-073323C1D31C}" srcOrd="3" destOrd="0" presId="urn:microsoft.com/office/officeart/2005/8/layout/default"/>
    <dgm:cxn modelId="{D751E635-6E9D-409A-BE77-48923B04F1A0}" type="presParOf" srcId="{873711B8-E846-448C-A047-ECF5CA4BF94D}" destId="{E23707A9-42B6-469C-AC39-9862C23556F7}" srcOrd="4" destOrd="0" presId="urn:microsoft.com/office/officeart/2005/8/layout/default"/>
    <dgm:cxn modelId="{B473104E-87A1-4A5A-A824-AC3A8E2ABEE2}" type="presParOf" srcId="{873711B8-E846-448C-A047-ECF5CA4BF94D}" destId="{AF8A8B70-E794-4B95-995D-8C4F4EB30630}" srcOrd="5" destOrd="0" presId="urn:microsoft.com/office/officeart/2005/8/layout/default"/>
    <dgm:cxn modelId="{B7BE11F1-4E7A-4654-A1B0-AAEE9608418B}" type="presParOf" srcId="{873711B8-E846-448C-A047-ECF5CA4BF94D}" destId="{81C173ED-3250-4529-88A5-73BD08E10C9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C5F2F-B053-4489-82DE-B316B1FB64E9}">
      <dsp:nvSpPr>
        <dsp:cNvPr id="0" name=""/>
        <dsp:cNvSpPr/>
      </dsp:nvSpPr>
      <dsp:spPr>
        <a:xfrm>
          <a:off x="291146" y="917"/>
          <a:ext cx="2532583" cy="1519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Linear programming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(LP)</a:t>
          </a:r>
        </a:p>
      </dsp:txBody>
      <dsp:txXfrm>
        <a:off x="291146" y="917"/>
        <a:ext cx="2532583" cy="1519549"/>
      </dsp:txXfrm>
    </dsp:sp>
    <dsp:sp modelId="{9B469033-123C-4818-B358-024EC16BA2E8}">
      <dsp:nvSpPr>
        <dsp:cNvPr id="0" name=""/>
        <dsp:cNvSpPr/>
      </dsp:nvSpPr>
      <dsp:spPr>
        <a:xfrm>
          <a:off x="3076987" y="917"/>
          <a:ext cx="2532583" cy="1519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Nonlinear programming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(NLP)</a:t>
          </a:r>
        </a:p>
      </dsp:txBody>
      <dsp:txXfrm>
        <a:off x="3076987" y="917"/>
        <a:ext cx="2532583" cy="1519549"/>
      </dsp:txXfrm>
    </dsp:sp>
    <dsp:sp modelId="{E23707A9-42B6-469C-AC39-9862C23556F7}">
      <dsp:nvSpPr>
        <dsp:cNvPr id="0" name=""/>
        <dsp:cNvSpPr/>
      </dsp:nvSpPr>
      <dsp:spPr>
        <a:xfrm>
          <a:off x="291146" y="1773726"/>
          <a:ext cx="2532583" cy="1519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Mixed Integer Linear Programming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(MILP)</a:t>
          </a:r>
        </a:p>
      </dsp:txBody>
      <dsp:txXfrm>
        <a:off x="291146" y="1773726"/>
        <a:ext cx="2532583" cy="1519549"/>
      </dsp:txXfrm>
    </dsp:sp>
    <dsp:sp modelId="{81C173ED-3250-4529-88A5-73BD08E10C95}">
      <dsp:nvSpPr>
        <dsp:cNvPr id="0" name=""/>
        <dsp:cNvSpPr/>
      </dsp:nvSpPr>
      <dsp:spPr>
        <a:xfrm>
          <a:off x="3076987" y="1773726"/>
          <a:ext cx="2532583" cy="1519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Mixed Integer Nonlinear Programming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(MINLP)</a:t>
          </a:r>
        </a:p>
      </dsp:txBody>
      <dsp:txXfrm>
        <a:off x="3076987" y="1773726"/>
        <a:ext cx="2532583" cy="1519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870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84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11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70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4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4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4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4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4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4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4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4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4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Calibri"/>
              <a:buNone/>
              <a:defRPr sz="5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5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5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5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5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5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5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5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5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spcBef>
                <a:spcPts val="1000"/>
              </a:spcBef>
              <a:spcAft>
                <a:spcPts val="0"/>
              </a:spcAft>
              <a:buSzPts val="2600"/>
              <a:buFont typeface="Arial"/>
              <a:buChar char="•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4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4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4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4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4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4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4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4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ctrTitle"/>
          </p:nvPr>
        </p:nvSpPr>
        <p:spPr>
          <a:xfrm>
            <a:off x="578076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90"/>
              <a:buFont typeface="Calibri"/>
              <a:buNone/>
            </a:pPr>
            <a:r>
              <a:rPr lang="en-US" sz="5490" b="1" dirty="0"/>
              <a:t>Summary of Optimization</a:t>
            </a:r>
            <a:r>
              <a:rPr lang="en-US" sz="5490" dirty="0"/>
              <a:t/>
            </a:r>
            <a:br>
              <a:rPr lang="en-US" sz="5490" dirty="0"/>
            </a:br>
            <a:r>
              <a:rPr lang="en-US" sz="5490" i="1" dirty="0"/>
              <a:t>using</a:t>
            </a:r>
            <a:r>
              <a:rPr lang="en-US" sz="5490" dirty="0"/>
              <a:t> </a:t>
            </a:r>
            <a:br>
              <a:rPr lang="en-US" sz="5490" dirty="0"/>
            </a:br>
            <a:r>
              <a:rPr lang="en-US" sz="5490" b="1" dirty="0"/>
              <a:t>GAMS and Pyomo</a:t>
            </a:r>
            <a:endParaRPr sz="549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mathematical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optimization problem contains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Decision variables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r>
              <a:rPr lang="en-US" dirty="0"/>
              <a:t>Bounds</a:t>
            </a:r>
          </a:p>
          <a:p>
            <a:pPr lvl="1"/>
            <a:r>
              <a:rPr lang="en-US" dirty="0"/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139729" y="2235209"/>
          <a:ext cx="1450934" cy="266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634680" imgH="1168200" progId="Equation.DSMT4">
                  <p:embed/>
                </p:oleObj>
              </mc:Choice>
              <mc:Fallback>
                <p:oleObj name="Equation" r:id="rId3" imgW="6346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9729" y="2235209"/>
                        <a:ext cx="1450934" cy="266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796973" y="2235209"/>
            <a:ext cx="741073" cy="50799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43575" y="4346562"/>
            <a:ext cx="1135252" cy="320634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24979" y="3379230"/>
            <a:ext cx="1289317" cy="1074017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26796" y="3071453"/>
            <a:ext cx="129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83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7490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dirty="0"/>
              <a:t>Types of optimization </a:t>
            </a:r>
            <a:r>
              <a:rPr lang="en-US" dirty="0" smtClean="0"/>
              <a:t>problems</a:t>
            </a: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829734" y="1945722"/>
            <a:ext cx="8596668" cy="448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91701905"/>
              </p:ext>
            </p:extLst>
          </p:nvPr>
        </p:nvGraphicFramePr>
        <p:xfrm>
          <a:off x="2101509" y="2543421"/>
          <a:ext cx="5900717" cy="329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rved Right Arrow 2"/>
          <p:cNvSpPr/>
          <p:nvPr/>
        </p:nvSpPr>
        <p:spPr>
          <a:xfrm>
            <a:off x="1650671" y="3253839"/>
            <a:ext cx="731520" cy="204255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flipH="1">
            <a:off x="7709669" y="3253839"/>
            <a:ext cx="731520" cy="204255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3" y="3798062"/>
            <a:ext cx="1151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Some/all variables are integer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4496" y="3798061"/>
            <a:ext cx="1151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Some/all variables are integer variables</a:t>
            </a:r>
          </a:p>
        </p:txBody>
      </p:sp>
      <p:sp>
        <p:nvSpPr>
          <p:cNvPr id="13" name="Curved Right Arrow 12"/>
          <p:cNvSpPr/>
          <p:nvPr/>
        </p:nvSpPr>
        <p:spPr>
          <a:xfrm rot="16200000" flipH="1">
            <a:off x="4751471" y="598112"/>
            <a:ext cx="731520" cy="316091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7712" y="1360068"/>
            <a:ext cx="442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Objective function and/or constraints are nonlinear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to solve a model?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10244" name="Picture 4" descr="Models &amp; Simulations | The Sustainability Innovation Lab at Colorado |  University of Colorado Bou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22" y="1713186"/>
            <a:ext cx="4117613" cy="205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Pyomo Documentation 6.0.1 — Pyomo 6.0.1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82" y="4052550"/>
            <a:ext cx="3210626" cy="8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The Python Logo | Python Software Found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54" y="5170722"/>
            <a:ext cx="4294081" cy="145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40194" y="1547324"/>
            <a:ext cx="8596668" cy="333105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Pyomo</a:t>
            </a:r>
            <a:r>
              <a:rPr lang="en-CA" dirty="0" smtClean="0"/>
              <a:t> (Python)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in GAMS and </a:t>
            </a:r>
            <a:r>
              <a:rPr lang="en-US" dirty="0" err="1" smtClean="0"/>
              <a:t>Pyomo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44768"/>
            <a:ext cx="8596668" cy="4861719"/>
          </a:xfrm>
        </p:spPr>
        <p:txBody>
          <a:bodyPr>
            <a:noAutofit/>
          </a:bodyPr>
          <a:lstStyle/>
          <a:p>
            <a:r>
              <a:rPr lang="en-US" dirty="0"/>
              <a:t>Defining different optimization model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Model assembly</a:t>
            </a:r>
          </a:p>
          <a:p>
            <a:r>
              <a:rPr lang="en-US" dirty="0" smtClean="0"/>
              <a:t>Calling a solver</a:t>
            </a:r>
          </a:p>
          <a:p>
            <a:r>
              <a:rPr lang="en-US" dirty="0"/>
              <a:t>Printing results </a:t>
            </a:r>
          </a:p>
          <a:p>
            <a:r>
              <a:rPr lang="en-US" dirty="0" smtClean="0"/>
              <a:t>Defining </a:t>
            </a:r>
            <a:r>
              <a:rPr lang="en-US" dirty="0"/>
              <a:t>lower and upper bounds on </a:t>
            </a:r>
            <a:r>
              <a:rPr lang="en-US" dirty="0" smtClean="0"/>
              <a:t>variables</a:t>
            </a:r>
            <a:endParaRPr lang="en-US" i="1" dirty="0"/>
          </a:p>
          <a:p>
            <a:r>
              <a:rPr lang="en-US" dirty="0"/>
              <a:t>Defining starting point solution for </a:t>
            </a:r>
            <a:r>
              <a:rPr lang="en-US" dirty="0" smtClean="0"/>
              <a:t>variables</a:t>
            </a:r>
            <a:endParaRPr lang="en-US" i="1" dirty="0"/>
          </a:p>
          <a:p>
            <a:r>
              <a:rPr lang="en-US" dirty="0" smtClean="0"/>
              <a:t>Exporting results </a:t>
            </a:r>
            <a:r>
              <a:rPr lang="en-US" dirty="0"/>
              <a:t>into </a:t>
            </a:r>
            <a:r>
              <a:rPr lang="en-US" dirty="0" smtClean="0"/>
              <a:t>different file formats (.txt, .</a:t>
            </a:r>
            <a:r>
              <a:rPr lang="en-US" dirty="0" err="1" smtClean="0"/>
              <a:t>gdx</a:t>
            </a:r>
            <a:r>
              <a:rPr lang="en-US" dirty="0" smtClean="0"/>
              <a:t>, .</a:t>
            </a:r>
            <a:r>
              <a:rPr lang="en-US" dirty="0" err="1" smtClean="0"/>
              <a:t>xls</a:t>
            </a:r>
            <a:r>
              <a:rPr lang="en-US" dirty="0" smtClean="0"/>
              <a:t>, 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Importing data from different </a:t>
            </a:r>
            <a:r>
              <a:rPr lang="en-US" dirty="0"/>
              <a:t>file formats (.txt, </a:t>
            </a:r>
            <a:r>
              <a:rPr lang="en-US" dirty="0" smtClean="0"/>
              <a:t>.</a:t>
            </a:r>
            <a:r>
              <a:rPr lang="en-US" dirty="0" err="1" smtClean="0"/>
              <a:t>gdx</a:t>
            </a:r>
            <a:r>
              <a:rPr lang="en-US" dirty="0" smtClean="0"/>
              <a:t>, .</a:t>
            </a:r>
            <a:r>
              <a:rPr lang="en-US" dirty="0" err="1"/>
              <a:t>xls</a:t>
            </a:r>
            <a:r>
              <a:rPr lang="en-US" dirty="0"/>
              <a:t>, 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r>
              <a:rPr lang="en-US" dirty="0" smtClean="0"/>
              <a:t>Setting stopping criteria for the solvers</a:t>
            </a:r>
          </a:p>
          <a:p>
            <a:r>
              <a:rPr lang="en-US" dirty="0" smtClean="0"/>
              <a:t>Submitting jobs on NEOS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10" y="3045624"/>
            <a:ext cx="2056623" cy="13196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66" y="1501770"/>
            <a:ext cx="5881590" cy="44073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2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55222E-1187-4DDE-AB89-3AD2E35B4E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B631E76-5E12-4024-AA99-094909499E60}"/>
              </a:ext>
            </a:extLst>
          </p:cNvPr>
          <p:cNvSpPr/>
          <p:nvPr/>
        </p:nvSpPr>
        <p:spPr>
          <a:xfrm>
            <a:off x="2814872" y="2136338"/>
            <a:ext cx="656225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being part of this learning experience! </a:t>
            </a:r>
            <a:endParaRPr lang="en-US" sz="54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0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677334" y="1614324"/>
            <a:ext cx="8596668" cy="4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en-CA" dirty="0"/>
              <a:t>Solve a business </a:t>
            </a:r>
            <a:r>
              <a:rPr lang="en-CA" dirty="0" smtClean="0"/>
              <a:t>problem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en-CA" dirty="0"/>
              <a:t>How to developed a model?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An </a:t>
            </a:r>
            <a:r>
              <a:rPr lang="en-US" dirty="0"/>
              <a:t>overview of mathematical </a:t>
            </a:r>
            <a:r>
              <a:rPr lang="en-US" dirty="0" smtClean="0"/>
              <a:t>optimization</a:t>
            </a:r>
            <a:endParaRPr dirty="0"/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Types </a:t>
            </a:r>
            <a:r>
              <a:rPr lang="en-US" dirty="0"/>
              <a:t>of optimization problems</a:t>
            </a:r>
            <a:endParaRPr dirty="0"/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</a:pPr>
            <a:r>
              <a:rPr lang="en-CA" dirty="0" smtClean="0"/>
              <a:t>How </a:t>
            </a:r>
            <a:r>
              <a:rPr lang="en-CA" dirty="0"/>
              <a:t>to </a:t>
            </a:r>
            <a:r>
              <a:rPr lang="en-CA" dirty="0" smtClean="0"/>
              <a:t>solve </a:t>
            </a:r>
            <a:r>
              <a:rPr lang="en-CA" dirty="0"/>
              <a:t>a model</a:t>
            </a:r>
            <a:r>
              <a:rPr lang="en-CA" dirty="0" smtClean="0"/>
              <a:t>?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Coding </a:t>
            </a:r>
            <a:r>
              <a:rPr lang="en-US" dirty="0"/>
              <a:t>in GAMS and </a:t>
            </a:r>
            <a:r>
              <a:rPr lang="en-US" dirty="0" err="1" smtClean="0"/>
              <a:t>Pyomo</a:t>
            </a:r>
            <a:endParaRPr lang="en-US" dirty="0" smtClean="0"/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Our journey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</a:pP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Solve a business </a:t>
            </a:r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40012" y="3005819"/>
            <a:ext cx="1548983" cy="118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Business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7998" y="3005819"/>
            <a:ext cx="1719148" cy="118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1. Mathematical modeling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8834" y="3005818"/>
            <a:ext cx="1548983" cy="118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2. Call an optimization solver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23284" y="3409550"/>
            <a:ext cx="483616" cy="37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4771182" y="3409549"/>
            <a:ext cx="483616" cy="37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725019" y="3005819"/>
            <a:ext cx="1548983" cy="118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Optimal decision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080279" y="3409548"/>
            <a:ext cx="483616" cy="37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6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to developed a model?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00982" y="1822836"/>
            <a:ext cx="8596668" cy="45836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12 different </a:t>
            </a:r>
            <a:r>
              <a:rPr lang="en-CA" dirty="0" smtClean="0"/>
              <a:t>examples</a:t>
            </a:r>
            <a:endParaRPr lang="en-US" dirty="0"/>
          </a:p>
          <a:p>
            <a:pPr lvl="1"/>
            <a:r>
              <a:rPr lang="en-CA" dirty="0" smtClean="0"/>
              <a:t>Strategic advertisement planning</a:t>
            </a:r>
          </a:p>
          <a:p>
            <a:pPr lvl="1"/>
            <a:r>
              <a:rPr lang="en-CA" dirty="0" smtClean="0"/>
              <a:t>Staff allocation</a:t>
            </a:r>
          </a:p>
          <a:p>
            <a:pPr lvl="1"/>
            <a:r>
              <a:rPr lang="en-CA" dirty="0"/>
              <a:t>N</a:t>
            </a:r>
            <a:r>
              <a:rPr lang="en-CA" dirty="0" smtClean="0"/>
              <a:t>onlinear regression</a:t>
            </a:r>
          </a:p>
          <a:p>
            <a:pPr lvl="1"/>
            <a:r>
              <a:rPr lang="en-CA" dirty="0" smtClean="0"/>
              <a:t>Resource allocation</a:t>
            </a:r>
          </a:p>
          <a:p>
            <a:pPr lvl="1"/>
            <a:r>
              <a:rPr lang="en-CA" dirty="0" smtClean="0"/>
              <a:t>Scheduling</a:t>
            </a:r>
          </a:p>
          <a:p>
            <a:pPr lvl="1"/>
            <a:r>
              <a:rPr lang="en-CA" dirty="0" smtClean="0"/>
              <a:t>Commodities pricing</a:t>
            </a:r>
          </a:p>
          <a:p>
            <a:pPr lvl="1"/>
            <a:r>
              <a:rPr lang="en-CA" dirty="0" smtClean="0"/>
              <a:t>Yield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to model 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to model ‘either-or’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to model discontinuous variables and functions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3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mathematical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optimization problem </a:t>
            </a:r>
            <a:r>
              <a:rPr lang="en-US" dirty="0" smtClean="0"/>
              <a:t>contains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80804"/>
              </p:ext>
            </p:extLst>
          </p:nvPr>
        </p:nvGraphicFramePr>
        <p:xfrm>
          <a:off x="7139729" y="2235209"/>
          <a:ext cx="1450934" cy="266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634680" imgH="1168200" progId="Equation.DSMT4">
                  <p:embed/>
                </p:oleObj>
              </mc:Choice>
              <mc:Fallback>
                <p:oleObj name="Equation" r:id="rId3" imgW="6346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9729" y="2235209"/>
                        <a:ext cx="1450934" cy="266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6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mathematical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optimization problem contains</a:t>
            </a:r>
          </a:p>
          <a:p>
            <a:pPr lvl="1"/>
            <a:r>
              <a:rPr lang="en-US" dirty="0"/>
              <a:t>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139729" y="2235209"/>
          <a:ext cx="1450934" cy="266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634680" imgH="1168200" progId="Equation.DSMT4">
                  <p:embed/>
                </p:oleObj>
              </mc:Choice>
              <mc:Fallback>
                <p:oleObj name="Equation" r:id="rId3" imgW="6346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9729" y="2235209"/>
                        <a:ext cx="1450934" cy="266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796973" y="2235209"/>
            <a:ext cx="741073" cy="5079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43576" y="2743201"/>
            <a:ext cx="1788393" cy="32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mathematical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optimization problem contains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Decision variables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139729" y="2235209"/>
          <a:ext cx="1450934" cy="266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634680" imgH="1168200" progId="Equation.DSMT4">
                  <p:embed/>
                </p:oleObj>
              </mc:Choice>
              <mc:Fallback>
                <p:oleObj name="Equation" r:id="rId3" imgW="6346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9729" y="2235209"/>
                        <a:ext cx="1450934" cy="266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643577" y="3138140"/>
            <a:ext cx="1764642" cy="32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98327" y="2605674"/>
            <a:ext cx="18288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mathematical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optimization problem contains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Decision variables</a:t>
            </a:r>
          </a:p>
          <a:p>
            <a:pPr lvl="1"/>
            <a:r>
              <a:rPr lang="en-US" dirty="0"/>
              <a:t>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139729" y="2235209"/>
          <a:ext cx="1450934" cy="266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634680" imgH="1168200" progId="Equation.DSMT4">
                  <p:embed/>
                </p:oleObj>
              </mc:Choice>
              <mc:Fallback>
                <p:oleObj name="Equation" r:id="rId3" imgW="6346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9729" y="2235209"/>
                        <a:ext cx="1450934" cy="266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643575" y="3534754"/>
            <a:ext cx="1135251" cy="32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24979" y="3379230"/>
            <a:ext cx="1289317" cy="10740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mathematical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optimization problem contains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Decision variables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r>
              <a:rPr lang="en-US" dirty="0"/>
              <a:t>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139729" y="2235209"/>
          <a:ext cx="1450934" cy="266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634680" imgH="1168200" progId="Equation.DSMT4">
                  <p:embed/>
                </p:oleObj>
              </mc:Choice>
              <mc:Fallback>
                <p:oleObj name="Equation" r:id="rId3" imgW="6346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9729" y="2235209"/>
                        <a:ext cx="1450934" cy="266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643574" y="3940658"/>
            <a:ext cx="767117" cy="32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98327" y="2605674"/>
            <a:ext cx="18288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384899" y="4548249"/>
            <a:ext cx="939704" cy="431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340</Words>
  <Application>Microsoft Office PowerPoint</Application>
  <PresentationFormat>Widescreen</PresentationFormat>
  <Paragraphs>101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Noto Sans Symbols</vt:lpstr>
      <vt:lpstr>Facet</vt:lpstr>
      <vt:lpstr>Equation</vt:lpstr>
      <vt:lpstr>Summary of Optimization using  GAMS and Pyomo</vt:lpstr>
      <vt:lpstr>Agenda</vt:lpstr>
      <vt:lpstr>Solve a business problem</vt:lpstr>
      <vt:lpstr>How to developed a model?</vt:lpstr>
      <vt:lpstr>An overview of mathematical optimization</vt:lpstr>
      <vt:lpstr>An overview of mathematical optimization</vt:lpstr>
      <vt:lpstr>An overview of mathematical optimization</vt:lpstr>
      <vt:lpstr>An overview of mathematical optimization</vt:lpstr>
      <vt:lpstr>An overview of mathematical optimization</vt:lpstr>
      <vt:lpstr>An overview of mathematical optimization</vt:lpstr>
      <vt:lpstr>Types of optimization problems</vt:lpstr>
      <vt:lpstr>How to solve a model?</vt:lpstr>
      <vt:lpstr>Coding in GAMS and Pyomo</vt:lpstr>
      <vt:lpstr>Our journey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Integer Nonlinear programming (MINLP)  using  GAMS and Pyomo</dc:title>
  <dc:creator>Sanjula Kammammettu</dc:creator>
  <cp:lastModifiedBy>Hossein</cp:lastModifiedBy>
  <cp:revision>70</cp:revision>
  <dcterms:created xsi:type="dcterms:W3CDTF">2020-06-30T16:03:59Z</dcterms:created>
  <dcterms:modified xsi:type="dcterms:W3CDTF">2021-06-08T03:08:28Z</dcterms:modified>
</cp:coreProperties>
</file>