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0" autoAdjust="0"/>
    <p:restoredTop sz="94660"/>
  </p:normalViewPr>
  <p:slideViewPr>
    <p:cSldViewPr snapToGrid="0">
      <p:cViewPr>
        <p:scale>
          <a:sx n="140" d="100"/>
          <a:sy n="140" d="100"/>
        </p:scale>
        <p:origin x="274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93C0-FA96-4AF9-A2A1-287FA3C3E6F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CORONA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9250" y="151038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7948" y="512842"/>
            <a:ext cx="2035866" cy="987524"/>
            <a:chOff x="831471" y="1610336"/>
            <a:chExt cx="2035866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1847109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 (</a:t>
              </a:r>
              <a:r>
                <a:rPr lang="de-DE" dirty="0" err="1" smtClean="0"/>
                <a:t>everywhere</a:t>
              </a:r>
              <a:r>
                <a:rPr lang="de-DE" dirty="0" smtClean="0"/>
                <a:t>)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/>
          <p:nvPr/>
        </p:nvCxnSpPr>
        <p:spPr>
          <a:xfrm>
            <a:off x="1816474" y="1973966"/>
            <a:ext cx="2087763" cy="600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bgerundetes Rechteck 96"/>
          <p:cNvSpPr/>
          <p:nvPr/>
        </p:nvSpPr>
        <p:spPr>
          <a:xfrm>
            <a:off x="3972780" y="3718821"/>
            <a:ext cx="1467649" cy="85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</a:t>
            </a:r>
          </a:p>
          <a:p>
            <a:pPr algn="ctr"/>
            <a:r>
              <a:rPr lang="de-DE" dirty="0" err="1" smtClean="0"/>
              <a:t>reported</a:t>
            </a:r>
            <a:r>
              <a:rPr lang="en-US" dirty="0" smtClean="0"/>
              <a:t> + quarantined</a:t>
            </a:r>
            <a:endParaRPr lang="de-DE" dirty="0" smtClean="0"/>
          </a:p>
        </p:txBody>
      </p:sp>
      <p:sp>
        <p:nvSpPr>
          <p:cNvPr id="100" name="Rechteck 99"/>
          <p:cNvSpPr/>
          <p:nvPr/>
        </p:nvSpPr>
        <p:spPr>
          <a:xfrm>
            <a:off x="3959310" y="251548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3716587" y="3060975"/>
            <a:ext cx="5213516" cy="33893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feld 143"/>
          <p:cNvSpPr txBox="1"/>
          <p:nvPr/>
        </p:nvSpPr>
        <p:spPr>
          <a:xfrm rot="874807">
            <a:off x="2222808" y="1880521"/>
            <a:ext cx="114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ii </a:t>
            </a:r>
            <a:r>
              <a:rPr lang="de-DE" sz="1400" dirty="0" err="1" smtClean="0"/>
              <a:t>I+iq</a:t>
            </a:r>
            <a:r>
              <a:rPr lang="de-DE" sz="1400" dirty="0" smtClean="0"/>
              <a:t> </a:t>
            </a:r>
            <a:r>
              <a:rPr lang="de-DE" sz="1400" dirty="0" err="1" smtClean="0"/>
              <a:t>Q+ih</a:t>
            </a:r>
            <a:r>
              <a:rPr lang="de-DE" sz="1400" dirty="0" smtClean="0"/>
              <a:t> H</a:t>
            </a:r>
            <a:endParaRPr lang="en-US" sz="14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10105560" y="5645000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6" name="Abgerundetes Rechteck 145"/>
          <p:cNvSpPr/>
          <p:nvPr/>
        </p:nvSpPr>
        <p:spPr>
          <a:xfrm>
            <a:off x="7055620" y="3147454"/>
            <a:ext cx="1521923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</a:p>
          <a:p>
            <a:pPr algn="ctr"/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147" name="Rechteck 146"/>
          <p:cNvSpPr/>
          <p:nvPr/>
        </p:nvSpPr>
        <p:spPr>
          <a:xfrm>
            <a:off x="6966228" y="3083532"/>
            <a:ext cx="1846128" cy="158049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9984013" y="5394509"/>
            <a:ext cx="1440172" cy="10834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9902865" y="501579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15" name="Textfeld 214"/>
          <p:cNvSpPr txBox="1"/>
          <p:nvPr/>
        </p:nvSpPr>
        <p:spPr>
          <a:xfrm>
            <a:off x="3703855" y="305976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cxnSp>
        <p:nvCxnSpPr>
          <p:cNvPr id="216" name="Gerade Verbindung mit Pfeil 215"/>
          <p:cNvCxnSpPr>
            <a:stCxn id="253" idx="2"/>
            <a:endCxn id="293" idx="0"/>
          </p:cNvCxnSpPr>
          <p:nvPr/>
        </p:nvCxnSpPr>
        <p:spPr>
          <a:xfrm>
            <a:off x="4471212" y="2821395"/>
            <a:ext cx="295777" cy="204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bgerundetes Rechteck 218"/>
          <p:cNvSpPr/>
          <p:nvPr/>
        </p:nvSpPr>
        <p:spPr>
          <a:xfrm>
            <a:off x="379344" y="3727552"/>
            <a:ext cx="1467649" cy="95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en-US" dirty="0" smtClean="0"/>
              <a:t>quarantined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Gerade Verbindung mit Pfeil 254"/>
          <p:cNvCxnSpPr>
            <a:stCxn id="253" idx="2"/>
            <a:endCxn id="376" idx="0"/>
          </p:cNvCxnSpPr>
          <p:nvPr/>
        </p:nvCxnSpPr>
        <p:spPr>
          <a:xfrm>
            <a:off x="4471212" y="2821395"/>
            <a:ext cx="3433112" cy="117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/>
          <p:cNvGrpSpPr/>
          <p:nvPr/>
        </p:nvGrpSpPr>
        <p:grpSpPr>
          <a:xfrm>
            <a:off x="4222731" y="4652744"/>
            <a:ext cx="1034845" cy="673789"/>
            <a:chOff x="4850698" y="3663378"/>
            <a:chExt cx="6800228" cy="2576640"/>
          </a:xfrm>
        </p:grpSpPr>
        <p:sp>
          <p:nvSpPr>
            <p:cNvPr id="258" name="Rechteck 257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264" name="Gerade Verbindung mit Pfeil 263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273" name="Textfeld 272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281" name="Textfeld 280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282" name="Textfeld 281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289" name="Gerade Verbindung mit Pfeil 288"/>
          <p:cNvCxnSpPr>
            <a:endCxn id="463" idx="1"/>
          </p:cNvCxnSpPr>
          <p:nvPr/>
        </p:nvCxnSpPr>
        <p:spPr>
          <a:xfrm flipH="1">
            <a:off x="682083" y="2360184"/>
            <a:ext cx="407941" cy="27492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4232525" y="4870038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-584298" y="4272272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Quarantened</a:t>
            </a:r>
            <a:endParaRPr lang="de-DE" dirty="0" smtClean="0"/>
          </a:p>
        </p:txBody>
      </p:sp>
      <p:sp>
        <p:nvSpPr>
          <p:cNvPr id="323" name="Rechteck 322"/>
          <p:cNvSpPr/>
          <p:nvPr/>
        </p:nvSpPr>
        <p:spPr>
          <a:xfrm>
            <a:off x="5124177" y="4935389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Gerade Verbindung mit Pfeil 325"/>
          <p:cNvCxnSpPr>
            <a:stCxn id="373" idx="0"/>
            <a:endCxn id="374" idx="1"/>
          </p:cNvCxnSpPr>
          <p:nvPr/>
        </p:nvCxnSpPr>
        <p:spPr>
          <a:xfrm flipH="1" flipV="1">
            <a:off x="7328114" y="4302383"/>
            <a:ext cx="836863" cy="11768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7"/>
          <p:cNvSpPr txBox="1"/>
          <p:nvPr/>
        </p:nvSpPr>
        <p:spPr>
          <a:xfrm rot="3016087">
            <a:off x="5016076" y="319516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6262207" y="4112676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4261302" y="3334004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cxnSp>
        <p:nvCxnSpPr>
          <p:cNvPr id="336" name="Gerade Verbindung mit Pfeil 335"/>
          <p:cNvCxnSpPr>
            <a:stCxn id="337" idx="3"/>
            <a:endCxn id="145" idx="1"/>
          </p:cNvCxnSpPr>
          <p:nvPr/>
        </p:nvCxnSpPr>
        <p:spPr>
          <a:xfrm>
            <a:off x="8473938" y="5597650"/>
            <a:ext cx="1631622" cy="4102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feld 338"/>
          <p:cNvSpPr txBox="1"/>
          <p:nvPr/>
        </p:nvSpPr>
        <p:spPr>
          <a:xfrm>
            <a:off x="656794" y="29745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grpSp>
        <p:nvGrpSpPr>
          <p:cNvPr id="340" name="Gruppieren 339"/>
          <p:cNvGrpSpPr/>
          <p:nvPr/>
        </p:nvGrpSpPr>
        <p:grpSpPr>
          <a:xfrm>
            <a:off x="7332171" y="3831035"/>
            <a:ext cx="1034845" cy="673789"/>
            <a:chOff x="4850698" y="3663378"/>
            <a:chExt cx="6800228" cy="2576640"/>
          </a:xfrm>
        </p:grpSpPr>
        <p:sp>
          <p:nvSpPr>
            <p:cNvPr id="341" name="Rechteck 340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47" name="Gerade Verbindung mit Pfeil 346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hteck 347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3" name="Textfeld 352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54" name="Gerade Verbindung mit Pfeil 353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56" name="Textfeld 355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73" name="Rechteck 372"/>
          <p:cNvSpPr/>
          <p:nvPr/>
        </p:nvSpPr>
        <p:spPr>
          <a:xfrm>
            <a:off x="8115876" y="5479206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hteck 375"/>
          <p:cNvSpPr/>
          <p:nvPr/>
        </p:nvSpPr>
        <p:spPr>
          <a:xfrm>
            <a:off x="7265513" y="3992089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feld 376"/>
          <p:cNvSpPr txBox="1"/>
          <p:nvPr/>
        </p:nvSpPr>
        <p:spPr>
          <a:xfrm>
            <a:off x="9069840" y="5765610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</a:t>
            </a:r>
            <a:endParaRPr lang="en-US" sz="1400" dirty="0"/>
          </a:p>
        </p:txBody>
      </p:sp>
      <p:cxnSp>
        <p:nvCxnSpPr>
          <p:cNvPr id="379" name="Gerade Verbindung mit Pfeil 378"/>
          <p:cNvCxnSpPr>
            <a:stCxn id="323" idx="0"/>
            <a:endCxn id="290" idx="1"/>
          </p:cNvCxnSpPr>
          <p:nvPr/>
        </p:nvCxnSpPr>
        <p:spPr>
          <a:xfrm flipV="1">
            <a:off x="5173278" y="4592713"/>
            <a:ext cx="4839101" cy="3426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9054272" y="378897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232229" y="2945808"/>
            <a:ext cx="8704345" cy="37235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1" name="Textfeld 410"/>
          <p:cNvSpPr txBox="1"/>
          <p:nvPr/>
        </p:nvSpPr>
        <p:spPr>
          <a:xfrm>
            <a:off x="5189542" y="281128"/>
            <a:ext cx="4254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series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</a:t>
            </a:r>
            <a:r>
              <a:rPr lang="de-DE" dirty="0" smtClean="0"/>
              <a:t> </a:t>
            </a:r>
            <a:r>
              <a:rPr lang="de-DE" dirty="0" err="1" smtClean="0"/>
              <a:t>till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last time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need</a:t>
            </a:r>
            <a:r>
              <a:rPr lang="de-DE" dirty="0" smtClean="0"/>
              <a:t> intensive care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Everyone</a:t>
            </a:r>
            <a:r>
              <a:rPr lang="de-DE" dirty="0" smtClean="0"/>
              <a:t> still in </a:t>
            </a:r>
            <a:r>
              <a:rPr lang="de-DE" dirty="0" smtClean="0"/>
              <a:t>intensive care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chance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die (per </a:t>
            </a:r>
            <a:r>
              <a:rPr lang="de-DE" dirty="0" err="1" smtClean="0"/>
              <a:t>day</a:t>
            </a:r>
            <a:r>
              <a:rPr lang="de-DE" dirty="0" smtClean="0"/>
              <a:t>)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3305823" y="246743"/>
            <a:ext cx="6164125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246743"/>
            <a:ext cx="3121105" cy="64440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90112" y="-63657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grpSp>
        <p:nvGrpSpPr>
          <p:cNvPr id="416" name="Gruppieren 415"/>
          <p:cNvGrpSpPr/>
          <p:nvPr/>
        </p:nvGrpSpPr>
        <p:grpSpPr>
          <a:xfrm>
            <a:off x="670960" y="4728650"/>
            <a:ext cx="1034845" cy="673789"/>
            <a:chOff x="4850698" y="3663378"/>
            <a:chExt cx="6800228" cy="2576640"/>
          </a:xfrm>
          <a:solidFill>
            <a:schemeClr val="accent6"/>
          </a:solidFill>
        </p:grpSpPr>
        <p:sp>
          <p:nvSpPr>
            <p:cNvPr id="417" name="Rechteck 41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8" name="Rechteck 41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9" name="Rechteck 41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0" name="Rechteck 41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1" name="Rechteck 42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2" name="Rechteck 42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423" name="Gerade Verbindung mit Pfeil 42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Rechteck 42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5" name="Rechteck 42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6" name="Rechteck 42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9" name="Textfeld 42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430" name="Gerade Verbindung mit Pfeil 42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feld 43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432" name="Textfeld 43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433" name="Textfeld 43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434" name="Textfeld 43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435" name="Textfeld 43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436" name="Textfeld 43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437" name="Textfeld 43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438" name="Textfeld 43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439" name="Textfeld 43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440" name="Textfeld 43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441" name="Textfeld 44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442" name="Rechteck 44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3" name="Textfeld 44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444" name="Rechteck 44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5" name="Textfeld 44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446" name="Rechteck 44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7" name="Textfeld 44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448" name="Gerade Verbindung mit Pfeil 447"/>
          <p:cNvCxnSpPr/>
          <p:nvPr/>
        </p:nvCxnSpPr>
        <p:spPr>
          <a:xfrm flipV="1">
            <a:off x="1583450" y="2327349"/>
            <a:ext cx="8475" cy="27497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hteck 451"/>
          <p:cNvSpPr/>
          <p:nvPr/>
        </p:nvSpPr>
        <p:spPr>
          <a:xfrm>
            <a:off x="1564345" y="5082450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feld 452"/>
          <p:cNvSpPr txBox="1"/>
          <p:nvPr/>
        </p:nvSpPr>
        <p:spPr>
          <a:xfrm>
            <a:off x="1625917" y="266673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682083" y="4882579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7" name="Gerade Verbindung mit Pfeil 506"/>
          <p:cNvCxnSpPr>
            <a:stCxn id="375" idx="3"/>
            <a:endCxn id="290" idx="1"/>
          </p:cNvCxnSpPr>
          <p:nvPr/>
        </p:nvCxnSpPr>
        <p:spPr>
          <a:xfrm>
            <a:off x="8323130" y="4238757"/>
            <a:ext cx="1689249" cy="353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feld 508"/>
          <p:cNvSpPr txBox="1"/>
          <p:nvPr/>
        </p:nvSpPr>
        <p:spPr>
          <a:xfrm>
            <a:off x="9133623" y="4615126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290" name="Abgerundetes Rechteck 289"/>
          <p:cNvSpPr/>
          <p:nvPr/>
        </p:nvSpPr>
        <p:spPr>
          <a:xfrm>
            <a:off x="10012379" y="4321890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r>
              <a:rPr lang="de-DE" baseline="-25000" dirty="0" smtClean="0"/>
              <a:t>R</a:t>
            </a:r>
            <a:endParaRPr lang="de-DE" baseline="-25000" dirty="0" smtClean="0"/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91" name="Textfeld 290"/>
          <p:cNvSpPr txBox="1"/>
          <p:nvPr/>
        </p:nvSpPr>
        <p:spPr>
          <a:xfrm>
            <a:off x="9956468" y="374223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292" name="Rechteck 291"/>
          <p:cNvSpPr/>
          <p:nvPr/>
        </p:nvSpPr>
        <p:spPr>
          <a:xfrm>
            <a:off x="9986970" y="3704914"/>
            <a:ext cx="1714384" cy="13223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bgerundetes Rechteck 293"/>
          <p:cNvSpPr/>
          <p:nvPr/>
        </p:nvSpPr>
        <p:spPr>
          <a:xfrm>
            <a:off x="5911255" y="5458338"/>
            <a:ext cx="115579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r>
              <a:rPr lang="de-DE" baseline="-25000" dirty="0" smtClean="0"/>
              <a:t>IC</a:t>
            </a:r>
            <a:endParaRPr lang="de-DE" baseline="-25000" dirty="0" smtClean="0"/>
          </a:p>
          <a:p>
            <a:pPr algn="ctr"/>
            <a:r>
              <a:rPr lang="de-DE" dirty="0" smtClean="0"/>
              <a:t>Intensive care</a:t>
            </a:r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5827282" y="5076030"/>
            <a:ext cx="2985074" cy="1282327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uppieren 297"/>
          <p:cNvGrpSpPr/>
          <p:nvPr/>
        </p:nvGrpSpPr>
        <p:grpSpPr>
          <a:xfrm>
            <a:off x="7257173" y="5233643"/>
            <a:ext cx="1034845" cy="673789"/>
            <a:chOff x="4850698" y="3663378"/>
            <a:chExt cx="6800228" cy="2576640"/>
          </a:xfrm>
        </p:grpSpPr>
        <p:sp>
          <p:nvSpPr>
            <p:cNvPr id="299" name="Rechteck 298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0" name="Rechteck 299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05" name="Gerade Verbindung mit Pfeil 304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hteck 30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2" name="Textfeld 31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13" name="Gerade Verbindung mit Pfeil 31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feld 31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15" name="Textfeld 314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18" name="Textfeld 317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19" name="Textfeld 31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21" name="Textfeld 32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22" name="Textfeld 321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25" name="Textfeld 32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27" name="Rechteck 32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0" name="Textfeld 32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2" name="Textfeld 33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33" name="Rechteck 33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37" name="Rechteck 336"/>
          <p:cNvSpPr/>
          <p:nvPr/>
        </p:nvSpPr>
        <p:spPr>
          <a:xfrm>
            <a:off x="7196316" y="5341282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Gerade Verbindung mit Pfeil 371"/>
          <p:cNvCxnSpPr>
            <a:stCxn id="376" idx="2"/>
            <a:endCxn id="337" idx="0"/>
          </p:cNvCxnSpPr>
          <p:nvPr/>
        </p:nvCxnSpPr>
        <p:spPr>
          <a:xfrm flipH="1">
            <a:off x="7835127" y="4504824"/>
            <a:ext cx="69197" cy="836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/>
          <p:cNvSpPr/>
          <p:nvPr/>
        </p:nvSpPr>
        <p:spPr>
          <a:xfrm>
            <a:off x="7328114" y="4116278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hteck 374"/>
          <p:cNvSpPr/>
          <p:nvPr/>
        </p:nvSpPr>
        <p:spPr>
          <a:xfrm>
            <a:off x="8224929" y="4052652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7538142" y="4778682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380" name="Textfeld 379"/>
          <p:cNvSpPr txBox="1"/>
          <p:nvPr/>
        </p:nvSpPr>
        <p:spPr>
          <a:xfrm>
            <a:off x="7857013" y="4722645"/>
            <a:ext cx="5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baseline="-25000" dirty="0" err="1" smtClean="0"/>
              <a:t>IC</a:t>
            </a:r>
            <a:endParaRPr lang="en-US" sz="1400" baseline="-25000" dirty="0"/>
          </a:p>
        </p:txBody>
      </p:sp>
      <p:cxnSp>
        <p:nvCxnSpPr>
          <p:cNvPr id="384" name="Gerade Verbindung mit Pfeil 383"/>
          <p:cNvCxnSpPr>
            <a:endCxn id="376" idx="1"/>
          </p:cNvCxnSpPr>
          <p:nvPr/>
        </p:nvCxnSpPr>
        <p:spPr>
          <a:xfrm flipV="1">
            <a:off x="5325678" y="4248457"/>
            <a:ext cx="1939835" cy="8393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feld 384"/>
          <p:cNvSpPr txBox="1"/>
          <p:nvPr/>
        </p:nvSpPr>
        <p:spPr>
          <a:xfrm>
            <a:off x="10132343" y="1622704"/>
            <a:ext cx="15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measured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but immune</a:t>
            </a:r>
            <a:endParaRPr lang="en-US" dirty="0"/>
          </a:p>
        </p:txBody>
      </p:sp>
      <p:sp>
        <p:nvSpPr>
          <p:cNvPr id="388" name="Abgerundetes Rechteck 387"/>
          <p:cNvSpPr/>
          <p:nvPr/>
        </p:nvSpPr>
        <p:spPr>
          <a:xfrm>
            <a:off x="1858213" y="4876239"/>
            <a:ext cx="1561242" cy="101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de-DE" dirty="0" err="1" smtClean="0"/>
              <a:t>Infected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quarantined</a:t>
            </a:r>
            <a:endParaRPr lang="en-US" dirty="0"/>
          </a:p>
        </p:txBody>
      </p:sp>
      <p:grpSp>
        <p:nvGrpSpPr>
          <p:cNvPr id="389" name="Gruppieren 388"/>
          <p:cNvGrpSpPr/>
          <p:nvPr/>
        </p:nvGrpSpPr>
        <p:grpSpPr>
          <a:xfrm>
            <a:off x="2188523" y="5883875"/>
            <a:ext cx="1034845" cy="673789"/>
            <a:chOff x="4850698" y="3663378"/>
            <a:chExt cx="6800228" cy="2576640"/>
          </a:xfrm>
          <a:solidFill>
            <a:schemeClr val="accent6"/>
          </a:solidFill>
        </p:grpSpPr>
        <p:sp>
          <p:nvSpPr>
            <p:cNvPr id="390" name="Rechteck 389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1" name="Rechteck 390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2" name="Rechteck 391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3" name="Rechteck 392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4" name="Rechteck 393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96" name="Gerade Verbindung mit Pfeil 395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Rechteck 396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9" name="Rechteck 398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0" name="Rechteck 399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1" name="Rechteck 40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2" name="Textfeld 40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403" name="Gerade Verbindung mit Pfeil 40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feld 40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407" name="Textfeld 406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408" name="Textfeld 407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409" name="Textfeld 408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410" name="Textfeld 409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449" name="Textfeld 44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450" name="Textfeld 44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451" name="Textfeld 45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454" name="Textfeld 453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455" name="Textfeld 454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456" name="Textfeld 455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457" name="Rechteck 45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8" name="Textfeld 457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459" name="Rechteck 458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0" name="Textfeld 459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461" name="Rechteck 460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2" name="Textfeld 461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464" name="Rechteck 463"/>
          <p:cNvSpPr/>
          <p:nvPr/>
        </p:nvSpPr>
        <p:spPr>
          <a:xfrm>
            <a:off x="3081494" y="6178149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5" name="Gerade Verbindung mit Pfeil 464"/>
          <p:cNvCxnSpPr>
            <a:endCxn id="466" idx="0"/>
          </p:cNvCxnSpPr>
          <p:nvPr/>
        </p:nvCxnSpPr>
        <p:spPr>
          <a:xfrm flipH="1">
            <a:off x="2679162" y="2812414"/>
            <a:ext cx="1790410" cy="32428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hteck 465"/>
          <p:cNvSpPr/>
          <p:nvPr/>
        </p:nvSpPr>
        <p:spPr>
          <a:xfrm>
            <a:off x="2144698" y="6055224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7" name="Gerade Verbindung mit Pfeil 466"/>
          <p:cNvCxnSpPr>
            <a:stCxn id="464" idx="0"/>
            <a:endCxn id="150" idx="1"/>
          </p:cNvCxnSpPr>
          <p:nvPr/>
        </p:nvCxnSpPr>
        <p:spPr>
          <a:xfrm flipV="1">
            <a:off x="3130595" y="2574824"/>
            <a:ext cx="7017709" cy="36033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feld 467"/>
          <p:cNvSpPr txBox="1"/>
          <p:nvPr/>
        </p:nvSpPr>
        <p:spPr>
          <a:xfrm>
            <a:off x="3448469" y="446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sp>
        <p:nvSpPr>
          <p:cNvPr id="469" name="Textfeld 468"/>
          <p:cNvSpPr txBox="1"/>
          <p:nvPr/>
        </p:nvSpPr>
        <p:spPr>
          <a:xfrm>
            <a:off x="9658969" y="2773049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cxnSp>
        <p:nvCxnSpPr>
          <p:cNvPr id="470" name="Gerade Verbindung mit Pfeil 469"/>
          <p:cNvCxnSpPr>
            <a:stCxn id="466" idx="2"/>
            <a:endCxn id="376" idx="2"/>
          </p:cNvCxnSpPr>
          <p:nvPr/>
        </p:nvCxnSpPr>
        <p:spPr>
          <a:xfrm flipV="1">
            <a:off x="2679162" y="4504824"/>
            <a:ext cx="5225162" cy="20041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feld 470"/>
          <p:cNvSpPr txBox="1"/>
          <p:nvPr/>
        </p:nvSpPr>
        <p:spPr>
          <a:xfrm>
            <a:off x="6478070" y="4524899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cxnSp>
        <p:nvCxnSpPr>
          <p:cNvPr id="472" name="Gerade Verbindung mit Pfeil 471"/>
          <p:cNvCxnSpPr>
            <a:stCxn id="466" idx="0"/>
            <a:endCxn id="279" idx="2"/>
          </p:cNvCxnSpPr>
          <p:nvPr/>
        </p:nvCxnSpPr>
        <p:spPr>
          <a:xfrm flipV="1">
            <a:off x="2679162" y="5325023"/>
            <a:ext cx="2081170" cy="7302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feld 472"/>
          <p:cNvSpPr txBox="1"/>
          <p:nvPr/>
        </p:nvSpPr>
        <p:spPr>
          <a:xfrm>
            <a:off x="3759813" y="536980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3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45650" y="2845702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suceptible</a:t>
            </a:r>
            <a:endParaRPr lang="en-US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60499" y="1923142"/>
            <a:ext cx="1171501" cy="955676"/>
            <a:chOff x="1245222" y="2888344"/>
            <a:chExt cx="3162400" cy="2860511"/>
          </a:xfrm>
        </p:grpSpPr>
        <p:sp>
          <p:nvSpPr>
            <p:cNvPr id="7" name="Rechteck 6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7894765" y="3677893"/>
            <a:ext cx="2809521" cy="2615550"/>
            <a:chOff x="1245222" y="2888344"/>
            <a:chExt cx="2809521" cy="2615550"/>
          </a:xfrm>
        </p:grpSpPr>
        <p:sp>
          <p:nvSpPr>
            <p:cNvPr id="26" name="Rechteck 25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222" y="5123553"/>
              <a:ext cx="2809521" cy="380341"/>
              <a:chOff x="1245222" y="5123553"/>
              <a:chExt cx="2809521" cy="380341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1245222" y="5130801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0-4</a:t>
                </a:r>
                <a:endParaRPr lang="en-US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706424" y="5188857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5-14</a:t>
                </a:r>
                <a:endParaRPr lang="en-US" sz="1400" dirty="0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2134596" y="5138061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15-34</a:t>
                </a:r>
                <a:endParaRPr lang="en-US" sz="14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2606310" y="518886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35-59</a:t>
                </a:r>
                <a:endParaRPr lang="en-US" sz="1400" dirty="0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56253" y="512355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60-79</a:t>
                </a:r>
                <a:endParaRPr lang="en-US" sz="1400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597567" y="519611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80+</a:t>
                </a:r>
                <a:endParaRPr lang="en-US" sz="1400" dirty="0"/>
              </a:p>
            </p:txBody>
          </p:sp>
        </p:grpSp>
        <p:cxnSp>
          <p:nvCxnSpPr>
            <p:cNvPr id="33" name="Gerade Verbindung mit Pfeil 32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3009175" y="287639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3114931" y="1923142"/>
            <a:ext cx="1171501" cy="955676"/>
            <a:chOff x="1245222" y="2888344"/>
            <a:chExt cx="3162400" cy="2860511"/>
          </a:xfrm>
        </p:grpSpPr>
        <p:sp>
          <p:nvSpPr>
            <p:cNvPr id="42" name="Rechteck 41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49" name="Gerade Verbindung mit Pfeil 48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031645" y="783771"/>
            <a:ext cx="5057269" cy="2167905"/>
            <a:chOff x="4850698" y="3663378"/>
            <a:chExt cx="6800228" cy="2576640"/>
          </a:xfrm>
        </p:grpSpPr>
        <p:sp>
          <p:nvSpPr>
            <p:cNvPr id="57" name="Rechteck 5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184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CORONA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</dc:title>
  <dc:creator>Rainer Heintzmann</dc:creator>
  <cp:lastModifiedBy>Rainer Heintzmann</cp:lastModifiedBy>
  <cp:revision>40</cp:revision>
  <cp:lastPrinted>2020-03-25T16:23:13Z</cp:lastPrinted>
  <dcterms:created xsi:type="dcterms:W3CDTF">2020-03-23T08:23:54Z</dcterms:created>
  <dcterms:modified xsi:type="dcterms:W3CDTF">2020-03-26T19:59:56Z</dcterms:modified>
</cp:coreProperties>
</file>