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0" r:id="rId7"/>
    <p:sldId id="261"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31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960DE47A-CB40-4EFF-AAD2-0A3F6ABDBE59}" type="datetimeFigureOut">
              <a:rPr lang="zh-TW" altLang="en-US" smtClean="0"/>
              <a:t>2021/12/22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3E8A0D4-A7BC-4CB9-A557-BFE464B88404}" type="slidenum">
              <a:rPr lang="zh-TW" altLang="en-US" smtClean="0"/>
              <a:t>‹#›</a:t>
            </a:fld>
            <a:endParaRPr lang="zh-TW" altLang="en-US"/>
          </a:p>
        </p:txBody>
      </p:sp>
    </p:spTree>
    <p:extLst>
      <p:ext uri="{BB962C8B-B14F-4D97-AF65-F5344CB8AC3E}">
        <p14:creationId xmlns:p14="http://schemas.microsoft.com/office/powerpoint/2010/main" val="399829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60DE47A-CB40-4EFF-AAD2-0A3F6ABDBE59}" type="datetimeFigureOut">
              <a:rPr lang="zh-TW" altLang="en-US" smtClean="0"/>
              <a:t>2021/12/22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3E8A0D4-A7BC-4CB9-A557-BFE464B88404}" type="slidenum">
              <a:rPr lang="zh-TW" altLang="en-US" smtClean="0"/>
              <a:t>‹#›</a:t>
            </a:fld>
            <a:endParaRPr lang="zh-TW" altLang="en-US"/>
          </a:p>
        </p:txBody>
      </p:sp>
    </p:spTree>
    <p:extLst>
      <p:ext uri="{BB962C8B-B14F-4D97-AF65-F5344CB8AC3E}">
        <p14:creationId xmlns:p14="http://schemas.microsoft.com/office/powerpoint/2010/main" val="316563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60DE47A-CB40-4EFF-AAD2-0A3F6ABDBE59}" type="datetimeFigureOut">
              <a:rPr lang="zh-TW" altLang="en-US" smtClean="0"/>
              <a:t>2021/12/22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3E8A0D4-A7BC-4CB9-A557-BFE464B88404}" type="slidenum">
              <a:rPr lang="zh-TW" altLang="en-US" smtClean="0"/>
              <a:t>‹#›</a:t>
            </a:fld>
            <a:endParaRPr lang="zh-TW" altLang="en-US"/>
          </a:p>
        </p:txBody>
      </p:sp>
    </p:spTree>
    <p:extLst>
      <p:ext uri="{BB962C8B-B14F-4D97-AF65-F5344CB8AC3E}">
        <p14:creationId xmlns:p14="http://schemas.microsoft.com/office/powerpoint/2010/main" val="30545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60DE47A-CB40-4EFF-AAD2-0A3F6ABDBE59}" type="datetimeFigureOut">
              <a:rPr lang="zh-TW" altLang="en-US" smtClean="0"/>
              <a:t>2021/12/22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3E8A0D4-A7BC-4CB9-A557-BFE464B88404}" type="slidenum">
              <a:rPr lang="zh-TW" altLang="en-US" smtClean="0"/>
              <a:t>‹#›</a:t>
            </a:fld>
            <a:endParaRPr lang="zh-TW" altLang="en-US"/>
          </a:p>
        </p:txBody>
      </p:sp>
    </p:spTree>
    <p:extLst>
      <p:ext uri="{BB962C8B-B14F-4D97-AF65-F5344CB8AC3E}">
        <p14:creationId xmlns:p14="http://schemas.microsoft.com/office/powerpoint/2010/main" val="1434565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TW" altLang="en-US"/>
              <a:t>按一下以編輯母片標題樣式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60DE47A-CB40-4EFF-AAD2-0A3F6ABDBE59}" type="datetimeFigureOut">
              <a:rPr lang="zh-TW" altLang="en-US" smtClean="0"/>
              <a:t>2021/12/22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3E8A0D4-A7BC-4CB9-A557-BFE464B88404}" type="slidenum">
              <a:rPr lang="zh-TW" altLang="en-US" smtClean="0"/>
              <a:t>‹#›</a:t>
            </a:fld>
            <a:endParaRPr lang="zh-TW" altLang="en-US"/>
          </a:p>
        </p:txBody>
      </p:sp>
    </p:spTree>
    <p:extLst>
      <p:ext uri="{BB962C8B-B14F-4D97-AF65-F5344CB8AC3E}">
        <p14:creationId xmlns:p14="http://schemas.microsoft.com/office/powerpoint/2010/main" val="381305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60DE47A-CB40-4EFF-AAD2-0A3F6ABDBE59}" type="datetimeFigureOut">
              <a:rPr lang="zh-TW" altLang="en-US" smtClean="0"/>
              <a:t>2021/12/22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3E8A0D4-A7BC-4CB9-A557-BFE464B88404}" type="slidenum">
              <a:rPr lang="zh-TW" altLang="en-US" smtClean="0"/>
              <a:t>‹#›</a:t>
            </a:fld>
            <a:endParaRPr lang="zh-TW" altLang="en-US"/>
          </a:p>
        </p:txBody>
      </p:sp>
    </p:spTree>
    <p:extLst>
      <p:ext uri="{BB962C8B-B14F-4D97-AF65-F5344CB8AC3E}">
        <p14:creationId xmlns:p14="http://schemas.microsoft.com/office/powerpoint/2010/main" val="598462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472381" y="3618442"/>
            <a:ext cx="2901255" cy="532218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3471863" y="3618442"/>
            <a:ext cx="2915543" cy="532218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60DE47A-CB40-4EFF-AAD2-0A3F6ABDBE59}" type="datetimeFigureOut">
              <a:rPr lang="zh-TW" altLang="en-US" smtClean="0"/>
              <a:t>2021/12/22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3E8A0D4-A7BC-4CB9-A557-BFE464B88404}" type="slidenum">
              <a:rPr lang="zh-TW" altLang="en-US" smtClean="0"/>
              <a:t>‹#›</a:t>
            </a:fld>
            <a:endParaRPr lang="zh-TW" altLang="en-US"/>
          </a:p>
        </p:txBody>
      </p:sp>
    </p:spTree>
    <p:extLst>
      <p:ext uri="{BB962C8B-B14F-4D97-AF65-F5344CB8AC3E}">
        <p14:creationId xmlns:p14="http://schemas.microsoft.com/office/powerpoint/2010/main" val="213130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60DE47A-CB40-4EFF-AAD2-0A3F6ABDBE59}" type="datetimeFigureOut">
              <a:rPr lang="zh-TW" altLang="en-US" smtClean="0"/>
              <a:t>2021/12/22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3E8A0D4-A7BC-4CB9-A557-BFE464B88404}" type="slidenum">
              <a:rPr lang="zh-TW" altLang="en-US" smtClean="0"/>
              <a:t>‹#›</a:t>
            </a:fld>
            <a:endParaRPr lang="zh-TW" altLang="en-US"/>
          </a:p>
        </p:txBody>
      </p:sp>
    </p:spTree>
    <p:extLst>
      <p:ext uri="{BB962C8B-B14F-4D97-AF65-F5344CB8AC3E}">
        <p14:creationId xmlns:p14="http://schemas.microsoft.com/office/powerpoint/2010/main" val="3358842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0DE47A-CB40-4EFF-AAD2-0A3F6ABDBE59}" type="datetimeFigureOut">
              <a:rPr lang="zh-TW" altLang="en-US" smtClean="0"/>
              <a:t>2021/12/22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3E8A0D4-A7BC-4CB9-A557-BFE464B88404}" type="slidenum">
              <a:rPr lang="zh-TW" altLang="en-US" smtClean="0"/>
              <a:t>‹#›</a:t>
            </a:fld>
            <a:endParaRPr lang="zh-TW" altLang="en-US"/>
          </a:p>
        </p:txBody>
      </p:sp>
    </p:spTree>
    <p:extLst>
      <p:ext uri="{BB962C8B-B14F-4D97-AF65-F5344CB8AC3E}">
        <p14:creationId xmlns:p14="http://schemas.microsoft.com/office/powerpoint/2010/main" val="325927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60DE47A-CB40-4EFF-AAD2-0A3F6ABDBE59}" type="datetimeFigureOut">
              <a:rPr lang="zh-TW" altLang="en-US" smtClean="0"/>
              <a:t>2021/12/22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3E8A0D4-A7BC-4CB9-A557-BFE464B88404}" type="slidenum">
              <a:rPr lang="zh-TW" altLang="en-US" smtClean="0"/>
              <a:t>‹#›</a:t>
            </a:fld>
            <a:endParaRPr lang="zh-TW" altLang="en-US"/>
          </a:p>
        </p:txBody>
      </p:sp>
    </p:spTree>
    <p:extLst>
      <p:ext uri="{BB962C8B-B14F-4D97-AF65-F5344CB8AC3E}">
        <p14:creationId xmlns:p14="http://schemas.microsoft.com/office/powerpoint/2010/main" val="352842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60DE47A-CB40-4EFF-AAD2-0A3F6ABDBE59}" type="datetimeFigureOut">
              <a:rPr lang="zh-TW" altLang="en-US" smtClean="0"/>
              <a:t>2021/12/22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3E8A0D4-A7BC-4CB9-A557-BFE464B88404}" type="slidenum">
              <a:rPr lang="zh-TW" altLang="en-US" smtClean="0"/>
              <a:t>‹#›</a:t>
            </a:fld>
            <a:endParaRPr lang="zh-TW" altLang="en-US"/>
          </a:p>
        </p:txBody>
      </p:sp>
    </p:spTree>
    <p:extLst>
      <p:ext uri="{BB962C8B-B14F-4D97-AF65-F5344CB8AC3E}">
        <p14:creationId xmlns:p14="http://schemas.microsoft.com/office/powerpoint/2010/main" val="1756575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960DE47A-CB40-4EFF-AAD2-0A3F6ABDBE59}" type="datetimeFigureOut">
              <a:rPr lang="zh-TW" altLang="en-US" smtClean="0"/>
              <a:t>2021/12/22</a:t>
            </a:fld>
            <a:endParaRPr lang="zh-TW"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3E8A0D4-A7BC-4CB9-A557-BFE464B88404}" type="slidenum">
              <a:rPr lang="zh-TW" altLang="en-US" smtClean="0"/>
              <a:t>‹#›</a:t>
            </a:fld>
            <a:endParaRPr lang="zh-TW" altLang="en-US"/>
          </a:p>
        </p:txBody>
      </p:sp>
    </p:spTree>
    <p:extLst>
      <p:ext uri="{BB962C8B-B14F-4D97-AF65-F5344CB8AC3E}">
        <p14:creationId xmlns:p14="http://schemas.microsoft.com/office/powerpoint/2010/main" val="36670931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lanmishues/mishues" TargetMode="External"/><Relationship Id="rId2" Type="http://schemas.openxmlformats.org/officeDocument/2006/relationships/hyperlink" Target="https://alanmishues.github.io/mishues/hw3/H24091312_hw3/Anim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A8971523-930D-4F58-8D6D-F849F5CB67DC}"/>
              </a:ext>
            </a:extLst>
          </p:cNvPr>
          <p:cNvSpPr txBox="1"/>
          <p:nvPr/>
        </p:nvSpPr>
        <p:spPr>
          <a:xfrm>
            <a:off x="1747518" y="343443"/>
            <a:ext cx="3362960" cy="400110"/>
          </a:xfrm>
          <a:prstGeom prst="rect">
            <a:avLst/>
          </a:prstGeom>
          <a:noFill/>
        </p:spPr>
        <p:txBody>
          <a:bodyPr wrap="square" rtlCol="0">
            <a:spAutoFit/>
          </a:bodyPr>
          <a:lstStyle/>
          <a:p>
            <a:pPr algn="ctr"/>
            <a:r>
              <a:rPr lang="zh-TW" altLang="en-US" sz="2000" b="1" dirty="0">
                <a:latin typeface="標楷體" panose="03000509000000000000" pitchFamily="65" charset="-120"/>
                <a:ea typeface="標楷體" panose="03000509000000000000" pitchFamily="65" charset="-120"/>
              </a:rPr>
              <a:t>資料科學導論</a:t>
            </a:r>
            <a:r>
              <a:rPr lang="en-US" altLang="zh-TW" sz="2000" b="1" dirty="0">
                <a:latin typeface="標楷體" panose="03000509000000000000" pitchFamily="65" charset="-120"/>
                <a:ea typeface="標楷體" panose="03000509000000000000" pitchFamily="65" charset="-120"/>
              </a:rPr>
              <a:t>-HW5</a:t>
            </a:r>
            <a:r>
              <a:rPr lang="zh-TW" altLang="en-US" sz="2000" b="1" dirty="0">
                <a:latin typeface="標楷體" panose="03000509000000000000" pitchFamily="65" charset="-120"/>
                <a:ea typeface="標楷體" panose="03000509000000000000" pitchFamily="65" charset="-120"/>
              </a:rPr>
              <a:t>競賽報告</a:t>
            </a:r>
          </a:p>
        </p:txBody>
      </p:sp>
      <p:sp>
        <p:nvSpPr>
          <p:cNvPr id="5" name="文字方塊 4">
            <a:extLst>
              <a:ext uri="{FF2B5EF4-FFF2-40B4-BE49-F238E27FC236}">
                <a16:creationId xmlns:a16="http://schemas.microsoft.com/office/drawing/2014/main" id="{C479FEC8-EA52-4A90-80FA-4BFFCA4C9D57}"/>
              </a:ext>
            </a:extLst>
          </p:cNvPr>
          <p:cNvSpPr txBox="1"/>
          <p:nvPr/>
        </p:nvSpPr>
        <p:spPr>
          <a:xfrm>
            <a:off x="558799" y="822574"/>
            <a:ext cx="5740400" cy="738664"/>
          </a:xfrm>
          <a:prstGeom prst="rect">
            <a:avLst/>
          </a:prstGeom>
          <a:noFill/>
        </p:spPr>
        <p:txBody>
          <a:bodyPr wrap="square" rtlCol="0">
            <a:spAutoFit/>
          </a:bodyPr>
          <a:lstStyle/>
          <a:p>
            <a:r>
              <a:rPr lang="en-US" altLang="zh-TW" sz="1400" b="1" dirty="0">
                <a:latin typeface="標楷體" panose="03000509000000000000" pitchFamily="65" charset="-120"/>
                <a:ea typeface="標楷體" panose="03000509000000000000" pitchFamily="65" charset="-120"/>
              </a:rPr>
              <a:t>1.</a:t>
            </a:r>
            <a:r>
              <a:rPr lang="zh-TW" altLang="en-US" sz="1400" b="1" dirty="0">
                <a:latin typeface="標楷體" panose="03000509000000000000" pitchFamily="65" charset="-120"/>
                <a:ea typeface="標楷體" panose="03000509000000000000" pitchFamily="65" charset="-120"/>
              </a:rPr>
              <a:t>小組成員</a:t>
            </a:r>
            <a:r>
              <a:rPr lang="en-US" altLang="zh-TW" sz="1400" b="1"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統計</a:t>
            </a:r>
            <a:r>
              <a:rPr lang="en-US" altLang="zh-TW" sz="1400" dirty="0">
                <a:latin typeface="標楷體" panose="03000509000000000000" pitchFamily="65" charset="-120"/>
                <a:ea typeface="標楷體" panose="03000509000000000000" pitchFamily="65" charset="-120"/>
              </a:rPr>
              <a:t>113</a:t>
            </a:r>
            <a:r>
              <a:rPr lang="zh-TW" altLang="en-US" sz="1400" dirty="0">
                <a:latin typeface="標楷體" panose="03000509000000000000" pitchFamily="65" charset="-120"/>
                <a:ea typeface="標楷體" panose="03000509000000000000" pitchFamily="65" charset="-120"/>
              </a:rPr>
              <a:t>阮姿晴</a:t>
            </a:r>
            <a:r>
              <a:rPr lang="en-US" altLang="zh-TW" sz="1400" dirty="0">
                <a:latin typeface="標楷體" panose="03000509000000000000" pitchFamily="65" charset="-120"/>
                <a:ea typeface="標楷體" panose="03000509000000000000" pitchFamily="65" charset="-120"/>
              </a:rPr>
              <a:t>_H24096053</a:t>
            </a:r>
          </a:p>
          <a:p>
            <a:r>
              <a:rPr lang="zh-TW" altLang="en-US" sz="1400" dirty="0">
                <a:latin typeface="標楷體" panose="03000509000000000000" pitchFamily="65" charset="-120"/>
                <a:ea typeface="標楷體" panose="03000509000000000000" pitchFamily="65" charset="-120"/>
              </a:rPr>
              <a:t>           統計</a:t>
            </a:r>
            <a:r>
              <a:rPr lang="en-US" altLang="zh-TW" sz="1400" dirty="0">
                <a:latin typeface="標楷體" panose="03000509000000000000" pitchFamily="65" charset="-120"/>
                <a:ea typeface="標楷體" panose="03000509000000000000" pitchFamily="65" charset="-120"/>
              </a:rPr>
              <a:t>113</a:t>
            </a:r>
            <a:r>
              <a:rPr lang="zh-TW" altLang="en-US" sz="1400" dirty="0">
                <a:latin typeface="標楷體" panose="03000509000000000000" pitchFamily="65" charset="-120"/>
                <a:ea typeface="標楷體" panose="03000509000000000000" pitchFamily="65" charset="-120"/>
              </a:rPr>
              <a:t>莊家任</a:t>
            </a:r>
            <a:r>
              <a:rPr lang="en-US" altLang="zh-TW" sz="1400" dirty="0">
                <a:latin typeface="標楷體" panose="03000509000000000000" pitchFamily="65" charset="-120"/>
                <a:ea typeface="標楷體" panose="03000509000000000000" pitchFamily="65" charset="-120"/>
              </a:rPr>
              <a:t>_H24091312(</a:t>
            </a:r>
            <a:r>
              <a:rPr lang="zh-TW" altLang="en-US" sz="1400">
                <a:latin typeface="標楷體" panose="03000509000000000000" pitchFamily="65" charset="-120"/>
                <a:ea typeface="標楷體" panose="03000509000000000000" pitchFamily="65" charset="-120"/>
              </a:rPr>
              <a:t>繳交者</a:t>
            </a:r>
            <a:r>
              <a:rPr lang="en-US" altLang="zh-TW" sz="1400">
                <a:latin typeface="標楷體" panose="03000509000000000000" pitchFamily="65" charset="-120"/>
                <a:ea typeface="標楷體" panose="03000509000000000000" pitchFamily="65" charset="-120"/>
              </a:rPr>
              <a:t>)</a:t>
            </a:r>
            <a:endParaRPr lang="en-US" altLang="zh-TW" sz="1400" dirty="0">
              <a:latin typeface="標楷體" panose="03000509000000000000" pitchFamily="65" charset="-120"/>
              <a:ea typeface="標楷體" panose="03000509000000000000" pitchFamily="65" charset="-120"/>
            </a:endParaRPr>
          </a:p>
          <a:p>
            <a:r>
              <a:rPr lang="zh-TW" altLang="en-US" sz="1400" dirty="0">
                <a:latin typeface="標楷體" panose="03000509000000000000" pitchFamily="65" charset="-120"/>
                <a:ea typeface="標楷體" panose="03000509000000000000" pitchFamily="65" charset="-120"/>
              </a:rPr>
              <a:t>           統計</a:t>
            </a:r>
            <a:r>
              <a:rPr lang="en-US" altLang="zh-TW" sz="1400" dirty="0">
                <a:latin typeface="標楷體" panose="03000509000000000000" pitchFamily="65" charset="-120"/>
                <a:ea typeface="標楷體" panose="03000509000000000000" pitchFamily="65" charset="-120"/>
              </a:rPr>
              <a:t>113</a:t>
            </a:r>
            <a:r>
              <a:rPr lang="zh-TW" altLang="en-US" sz="1400" dirty="0">
                <a:latin typeface="標楷體" panose="03000509000000000000" pitchFamily="65" charset="-120"/>
                <a:ea typeface="標楷體" panose="03000509000000000000" pitchFamily="65" charset="-120"/>
              </a:rPr>
              <a:t>江俊佑</a:t>
            </a:r>
            <a:r>
              <a:rPr lang="en-US" altLang="zh-TW" sz="1400" dirty="0">
                <a:latin typeface="標楷體" panose="03000509000000000000" pitchFamily="65" charset="-120"/>
                <a:ea typeface="標楷體" panose="03000509000000000000" pitchFamily="65" charset="-120"/>
              </a:rPr>
              <a:t>_H24096134</a:t>
            </a:r>
          </a:p>
        </p:txBody>
      </p:sp>
      <p:sp>
        <p:nvSpPr>
          <p:cNvPr id="6" name="文字方塊 5">
            <a:extLst>
              <a:ext uri="{FF2B5EF4-FFF2-40B4-BE49-F238E27FC236}">
                <a16:creationId xmlns:a16="http://schemas.microsoft.com/office/drawing/2014/main" id="{462A615A-FF88-4365-A527-1EBD89C72A14}"/>
              </a:ext>
            </a:extLst>
          </p:cNvPr>
          <p:cNvSpPr txBox="1"/>
          <p:nvPr/>
        </p:nvSpPr>
        <p:spPr>
          <a:xfrm>
            <a:off x="558798" y="1578567"/>
            <a:ext cx="5740400" cy="1169551"/>
          </a:xfrm>
          <a:prstGeom prst="rect">
            <a:avLst/>
          </a:prstGeom>
          <a:noFill/>
        </p:spPr>
        <p:txBody>
          <a:bodyPr wrap="square" rtlCol="0">
            <a:spAutoFit/>
          </a:bodyPr>
          <a:lstStyle/>
          <a:p>
            <a:r>
              <a:rPr lang="en-US" altLang="zh-TW" sz="1400" b="1" dirty="0">
                <a:latin typeface="標楷體" panose="03000509000000000000" pitchFamily="65" charset="-120"/>
                <a:ea typeface="標楷體" panose="03000509000000000000" pitchFamily="65" charset="-120"/>
              </a:rPr>
              <a:t>2.</a:t>
            </a:r>
            <a:r>
              <a:rPr lang="zh-TW" altLang="en-US" sz="1400" b="1" dirty="0">
                <a:latin typeface="標楷體" panose="03000509000000000000" pitchFamily="65" charset="-120"/>
                <a:ea typeface="標楷體" panose="03000509000000000000" pitchFamily="65" charset="-120"/>
              </a:rPr>
              <a:t>競賽敘述與目標</a:t>
            </a:r>
            <a:r>
              <a:rPr lang="en-US" altLang="zh-TW" sz="1400" b="1" dirty="0">
                <a:latin typeface="標楷體" panose="03000509000000000000" pitchFamily="65" charset="-120"/>
                <a:ea typeface="標楷體" panose="03000509000000000000" pitchFamily="65" charset="-120"/>
              </a:rPr>
              <a:t>:</a:t>
            </a:r>
          </a:p>
          <a:p>
            <a:pPr algn="just"/>
            <a:r>
              <a:rPr lang="zh-TW" altLang="en-US" sz="1400" dirty="0">
                <a:latin typeface="標楷體" panose="03000509000000000000" pitchFamily="65" charset="-120"/>
                <a:ea typeface="標楷體" panose="03000509000000000000" pitchFamily="65" charset="-120"/>
              </a:rPr>
              <a:t>    此次競賽我們需要利用資料集</a:t>
            </a:r>
            <a:r>
              <a:rPr lang="en-US" altLang="zh-TW" sz="1400" dirty="0">
                <a:ea typeface="標楷體" panose="03000509000000000000" pitchFamily="65" charset="-120"/>
              </a:rPr>
              <a:t>(dataset)</a:t>
            </a:r>
            <a:r>
              <a:rPr lang="zh-TW" altLang="en-US" sz="1400" dirty="0">
                <a:latin typeface="標楷體" panose="03000509000000000000" pitchFamily="65" charset="-120"/>
                <a:ea typeface="標楷體" panose="03000509000000000000" pitchFamily="65" charset="-120"/>
              </a:rPr>
              <a:t>中的各項特徵</a:t>
            </a:r>
            <a:r>
              <a:rPr lang="en-US" altLang="zh-TW" sz="1400" dirty="0">
                <a:ea typeface="標楷體" panose="03000509000000000000" pitchFamily="65" charset="-120"/>
              </a:rPr>
              <a:t>(feature)</a:t>
            </a:r>
            <a:r>
              <a:rPr lang="zh-TW" altLang="en-US" sz="1400" dirty="0">
                <a:ea typeface="標楷體" panose="03000509000000000000" pitchFamily="65" charset="-120"/>
              </a:rPr>
              <a:t>藉由本堂課所學到的</a:t>
            </a:r>
            <a:r>
              <a:rPr lang="en-US" altLang="zh-TW" sz="1400" dirty="0">
                <a:ea typeface="標楷體" panose="03000509000000000000" pitchFamily="65" charset="-120"/>
              </a:rPr>
              <a:t>python</a:t>
            </a:r>
            <a:r>
              <a:rPr lang="zh-TW" altLang="en-US" sz="1400" dirty="0">
                <a:ea typeface="標楷體" panose="03000509000000000000" pitchFamily="65" charset="-120"/>
              </a:rPr>
              <a:t>機器學習工具</a:t>
            </a:r>
            <a:r>
              <a:rPr lang="en-US" altLang="zh-TW" sz="1400" dirty="0"/>
              <a:t>scikit‐learn</a:t>
            </a:r>
            <a:r>
              <a:rPr lang="zh-TW" altLang="en-US" sz="1400" dirty="0">
                <a:latin typeface="標楷體" panose="03000509000000000000" pitchFamily="65" charset="-120"/>
                <a:ea typeface="標楷體" panose="03000509000000000000" pitchFamily="65" charset="-120"/>
              </a:rPr>
              <a:t>中的各種演算法去預測客戶最終是否退出</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離開</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銀行，並在競賽中盡可能地提高我們預測結果的準確率</a:t>
            </a:r>
            <a:r>
              <a:rPr lang="en-US" altLang="zh-TW" sz="1400" dirty="0">
                <a:ea typeface="標楷體" panose="03000509000000000000" pitchFamily="65" charset="-120"/>
              </a:rPr>
              <a:t>(Accuracy)</a:t>
            </a:r>
            <a:r>
              <a:rPr lang="zh-TW" altLang="en-US" sz="1400" dirty="0">
                <a:latin typeface="標楷體" panose="03000509000000000000" pitchFamily="65" charset="-120"/>
                <a:ea typeface="標楷體" panose="03000509000000000000" pitchFamily="65" charset="-120"/>
              </a:rPr>
              <a:t>、精確率</a:t>
            </a:r>
            <a:r>
              <a:rPr lang="en-US" altLang="zh-TW" sz="1400" dirty="0">
                <a:ea typeface="標楷體" panose="03000509000000000000" pitchFamily="65" charset="-120"/>
              </a:rPr>
              <a:t>(Precision)</a:t>
            </a:r>
            <a:r>
              <a:rPr lang="zh-TW" altLang="en-US" sz="1400" dirty="0">
                <a:latin typeface="標楷體" panose="03000509000000000000" pitchFamily="65" charset="-120"/>
                <a:ea typeface="標楷體" panose="03000509000000000000" pitchFamily="65" charset="-120"/>
              </a:rPr>
              <a:t>、招回率</a:t>
            </a:r>
            <a:r>
              <a:rPr lang="en-US" altLang="zh-TW" sz="1400" dirty="0">
                <a:ea typeface="標楷體" panose="03000509000000000000" pitchFamily="65" charset="-120"/>
              </a:rPr>
              <a:t>(Recall)</a:t>
            </a:r>
            <a:r>
              <a:rPr lang="zh-TW" altLang="en-US" sz="1400" dirty="0">
                <a:latin typeface="標楷體" panose="03000509000000000000" pitchFamily="65" charset="-120"/>
                <a:ea typeface="標楷體" panose="03000509000000000000" pitchFamily="65" charset="-120"/>
              </a:rPr>
              <a:t>以及</a:t>
            </a:r>
            <a:r>
              <a:rPr lang="en-US" altLang="zh-TW" sz="1400" dirty="0">
                <a:ea typeface="標楷體" panose="03000509000000000000" pitchFamily="65" charset="-120"/>
              </a:rPr>
              <a:t>F</a:t>
            </a:r>
            <a:r>
              <a:rPr lang="zh-TW" altLang="en-US" sz="1400" dirty="0">
                <a:ea typeface="標楷體" panose="03000509000000000000" pitchFamily="65" charset="-120"/>
              </a:rPr>
              <a:t> </a:t>
            </a:r>
            <a:r>
              <a:rPr lang="en-US" altLang="zh-TW" sz="1400" dirty="0">
                <a:ea typeface="標楷體" panose="03000509000000000000" pitchFamily="65" charset="-120"/>
              </a:rPr>
              <a:t>Score</a:t>
            </a:r>
            <a:r>
              <a:rPr lang="zh-TW" altLang="en-US" sz="1400" dirty="0">
                <a:ea typeface="標楷體" panose="03000509000000000000" pitchFamily="65" charset="-120"/>
              </a:rPr>
              <a:t>。</a:t>
            </a:r>
            <a:endParaRPr lang="en-US" altLang="zh-TW" sz="1400" dirty="0">
              <a:ea typeface="標楷體" panose="03000509000000000000" pitchFamily="65" charset="-120"/>
            </a:endParaRPr>
          </a:p>
        </p:txBody>
      </p:sp>
      <p:sp>
        <p:nvSpPr>
          <p:cNvPr id="9" name="文字方塊 8">
            <a:extLst>
              <a:ext uri="{FF2B5EF4-FFF2-40B4-BE49-F238E27FC236}">
                <a16:creationId xmlns:a16="http://schemas.microsoft.com/office/drawing/2014/main" id="{3AF249FA-85B2-411A-9CB7-9D77254C2F32}"/>
              </a:ext>
            </a:extLst>
          </p:cNvPr>
          <p:cNvSpPr txBox="1"/>
          <p:nvPr/>
        </p:nvSpPr>
        <p:spPr>
          <a:xfrm>
            <a:off x="558798" y="2765447"/>
            <a:ext cx="5740400" cy="6555641"/>
          </a:xfrm>
          <a:prstGeom prst="rect">
            <a:avLst/>
          </a:prstGeom>
          <a:noFill/>
        </p:spPr>
        <p:txBody>
          <a:bodyPr wrap="square" rtlCol="0">
            <a:spAutoFit/>
          </a:bodyPr>
          <a:lstStyle/>
          <a:p>
            <a:pPr algn="just"/>
            <a:r>
              <a:rPr lang="en-US" altLang="zh-TW" sz="1400" b="1" dirty="0">
                <a:latin typeface="標楷體" panose="03000509000000000000" pitchFamily="65" charset="-120"/>
                <a:ea typeface="標楷體" panose="03000509000000000000" pitchFamily="65" charset="-120"/>
              </a:rPr>
              <a:t>3.</a:t>
            </a:r>
            <a:r>
              <a:rPr lang="zh-TW" altLang="en-US" sz="1400" b="1" dirty="0">
                <a:latin typeface="標楷體" panose="03000509000000000000" pitchFamily="65" charset="-120"/>
                <a:ea typeface="標楷體" panose="03000509000000000000" pitchFamily="65" charset="-120"/>
              </a:rPr>
              <a:t>資料前處理</a:t>
            </a:r>
            <a:r>
              <a:rPr lang="en-US" altLang="zh-TW" sz="1400" b="1" dirty="0">
                <a:latin typeface="標楷體" panose="03000509000000000000" pitchFamily="65" charset="-120"/>
                <a:ea typeface="標楷體" panose="03000509000000000000" pitchFamily="65" charset="-120"/>
              </a:rPr>
              <a:t>:</a:t>
            </a:r>
          </a:p>
          <a:p>
            <a:pPr algn="just"/>
            <a:r>
              <a:rPr lang="zh-TW" altLang="en-US" sz="1400" dirty="0">
                <a:latin typeface="標楷體" panose="03000509000000000000" pitchFamily="65" charset="-120"/>
                <a:ea typeface="標楷體" panose="03000509000000000000" pitchFamily="65" charset="-120"/>
              </a:rPr>
              <a:t>    </a:t>
            </a:r>
            <a:r>
              <a:rPr lang="zh-TW" altLang="en-US" sz="1400" dirty="0">
                <a:ea typeface="標楷體" panose="03000509000000000000" pitchFamily="65" charset="-120"/>
              </a:rPr>
              <a:t>在進行資料預測前，我們需將資料集進行前處理，首先去除不影響預測結果的特徵，如客戶的姓名以及客戶的編號等等，再將剩餘的特徵進行處理與分析。</a:t>
            </a:r>
            <a:endParaRPr lang="en-US" altLang="zh-TW" sz="1400" dirty="0">
              <a:ea typeface="標楷體" panose="03000509000000000000" pitchFamily="65" charset="-120"/>
            </a:endParaRPr>
          </a:p>
          <a:p>
            <a:pPr algn="just"/>
            <a:r>
              <a:rPr lang="zh-TW" altLang="en-US" sz="1400" dirty="0">
                <a:ea typeface="標楷體" panose="03000509000000000000" pitchFamily="65" charset="-120"/>
              </a:rPr>
              <a:t>    特徵工程包含：特徵處理、</a:t>
            </a:r>
            <a:r>
              <a:rPr lang="en-US" altLang="zh-TW" sz="1400" dirty="0">
                <a:ea typeface="標楷體" panose="03000509000000000000" pitchFamily="65" charset="-120"/>
              </a:rPr>
              <a:t>Feature Selection</a:t>
            </a:r>
            <a:r>
              <a:rPr lang="zh-TW" altLang="en-US" sz="1400" dirty="0">
                <a:ea typeface="標楷體" panose="03000509000000000000" pitchFamily="65" charset="-120"/>
              </a:rPr>
              <a:t>（特徵選擇）、</a:t>
            </a:r>
            <a:r>
              <a:rPr lang="en-US" altLang="zh-TW" sz="1400" dirty="0">
                <a:ea typeface="標楷體" panose="03000509000000000000" pitchFamily="65" charset="-120"/>
              </a:rPr>
              <a:t>Feature Extraction</a:t>
            </a:r>
            <a:r>
              <a:rPr lang="zh-TW" altLang="en-US" sz="1400" dirty="0">
                <a:ea typeface="標楷體" panose="03000509000000000000" pitchFamily="65" charset="-120"/>
              </a:rPr>
              <a:t>（特徵提取）和</a:t>
            </a:r>
            <a:r>
              <a:rPr lang="en-US" altLang="zh-TW" sz="1400" dirty="0">
                <a:ea typeface="標楷體" panose="03000509000000000000" pitchFamily="65" charset="-120"/>
              </a:rPr>
              <a:t>Feature construction</a:t>
            </a:r>
            <a:r>
              <a:rPr lang="zh-TW" altLang="en-US" sz="1400" dirty="0">
                <a:ea typeface="標楷體" panose="03000509000000000000" pitchFamily="65" charset="-120"/>
              </a:rPr>
              <a:t>（特徵構造）。在做完特徵基本的處理之後，而其中一位組員嘗試了許多特徵選擇的方法。</a:t>
            </a:r>
          </a:p>
          <a:p>
            <a:pPr marL="285750" indent="-285750" algn="just">
              <a:buFont typeface="Wingdings" panose="05000000000000000000" pitchFamily="2" charset="2"/>
              <a:buChar char="Ø"/>
            </a:pPr>
            <a:r>
              <a:rPr lang="zh-TW" altLang="en-US" sz="1400" dirty="0">
                <a:ea typeface="標楷體" panose="03000509000000000000" pitchFamily="65" charset="-120"/>
              </a:rPr>
              <a:t>過濾法（</a:t>
            </a:r>
            <a:r>
              <a:rPr lang="en-US" altLang="zh-TW" sz="1400" dirty="0" err="1">
                <a:ea typeface="標楷體" panose="03000509000000000000" pitchFamily="65" charset="-120"/>
              </a:rPr>
              <a:t>FIlter</a:t>
            </a:r>
            <a:r>
              <a:rPr lang="zh-TW" altLang="en-US" sz="1400" dirty="0">
                <a:ea typeface="標楷體" panose="03000509000000000000" pitchFamily="65" charset="-120"/>
              </a:rPr>
              <a:t>）：</a:t>
            </a:r>
          </a:p>
          <a:p>
            <a:pPr lvl="1" algn="just"/>
            <a:r>
              <a:rPr lang="en-US" altLang="zh-TW" sz="1400" dirty="0">
                <a:ea typeface="標楷體" panose="03000509000000000000" pitchFamily="65" charset="-120"/>
              </a:rPr>
              <a:t>Removing features with low variance</a:t>
            </a:r>
            <a:r>
              <a:rPr lang="zh-TW" altLang="en-US" sz="1400" dirty="0">
                <a:ea typeface="標楷體" panose="03000509000000000000" pitchFamily="65" charset="-120"/>
              </a:rPr>
              <a:t>（移除低變異數的特徵），也就是把變異低的特徵刪除，結果準確度反而下降。</a:t>
            </a:r>
          </a:p>
          <a:p>
            <a:pPr lvl="1" algn="just"/>
            <a:r>
              <a:rPr lang="en-US" altLang="zh-TW" sz="1400" dirty="0">
                <a:ea typeface="標楷體" panose="03000509000000000000" pitchFamily="65" charset="-120"/>
              </a:rPr>
              <a:t>Univariate feature selection</a:t>
            </a:r>
            <a:r>
              <a:rPr lang="zh-TW" altLang="en-US" sz="1400" dirty="0">
                <a:ea typeface="標楷體" panose="03000509000000000000" pitchFamily="65" charset="-120"/>
              </a:rPr>
              <a:t>（單變量特徵選擇），單獨計算每個</a:t>
            </a:r>
            <a:r>
              <a:rPr lang="en-US" altLang="zh-TW" sz="1400" dirty="0">
                <a:ea typeface="標楷體" panose="03000509000000000000" pitchFamily="65" charset="-120"/>
              </a:rPr>
              <a:t>feature</a:t>
            </a:r>
            <a:r>
              <a:rPr lang="zh-TW" altLang="en-US" sz="1400" dirty="0">
                <a:ea typeface="標楷體" panose="03000509000000000000" pitchFamily="65" charset="-120"/>
              </a:rPr>
              <a:t>的統計指標</a:t>
            </a:r>
            <a:r>
              <a:rPr lang="en-US" altLang="zh-TW" sz="1400" dirty="0">
                <a:ea typeface="標楷體" panose="03000509000000000000" pitchFamily="65" charset="-120"/>
              </a:rPr>
              <a:t>,</a:t>
            </a:r>
            <a:r>
              <a:rPr lang="zh-TW" altLang="en-US" sz="1400" dirty="0">
                <a:ea typeface="標楷體" panose="03000509000000000000" pitchFamily="65" charset="-120"/>
              </a:rPr>
              <a:t>根據該指標判斷哪些指標重要，剔除那些不重要的指標，參數</a:t>
            </a:r>
            <a:r>
              <a:rPr lang="en-US" altLang="zh-TW" sz="1400" dirty="0" err="1">
                <a:ea typeface="標楷體" panose="03000509000000000000" pitchFamily="65" charset="-120"/>
              </a:rPr>
              <a:t>SelectKBest</a:t>
            </a:r>
            <a:r>
              <a:rPr lang="en-US" altLang="zh-TW" sz="1400" dirty="0">
                <a:ea typeface="標楷體" panose="03000509000000000000" pitchFamily="65" charset="-120"/>
              </a:rPr>
              <a:t>: </a:t>
            </a:r>
            <a:r>
              <a:rPr lang="zh-TW" altLang="en-US" sz="1400" dirty="0">
                <a:ea typeface="標楷體" panose="03000509000000000000" pitchFamily="65" charset="-120"/>
              </a:rPr>
              <a:t>用你所想要的檢驗方法（這裡使用卡方檢定）算出每個</a:t>
            </a:r>
            <a:r>
              <a:rPr lang="en-US" altLang="zh-TW" sz="1400" dirty="0">
                <a:ea typeface="標楷體" panose="03000509000000000000" pitchFamily="65" charset="-120"/>
              </a:rPr>
              <a:t>features</a:t>
            </a:r>
            <a:r>
              <a:rPr lang="zh-TW" altLang="en-US" sz="1400" dirty="0">
                <a:ea typeface="標楷體" panose="03000509000000000000" pitchFamily="65" charset="-120"/>
              </a:rPr>
              <a:t>的得分，並依據這個</a:t>
            </a:r>
            <a:r>
              <a:rPr lang="en-US" altLang="zh-TW" sz="1400" dirty="0">
                <a:ea typeface="標楷體" panose="03000509000000000000" pitchFamily="65" charset="-120"/>
              </a:rPr>
              <a:t>features</a:t>
            </a:r>
            <a:r>
              <a:rPr lang="zh-TW" altLang="en-US" sz="1400" dirty="0">
                <a:ea typeface="標楷體" panose="03000509000000000000" pitchFamily="65" charset="-120"/>
              </a:rPr>
              <a:t>得分，移除得分前</a:t>
            </a:r>
            <a:r>
              <a:rPr lang="en-US" altLang="zh-TW" sz="1400" dirty="0">
                <a:ea typeface="標楷體" panose="03000509000000000000" pitchFamily="65" charset="-120"/>
              </a:rPr>
              <a:t>k</a:t>
            </a:r>
            <a:r>
              <a:rPr lang="zh-TW" altLang="en-US" sz="1400" dirty="0">
                <a:ea typeface="標楷體" panose="03000509000000000000" pitchFamily="65" charset="-120"/>
              </a:rPr>
              <a:t>名以外的所有特徵（也就是取</a:t>
            </a:r>
            <a:r>
              <a:rPr lang="en-US" altLang="zh-TW" sz="1400" dirty="0">
                <a:ea typeface="標楷體" panose="03000509000000000000" pitchFamily="65" charset="-120"/>
              </a:rPr>
              <a:t>top k</a:t>
            </a:r>
            <a:r>
              <a:rPr lang="zh-TW" altLang="en-US" sz="1400" dirty="0">
                <a:ea typeface="標楷體" panose="03000509000000000000" pitchFamily="65" charset="-120"/>
              </a:rPr>
              <a:t>）。效果和包裝法中的</a:t>
            </a:r>
            <a:r>
              <a:rPr lang="en-US" altLang="zh-TW" sz="1400" dirty="0">
                <a:ea typeface="標楷體" panose="03000509000000000000" pitchFamily="65" charset="-120"/>
              </a:rPr>
              <a:t>Recursive Feature Elimination</a:t>
            </a:r>
            <a:r>
              <a:rPr lang="zh-TW" altLang="en-US" sz="1400" dirty="0">
                <a:ea typeface="標楷體" panose="03000509000000000000" pitchFamily="65" charset="-120"/>
              </a:rPr>
              <a:t>（遞歸特徵消除）差不多，只不過在搭配某一演算法時準確度卻提升。</a:t>
            </a:r>
          </a:p>
          <a:p>
            <a:pPr marL="285750" indent="-285750" algn="just">
              <a:buFont typeface="Wingdings" panose="05000000000000000000" pitchFamily="2" charset="2"/>
              <a:buChar char="Ø"/>
            </a:pPr>
            <a:r>
              <a:rPr lang="zh-TW" altLang="en-US" sz="1400" dirty="0">
                <a:ea typeface="標楷體" panose="03000509000000000000" pitchFamily="65" charset="-120"/>
              </a:rPr>
              <a:t>包裝法（</a:t>
            </a:r>
            <a:r>
              <a:rPr lang="en-US" altLang="zh-TW" sz="1400" dirty="0">
                <a:ea typeface="標楷體" panose="03000509000000000000" pitchFamily="65" charset="-120"/>
              </a:rPr>
              <a:t>Wrapper</a:t>
            </a:r>
            <a:r>
              <a:rPr lang="zh-TW" altLang="en-US" sz="1400" dirty="0">
                <a:ea typeface="標楷體" panose="03000509000000000000" pitchFamily="65" charset="-120"/>
              </a:rPr>
              <a:t>）</a:t>
            </a:r>
          </a:p>
          <a:p>
            <a:pPr lvl="1" algn="just"/>
            <a:r>
              <a:rPr lang="en-US" altLang="zh-TW" sz="1400" dirty="0">
                <a:ea typeface="標楷體" panose="03000509000000000000" pitchFamily="65" charset="-120"/>
              </a:rPr>
              <a:t>Recursive Feature Elimination</a:t>
            </a:r>
            <a:r>
              <a:rPr lang="zh-TW" altLang="en-US" sz="1400" dirty="0">
                <a:ea typeface="標楷體" panose="03000509000000000000" pitchFamily="65" charset="-120"/>
              </a:rPr>
              <a:t>（遞歸特徵消除），這個方法主要是使用一個</a:t>
            </a:r>
            <a:r>
              <a:rPr lang="en-US" altLang="zh-TW" sz="1400" dirty="0">
                <a:ea typeface="標楷體" panose="03000509000000000000" pitchFamily="65" charset="-120"/>
              </a:rPr>
              <a:t>base model</a:t>
            </a:r>
            <a:r>
              <a:rPr lang="zh-TW" altLang="en-US" sz="1400" dirty="0">
                <a:ea typeface="標楷體" panose="03000509000000000000" pitchFamily="65" charset="-120"/>
              </a:rPr>
              <a:t>（參數</a:t>
            </a:r>
            <a:r>
              <a:rPr lang="en-US" altLang="zh-TW" sz="1400" dirty="0">
                <a:ea typeface="標楷體" panose="03000509000000000000" pitchFamily="65" charset="-120"/>
              </a:rPr>
              <a:t>estimator</a:t>
            </a:r>
            <a:r>
              <a:rPr lang="zh-TW" altLang="en-US" sz="1400" dirty="0">
                <a:ea typeface="標楷體" panose="03000509000000000000" pitchFamily="65" charset="-120"/>
              </a:rPr>
              <a:t>使用的機器學習模型是</a:t>
            </a:r>
            <a:r>
              <a:rPr lang="en-US" altLang="zh-TW" sz="1400" dirty="0" err="1">
                <a:ea typeface="標楷體" panose="03000509000000000000" pitchFamily="65" charset="-120"/>
              </a:rPr>
              <a:t>LogisticRegression</a:t>
            </a:r>
            <a:r>
              <a:rPr lang="zh-TW" altLang="en-US" sz="1400" dirty="0">
                <a:ea typeface="標楷體" panose="03000509000000000000" pitchFamily="65" charset="-120"/>
              </a:rPr>
              <a:t>）來對</a:t>
            </a:r>
            <a:r>
              <a:rPr lang="en-US" altLang="zh-TW" sz="1400" dirty="0">
                <a:ea typeface="標楷體" panose="03000509000000000000" pitchFamily="65" charset="-120"/>
              </a:rPr>
              <a:t>features</a:t>
            </a:r>
            <a:r>
              <a:rPr lang="zh-TW" altLang="en-US" sz="1400" dirty="0">
                <a:ea typeface="標楷體" panose="03000509000000000000" pitchFamily="65" charset="-120"/>
              </a:rPr>
              <a:t>進行多輪訓練</a:t>
            </a:r>
            <a:r>
              <a:rPr lang="en-US" altLang="zh-TW" sz="1400" dirty="0">
                <a:ea typeface="標楷體" panose="03000509000000000000" pitchFamily="65" charset="-120"/>
              </a:rPr>
              <a:t>,</a:t>
            </a:r>
            <a:r>
              <a:rPr lang="zh-TW" altLang="en-US" sz="1400" dirty="0">
                <a:ea typeface="標楷體" panose="03000509000000000000" pitchFamily="65" charset="-120"/>
              </a:rPr>
              <a:t>每輪訓練後</a:t>
            </a:r>
            <a:r>
              <a:rPr lang="en-US" altLang="zh-TW" sz="1400" dirty="0">
                <a:ea typeface="標楷體" panose="03000509000000000000" pitchFamily="65" charset="-120"/>
              </a:rPr>
              <a:t>,</a:t>
            </a:r>
            <a:r>
              <a:rPr lang="zh-TW" altLang="en-US" sz="1400" dirty="0">
                <a:ea typeface="標楷體" panose="03000509000000000000" pitchFamily="65" charset="-120"/>
              </a:rPr>
              <a:t>將該訓練中權重平方並取最小的特徵去除</a:t>
            </a:r>
            <a:r>
              <a:rPr lang="en-US" altLang="zh-TW" sz="1400" dirty="0">
                <a:ea typeface="標楷體" panose="03000509000000000000" pitchFamily="65" charset="-120"/>
              </a:rPr>
              <a:t>,</a:t>
            </a:r>
            <a:r>
              <a:rPr lang="zh-TW" altLang="en-US" sz="1400" dirty="0">
                <a:ea typeface="標楷體" panose="03000509000000000000" pitchFamily="65" charset="-120"/>
              </a:rPr>
              <a:t>再基於新的特徵進行下一輪訓練，直到選出參數</a:t>
            </a:r>
            <a:r>
              <a:rPr lang="en-US" altLang="zh-TW" sz="1400" dirty="0" err="1">
                <a:ea typeface="標楷體" panose="03000509000000000000" pitchFamily="65" charset="-120"/>
              </a:rPr>
              <a:t>n_feature_to_select</a:t>
            </a:r>
            <a:r>
              <a:rPr lang="zh-TW" altLang="en-US" sz="1400" dirty="0">
                <a:ea typeface="標楷體" panose="03000509000000000000" pitchFamily="65" charset="-120"/>
              </a:rPr>
              <a:t>所指定的特徵需求數。</a:t>
            </a:r>
          </a:p>
          <a:p>
            <a:pPr marL="285750" indent="-285750" algn="just">
              <a:buFont typeface="Wingdings" panose="05000000000000000000" pitchFamily="2" charset="2"/>
              <a:buChar char="Ø"/>
            </a:pPr>
            <a:r>
              <a:rPr lang="en-US" altLang="zh-TW" sz="1400" dirty="0">
                <a:ea typeface="標楷體" panose="03000509000000000000" pitchFamily="65" charset="-120"/>
              </a:rPr>
              <a:t>Embedded methods</a:t>
            </a:r>
            <a:r>
              <a:rPr lang="zh-TW" altLang="en-US" sz="1400" dirty="0">
                <a:ea typeface="標楷體" panose="03000509000000000000" pitchFamily="65" charset="-120"/>
              </a:rPr>
              <a:t>（嵌入法）</a:t>
            </a:r>
          </a:p>
          <a:p>
            <a:pPr lvl="1" algn="just"/>
            <a:r>
              <a:rPr lang="en-US" altLang="zh-TW" sz="1400" dirty="0">
                <a:ea typeface="標楷體" panose="03000509000000000000" pitchFamily="65" charset="-120"/>
              </a:rPr>
              <a:t>Tree-base methods</a:t>
            </a:r>
            <a:r>
              <a:rPr lang="zh-TW" altLang="en-US" sz="1400" dirty="0">
                <a:ea typeface="標楷體" panose="03000509000000000000" pitchFamily="65" charset="-120"/>
              </a:rPr>
              <a:t>，首先，執行一個機器學習模型訓練。從模型中獲得特徵重要性數值，這個重要性是衡量當進行預測時，每一個特徵對這個預測的重要性。有了這筆重要性數值就可以刪除當中數值較低的項目，但我沒有刪除項目，而是利用這筆類似權重的數值，乘以所有特徵資料進行特徵的轉換，卻意外地提高準確性。</a:t>
            </a:r>
          </a:p>
        </p:txBody>
      </p:sp>
    </p:spTree>
    <p:extLst>
      <p:ext uri="{BB962C8B-B14F-4D97-AF65-F5344CB8AC3E}">
        <p14:creationId xmlns:p14="http://schemas.microsoft.com/office/powerpoint/2010/main" val="30688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FD9633F5-3F58-4610-9292-815285E5E6C9}"/>
              </a:ext>
            </a:extLst>
          </p:cNvPr>
          <p:cNvSpPr txBox="1"/>
          <p:nvPr/>
        </p:nvSpPr>
        <p:spPr>
          <a:xfrm>
            <a:off x="558799" y="5674218"/>
            <a:ext cx="5740400" cy="954107"/>
          </a:xfrm>
          <a:prstGeom prst="rect">
            <a:avLst/>
          </a:prstGeom>
          <a:noFill/>
        </p:spPr>
        <p:txBody>
          <a:bodyPr wrap="square" rtlCol="0">
            <a:spAutoFit/>
          </a:bodyPr>
          <a:lstStyle/>
          <a:p>
            <a:pPr algn="just"/>
            <a:r>
              <a:rPr lang="zh-TW" altLang="en-US" sz="1400" dirty="0">
                <a:latin typeface="標楷體" panose="03000509000000000000" pitchFamily="65" charset="-120"/>
                <a:ea typeface="標楷體" panose="03000509000000000000" pitchFamily="65" charset="-120"/>
              </a:rPr>
              <a:t>特徵處理：</a:t>
            </a:r>
            <a:endParaRPr lang="en-US" altLang="zh-TW" sz="1400" dirty="0">
              <a:latin typeface="標楷體" panose="03000509000000000000" pitchFamily="65" charset="-120"/>
              <a:ea typeface="標楷體" panose="03000509000000000000" pitchFamily="65" charset="-120"/>
            </a:endParaRPr>
          </a:p>
          <a:p>
            <a:pPr marL="285750" indent="-285750" algn="just">
              <a:buFont typeface="Arial" panose="020B0604020202020204" pitchFamily="34" charset="0"/>
              <a:buChar char="•"/>
            </a:pPr>
            <a:r>
              <a:rPr lang="zh-TW" altLang="en-US" sz="1400" dirty="0">
                <a:latin typeface="標楷體" panose="03000509000000000000" pitchFamily="65" charset="-120"/>
                <a:ea typeface="標楷體" panose="03000509000000000000" pitchFamily="65" charset="-120"/>
              </a:rPr>
              <a:t>使用</a:t>
            </a:r>
            <a:r>
              <a:rPr lang="en-US" altLang="zh-TW" sz="1400" dirty="0" err="1">
                <a:ea typeface="標楷體" panose="03000509000000000000" pitchFamily="65" charset="-120"/>
              </a:rPr>
              <a:t>get.dummies</a:t>
            </a:r>
            <a:r>
              <a:rPr lang="zh-TW" altLang="en-US" sz="1400" dirty="0">
                <a:ea typeface="標楷體" panose="03000509000000000000" pitchFamily="65" charset="-120"/>
              </a:rPr>
              <a:t>將類別或文字型特徵轉成數值</a:t>
            </a:r>
            <a:endParaRPr lang="en-US" altLang="zh-TW" sz="1400" dirty="0">
              <a:ea typeface="標楷體" panose="03000509000000000000" pitchFamily="65" charset="-120"/>
            </a:endParaRPr>
          </a:p>
          <a:p>
            <a:pPr marL="285750" indent="-285750" algn="just">
              <a:buFont typeface="Arial" panose="020B0604020202020204" pitchFamily="34" charset="0"/>
              <a:buChar char="•"/>
            </a:pPr>
            <a:r>
              <a:rPr lang="zh-TW" altLang="en-US" sz="1400" dirty="0">
                <a:ea typeface="標楷體" panose="03000509000000000000" pitchFamily="65" charset="-120"/>
              </a:rPr>
              <a:t>將數值特徵進行標準化</a:t>
            </a:r>
            <a:r>
              <a:rPr lang="en-US" altLang="zh-TW" sz="1400" dirty="0">
                <a:ea typeface="標楷體" panose="03000509000000000000" pitchFamily="65" charset="-120"/>
              </a:rPr>
              <a:t>(standardization)</a:t>
            </a:r>
            <a:r>
              <a:rPr lang="zh-TW" altLang="en-US" sz="1400" dirty="0">
                <a:ea typeface="標楷體" panose="03000509000000000000" pitchFamily="65" charset="-120"/>
              </a:rPr>
              <a:t>或正規化</a:t>
            </a:r>
            <a:r>
              <a:rPr lang="en-US" altLang="zh-TW" sz="1400" dirty="0">
                <a:ea typeface="標楷體" panose="03000509000000000000" pitchFamily="65" charset="-120"/>
              </a:rPr>
              <a:t>(Normalization)</a:t>
            </a:r>
          </a:p>
          <a:p>
            <a:pPr marL="285750" indent="-285750" algn="just">
              <a:buFont typeface="Arial" panose="020B0604020202020204" pitchFamily="34" charset="0"/>
              <a:buChar char="•"/>
            </a:pPr>
            <a:r>
              <a:rPr lang="zh-TW" altLang="en-US" sz="1400" dirty="0">
                <a:ea typeface="標楷體" panose="03000509000000000000" pitchFamily="65" charset="-120"/>
              </a:rPr>
              <a:t>嘗試將所有數值轉為</a:t>
            </a:r>
            <a:r>
              <a:rPr lang="en-US" altLang="zh-TW" sz="1400" dirty="0">
                <a:ea typeface="標楷體" panose="03000509000000000000" pitchFamily="65" charset="-120"/>
              </a:rPr>
              <a:t>float</a:t>
            </a:r>
            <a:r>
              <a:rPr lang="zh-TW" altLang="en-US" sz="1400" dirty="0">
                <a:ea typeface="標楷體" panose="03000509000000000000" pitchFamily="65" charset="-120"/>
              </a:rPr>
              <a:t>的型態。</a:t>
            </a:r>
            <a:endParaRPr lang="en-US" altLang="zh-TW" sz="1400" dirty="0">
              <a:ea typeface="標楷體" panose="03000509000000000000" pitchFamily="65" charset="-120"/>
            </a:endParaRPr>
          </a:p>
        </p:txBody>
      </p:sp>
      <p:sp>
        <p:nvSpPr>
          <p:cNvPr id="3" name="文字方塊 2">
            <a:extLst>
              <a:ext uri="{FF2B5EF4-FFF2-40B4-BE49-F238E27FC236}">
                <a16:creationId xmlns:a16="http://schemas.microsoft.com/office/drawing/2014/main" id="{9467CCD9-4EC4-4EEB-9DF8-31FA2D8FCA66}"/>
              </a:ext>
            </a:extLst>
          </p:cNvPr>
          <p:cNvSpPr txBox="1"/>
          <p:nvPr/>
        </p:nvSpPr>
        <p:spPr>
          <a:xfrm>
            <a:off x="558799" y="6797457"/>
            <a:ext cx="5740400" cy="2677656"/>
          </a:xfrm>
          <a:prstGeom prst="rect">
            <a:avLst/>
          </a:prstGeom>
          <a:noFill/>
        </p:spPr>
        <p:txBody>
          <a:bodyPr wrap="square" rtlCol="0">
            <a:spAutoFit/>
          </a:bodyPr>
          <a:lstStyle/>
          <a:p>
            <a:r>
              <a:rPr lang="en-US" altLang="zh-TW" sz="1400" b="1" dirty="0">
                <a:ea typeface="標楷體" panose="03000509000000000000" pitchFamily="65" charset="-120"/>
              </a:rPr>
              <a:t>5.</a:t>
            </a:r>
            <a:r>
              <a:rPr lang="zh-TW" altLang="en-US" sz="1400" b="1" dirty="0">
                <a:ea typeface="標楷體" panose="03000509000000000000" pitchFamily="65" charset="-120"/>
              </a:rPr>
              <a:t>預測訓練模型</a:t>
            </a:r>
            <a:r>
              <a:rPr lang="en-US" altLang="zh-TW" sz="1400" b="1" dirty="0">
                <a:ea typeface="標楷體" panose="03000509000000000000" pitchFamily="65" charset="-120"/>
              </a:rPr>
              <a:t>:</a:t>
            </a:r>
          </a:p>
          <a:p>
            <a:r>
              <a:rPr lang="zh-TW" altLang="en-US" sz="1400" dirty="0">
                <a:ea typeface="標楷體" panose="03000509000000000000" pitchFamily="65" charset="-120"/>
              </a:rPr>
              <a:t>  採用模型</a:t>
            </a:r>
            <a:r>
              <a:rPr lang="en-US" altLang="zh-TW" sz="1400" dirty="0">
                <a:ea typeface="標楷體" panose="03000509000000000000" pitchFamily="65" charset="-120"/>
              </a:rPr>
              <a:t>:</a:t>
            </a:r>
          </a:p>
          <a:p>
            <a:pPr marL="285750" indent="-285750">
              <a:buFont typeface="Arial" panose="020B0604020202020204" pitchFamily="34" charset="0"/>
              <a:buChar char="•"/>
            </a:pPr>
            <a:r>
              <a:rPr lang="en-US" altLang="zh-TW" sz="1400" dirty="0">
                <a:ea typeface="標楷體" panose="03000509000000000000" pitchFamily="65" charset="-120"/>
              </a:rPr>
              <a:t>Decision tree:</a:t>
            </a:r>
            <a:r>
              <a:rPr lang="en-US" altLang="zh-TW" sz="1400" dirty="0">
                <a:ea typeface="+mj-ea"/>
              </a:rPr>
              <a:t> </a:t>
            </a:r>
            <a:r>
              <a:rPr lang="en-US" altLang="zh-TW" sz="1400" dirty="0" err="1">
                <a:ea typeface="+mj-ea"/>
              </a:rPr>
              <a:t>max_depth</a:t>
            </a:r>
            <a:r>
              <a:rPr lang="en-US" altLang="zh-TW" sz="1400" dirty="0">
                <a:ea typeface="+mj-ea"/>
              </a:rPr>
              <a:t>=3</a:t>
            </a:r>
            <a:endParaRPr lang="en-US" altLang="zh-TW" sz="1400" dirty="0">
              <a:ea typeface="標楷體" panose="03000509000000000000" pitchFamily="65" charset="-120"/>
            </a:endParaRPr>
          </a:p>
          <a:p>
            <a:pPr marL="285750" indent="-285750">
              <a:buFont typeface="Arial" panose="020B0604020202020204" pitchFamily="34" charset="0"/>
              <a:buChar char="•"/>
            </a:pPr>
            <a:r>
              <a:rPr lang="en-US" altLang="zh-TW" sz="1400" dirty="0">
                <a:ea typeface="標楷體" panose="03000509000000000000" pitchFamily="65" charset="-120"/>
              </a:rPr>
              <a:t>Random</a:t>
            </a:r>
            <a:r>
              <a:rPr lang="zh-TW" altLang="en-US" sz="1400" dirty="0">
                <a:ea typeface="標楷體" panose="03000509000000000000" pitchFamily="65" charset="-120"/>
              </a:rPr>
              <a:t> </a:t>
            </a:r>
            <a:r>
              <a:rPr lang="en-US" altLang="zh-TW" sz="1400" dirty="0">
                <a:ea typeface="標楷體" panose="03000509000000000000" pitchFamily="65" charset="-120"/>
              </a:rPr>
              <a:t>Forest:</a:t>
            </a:r>
            <a:r>
              <a:rPr lang="en-US" altLang="zh-TW" sz="1400" dirty="0">
                <a:ea typeface="+mj-ea"/>
              </a:rPr>
              <a:t> </a:t>
            </a:r>
            <a:r>
              <a:rPr lang="en-US" altLang="zh-TW" sz="1400" dirty="0" err="1">
                <a:ea typeface="+mj-ea"/>
              </a:rPr>
              <a:t>max_depth</a:t>
            </a:r>
            <a:r>
              <a:rPr lang="en-US" altLang="zh-TW" sz="1400" dirty="0">
                <a:ea typeface="+mj-ea"/>
              </a:rPr>
              <a:t>=8, </a:t>
            </a:r>
            <a:r>
              <a:rPr lang="en-US" altLang="zh-TW" sz="1400" dirty="0" err="1">
                <a:ea typeface="+mj-ea"/>
              </a:rPr>
              <a:t>max_feature</a:t>
            </a:r>
            <a:r>
              <a:rPr lang="en-US" altLang="zh-TW" sz="1400" dirty="0">
                <a:ea typeface="+mj-ea"/>
              </a:rPr>
              <a:t> = 16, </a:t>
            </a:r>
            <a:r>
              <a:rPr lang="en-US" altLang="zh-TW" sz="1400" dirty="0" err="1">
                <a:ea typeface="+mj-ea"/>
              </a:rPr>
              <a:t>n_estimator</a:t>
            </a:r>
            <a:r>
              <a:rPr lang="en-US" altLang="zh-TW" sz="1400" dirty="0">
                <a:ea typeface="+mj-ea"/>
              </a:rPr>
              <a:t> = 30</a:t>
            </a:r>
            <a:endParaRPr lang="en-US" altLang="zh-TW" sz="1400" dirty="0">
              <a:ea typeface="標楷體" panose="03000509000000000000" pitchFamily="65" charset="-120"/>
            </a:endParaRPr>
          </a:p>
          <a:p>
            <a:pPr marL="285750" indent="-285750">
              <a:buFont typeface="Arial" panose="020B0604020202020204" pitchFamily="34" charset="0"/>
              <a:buChar char="•"/>
            </a:pPr>
            <a:r>
              <a:rPr lang="en-US" altLang="zh-TW" sz="1400" dirty="0" err="1">
                <a:ea typeface="標楷體" panose="03000509000000000000" pitchFamily="65" charset="-120"/>
              </a:rPr>
              <a:t>Xgboost</a:t>
            </a:r>
            <a:r>
              <a:rPr lang="en-US" altLang="zh-TW" sz="1400" dirty="0">
                <a:ea typeface="標楷體" panose="03000509000000000000" pitchFamily="65" charset="-120"/>
              </a:rPr>
              <a:t>: </a:t>
            </a:r>
            <a:r>
              <a:rPr lang="en-US" altLang="zh-TW" sz="1400" dirty="0" err="1">
                <a:ea typeface="標楷體" panose="03000509000000000000" pitchFamily="65" charset="-120"/>
              </a:rPr>
              <a:t>n_estimator</a:t>
            </a:r>
            <a:r>
              <a:rPr lang="en-US" altLang="zh-TW" sz="1400" dirty="0">
                <a:ea typeface="標楷體" panose="03000509000000000000" pitchFamily="65" charset="-120"/>
              </a:rPr>
              <a:t>=450, </a:t>
            </a:r>
            <a:r>
              <a:rPr lang="en-US" altLang="zh-TW" sz="1400" dirty="0" err="1">
                <a:ea typeface="標楷體" panose="03000509000000000000" pitchFamily="65" charset="-120"/>
              </a:rPr>
              <a:t>eval_metric</a:t>
            </a:r>
            <a:r>
              <a:rPr lang="en-US" altLang="zh-TW" sz="1400" dirty="0">
                <a:ea typeface="標楷體" panose="03000509000000000000" pitchFamily="65" charset="-120"/>
              </a:rPr>
              <a:t> = ‘</a:t>
            </a:r>
            <a:r>
              <a:rPr lang="en-US" altLang="zh-TW" sz="1400" dirty="0" err="1">
                <a:ea typeface="標楷體" panose="03000509000000000000" pitchFamily="65" charset="-120"/>
              </a:rPr>
              <a:t>mlogloss</a:t>
            </a:r>
            <a:r>
              <a:rPr lang="en-US" altLang="zh-TW" sz="1400" dirty="0">
                <a:ea typeface="標楷體" panose="03000509000000000000" pitchFamily="65" charset="-120"/>
              </a:rPr>
              <a:t>’, </a:t>
            </a:r>
            <a:r>
              <a:rPr lang="en-US" altLang="zh-TW" sz="1400" dirty="0" err="1">
                <a:ea typeface="標楷體" panose="03000509000000000000" pitchFamily="65" charset="-120"/>
              </a:rPr>
              <a:t>learing_rate</a:t>
            </a:r>
            <a:r>
              <a:rPr lang="en-US" altLang="zh-TW" sz="1400" dirty="0">
                <a:ea typeface="標楷體" panose="03000509000000000000" pitchFamily="65" charset="-120"/>
              </a:rPr>
              <a:t> = 0.05, </a:t>
            </a:r>
            <a:r>
              <a:rPr lang="en-US" altLang="zh-TW" sz="1400" dirty="0" err="1">
                <a:ea typeface="標楷體" panose="03000509000000000000" pitchFamily="65" charset="-120"/>
              </a:rPr>
              <a:t>max_depth</a:t>
            </a:r>
            <a:r>
              <a:rPr lang="en-US" altLang="zh-TW" sz="1400" dirty="0">
                <a:ea typeface="標楷體" panose="03000509000000000000" pitchFamily="65" charset="-120"/>
              </a:rPr>
              <a:t> = 3, subsample = 0.7, </a:t>
            </a:r>
            <a:r>
              <a:rPr lang="en-US" altLang="zh-TW" sz="1400" dirty="0" err="1">
                <a:ea typeface="標楷體" panose="03000509000000000000" pitchFamily="65" charset="-120"/>
              </a:rPr>
              <a:t>colsample_bytree</a:t>
            </a:r>
            <a:r>
              <a:rPr lang="en-US" altLang="zh-TW" sz="1400" dirty="0">
                <a:ea typeface="標楷體" panose="03000509000000000000" pitchFamily="65" charset="-120"/>
              </a:rPr>
              <a:t> = 1,gamma = 1</a:t>
            </a:r>
          </a:p>
          <a:p>
            <a:pPr marL="285750" indent="-285750">
              <a:buFont typeface="Arial" panose="020B0604020202020204" pitchFamily="34" charset="0"/>
              <a:buChar char="•"/>
            </a:pPr>
            <a:r>
              <a:rPr lang="en-US" altLang="zh-TW" sz="1400" dirty="0">
                <a:ea typeface="標楷體" panose="03000509000000000000" pitchFamily="65" charset="-120"/>
              </a:rPr>
              <a:t>KNN:N=2</a:t>
            </a:r>
          </a:p>
          <a:p>
            <a:pPr marL="285750" indent="-285750">
              <a:buFont typeface="Arial" panose="020B0604020202020204" pitchFamily="34" charset="0"/>
              <a:buChar char="•"/>
            </a:pPr>
            <a:r>
              <a:rPr lang="en-US" altLang="zh-TW" sz="1400" i="0" dirty="0">
                <a:solidFill>
                  <a:srgbClr val="333333"/>
                </a:solidFill>
                <a:effectLst/>
                <a:ea typeface="Microsoft JhengHei" panose="020B0604030504040204" pitchFamily="34" charset="-120"/>
              </a:rPr>
              <a:t>DNN:4</a:t>
            </a:r>
            <a:r>
              <a:rPr lang="zh-TW" altLang="en-US" sz="1400" i="0" dirty="0">
                <a:solidFill>
                  <a:srgbClr val="333333"/>
                </a:solidFill>
                <a:effectLst/>
                <a:ea typeface="標楷體" panose="03000509000000000000" pitchFamily="65" charset="-120"/>
              </a:rPr>
              <a:t>層</a:t>
            </a:r>
            <a:r>
              <a:rPr lang="en-US" altLang="zh-TW" sz="1400" i="0" dirty="0">
                <a:solidFill>
                  <a:srgbClr val="333333"/>
                </a:solidFill>
                <a:effectLst/>
                <a:ea typeface="標楷體" panose="03000509000000000000" pitchFamily="65" charset="-120"/>
              </a:rPr>
              <a:t>,</a:t>
            </a:r>
            <a:r>
              <a:rPr lang="zh-TW" altLang="en-US" sz="1400" i="0" dirty="0">
                <a:solidFill>
                  <a:srgbClr val="333333"/>
                </a:solidFill>
                <a:effectLst/>
                <a:ea typeface="標楷體" panose="03000509000000000000" pitchFamily="65" charset="-120"/>
              </a:rPr>
              <a:t>密度</a:t>
            </a:r>
            <a:r>
              <a:rPr lang="en-US" altLang="zh-TW" sz="1400" i="0" dirty="0">
                <a:solidFill>
                  <a:srgbClr val="333333"/>
                </a:solidFill>
                <a:effectLst/>
                <a:ea typeface="標楷體" panose="03000509000000000000" pitchFamily="65" charset="-120"/>
              </a:rPr>
              <a:t>50,100,100,1,activation:relu,relu,sigmoid,sigmoid</a:t>
            </a:r>
          </a:p>
          <a:p>
            <a:pPr marL="285750" indent="-285750">
              <a:buFont typeface="Arial" panose="020B0604020202020204" pitchFamily="34" charset="0"/>
              <a:buChar char="•"/>
            </a:pPr>
            <a:r>
              <a:rPr lang="en-US" altLang="zh-TW" sz="1400" dirty="0"/>
              <a:t>MLP:(</a:t>
            </a:r>
            <a:r>
              <a:rPr lang="en-US" altLang="zh-TW" sz="1400" dirty="0" err="1"/>
              <a:t>hidden_layer_sizes</a:t>
            </a:r>
            <a:r>
              <a:rPr lang="en-US" altLang="zh-TW" sz="1400" dirty="0"/>
              <a:t>=(1152,576,256,128,64,32),</a:t>
            </a:r>
            <a:r>
              <a:rPr lang="en-US" altLang="zh-TW" sz="1400" dirty="0" err="1"/>
              <a:t>random_state</a:t>
            </a:r>
            <a:r>
              <a:rPr lang="en-US" altLang="zh-TW" sz="1400" dirty="0"/>
              <a:t>=1)</a:t>
            </a:r>
            <a:endParaRPr lang="en-US" altLang="zh-TW" sz="1400" dirty="0">
              <a:solidFill>
                <a:srgbClr val="333333"/>
              </a:solidFill>
              <a:ea typeface="標楷體" panose="03000509000000000000" pitchFamily="65" charset="-120"/>
            </a:endParaRPr>
          </a:p>
          <a:p>
            <a:pPr marL="285750" indent="-285750">
              <a:buFont typeface="Arial" panose="020B0604020202020204" pitchFamily="34" charset="0"/>
              <a:buChar char="•"/>
            </a:pPr>
            <a:r>
              <a:rPr lang="en-US" altLang="zh-TW" sz="1400" dirty="0" err="1">
                <a:ea typeface="標楷體" panose="03000509000000000000" pitchFamily="65" charset="-120"/>
              </a:rPr>
              <a:t>GridSearchCV</a:t>
            </a:r>
            <a:r>
              <a:rPr lang="zh-TW" altLang="en-US" sz="1400" dirty="0">
                <a:ea typeface="標楷體" panose="03000509000000000000" pitchFamily="65" charset="-120"/>
              </a:rPr>
              <a:t>搭配</a:t>
            </a:r>
            <a:r>
              <a:rPr lang="en-US" altLang="zh-TW" sz="1400" dirty="0" err="1">
                <a:ea typeface="標楷體" panose="03000509000000000000" pitchFamily="65" charset="-120"/>
              </a:rPr>
              <a:t>RandomForest</a:t>
            </a:r>
            <a:r>
              <a:rPr lang="en-US" altLang="zh-TW" sz="1400" dirty="0">
                <a:ea typeface="標楷體" panose="03000509000000000000" pitchFamily="65" charset="-120"/>
              </a:rPr>
              <a:t>(</a:t>
            </a:r>
            <a:r>
              <a:rPr lang="en-US" altLang="zh-TW" sz="1400" dirty="0" err="1">
                <a:ea typeface="標楷體" panose="03000509000000000000" pitchFamily="65" charset="-120"/>
              </a:rPr>
              <a:t>n_estimator</a:t>
            </a:r>
            <a:r>
              <a:rPr lang="en-US" altLang="zh-TW" sz="1400" dirty="0">
                <a:ea typeface="標楷體" panose="03000509000000000000" pitchFamily="65" charset="-120"/>
              </a:rPr>
              <a:t> = 11, </a:t>
            </a:r>
            <a:r>
              <a:rPr lang="en-US" altLang="zh-TW" sz="1400" dirty="0" err="1">
                <a:ea typeface="標楷體" panose="03000509000000000000" pitchFamily="65" charset="-120"/>
              </a:rPr>
              <a:t>max_depth</a:t>
            </a:r>
            <a:r>
              <a:rPr lang="en-US" altLang="zh-TW" sz="1400" dirty="0">
                <a:ea typeface="標楷體" panose="03000509000000000000" pitchFamily="65" charset="-120"/>
              </a:rPr>
              <a:t> = 10)</a:t>
            </a:r>
          </a:p>
          <a:p>
            <a:pPr marL="285750" indent="-285750">
              <a:buFont typeface="Arial" panose="020B0604020202020204" pitchFamily="34" charset="0"/>
              <a:buChar char="•"/>
            </a:pPr>
            <a:r>
              <a:rPr lang="en-US" altLang="zh-TW" sz="1400" dirty="0" err="1"/>
              <a:t>RandomForest</a:t>
            </a:r>
            <a:r>
              <a:rPr lang="en-US" altLang="zh-TW" sz="1400" dirty="0"/>
              <a:t>(</a:t>
            </a:r>
            <a:r>
              <a:rPr lang="en-US" altLang="zh-TW" sz="1400" dirty="0" err="1"/>
              <a:t>n_jobs</a:t>
            </a:r>
            <a:r>
              <a:rPr lang="en-US" altLang="zh-TW" sz="1400" dirty="0"/>
              <a:t>=-1,oob_score=</a:t>
            </a:r>
            <a:r>
              <a:rPr lang="en-US" altLang="zh-TW" sz="1400" dirty="0" err="1"/>
              <a:t>True,random_state</a:t>
            </a:r>
            <a:r>
              <a:rPr lang="en-US" altLang="zh-TW" sz="1400" dirty="0"/>
              <a:t>=2,max_depths</a:t>
            </a:r>
          </a:p>
          <a:p>
            <a:r>
              <a:rPr lang="en-US" altLang="zh-TW" sz="1400" dirty="0"/>
              <a:t>       =10)</a:t>
            </a:r>
          </a:p>
        </p:txBody>
      </p:sp>
      <p:sp>
        <p:nvSpPr>
          <p:cNvPr id="10" name="文字方塊 9">
            <a:extLst>
              <a:ext uri="{FF2B5EF4-FFF2-40B4-BE49-F238E27FC236}">
                <a16:creationId xmlns:a16="http://schemas.microsoft.com/office/drawing/2014/main" id="{F45281ED-03FD-4451-B2C3-33F757A80F9C}"/>
              </a:ext>
            </a:extLst>
          </p:cNvPr>
          <p:cNvSpPr txBox="1"/>
          <p:nvPr/>
        </p:nvSpPr>
        <p:spPr>
          <a:xfrm>
            <a:off x="558800" y="394825"/>
            <a:ext cx="5740400" cy="307777"/>
          </a:xfrm>
          <a:prstGeom prst="rect">
            <a:avLst/>
          </a:prstGeom>
          <a:noFill/>
        </p:spPr>
        <p:txBody>
          <a:bodyPr wrap="square" rtlCol="0">
            <a:spAutoFit/>
          </a:bodyPr>
          <a:lstStyle/>
          <a:p>
            <a:r>
              <a:rPr lang="en-US" altLang="zh-TW" sz="1400" b="1" dirty="0">
                <a:latin typeface="標楷體" panose="03000509000000000000" pitchFamily="65" charset="-120"/>
                <a:ea typeface="標楷體" panose="03000509000000000000" pitchFamily="65" charset="-120"/>
              </a:rPr>
              <a:t>4.</a:t>
            </a:r>
            <a:r>
              <a:rPr lang="zh-TW" altLang="en-US" sz="1400" b="1" dirty="0">
                <a:latin typeface="標楷體" panose="03000509000000000000" pitchFamily="65" charset="-120"/>
                <a:ea typeface="標楷體" panose="03000509000000000000" pitchFamily="65" charset="-120"/>
              </a:rPr>
              <a:t>特徵處理與分析</a:t>
            </a:r>
            <a:r>
              <a:rPr lang="en-US" altLang="zh-TW" sz="1400" b="1" dirty="0">
                <a:latin typeface="標楷體" panose="03000509000000000000" pitchFamily="65" charset="-120"/>
                <a:ea typeface="標楷體" panose="03000509000000000000" pitchFamily="65" charset="-120"/>
              </a:rPr>
              <a:t>:</a:t>
            </a:r>
          </a:p>
        </p:txBody>
      </p:sp>
      <p:pic>
        <p:nvPicPr>
          <p:cNvPr id="11" name="圖片 10">
            <a:extLst>
              <a:ext uri="{FF2B5EF4-FFF2-40B4-BE49-F238E27FC236}">
                <a16:creationId xmlns:a16="http://schemas.microsoft.com/office/drawing/2014/main" id="{809B1E00-DA7C-4772-9EA8-31C420B2B4CF}"/>
              </a:ext>
            </a:extLst>
          </p:cNvPr>
          <p:cNvPicPr>
            <a:picLocks noChangeAspect="1"/>
          </p:cNvPicPr>
          <p:nvPr/>
        </p:nvPicPr>
        <p:blipFill rotWithShape="1">
          <a:blip r:embed="rId2">
            <a:extLst>
              <a:ext uri="{28A0092B-C50C-407E-A947-70E740481C1C}">
                <a14:useLocalDpi xmlns:a14="http://schemas.microsoft.com/office/drawing/2010/main" val="0"/>
              </a:ext>
            </a:extLst>
          </a:blip>
          <a:srcRect l="21600" t="24081" r="21777" b="5042"/>
          <a:stretch/>
        </p:blipFill>
        <p:spPr>
          <a:xfrm>
            <a:off x="1023111" y="888582"/>
            <a:ext cx="4811775" cy="3190424"/>
          </a:xfrm>
          <a:prstGeom prst="rect">
            <a:avLst/>
          </a:prstGeom>
        </p:spPr>
      </p:pic>
      <p:sp>
        <p:nvSpPr>
          <p:cNvPr id="12" name="文字方塊 11">
            <a:extLst>
              <a:ext uri="{FF2B5EF4-FFF2-40B4-BE49-F238E27FC236}">
                <a16:creationId xmlns:a16="http://schemas.microsoft.com/office/drawing/2014/main" id="{FEA00993-3340-4F85-A6F2-A2D57D57E83D}"/>
              </a:ext>
            </a:extLst>
          </p:cNvPr>
          <p:cNvSpPr txBox="1"/>
          <p:nvPr/>
        </p:nvSpPr>
        <p:spPr>
          <a:xfrm>
            <a:off x="558799" y="4339097"/>
            <a:ext cx="5740400" cy="1169551"/>
          </a:xfrm>
          <a:prstGeom prst="rect">
            <a:avLst/>
          </a:prstGeom>
          <a:noFill/>
        </p:spPr>
        <p:txBody>
          <a:bodyPr wrap="square" rtlCol="0">
            <a:spAutoFit/>
          </a:bodyPr>
          <a:lstStyle/>
          <a:p>
            <a:pPr algn="just"/>
            <a:r>
              <a:rPr lang="zh-TW" altLang="en-US" sz="1400" b="1" dirty="0">
                <a:latin typeface="標楷體" panose="03000509000000000000" pitchFamily="65" charset="-120"/>
                <a:ea typeface="標楷體" panose="03000509000000000000" pitchFamily="65" charset="-120"/>
              </a:rPr>
              <a:t> </a:t>
            </a:r>
            <a:r>
              <a:rPr lang="zh-TW" altLang="en-US" sz="1400" dirty="0">
                <a:latin typeface="標楷體" panose="03000509000000000000" pitchFamily="65" charset="-120"/>
                <a:ea typeface="標楷體" panose="03000509000000000000" pitchFamily="65" charset="-120"/>
              </a:rPr>
              <a:t>由以上的圖表中，我們能夠分析並發現</a:t>
            </a:r>
            <a:r>
              <a:rPr lang="en-US" altLang="zh-TW" sz="1400" dirty="0">
                <a:latin typeface="標楷體" panose="03000509000000000000" pitchFamily="65" charset="-120"/>
                <a:ea typeface="標楷體" panose="03000509000000000000" pitchFamily="65" charset="-120"/>
              </a:rPr>
              <a:t>:</a:t>
            </a:r>
          </a:p>
          <a:p>
            <a:pPr marL="285750" indent="-285750" algn="just">
              <a:buFont typeface="Arial" panose="020B0604020202020204" pitchFamily="34" charset="0"/>
              <a:buChar char="•"/>
            </a:pPr>
            <a:r>
              <a:rPr lang="zh-TW" altLang="en-US" sz="1400" dirty="0">
                <a:latin typeface="標楷體" panose="03000509000000000000" pitchFamily="65" charset="-120"/>
                <a:ea typeface="標楷體" panose="03000509000000000000" pitchFamily="65" charset="-120"/>
              </a:rPr>
              <a:t>留存客戶與流失客戶之間的信用評分分布沒有顯著差異。</a:t>
            </a:r>
            <a:endParaRPr lang="en-US" altLang="zh-TW" sz="1400" dirty="0">
              <a:latin typeface="標楷體" panose="03000509000000000000" pitchFamily="65" charset="-120"/>
              <a:ea typeface="標楷體" panose="03000509000000000000" pitchFamily="65" charset="-120"/>
            </a:endParaRPr>
          </a:p>
          <a:p>
            <a:pPr marL="285750" indent="-285750" algn="just">
              <a:buFont typeface="Arial" panose="020B0604020202020204" pitchFamily="34" charset="0"/>
              <a:buChar char="•"/>
            </a:pPr>
            <a:r>
              <a:rPr lang="zh-TW" altLang="en-US" sz="1400" dirty="0">
                <a:latin typeface="標楷體" panose="03000509000000000000" pitchFamily="65" charset="-120"/>
                <a:ea typeface="標楷體" panose="03000509000000000000" pitchFamily="65" charset="-120"/>
              </a:rPr>
              <a:t>年長的客戶相較年輕的客戶流失更多。</a:t>
            </a:r>
            <a:endParaRPr lang="en-US" altLang="zh-TW" sz="1400" dirty="0">
              <a:latin typeface="標楷體" panose="03000509000000000000" pitchFamily="65" charset="-120"/>
              <a:ea typeface="標楷體" panose="03000509000000000000" pitchFamily="65" charset="-120"/>
            </a:endParaRPr>
          </a:p>
          <a:p>
            <a:pPr marL="285750" indent="-285750" algn="just">
              <a:buFont typeface="Arial" panose="020B0604020202020204" pitchFamily="34" charset="0"/>
              <a:buChar char="•"/>
            </a:pPr>
            <a:r>
              <a:rPr lang="zh-TW" altLang="en-US" sz="1400" dirty="0">
                <a:latin typeface="標楷體" panose="03000509000000000000" pitchFamily="65" charset="-120"/>
                <a:ea typeface="標楷體" panose="03000509000000000000" pitchFamily="65" charset="-120"/>
              </a:rPr>
              <a:t>不動產方面，與平均的客戶相比，位於極端值的客戶較有可能離開。</a:t>
            </a:r>
            <a:endParaRPr lang="en-US" altLang="zh-TW" sz="1400" dirty="0">
              <a:latin typeface="標楷體" panose="03000509000000000000" pitchFamily="65" charset="-120"/>
              <a:ea typeface="標楷體" panose="03000509000000000000" pitchFamily="65" charset="-120"/>
            </a:endParaRPr>
          </a:p>
          <a:p>
            <a:pPr marL="285750" indent="-285750" algn="just">
              <a:buFont typeface="Arial" panose="020B0604020202020204" pitchFamily="34" charset="0"/>
              <a:buChar char="•"/>
            </a:pPr>
            <a:r>
              <a:rPr lang="zh-TW" altLang="en-US" sz="1400" dirty="0">
                <a:latin typeface="標楷體" panose="03000509000000000000" pitchFamily="65" charset="-120"/>
                <a:ea typeface="標楷體" panose="03000509000000000000" pitchFamily="65" charset="-120"/>
              </a:rPr>
              <a:t>金融產品和薪水對客戶離開的可能性沒有顯著影響。</a:t>
            </a:r>
            <a:endParaRPr lang="en-US" altLang="zh-TW" sz="1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798745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8">
            <a:extLst>
              <a:ext uri="{FF2B5EF4-FFF2-40B4-BE49-F238E27FC236}">
                <a16:creationId xmlns:a16="http://schemas.microsoft.com/office/drawing/2014/main" id="{B0FB0E3A-7A2F-4A8D-BB75-48505011B8D0}"/>
              </a:ext>
            </a:extLst>
          </p:cNvPr>
          <p:cNvGraphicFramePr>
            <a:graphicFrameLocks noGrp="1"/>
          </p:cNvGraphicFramePr>
          <p:nvPr>
            <p:extLst>
              <p:ext uri="{D42A27DB-BD31-4B8C-83A1-F6EECF244321}">
                <p14:modId xmlns:p14="http://schemas.microsoft.com/office/powerpoint/2010/main" val="3490941048"/>
              </p:ext>
            </p:extLst>
          </p:nvPr>
        </p:nvGraphicFramePr>
        <p:xfrm>
          <a:off x="742950" y="657378"/>
          <a:ext cx="5372100" cy="8806662"/>
        </p:xfrm>
        <a:graphic>
          <a:graphicData uri="http://schemas.openxmlformats.org/drawingml/2006/table">
            <a:tbl>
              <a:tblPr firstRow="1" bandRow="1">
                <a:tableStyleId>{F5AB1C69-6EDB-4FF4-983F-18BD219EF322}</a:tableStyleId>
              </a:tblPr>
              <a:tblGrid>
                <a:gridCol w="1436370">
                  <a:extLst>
                    <a:ext uri="{9D8B030D-6E8A-4147-A177-3AD203B41FA5}">
                      <a16:colId xmlns:a16="http://schemas.microsoft.com/office/drawing/2014/main" val="2564191468"/>
                    </a:ext>
                  </a:extLst>
                </a:gridCol>
                <a:gridCol w="1311910">
                  <a:extLst>
                    <a:ext uri="{9D8B030D-6E8A-4147-A177-3AD203B41FA5}">
                      <a16:colId xmlns:a16="http://schemas.microsoft.com/office/drawing/2014/main" val="356052799"/>
                    </a:ext>
                  </a:extLst>
                </a:gridCol>
                <a:gridCol w="1311910">
                  <a:extLst>
                    <a:ext uri="{9D8B030D-6E8A-4147-A177-3AD203B41FA5}">
                      <a16:colId xmlns:a16="http://schemas.microsoft.com/office/drawing/2014/main" val="2210090879"/>
                    </a:ext>
                  </a:extLst>
                </a:gridCol>
                <a:gridCol w="1311910">
                  <a:extLst>
                    <a:ext uri="{9D8B030D-6E8A-4147-A177-3AD203B41FA5}">
                      <a16:colId xmlns:a16="http://schemas.microsoft.com/office/drawing/2014/main" val="4184497111"/>
                    </a:ext>
                  </a:extLst>
                </a:gridCol>
              </a:tblGrid>
              <a:tr h="866622">
                <a:tc>
                  <a:txBody>
                    <a:bodyPr/>
                    <a:lstStyle/>
                    <a:p>
                      <a:pPr algn="ctr"/>
                      <a:r>
                        <a:rPr lang="zh-TW" altLang="en-US" dirty="0">
                          <a:solidFill>
                            <a:schemeClr val="tx1"/>
                          </a:solidFill>
                          <a:latin typeface="標楷體" panose="03000509000000000000" pitchFamily="65" charset="-120"/>
                          <a:ea typeface="標楷體" panose="03000509000000000000" pitchFamily="65" charset="-120"/>
                        </a:rPr>
                        <a:t>使用模型與參數</a:t>
                      </a:r>
                    </a:p>
                  </a:txBody>
                  <a:tcPr anchor="ctr"/>
                </a:tc>
                <a:tc>
                  <a:txBody>
                    <a:bodyPr/>
                    <a:lstStyle/>
                    <a:p>
                      <a:pPr algn="ctr"/>
                      <a:r>
                        <a:rPr lang="en-US" altLang="zh-TW" dirty="0">
                          <a:solidFill>
                            <a:schemeClr val="tx1"/>
                          </a:solidFill>
                        </a:rPr>
                        <a:t>Accuracy</a:t>
                      </a:r>
                      <a:endParaRPr lang="zh-TW" altLang="en-US" dirty="0">
                        <a:solidFill>
                          <a:schemeClr val="tx1"/>
                        </a:solidFill>
                      </a:endParaRPr>
                    </a:p>
                  </a:txBody>
                  <a:tcPr anchor="ctr"/>
                </a:tc>
                <a:tc>
                  <a:txBody>
                    <a:bodyPr/>
                    <a:lstStyle/>
                    <a:p>
                      <a:pPr algn="ctr"/>
                      <a:r>
                        <a:rPr lang="en-US" altLang="zh-TW" dirty="0">
                          <a:solidFill>
                            <a:schemeClr val="tx1"/>
                          </a:solidFill>
                        </a:rPr>
                        <a:t>Precision</a:t>
                      </a:r>
                      <a:endParaRPr lang="zh-TW" altLang="en-US" dirty="0">
                        <a:solidFill>
                          <a:schemeClr val="tx1"/>
                        </a:solidFill>
                      </a:endParaRPr>
                    </a:p>
                  </a:txBody>
                  <a:tcPr anchor="ctr"/>
                </a:tc>
                <a:tc>
                  <a:txBody>
                    <a:bodyPr/>
                    <a:lstStyle/>
                    <a:p>
                      <a:pPr algn="ctr"/>
                      <a:r>
                        <a:rPr lang="en-US" altLang="zh-TW" dirty="0" err="1">
                          <a:solidFill>
                            <a:schemeClr val="tx1"/>
                          </a:solidFill>
                        </a:rPr>
                        <a:t>FScore</a:t>
                      </a:r>
                      <a:endParaRPr lang="zh-TW" altLang="en-US" dirty="0">
                        <a:solidFill>
                          <a:schemeClr val="tx1"/>
                        </a:solidFill>
                      </a:endParaRPr>
                    </a:p>
                  </a:txBody>
                  <a:tcPr anchor="ctr"/>
                </a:tc>
                <a:extLst>
                  <a:ext uri="{0D108BD9-81ED-4DB2-BD59-A6C34878D82A}">
                    <a16:rowId xmlns:a16="http://schemas.microsoft.com/office/drawing/2014/main" val="4038546320"/>
                  </a:ext>
                </a:extLst>
              </a:tr>
              <a:tr h="53911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000" b="1" kern="1200" dirty="0">
                          <a:solidFill>
                            <a:schemeClr val="tx1"/>
                          </a:solidFill>
                          <a:latin typeface="+mn-lt"/>
                          <a:ea typeface="+mn-ea"/>
                          <a:cs typeface="+mn-cs"/>
                        </a:rPr>
                        <a:t>#6</a:t>
                      </a:r>
                      <a:endParaRPr lang="en-US" altLang="zh-TW" sz="1000" b="1" dirty="0">
                        <a:solidFill>
                          <a:schemeClr val="tx1"/>
                        </a:solidFill>
                        <a:latin typeface="+mn-lt"/>
                        <a:ea typeface="+mj-ea"/>
                      </a:endParaRPr>
                    </a:p>
                    <a:p>
                      <a:pPr algn="ctr"/>
                      <a:r>
                        <a:rPr lang="en-US" altLang="zh-TW" sz="1000" b="1" dirty="0">
                          <a:solidFill>
                            <a:schemeClr val="tx1"/>
                          </a:solidFill>
                          <a:latin typeface="+mn-lt"/>
                          <a:ea typeface="+mj-ea"/>
                        </a:rPr>
                        <a:t>Decision  tree</a:t>
                      </a:r>
                    </a:p>
                    <a:p>
                      <a:pPr algn="ctr"/>
                      <a:r>
                        <a:rPr lang="en-US" altLang="zh-TW" sz="1000" b="1" dirty="0" err="1">
                          <a:solidFill>
                            <a:schemeClr val="tx1"/>
                          </a:solidFill>
                          <a:latin typeface="+mn-lt"/>
                          <a:ea typeface="+mj-ea"/>
                        </a:rPr>
                        <a:t>max_depth</a:t>
                      </a:r>
                      <a:r>
                        <a:rPr lang="en-US" altLang="zh-TW" sz="1000" b="1" dirty="0">
                          <a:solidFill>
                            <a:schemeClr val="tx1"/>
                          </a:solidFill>
                          <a:latin typeface="+mn-lt"/>
                          <a:ea typeface="+mj-ea"/>
                        </a:rPr>
                        <a:t>=3</a:t>
                      </a:r>
                      <a:endParaRPr lang="zh-TW" altLang="en-US" sz="1000" b="1" dirty="0">
                        <a:solidFill>
                          <a:schemeClr val="tx1"/>
                        </a:solidFill>
                        <a:latin typeface="+mn-lt"/>
                        <a:ea typeface="+mj-ea"/>
                      </a:endParaRPr>
                    </a:p>
                  </a:txBody>
                  <a:tcPr anchor="ctr"/>
                </a:tc>
                <a:tc>
                  <a:txBody>
                    <a:bodyPr/>
                    <a:lstStyle/>
                    <a:p>
                      <a:pPr algn="ctr"/>
                      <a:r>
                        <a:rPr lang="en-US" altLang="zh-TW" sz="1200" b="1" dirty="0">
                          <a:solidFill>
                            <a:schemeClr val="tx1"/>
                          </a:solidFill>
                        </a:rPr>
                        <a:t>0.865</a:t>
                      </a:r>
                      <a:endParaRPr lang="zh-TW" altLang="en-US" sz="1200" b="1" dirty="0">
                        <a:solidFill>
                          <a:schemeClr val="tx1"/>
                        </a:solidFill>
                      </a:endParaRPr>
                    </a:p>
                  </a:txBody>
                  <a:tcPr anchor="ctr"/>
                </a:tc>
                <a:tc>
                  <a:txBody>
                    <a:bodyPr/>
                    <a:lstStyle/>
                    <a:p>
                      <a:pPr algn="ctr"/>
                      <a:r>
                        <a:rPr lang="en-US" altLang="zh-TW" sz="1200" b="1" i="0" kern="1200" dirty="0">
                          <a:solidFill>
                            <a:schemeClr val="tx1"/>
                          </a:solidFill>
                          <a:effectLst/>
                          <a:latin typeface="+mn-lt"/>
                          <a:ea typeface="+mn-ea"/>
                          <a:cs typeface="+mn-cs"/>
                        </a:rPr>
                        <a:t>0.96</a:t>
                      </a:r>
                      <a:endParaRPr lang="zh-TW" altLang="en-US" sz="1200" b="1" dirty="0">
                        <a:solidFill>
                          <a:schemeClr val="tx1"/>
                        </a:solidFill>
                      </a:endParaRPr>
                    </a:p>
                  </a:txBody>
                  <a:tcPr anchor="ctr"/>
                </a:tc>
                <a:tc>
                  <a:txBody>
                    <a:bodyPr/>
                    <a:lstStyle/>
                    <a:p>
                      <a:pPr algn="ctr"/>
                      <a:r>
                        <a:rPr lang="en-US" altLang="zh-TW" sz="1200" b="1" i="0" kern="1200" dirty="0">
                          <a:solidFill>
                            <a:schemeClr val="tx1"/>
                          </a:solidFill>
                          <a:effectLst/>
                          <a:latin typeface="+mn-lt"/>
                          <a:ea typeface="+mn-ea"/>
                          <a:cs typeface="+mn-cs"/>
                        </a:rPr>
                        <a:t>0.47058823529</a:t>
                      </a:r>
                      <a:endParaRPr lang="zh-TW" altLang="en-US" sz="1200" b="1" dirty="0">
                        <a:solidFill>
                          <a:schemeClr val="tx1"/>
                        </a:solidFill>
                      </a:endParaRPr>
                    </a:p>
                  </a:txBody>
                  <a:tcPr anchor="ctr"/>
                </a:tc>
                <a:extLst>
                  <a:ext uri="{0D108BD9-81ED-4DB2-BD59-A6C34878D82A}">
                    <a16:rowId xmlns:a16="http://schemas.microsoft.com/office/drawing/2014/main" val="363031121"/>
                  </a:ext>
                </a:extLst>
              </a:tr>
              <a:tr h="539115">
                <a:tc>
                  <a:txBody>
                    <a:bodyPr/>
                    <a:lstStyle/>
                    <a:p>
                      <a:pPr algn="ctr"/>
                      <a:r>
                        <a:rPr lang="en-US" altLang="zh-TW" sz="1000" kern="1200" dirty="0">
                          <a:solidFill>
                            <a:schemeClr val="dk1"/>
                          </a:solidFill>
                          <a:latin typeface="+mn-lt"/>
                          <a:ea typeface="+mn-ea"/>
                          <a:cs typeface="+mn-cs"/>
                        </a:rPr>
                        <a:t>#90</a:t>
                      </a:r>
                    </a:p>
                    <a:p>
                      <a:pPr algn="ctr"/>
                      <a:r>
                        <a:rPr lang="en-US" altLang="zh-TW" sz="1000" kern="1200" dirty="0">
                          <a:solidFill>
                            <a:schemeClr val="dk1"/>
                          </a:solidFill>
                          <a:latin typeface="+mn-lt"/>
                          <a:ea typeface="+mn-ea"/>
                          <a:cs typeface="+mn-cs"/>
                        </a:rPr>
                        <a:t>Decision  tree</a:t>
                      </a:r>
                    </a:p>
                    <a:p>
                      <a:pPr algn="ctr"/>
                      <a:r>
                        <a:rPr lang="en-US" altLang="zh-TW" sz="1000" kern="1200" dirty="0" err="1">
                          <a:solidFill>
                            <a:schemeClr val="dk1"/>
                          </a:solidFill>
                          <a:latin typeface="+mn-lt"/>
                          <a:ea typeface="+mn-ea"/>
                          <a:cs typeface="+mn-cs"/>
                        </a:rPr>
                        <a:t>max_depth</a:t>
                      </a:r>
                      <a:r>
                        <a:rPr lang="en-US" altLang="zh-TW" sz="1000" kern="1200" dirty="0">
                          <a:solidFill>
                            <a:schemeClr val="dk1"/>
                          </a:solidFill>
                          <a:latin typeface="+mn-lt"/>
                          <a:ea typeface="+mn-ea"/>
                          <a:cs typeface="+mn-cs"/>
                        </a:rPr>
                        <a:t>=8</a:t>
                      </a:r>
                      <a:endParaRPr lang="zh-TW" altLang="en-US" sz="1000" kern="1200" dirty="0">
                        <a:solidFill>
                          <a:schemeClr val="dk1"/>
                        </a:solidFill>
                        <a:latin typeface="+mn-lt"/>
                        <a:ea typeface="+mn-ea"/>
                        <a:cs typeface="+mn-cs"/>
                      </a:endParaRPr>
                    </a:p>
                  </a:txBody>
                  <a:tcPr anchor="ctr"/>
                </a:tc>
                <a:tc>
                  <a:txBody>
                    <a:bodyPr/>
                    <a:lstStyle/>
                    <a:p>
                      <a:pPr algn="ctr"/>
                      <a:r>
                        <a:rPr lang="en-US" altLang="zh-TW" sz="1200" b="0" i="0" kern="1200" dirty="0">
                          <a:solidFill>
                            <a:schemeClr val="dk1"/>
                          </a:solidFill>
                          <a:effectLst/>
                          <a:latin typeface="+mn-lt"/>
                          <a:ea typeface="+mn-ea"/>
                          <a:cs typeface="+mn-cs"/>
                        </a:rPr>
                        <a:t>0.88</a:t>
                      </a:r>
                      <a:endParaRPr lang="zh-TW" altLang="en-US" sz="1200" dirty="0"/>
                    </a:p>
                  </a:txBody>
                  <a:tcPr anchor="ctr"/>
                </a:tc>
                <a:tc>
                  <a:txBody>
                    <a:bodyPr/>
                    <a:lstStyle/>
                    <a:p>
                      <a:pPr algn="ctr"/>
                      <a:r>
                        <a:rPr lang="en-US" altLang="zh-TW" sz="1200" b="0" i="0" kern="1200" dirty="0">
                          <a:solidFill>
                            <a:schemeClr val="dk1"/>
                          </a:solidFill>
                          <a:effectLst/>
                          <a:latin typeface="+mn-lt"/>
                          <a:ea typeface="+mn-ea"/>
                          <a:cs typeface="+mn-cs"/>
                        </a:rPr>
                        <a:t>0.73015873015</a:t>
                      </a:r>
                      <a:endParaRPr lang="zh-TW" altLang="en-US" sz="1200" dirty="0"/>
                    </a:p>
                  </a:txBody>
                  <a:tcPr anchor="ctr"/>
                </a:tc>
                <a:tc>
                  <a:txBody>
                    <a:bodyPr/>
                    <a:lstStyle/>
                    <a:p>
                      <a:pPr algn="ctr"/>
                      <a:r>
                        <a:rPr lang="en-US" altLang="zh-TW" sz="1200" b="0" i="0" kern="1200" dirty="0">
                          <a:solidFill>
                            <a:schemeClr val="dk1"/>
                          </a:solidFill>
                          <a:effectLst/>
                          <a:latin typeface="+mn-lt"/>
                          <a:ea typeface="+mn-ea"/>
                          <a:cs typeface="+mn-cs"/>
                        </a:rPr>
                        <a:t>0.65714285714</a:t>
                      </a:r>
                      <a:endParaRPr lang="zh-TW" altLang="en-US" sz="1200" dirty="0"/>
                    </a:p>
                  </a:txBody>
                  <a:tcPr anchor="ctr"/>
                </a:tc>
                <a:extLst>
                  <a:ext uri="{0D108BD9-81ED-4DB2-BD59-A6C34878D82A}">
                    <a16:rowId xmlns:a16="http://schemas.microsoft.com/office/drawing/2014/main" val="1049975777"/>
                  </a:ext>
                </a:extLst>
              </a:tr>
              <a:tr h="539115">
                <a:tc>
                  <a:txBody>
                    <a:bodyPr/>
                    <a:lstStyle/>
                    <a:p>
                      <a:pPr algn="ctr"/>
                      <a:r>
                        <a:rPr lang="en-US" altLang="zh-TW" sz="1000" dirty="0"/>
                        <a:t>#39</a:t>
                      </a:r>
                    </a:p>
                    <a:p>
                      <a:pPr algn="ctr"/>
                      <a:r>
                        <a:rPr lang="en-US" altLang="zh-TW" sz="1000" dirty="0"/>
                        <a:t>Random Forest</a:t>
                      </a:r>
                    </a:p>
                    <a:p>
                      <a:pPr algn="ctr"/>
                      <a:r>
                        <a:rPr lang="en-US" altLang="zh-TW" sz="1000" dirty="0" err="1"/>
                        <a:t>max_depth</a:t>
                      </a:r>
                      <a:r>
                        <a:rPr lang="en-US" altLang="zh-TW" sz="1000" dirty="0"/>
                        <a:t>=8</a:t>
                      </a:r>
                    </a:p>
                    <a:p>
                      <a:pPr algn="ctr"/>
                      <a:r>
                        <a:rPr lang="en-US" altLang="zh-TW" sz="1000" dirty="0" err="1"/>
                        <a:t>max_feature</a:t>
                      </a:r>
                      <a:r>
                        <a:rPr lang="en-US" altLang="zh-TW" sz="1000" dirty="0"/>
                        <a:t> =16</a:t>
                      </a:r>
                    </a:p>
                    <a:p>
                      <a:pPr algn="ctr"/>
                      <a:r>
                        <a:rPr lang="en-US" altLang="zh-TW" sz="1000" dirty="0" err="1"/>
                        <a:t>N_estimator</a:t>
                      </a:r>
                      <a:r>
                        <a:rPr lang="en-US" altLang="zh-TW" sz="1000" dirty="0"/>
                        <a:t>=30</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dk1"/>
                          </a:solidFill>
                          <a:effectLst/>
                          <a:latin typeface="+mn-lt"/>
                          <a:ea typeface="+mn-ea"/>
                          <a:cs typeface="+mn-cs"/>
                        </a:rPr>
                        <a:t>0.8725</a:t>
                      </a:r>
                      <a:endParaRPr lang="zh-TW" altLang="en-US" sz="12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dk1"/>
                          </a:solidFill>
                          <a:effectLst/>
                          <a:latin typeface="+mn-lt"/>
                          <a:ea typeface="+mn-ea"/>
                          <a:cs typeface="+mn-cs"/>
                        </a:rPr>
                        <a:t>0.7407407407</a:t>
                      </a:r>
                      <a:endParaRPr lang="zh-TW" altLang="en-US" sz="12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dk1"/>
                          </a:solidFill>
                          <a:effectLst/>
                          <a:latin typeface="+mn-lt"/>
                          <a:ea typeface="+mn-ea"/>
                          <a:cs typeface="+mn-cs"/>
                        </a:rPr>
                        <a:t>0.6106870229</a:t>
                      </a:r>
                      <a:endParaRPr lang="zh-TW" altLang="en-US" sz="1200" dirty="0"/>
                    </a:p>
                  </a:txBody>
                  <a:tcPr anchor="ctr"/>
                </a:tc>
                <a:extLst>
                  <a:ext uri="{0D108BD9-81ED-4DB2-BD59-A6C34878D82A}">
                    <a16:rowId xmlns:a16="http://schemas.microsoft.com/office/drawing/2014/main" val="323446650"/>
                  </a:ext>
                </a:extLst>
              </a:tr>
              <a:tr h="539115">
                <a:tc>
                  <a:txBody>
                    <a:bodyPr/>
                    <a:lstStyle/>
                    <a:p>
                      <a:pPr algn="ctr"/>
                      <a:r>
                        <a:rPr lang="en-US" altLang="zh-TW" sz="1050" kern="1200" dirty="0">
                          <a:solidFill>
                            <a:schemeClr val="dk1"/>
                          </a:solidFill>
                          <a:effectLst/>
                          <a:latin typeface="+mn-lt"/>
                          <a:ea typeface="+mn-ea"/>
                          <a:cs typeface="+mn-cs"/>
                        </a:rPr>
                        <a:t>#05</a:t>
                      </a:r>
                    </a:p>
                    <a:p>
                      <a:pPr algn="ctr"/>
                      <a:r>
                        <a:rPr lang="en-US" altLang="zh-TW" sz="1050" kern="1200" dirty="0">
                          <a:solidFill>
                            <a:schemeClr val="dk1"/>
                          </a:solidFill>
                          <a:effectLst/>
                          <a:latin typeface="+mn-lt"/>
                          <a:ea typeface="+mn-ea"/>
                          <a:cs typeface="+mn-cs"/>
                        </a:rPr>
                        <a:t>XGB11(</a:t>
                      </a:r>
                      <a:r>
                        <a:rPr lang="en-US" altLang="zh-TW" sz="1050" kern="1200" dirty="0" err="1">
                          <a:solidFill>
                            <a:schemeClr val="dk1"/>
                          </a:solidFill>
                          <a:effectLst/>
                          <a:latin typeface="+mn-lt"/>
                          <a:ea typeface="+mn-ea"/>
                          <a:cs typeface="+mn-cs"/>
                        </a:rPr>
                        <a:t>n_estimator</a:t>
                      </a:r>
                      <a:r>
                        <a:rPr lang="en-US" altLang="zh-TW" sz="1050" kern="1200" dirty="0">
                          <a:solidFill>
                            <a:schemeClr val="dk1"/>
                          </a:solidFill>
                          <a:effectLst/>
                          <a:latin typeface="+mn-lt"/>
                          <a:ea typeface="+mn-ea"/>
                          <a:cs typeface="+mn-cs"/>
                        </a:rPr>
                        <a:t> = 450,eval_metric='</a:t>
                      </a:r>
                      <a:r>
                        <a:rPr lang="en-US" altLang="zh-TW" sz="1050" kern="1200" dirty="0" err="1">
                          <a:solidFill>
                            <a:schemeClr val="dk1"/>
                          </a:solidFill>
                          <a:effectLst/>
                          <a:latin typeface="+mn-lt"/>
                          <a:ea typeface="+mn-ea"/>
                          <a:cs typeface="+mn-cs"/>
                        </a:rPr>
                        <a:t>mlogloss</a:t>
                      </a:r>
                      <a:r>
                        <a:rPr lang="en-US" altLang="zh-TW" sz="1050" kern="1200" dirty="0">
                          <a:solidFill>
                            <a:schemeClr val="dk1"/>
                          </a:solidFill>
                          <a:effectLst/>
                          <a:latin typeface="+mn-lt"/>
                          <a:ea typeface="+mn-ea"/>
                          <a:cs typeface="+mn-cs"/>
                        </a:rPr>
                        <a:t>',</a:t>
                      </a:r>
                      <a:r>
                        <a:rPr lang="en-US" altLang="zh-TW" sz="1050" kern="1200" dirty="0" err="1">
                          <a:solidFill>
                            <a:schemeClr val="dk1"/>
                          </a:solidFill>
                          <a:effectLst/>
                          <a:latin typeface="+mn-lt"/>
                          <a:ea typeface="+mn-ea"/>
                          <a:cs typeface="+mn-cs"/>
                        </a:rPr>
                        <a:t>learning_rate</a:t>
                      </a:r>
                      <a:r>
                        <a:rPr lang="en-US" altLang="zh-TW" sz="1050" kern="1200" dirty="0">
                          <a:solidFill>
                            <a:schemeClr val="dk1"/>
                          </a:solidFill>
                          <a:effectLst/>
                          <a:latin typeface="+mn-lt"/>
                          <a:ea typeface="+mn-ea"/>
                          <a:cs typeface="+mn-cs"/>
                        </a:rPr>
                        <a:t> = 0.05</a:t>
                      </a:r>
                      <a:endParaRPr lang="zh-TW" altLang="zh-TW" sz="1050" kern="1200" dirty="0">
                        <a:solidFill>
                          <a:schemeClr val="dk1"/>
                        </a:solidFill>
                        <a:effectLst/>
                        <a:latin typeface="+mn-lt"/>
                        <a:ea typeface="+mn-ea"/>
                        <a:cs typeface="+mn-cs"/>
                      </a:endParaRPr>
                    </a:p>
                    <a:p>
                      <a:pPr algn="ctr"/>
                      <a:r>
                        <a:rPr lang="en-US" altLang="zh-TW" sz="1050" kern="1200" dirty="0">
                          <a:solidFill>
                            <a:schemeClr val="dk1"/>
                          </a:solidFill>
                          <a:effectLst/>
                          <a:latin typeface="+mn-lt"/>
                          <a:ea typeface="+mn-ea"/>
                          <a:cs typeface="+mn-cs"/>
                        </a:rPr>
                        <a:t>,</a:t>
                      </a:r>
                      <a:r>
                        <a:rPr lang="en-US" altLang="zh-TW" sz="1050" kern="1200" dirty="0" err="1">
                          <a:solidFill>
                            <a:schemeClr val="dk1"/>
                          </a:solidFill>
                          <a:effectLst/>
                          <a:latin typeface="+mn-lt"/>
                          <a:ea typeface="+mn-ea"/>
                          <a:cs typeface="+mn-cs"/>
                        </a:rPr>
                        <a:t>max_depth</a:t>
                      </a:r>
                      <a:r>
                        <a:rPr lang="en-US" altLang="zh-TW" sz="1050" kern="1200" dirty="0">
                          <a:solidFill>
                            <a:schemeClr val="dk1"/>
                          </a:solidFill>
                          <a:effectLst/>
                          <a:latin typeface="+mn-lt"/>
                          <a:ea typeface="+mn-ea"/>
                          <a:cs typeface="+mn-cs"/>
                        </a:rPr>
                        <a:t> = 3,subsample=0.7,colsample_bytree=1,gamma=1)</a:t>
                      </a:r>
                      <a:endParaRPr lang="zh-TW" altLang="zh-TW" sz="1050" kern="1200" dirty="0">
                        <a:solidFill>
                          <a:schemeClr val="dk1"/>
                        </a:solidFill>
                        <a:effectLst/>
                        <a:latin typeface="+mn-lt"/>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effectLst/>
                          <a:latin typeface="+mn-lt"/>
                          <a:ea typeface="+mn-ea"/>
                          <a:cs typeface="+mn-cs"/>
                        </a:rPr>
                        <a:t>0.8625</a:t>
                      </a:r>
                      <a:endParaRPr lang="zh-TW" altLang="en-US" sz="12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effectLst/>
                          <a:latin typeface="+mn-lt"/>
                          <a:ea typeface="+mn-ea"/>
                          <a:cs typeface="+mn-cs"/>
                        </a:rPr>
                        <a:t>0.7391304347</a:t>
                      </a:r>
                      <a:endParaRPr lang="zh-TW" altLang="en-US" sz="12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effectLst/>
                          <a:latin typeface="+mn-lt"/>
                          <a:ea typeface="+mn-ea"/>
                          <a:cs typeface="+mn-cs"/>
                        </a:rPr>
                        <a:t>0.5528455284</a:t>
                      </a:r>
                      <a:endParaRPr lang="zh-TW" altLang="en-US" sz="1200" dirty="0"/>
                    </a:p>
                  </a:txBody>
                  <a:tcPr anchor="ctr"/>
                </a:tc>
                <a:extLst>
                  <a:ext uri="{0D108BD9-81ED-4DB2-BD59-A6C34878D82A}">
                    <a16:rowId xmlns:a16="http://schemas.microsoft.com/office/drawing/2014/main" val="1402340830"/>
                  </a:ext>
                </a:extLst>
              </a:tr>
              <a:tr h="539115">
                <a:tc>
                  <a:txBody>
                    <a:bodyPr/>
                    <a:lstStyle/>
                    <a:p>
                      <a:pPr algn="ctr"/>
                      <a:r>
                        <a:rPr lang="en-US" altLang="zh-TW" sz="1050" kern="1200" dirty="0">
                          <a:solidFill>
                            <a:schemeClr val="dk1"/>
                          </a:solidFill>
                          <a:effectLst/>
                          <a:latin typeface="+mn-lt"/>
                          <a:ea typeface="+mn-ea"/>
                          <a:cs typeface="+mn-cs"/>
                        </a:rPr>
                        <a:t>#65</a:t>
                      </a:r>
                    </a:p>
                    <a:p>
                      <a:pPr algn="ctr"/>
                      <a:r>
                        <a:rPr lang="en-US" altLang="zh-TW" sz="1050" kern="1200" dirty="0">
                          <a:solidFill>
                            <a:schemeClr val="dk1"/>
                          </a:solidFill>
                          <a:effectLst/>
                          <a:latin typeface="+mn-lt"/>
                          <a:ea typeface="+mn-ea"/>
                          <a:cs typeface="+mn-cs"/>
                        </a:rPr>
                        <a:t>DNN7</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050" kern="1200" dirty="0">
                          <a:solidFill>
                            <a:schemeClr val="dk1"/>
                          </a:solidFill>
                          <a:effectLst/>
                          <a:latin typeface="+mn-lt"/>
                          <a:ea typeface="+mn-ea"/>
                          <a:cs typeface="+mn-cs"/>
                        </a:rPr>
                        <a:t>(4</a:t>
                      </a:r>
                      <a:r>
                        <a:rPr lang="zh-TW" altLang="zh-TW" sz="1050" kern="1200" dirty="0">
                          <a:solidFill>
                            <a:schemeClr val="dk1"/>
                          </a:solidFill>
                          <a:effectLst/>
                          <a:latin typeface="+mn-lt"/>
                          <a:ea typeface="+mn-ea"/>
                          <a:cs typeface="+mn-cs"/>
                        </a:rPr>
                        <a:t>層</a:t>
                      </a:r>
                      <a:r>
                        <a:rPr lang="en-US" altLang="zh-TW" sz="1050" kern="1200" dirty="0">
                          <a:solidFill>
                            <a:schemeClr val="dk1"/>
                          </a:solidFill>
                          <a:effectLst/>
                          <a:latin typeface="+mn-lt"/>
                          <a:ea typeface="+mn-ea"/>
                          <a:cs typeface="+mn-cs"/>
                        </a:rPr>
                        <a:t>,</a:t>
                      </a:r>
                      <a:r>
                        <a:rPr lang="zh-TW" altLang="zh-TW" sz="1050" kern="1200" dirty="0">
                          <a:solidFill>
                            <a:schemeClr val="dk1"/>
                          </a:solidFill>
                          <a:effectLst/>
                          <a:latin typeface="+mn-lt"/>
                          <a:ea typeface="+mn-ea"/>
                          <a:cs typeface="+mn-cs"/>
                        </a:rPr>
                        <a:t>密度</a:t>
                      </a:r>
                      <a:r>
                        <a:rPr lang="en-US" altLang="zh-TW" sz="1050" kern="1200" dirty="0">
                          <a:solidFill>
                            <a:schemeClr val="dk1"/>
                          </a:solidFill>
                          <a:effectLst/>
                          <a:latin typeface="+mn-lt"/>
                          <a:ea typeface="+mn-ea"/>
                          <a:cs typeface="+mn-cs"/>
                        </a:rPr>
                        <a:t>50,100,100,1,activation :</a:t>
                      </a:r>
                      <a:r>
                        <a:rPr lang="en-US" altLang="zh-TW" sz="1050" kern="1200" dirty="0" err="1">
                          <a:solidFill>
                            <a:schemeClr val="dk1"/>
                          </a:solidFill>
                          <a:effectLst/>
                          <a:latin typeface="+mn-lt"/>
                          <a:ea typeface="+mn-ea"/>
                          <a:cs typeface="+mn-cs"/>
                        </a:rPr>
                        <a:t>relu,relu,sigmoid,sigmoid</a:t>
                      </a:r>
                      <a:r>
                        <a:rPr lang="en-US" altLang="zh-TW" sz="1050" kern="1200" dirty="0">
                          <a:solidFill>
                            <a:schemeClr val="dk1"/>
                          </a:solidFill>
                          <a:effectLst/>
                          <a:latin typeface="+mn-lt"/>
                          <a:ea typeface="+mn-ea"/>
                          <a:cs typeface="+mn-cs"/>
                        </a:rPr>
                        <a:t>)</a:t>
                      </a:r>
                      <a:endParaRPr lang="zh-TW" altLang="zh-TW" sz="1050" kern="1200" dirty="0">
                        <a:solidFill>
                          <a:schemeClr val="dk1"/>
                        </a:solidFill>
                        <a:effectLst/>
                        <a:latin typeface="+mn-lt"/>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effectLst/>
                          <a:latin typeface="+mn-lt"/>
                          <a:ea typeface="+mn-ea"/>
                          <a:cs typeface="+mn-cs"/>
                        </a:rPr>
                        <a:t>0.865</a:t>
                      </a:r>
                      <a:endParaRPr lang="zh-TW" altLang="en-US" sz="12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effectLst/>
                          <a:latin typeface="+mn-lt"/>
                          <a:ea typeface="+mn-ea"/>
                          <a:cs typeface="+mn-cs"/>
                        </a:rPr>
                        <a:t>0.8484848484</a:t>
                      </a:r>
                      <a:endParaRPr lang="zh-TW" altLang="en-US" sz="12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effectLst/>
                          <a:latin typeface="+mn-lt"/>
                          <a:ea typeface="+mn-ea"/>
                          <a:cs typeface="+mn-cs"/>
                        </a:rPr>
                        <a:t>0.5090909090</a:t>
                      </a:r>
                      <a:endParaRPr lang="zh-TW" altLang="en-US" sz="1200" dirty="0"/>
                    </a:p>
                  </a:txBody>
                  <a:tcPr anchor="ctr"/>
                </a:tc>
                <a:extLst>
                  <a:ext uri="{0D108BD9-81ED-4DB2-BD59-A6C34878D82A}">
                    <a16:rowId xmlns:a16="http://schemas.microsoft.com/office/drawing/2014/main" val="2117600924"/>
                  </a:ext>
                </a:extLst>
              </a:tr>
              <a:tr h="539115">
                <a:tc>
                  <a:txBody>
                    <a:bodyPr/>
                    <a:lstStyle/>
                    <a:p>
                      <a:pPr algn="ctr"/>
                      <a:r>
                        <a:rPr lang="en-US" altLang="zh-TW" sz="1050" kern="1200" dirty="0">
                          <a:solidFill>
                            <a:schemeClr val="dk1"/>
                          </a:solidFill>
                          <a:effectLst/>
                          <a:latin typeface="+mn-lt"/>
                          <a:ea typeface="+mn-ea"/>
                          <a:cs typeface="+mn-cs"/>
                        </a:rPr>
                        <a:t>#06</a:t>
                      </a:r>
                    </a:p>
                    <a:p>
                      <a:pPr algn="ctr"/>
                      <a:r>
                        <a:rPr lang="en-US" altLang="zh-TW" sz="1050" kern="1200" dirty="0">
                          <a:solidFill>
                            <a:schemeClr val="dk1"/>
                          </a:solidFill>
                          <a:effectLst/>
                          <a:latin typeface="+mn-lt"/>
                          <a:ea typeface="+mn-ea"/>
                          <a:cs typeface="+mn-cs"/>
                        </a:rPr>
                        <a:t>KNN</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050" kern="1200" dirty="0">
                          <a:solidFill>
                            <a:schemeClr val="dk1"/>
                          </a:solidFill>
                          <a:effectLst/>
                          <a:latin typeface="+mn-lt"/>
                          <a:ea typeface="+mn-ea"/>
                          <a:cs typeface="+mn-cs"/>
                        </a:rPr>
                        <a:t>(N=2)</a:t>
                      </a:r>
                      <a:endParaRPr lang="zh-TW" altLang="zh-TW" sz="1050" kern="1200" dirty="0">
                        <a:solidFill>
                          <a:schemeClr val="dk1"/>
                        </a:solidFill>
                        <a:effectLst/>
                        <a:latin typeface="+mn-lt"/>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effectLst/>
                          <a:latin typeface="+mn-lt"/>
                          <a:ea typeface="+mn-ea"/>
                          <a:cs typeface="+mn-cs"/>
                        </a:rPr>
                        <a:t>0.845</a:t>
                      </a:r>
                      <a:endParaRPr lang="zh-TW" altLang="en-US" sz="12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effectLst/>
                          <a:latin typeface="+mn-lt"/>
                          <a:ea typeface="+mn-ea"/>
                          <a:cs typeface="+mn-cs"/>
                        </a:rPr>
                        <a:t>0.7142857142</a:t>
                      </a:r>
                      <a:endParaRPr lang="zh-TW" altLang="en-US" sz="12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effectLst/>
                          <a:latin typeface="+mn-lt"/>
                          <a:ea typeface="+mn-ea"/>
                          <a:cs typeface="+mn-cs"/>
                        </a:rPr>
                        <a:t>0.4464285714</a:t>
                      </a:r>
                      <a:endParaRPr lang="zh-TW" altLang="en-US" sz="1200" dirty="0"/>
                    </a:p>
                  </a:txBody>
                  <a:tcPr anchor="ctr"/>
                </a:tc>
                <a:extLst>
                  <a:ext uri="{0D108BD9-81ED-4DB2-BD59-A6C34878D82A}">
                    <a16:rowId xmlns:a16="http://schemas.microsoft.com/office/drawing/2014/main" val="2507676794"/>
                  </a:ext>
                </a:extLst>
              </a:tr>
              <a:tr h="539115">
                <a:tc>
                  <a:txBody>
                    <a:bodyPr/>
                    <a:lstStyle/>
                    <a:p>
                      <a:pPr algn="ctr"/>
                      <a:r>
                        <a:rPr lang="en-US" altLang="zh-TW" sz="1050" dirty="0"/>
                        <a:t>#117</a:t>
                      </a:r>
                    </a:p>
                    <a:p>
                      <a:pPr algn="ctr"/>
                      <a:r>
                        <a:rPr lang="en-US" altLang="zh-TW" sz="1050" dirty="0"/>
                        <a:t>MLP(</a:t>
                      </a:r>
                      <a:r>
                        <a:rPr lang="en-US" altLang="zh-TW" sz="1050" dirty="0" err="1"/>
                        <a:t>hidden_layer_sizes</a:t>
                      </a:r>
                      <a:r>
                        <a:rPr lang="en-US" altLang="zh-TW" sz="1050" dirty="0"/>
                        <a:t>= (1152,576,256,128,64,32),</a:t>
                      </a:r>
                      <a:r>
                        <a:rPr lang="en-US" altLang="zh-TW" sz="1050" dirty="0" err="1"/>
                        <a:t>random_state</a:t>
                      </a:r>
                      <a:r>
                        <a:rPr lang="en-US" altLang="zh-TW" sz="1050" dirty="0"/>
                        <a:t>=1)</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t>0.87</a:t>
                      </a:r>
                      <a:endParaRPr lang="zh-TW" altLang="en-US" sz="12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t>0.79</a:t>
                      </a:r>
                      <a:endParaRPr lang="zh-TW" altLang="en-US" sz="12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t>0.56</a:t>
                      </a:r>
                      <a:endParaRPr lang="zh-TW" altLang="en-US" sz="1200" dirty="0"/>
                    </a:p>
                  </a:txBody>
                  <a:tcPr anchor="ctr"/>
                </a:tc>
                <a:extLst>
                  <a:ext uri="{0D108BD9-81ED-4DB2-BD59-A6C34878D82A}">
                    <a16:rowId xmlns:a16="http://schemas.microsoft.com/office/drawing/2014/main" val="83426298"/>
                  </a:ext>
                </a:extLst>
              </a:tr>
              <a:tr h="539115">
                <a:tc>
                  <a:txBody>
                    <a:bodyPr/>
                    <a:lstStyle/>
                    <a:p>
                      <a:pPr algn="ctr"/>
                      <a:r>
                        <a:rPr lang="en-US" altLang="zh-TW" sz="1050" dirty="0"/>
                        <a:t>#118</a:t>
                      </a:r>
                    </a:p>
                    <a:p>
                      <a:pPr algn="ctr"/>
                      <a:r>
                        <a:rPr lang="en-US" altLang="zh-TW" sz="1050" dirty="0" err="1"/>
                        <a:t>RandomForest</a:t>
                      </a:r>
                      <a:endParaRPr lang="en-US" altLang="zh-TW" sz="1050" dirty="0"/>
                    </a:p>
                    <a:p>
                      <a:pPr algn="ctr"/>
                      <a:r>
                        <a:rPr lang="en-US" altLang="zh-TW" sz="1050" dirty="0"/>
                        <a:t>(</a:t>
                      </a:r>
                      <a:r>
                        <a:rPr lang="en-US" altLang="zh-TW" sz="1050" dirty="0" err="1"/>
                        <a:t>n_jobs</a:t>
                      </a:r>
                      <a:r>
                        <a:rPr lang="en-US" altLang="zh-TW" sz="1050" dirty="0"/>
                        <a:t> = -1,oob_score=</a:t>
                      </a:r>
                      <a:r>
                        <a:rPr lang="en-US" altLang="zh-TW" sz="1050" dirty="0" err="1"/>
                        <a:t>True,random_state</a:t>
                      </a:r>
                      <a:r>
                        <a:rPr lang="en-US" altLang="zh-TW" sz="1050" dirty="0"/>
                        <a:t>=2,max_depths=10)</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t>0.8775</a:t>
                      </a:r>
                      <a:endParaRPr lang="zh-TW" altLang="en-US" sz="12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t>0.78</a:t>
                      </a:r>
                      <a:endParaRPr lang="zh-TW" altLang="en-US" sz="12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t>0.61</a:t>
                      </a:r>
                      <a:endParaRPr lang="zh-TW" altLang="en-US" sz="1200" dirty="0"/>
                    </a:p>
                  </a:txBody>
                  <a:tcPr anchor="ctr"/>
                </a:tc>
                <a:extLst>
                  <a:ext uri="{0D108BD9-81ED-4DB2-BD59-A6C34878D82A}">
                    <a16:rowId xmlns:a16="http://schemas.microsoft.com/office/drawing/2014/main" val="3047291095"/>
                  </a:ext>
                </a:extLst>
              </a:tr>
              <a:tr h="539115">
                <a:tc>
                  <a:txBody>
                    <a:bodyPr/>
                    <a:lstStyle/>
                    <a:p>
                      <a:pPr algn="ctr"/>
                      <a:r>
                        <a:rPr lang="en-US" altLang="zh-TW" sz="1050" dirty="0"/>
                        <a:t>#119</a:t>
                      </a:r>
                    </a:p>
                    <a:p>
                      <a:pPr algn="ctr"/>
                      <a:r>
                        <a:rPr lang="en-US" altLang="zh-TW" sz="1050" dirty="0" err="1"/>
                        <a:t>GridSearchCV</a:t>
                      </a:r>
                      <a:endParaRPr lang="en-US" altLang="zh-TW" sz="1050" dirty="0"/>
                    </a:p>
                    <a:p>
                      <a:pPr algn="ctr"/>
                      <a:r>
                        <a:rPr lang="zh-TW" altLang="en-US" sz="1050" dirty="0">
                          <a:latin typeface="標楷體" panose="03000509000000000000" pitchFamily="65" charset="-120"/>
                          <a:ea typeface="標楷體" panose="03000509000000000000" pitchFamily="65" charset="-120"/>
                        </a:rPr>
                        <a:t>搭配</a:t>
                      </a:r>
                      <a:r>
                        <a:rPr lang="en-US" altLang="zh-TW" sz="1050" dirty="0" err="1">
                          <a:latin typeface="+mn-lt"/>
                          <a:ea typeface="標楷體" panose="03000509000000000000" pitchFamily="65" charset="-120"/>
                        </a:rPr>
                        <a:t>RandomForest</a:t>
                      </a:r>
                      <a:endParaRPr lang="en-US" altLang="zh-TW" sz="1050" dirty="0">
                        <a:latin typeface="+mn-lt"/>
                        <a:ea typeface="標楷體" panose="03000509000000000000" pitchFamily="65" charset="-120"/>
                      </a:endParaRPr>
                    </a:p>
                    <a:p>
                      <a:pPr algn="ctr"/>
                      <a:r>
                        <a:rPr lang="en-US" altLang="zh-TW" sz="1050" dirty="0">
                          <a:latin typeface="+mn-lt"/>
                          <a:ea typeface="標楷體" panose="03000509000000000000" pitchFamily="65" charset="-120"/>
                        </a:rPr>
                        <a:t>(</a:t>
                      </a:r>
                      <a:r>
                        <a:rPr lang="en-US" altLang="zh-TW" sz="1050" dirty="0" err="1">
                          <a:latin typeface="+mn-lt"/>
                          <a:ea typeface="標楷體" panose="03000509000000000000" pitchFamily="65" charset="-120"/>
                        </a:rPr>
                        <a:t>n_estimator</a:t>
                      </a:r>
                      <a:r>
                        <a:rPr lang="en-US" altLang="zh-TW" sz="1050" dirty="0">
                          <a:latin typeface="+mn-lt"/>
                          <a:ea typeface="標楷體" panose="03000509000000000000" pitchFamily="65" charset="-120"/>
                        </a:rPr>
                        <a:t> = 11, </a:t>
                      </a:r>
                      <a:r>
                        <a:rPr lang="en-US" altLang="zh-TW" sz="1050" dirty="0" err="1">
                          <a:latin typeface="+mn-lt"/>
                          <a:ea typeface="標楷體" panose="03000509000000000000" pitchFamily="65" charset="-120"/>
                        </a:rPr>
                        <a:t>max_depth</a:t>
                      </a:r>
                      <a:r>
                        <a:rPr lang="en-US" altLang="zh-TW" sz="1050" dirty="0">
                          <a:latin typeface="+mn-lt"/>
                          <a:ea typeface="標楷體" panose="03000509000000000000" pitchFamily="65" charset="-120"/>
                        </a:rPr>
                        <a:t> = 10)</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t>0.8775</a:t>
                      </a:r>
                      <a:endParaRPr lang="zh-TW" altLang="en-US" sz="12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t>0.80</a:t>
                      </a:r>
                      <a:endParaRPr lang="zh-TW" altLang="en-US" sz="12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t>0.60</a:t>
                      </a:r>
                      <a:endParaRPr lang="zh-TW" altLang="en-US" sz="1200" dirty="0"/>
                    </a:p>
                  </a:txBody>
                  <a:tcPr anchor="ctr"/>
                </a:tc>
                <a:extLst>
                  <a:ext uri="{0D108BD9-81ED-4DB2-BD59-A6C34878D82A}">
                    <a16:rowId xmlns:a16="http://schemas.microsoft.com/office/drawing/2014/main" val="1230692327"/>
                  </a:ext>
                </a:extLst>
              </a:tr>
            </a:tbl>
          </a:graphicData>
        </a:graphic>
      </p:graphicFrame>
      <p:sp>
        <p:nvSpPr>
          <p:cNvPr id="6" name="文字方塊 5">
            <a:extLst>
              <a:ext uri="{FF2B5EF4-FFF2-40B4-BE49-F238E27FC236}">
                <a16:creationId xmlns:a16="http://schemas.microsoft.com/office/drawing/2014/main" id="{820BC368-E0EE-481C-9D8B-62932E53D5B4}"/>
              </a:ext>
            </a:extLst>
          </p:cNvPr>
          <p:cNvSpPr txBox="1"/>
          <p:nvPr/>
        </p:nvSpPr>
        <p:spPr>
          <a:xfrm>
            <a:off x="558800" y="166038"/>
            <a:ext cx="5740400" cy="307777"/>
          </a:xfrm>
          <a:prstGeom prst="rect">
            <a:avLst/>
          </a:prstGeom>
          <a:noFill/>
        </p:spPr>
        <p:txBody>
          <a:bodyPr wrap="square" rtlCol="0">
            <a:spAutoFit/>
          </a:bodyPr>
          <a:lstStyle/>
          <a:p>
            <a:r>
              <a:rPr lang="en-US" altLang="zh-TW" sz="1400" b="1" dirty="0">
                <a:latin typeface="標楷體" panose="03000509000000000000" pitchFamily="65" charset="-120"/>
                <a:ea typeface="標楷體" panose="03000509000000000000" pitchFamily="65" charset="-120"/>
              </a:rPr>
              <a:t>6.</a:t>
            </a:r>
            <a:r>
              <a:rPr lang="zh-TW" altLang="en-US" sz="1400" b="1" dirty="0">
                <a:latin typeface="標楷體" panose="03000509000000000000" pitchFamily="65" charset="-120"/>
                <a:ea typeface="標楷體" panose="03000509000000000000" pitchFamily="65" charset="-120"/>
              </a:rPr>
              <a:t>預測結果分析</a:t>
            </a:r>
            <a:r>
              <a:rPr lang="en-US" altLang="zh-TW" sz="1400" b="1" dirty="0">
                <a:latin typeface="標楷體" panose="03000509000000000000" pitchFamily="65" charset="-120"/>
                <a:ea typeface="標楷體" panose="03000509000000000000" pitchFamily="65" charset="-120"/>
              </a:rPr>
              <a:t>:</a:t>
            </a:r>
          </a:p>
        </p:txBody>
      </p:sp>
      <p:sp>
        <p:nvSpPr>
          <p:cNvPr id="2" name="文字方塊 1">
            <a:extLst>
              <a:ext uri="{FF2B5EF4-FFF2-40B4-BE49-F238E27FC236}">
                <a16:creationId xmlns:a16="http://schemas.microsoft.com/office/drawing/2014/main" id="{2DA49847-C7E7-4A64-8F64-DDDAF1B0437C}"/>
              </a:ext>
            </a:extLst>
          </p:cNvPr>
          <p:cNvSpPr txBox="1"/>
          <p:nvPr/>
        </p:nvSpPr>
        <p:spPr>
          <a:xfrm>
            <a:off x="189210" y="1866900"/>
            <a:ext cx="461665" cy="2984500"/>
          </a:xfrm>
          <a:prstGeom prst="rect">
            <a:avLst/>
          </a:prstGeom>
          <a:noFill/>
        </p:spPr>
        <p:txBody>
          <a:bodyPr vert="eaVert" wrap="square" rtlCol="0">
            <a:spAutoFit/>
          </a:bodyPr>
          <a:lstStyle/>
          <a:p>
            <a:r>
              <a:rPr lang="zh-TW" altLang="en-US" dirty="0">
                <a:latin typeface="標楷體" panose="03000509000000000000" pitchFamily="65" charset="-120"/>
                <a:ea typeface="標楷體" panose="03000509000000000000" pitchFamily="65" charset="-120"/>
              </a:rPr>
              <a:t>最終成績使用的參數與模型</a:t>
            </a:r>
          </a:p>
        </p:txBody>
      </p:sp>
      <p:sp>
        <p:nvSpPr>
          <p:cNvPr id="3" name="箭號: 向右 2">
            <a:extLst>
              <a:ext uri="{FF2B5EF4-FFF2-40B4-BE49-F238E27FC236}">
                <a16:creationId xmlns:a16="http://schemas.microsoft.com/office/drawing/2014/main" id="{9F6E3528-316A-4B55-87D5-836CCD2397BC}"/>
              </a:ext>
            </a:extLst>
          </p:cNvPr>
          <p:cNvSpPr/>
          <p:nvPr/>
        </p:nvSpPr>
        <p:spPr>
          <a:xfrm>
            <a:off x="317500" y="1676400"/>
            <a:ext cx="333375" cy="1905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74742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D79AF51-9B51-4DE8-9BFA-D40F13B4946F}"/>
              </a:ext>
            </a:extLst>
          </p:cNvPr>
          <p:cNvSpPr>
            <a:spLocks noGrp="1"/>
          </p:cNvSpPr>
          <p:nvPr>
            <p:ph idx="1"/>
          </p:nvPr>
        </p:nvSpPr>
        <p:spPr>
          <a:xfrm>
            <a:off x="471488" y="321276"/>
            <a:ext cx="5915025" cy="8601004"/>
          </a:xfrm>
        </p:spPr>
        <p:txBody>
          <a:bodyPr/>
          <a:lstStyle/>
          <a:p>
            <a:pPr marL="0" indent="0">
              <a:buNone/>
            </a:pPr>
            <a:r>
              <a:rPr lang="zh-TW" altLang="en-US" dirty="0"/>
              <a:t>最終建議及結論</a:t>
            </a:r>
            <a:endParaRPr lang="en-US" altLang="zh-TW" dirty="0"/>
          </a:p>
          <a:p>
            <a:pPr marL="0" indent="0">
              <a:buNone/>
            </a:pPr>
            <a:r>
              <a:rPr lang="zh-TW" altLang="en-US" dirty="0"/>
              <a:t>模型建議</a:t>
            </a:r>
            <a:r>
              <a:rPr lang="en-US" altLang="zh-TW" dirty="0"/>
              <a:t>:1. random forest</a:t>
            </a:r>
            <a:r>
              <a:rPr lang="zh-TW" altLang="en-US" dirty="0"/>
              <a:t> </a:t>
            </a:r>
            <a:r>
              <a:rPr lang="en-US" altLang="zh-TW" dirty="0"/>
              <a:t>2. </a:t>
            </a:r>
            <a:r>
              <a:rPr lang="en-US" altLang="zh-TW" dirty="0" err="1"/>
              <a:t>XGBoost</a:t>
            </a:r>
            <a:endParaRPr lang="en-US" altLang="zh-TW" dirty="0"/>
          </a:p>
          <a:p>
            <a:pPr marL="0" indent="0">
              <a:buNone/>
            </a:pPr>
            <a:r>
              <a:rPr lang="zh-TW" altLang="en-US" dirty="0"/>
              <a:t>特徵建議</a:t>
            </a:r>
            <a:r>
              <a:rPr lang="en-US" altLang="zh-TW" dirty="0"/>
              <a:t>:</a:t>
            </a:r>
            <a:r>
              <a:rPr lang="zh-TW" altLang="en-US" dirty="0"/>
              <a:t>刪除</a:t>
            </a:r>
            <a:r>
              <a:rPr lang="en-US" altLang="zh-TW" dirty="0" err="1"/>
              <a:t>HasCrCard</a:t>
            </a:r>
            <a:r>
              <a:rPr lang="zh-TW" altLang="en-US" dirty="0"/>
              <a:t>、</a:t>
            </a:r>
            <a:r>
              <a:rPr lang="en-US" altLang="zh-TW" dirty="0" err="1"/>
              <a:t>NumOfProducts</a:t>
            </a:r>
            <a:r>
              <a:rPr lang="zh-TW" altLang="en-US" dirty="0"/>
              <a:t>以及</a:t>
            </a:r>
          </a:p>
          <a:p>
            <a:pPr marL="0" indent="0">
              <a:buNone/>
            </a:pPr>
            <a:r>
              <a:rPr lang="en-US" altLang="zh-TW" dirty="0" err="1"/>
              <a:t>IsActiveMember</a:t>
            </a:r>
            <a:r>
              <a:rPr lang="zh-TW" altLang="en-US" dirty="0"/>
              <a:t>依模型決定，類別資料</a:t>
            </a:r>
            <a:r>
              <a:rPr lang="en-US" altLang="zh-TW" dirty="0"/>
              <a:t>Geography</a:t>
            </a:r>
            <a:r>
              <a:rPr lang="zh-TW" altLang="en-US" dirty="0"/>
              <a:t>以及</a:t>
            </a:r>
            <a:r>
              <a:rPr lang="en-US" altLang="zh-TW" dirty="0"/>
              <a:t>Gender	</a:t>
            </a:r>
            <a:r>
              <a:rPr lang="zh-TW" altLang="en-US" dirty="0"/>
              <a:t>使用</a:t>
            </a:r>
            <a:r>
              <a:rPr lang="en-US" altLang="zh-TW" dirty="0"/>
              <a:t>dummy coding</a:t>
            </a:r>
            <a:r>
              <a:rPr lang="zh-TW" altLang="en-US" dirty="0"/>
              <a:t>後保留</a:t>
            </a:r>
            <a:r>
              <a:rPr lang="en-US" altLang="zh-TW" dirty="0"/>
              <a:t>Male</a:t>
            </a:r>
            <a:r>
              <a:rPr lang="zh-TW" altLang="en-US" dirty="0"/>
              <a:t>跟</a:t>
            </a:r>
            <a:r>
              <a:rPr lang="en-US" altLang="zh-TW" dirty="0"/>
              <a:t>Germany</a:t>
            </a:r>
          </a:p>
          <a:p>
            <a:pPr marL="0" indent="0">
              <a:buNone/>
            </a:pPr>
            <a:r>
              <a:rPr lang="zh-TW" altLang="en-US" dirty="0"/>
              <a:t>特徵縮放</a:t>
            </a:r>
            <a:r>
              <a:rPr lang="en-US" altLang="zh-TW" dirty="0"/>
              <a:t>:</a:t>
            </a:r>
            <a:r>
              <a:rPr lang="zh-TW" altLang="en-US" dirty="0"/>
              <a:t>使用過</a:t>
            </a:r>
            <a:r>
              <a:rPr lang="en-US" altLang="zh-TW" dirty="0"/>
              <a:t>PCA</a:t>
            </a:r>
            <a:r>
              <a:rPr lang="zh-TW" altLang="en-US" dirty="0"/>
              <a:t>但效果不好</a:t>
            </a:r>
          </a:p>
        </p:txBody>
      </p:sp>
    </p:spTree>
    <p:extLst>
      <p:ext uri="{BB962C8B-B14F-4D97-AF65-F5344CB8AC3E}">
        <p14:creationId xmlns:p14="http://schemas.microsoft.com/office/powerpoint/2010/main" val="2275530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FEF867B7-9DE4-497B-9C01-A1612763829A}"/>
              </a:ext>
            </a:extLst>
          </p:cNvPr>
          <p:cNvSpPr txBox="1"/>
          <p:nvPr/>
        </p:nvSpPr>
        <p:spPr>
          <a:xfrm>
            <a:off x="558800" y="381474"/>
            <a:ext cx="5740400" cy="8433078"/>
          </a:xfrm>
          <a:prstGeom prst="rect">
            <a:avLst/>
          </a:prstGeom>
          <a:noFill/>
        </p:spPr>
        <p:txBody>
          <a:bodyPr wrap="square" rtlCol="0">
            <a:spAutoFit/>
          </a:bodyPr>
          <a:lstStyle/>
          <a:p>
            <a:r>
              <a:rPr lang="en-US" altLang="zh-TW" sz="1600" b="1" dirty="0">
                <a:latin typeface="標楷體" panose="03000509000000000000" pitchFamily="65" charset="-120"/>
                <a:ea typeface="標楷體" panose="03000509000000000000" pitchFamily="65" charset="-120"/>
              </a:rPr>
              <a:t>7.</a:t>
            </a:r>
            <a:r>
              <a:rPr lang="zh-TW" altLang="en-US" sz="1600" b="1" dirty="0">
                <a:latin typeface="標楷體" panose="03000509000000000000" pitchFamily="65" charset="-120"/>
                <a:ea typeface="標楷體" panose="03000509000000000000" pitchFamily="65" charset="-120"/>
              </a:rPr>
              <a:t>感想與心得</a:t>
            </a:r>
            <a:r>
              <a:rPr lang="en-US" altLang="zh-TW" sz="1600" b="1" dirty="0">
                <a:latin typeface="標楷體" panose="03000509000000000000" pitchFamily="65" charset="-120"/>
                <a:ea typeface="標楷體" panose="03000509000000000000" pitchFamily="65" charset="-120"/>
              </a:rPr>
              <a:t>:</a:t>
            </a:r>
            <a:r>
              <a:rPr lang="zh-TW" altLang="en-US" sz="1600" b="1" dirty="0">
                <a:latin typeface="標楷體" panose="03000509000000000000" pitchFamily="65" charset="-120"/>
                <a:ea typeface="標楷體" panose="03000509000000000000" pitchFamily="65" charset="-120"/>
              </a:rPr>
              <a:t> </a:t>
            </a:r>
            <a:endParaRPr lang="en-US" altLang="zh-TW" sz="1600" b="1" dirty="0">
              <a:latin typeface="標楷體" panose="03000509000000000000" pitchFamily="65" charset="-120"/>
              <a:ea typeface="標楷體" panose="03000509000000000000" pitchFamily="65" charset="-120"/>
            </a:endParaRPr>
          </a:p>
          <a:p>
            <a:endParaRPr lang="en-US" altLang="zh-TW" sz="1400" b="1" dirty="0">
              <a:latin typeface="標楷體" panose="03000509000000000000" pitchFamily="65" charset="-120"/>
              <a:ea typeface="標楷體" panose="03000509000000000000" pitchFamily="65" charset="-120"/>
            </a:endParaRPr>
          </a:p>
          <a:p>
            <a:r>
              <a:rPr lang="en-US" altLang="zh-TW" sz="1600" b="1" dirty="0">
                <a:latin typeface="標楷體" panose="03000509000000000000" pitchFamily="65" charset="-120"/>
                <a:ea typeface="標楷體" panose="03000509000000000000" pitchFamily="65" charset="-120"/>
              </a:rPr>
              <a:t>H24096134</a:t>
            </a:r>
            <a:r>
              <a:rPr lang="zh-TW" altLang="en-US" sz="1600" b="1" dirty="0">
                <a:latin typeface="標楷體" panose="03000509000000000000" pitchFamily="65" charset="-120"/>
                <a:ea typeface="標楷體" panose="03000509000000000000" pitchFamily="65" charset="-120"/>
              </a:rPr>
              <a:t>江俊佑</a:t>
            </a:r>
            <a:r>
              <a:rPr lang="en-US" altLang="zh-TW" sz="1600" b="1" dirty="0">
                <a:latin typeface="標楷體" panose="03000509000000000000" pitchFamily="65" charset="-120"/>
                <a:ea typeface="標楷體" panose="03000509000000000000" pitchFamily="65" charset="-120"/>
              </a:rPr>
              <a:t>:</a:t>
            </a:r>
          </a:p>
          <a:p>
            <a:pPr algn="just"/>
            <a:r>
              <a:rPr lang="zh-TW" altLang="en-US" sz="1600" dirty="0">
                <a:latin typeface="標楷體" panose="03000509000000000000" pitchFamily="65" charset="-120"/>
                <a:ea typeface="標楷體" panose="03000509000000000000" pitchFamily="65" charset="-120"/>
              </a:rPr>
              <a:t>    藉由本次的競賽我認為自己對機器學習有了進一步的了解，在修這門課前就曾經聽過機器學習這個詞，當時的我認為自己或許不會接觸這塊領域或者要到更高年級才會學到，想不到在大二時就遇到了。我認為自己在程式方面真的不太行，在第一次聽教授將到這部份時，我心裡就在想</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這也太難了吧，拜託不要出成作業。但結果有了這次作業，無法逃避也只能面對了。在重複看了課程影片一兩次後就有稍微理解課程的內容了，之後便開始嘗試本次的作業。與前幾次的作業相較之下這次的作業相對簡單，一開始自己沒將資料做什麼前處理就去進行預測，想當然的</a:t>
            </a:r>
            <a:r>
              <a:rPr lang="en-US" altLang="zh-TW" sz="1600" dirty="0">
                <a:latin typeface="標楷體" panose="03000509000000000000" pitchFamily="65" charset="-120"/>
                <a:ea typeface="標楷體" panose="03000509000000000000" pitchFamily="65" charset="-120"/>
              </a:rPr>
              <a:t>garbage in garbage out</a:t>
            </a:r>
            <a:r>
              <a:rPr lang="zh-TW" altLang="en-US" sz="1600" dirty="0">
                <a:latin typeface="標楷體" panose="03000509000000000000" pitchFamily="65" charset="-120"/>
                <a:ea typeface="標楷體" panose="03000509000000000000" pitchFamily="65" charset="-120"/>
              </a:rPr>
              <a:t>，將課程內容再次看過後，我將資料篩選過後並將資料做正規化處理，第一次嘗試了</a:t>
            </a:r>
            <a:r>
              <a:rPr lang="en-US" altLang="zh-TW" sz="1600" dirty="0">
                <a:latin typeface="標楷體" panose="03000509000000000000" pitchFamily="65" charset="-120"/>
                <a:ea typeface="標楷體" panose="03000509000000000000" pitchFamily="65" charset="-120"/>
              </a:rPr>
              <a:t>decision</a:t>
            </a:r>
            <a:r>
              <a:rPr lang="zh-TW" altLang="en-US" sz="1600" dirty="0">
                <a:latin typeface="標楷體" panose="03000509000000000000" pitchFamily="65" charset="-120"/>
                <a:ea typeface="標楷體" panose="03000509000000000000" pitchFamily="65" charset="-120"/>
              </a:rPr>
              <a:t> </a:t>
            </a:r>
            <a:r>
              <a:rPr lang="en-US" altLang="zh-TW" sz="1600" dirty="0">
                <a:latin typeface="標楷體" panose="03000509000000000000" pitchFamily="65" charset="-120"/>
                <a:ea typeface="標楷體" panose="03000509000000000000" pitchFamily="65" charset="-120"/>
              </a:rPr>
              <a:t>tree</a:t>
            </a:r>
            <a:r>
              <a:rPr lang="zh-TW" altLang="en-US" sz="1600" dirty="0">
                <a:latin typeface="標楷體" panose="03000509000000000000" pitchFamily="65" charset="-120"/>
                <a:ea typeface="標楷體" panose="03000509000000000000" pitchFamily="65" charset="-120"/>
              </a:rPr>
              <a:t>參數為</a:t>
            </a:r>
            <a:r>
              <a:rPr lang="en-US" altLang="zh-TW" sz="1600" dirty="0" err="1">
                <a:latin typeface="標楷體" panose="03000509000000000000" pitchFamily="65" charset="-120"/>
                <a:ea typeface="標楷體" panose="03000509000000000000" pitchFamily="65" charset="-120"/>
              </a:rPr>
              <a:t>max_depth</a:t>
            </a:r>
            <a:r>
              <a:rPr lang="en-US" altLang="zh-TW" sz="1600" dirty="0">
                <a:latin typeface="標楷體" panose="03000509000000000000" pitchFamily="65" charset="-120"/>
                <a:ea typeface="標楷體" panose="03000509000000000000" pitchFamily="65" charset="-120"/>
              </a:rPr>
              <a:t> = 3</a:t>
            </a:r>
            <a:r>
              <a:rPr lang="zh-TW" altLang="en-US" sz="1600" dirty="0">
                <a:latin typeface="標楷體" panose="03000509000000000000" pitchFamily="65" charset="-120"/>
                <a:ea typeface="標楷體" panose="03000509000000000000" pitchFamily="65" charset="-120"/>
              </a:rPr>
              <a:t>，得到了還算可以的</a:t>
            </a:r>
            <a:r>
              <a:rPr lang="en-US" altLang="zh-TW" sz="1600" dirty="0">
                <a:latin typeface="標楷體" panose="03000509000000000000" pitchFamily="65" charset="-120"/>
                <a:ea typeface="標楷體" panose="03000509000000000000" pitchFamily="65" charset="-120"/>
              </a:rPr>
              <a:t>Accuracy</a:t>
            </a:r>
            <a:r>
              <a:rPr lang="zh-TW" altLang="en-US" sz="1600" dirty="0">
                <a:latin typeface="標楷體" panose="03000509000000000000" pitchFamily="65" charset="-120"/>
                <a:ea typeface="標楷體" panose="03000509000000000000" pitchFamily="65" charset="-120"/>
              </a:rPr>
              <a:t> 和 </a:t>
            </a:r>
            <a:r>
              <a:rPr lang="en-US" altLang="zh-TW" sz="1600" dirty="0">
                <a:latin typeface="標楷體" panose="03000509000000000000" pitchFamily="65" charset="-120"/>
                <a:ea typeface="標楷體" panose="03000509000000000000" pitchFamily="65" charset="-120"/>
              </a:rPr>
              <a:t>Precision</a:t>
            </a:r>
            <a:r>
              <a:rPr lang="zh-TW" altLang="en-US" sz="1600" dirty="0">
                <a:latin typeface="標楷體" panose="03000509000000000000" pitchFamily="65" charset="-120"/>
                <a:ea typeface="標楷體" panose="03000509000000000000" pitchFamily="65" charset="-120"/>
              </a:rPr>
              <a:t>，但是</a:t>
            </a:r>
            <a:r>
              <a:rPr lang="en-US" altLang="zh-TW" sz="1600" dirty="0" err="1">
                <a:latin typeface="標楷體" panose="03000509000000000000" pitchFamily="65" charset="-120"/>
                <a:ea typeface="標楷體" panose="03000509000000000000" pitchFamily="65" charset="-120"/>
              </a:rPr>
              <a:t>fscore</a:t>
            </a:r>
            <a:r>
              <a:rPr lang="zh-TW" altLang="en-US" sz="1600" dirty="0">
                <a:latin typeface="標楷體" panose="03000509000000000000" pitchFamily="65" charset="-120"/>
                <a:ea typeface="標楷體" panose="03000509000000000000" pitchFamily="65" charset="-120"/>
              </a:rPr>
              <a:t>的分數很不理想，之後便開始試著調整參數，但儘管</a:t>
            </a:r>
            <a:r>
              <a:rPr lang="en-US" altLang="zh-TW" sz="1600" dirty="0" err="1">
                <a:latin typeface="標楷體" panose="03000509000000000000" pitchFamily="65" charset="-120"/>
                <a:ea typeface="標楷體" panose="03000509000000000000" pitchFamily="65" charset="-120"/>
              </a:rPr>
              <a:t>fscore</a:t>
            </a:r>
            <a:r>
              <a:rPr lang="zh-TW" altLang="en-US" sz="1600" dirty="0">
                <a:latin typeface="標楷體" panose="03000509000000000000" pitchFamily="65" charset="-120"/>
                <a:ea typeface="標楷體" panose="03000509000000000000" pitchFamily="65" charset="-120"/>
              </a:rPr>
              <a:t>有稍微上升，總分還是沒能超過之前的那筆資料的分數。於是我試著改變預測資料的模型，我接著嘗試的是</a:t>
            </a:r>
            <a:r>
              <a:rPr lang="en-US" altLang="zh-TW" sz="1600" dirty="0">
                <a:latin typeface="標楷體" panose="03000509000000000000" pitchFamily="65" charset="-120"/>
                <a:ea typeface="標楷體" panose="03000509000000000000" pitchFamily="65" charset="-120"/>
              </a:rPr>
              <a:t>Random Forest</a:t>
            </a:r>
            <a:r>
              <a:rPr lang="zh-TW" altLang="en-US" sz="1600" dirty="0">
                <a:latin typeface="標楷體" panose="03000509000000000000" pitchFamily="65" charset="-120"/>
                <a:ea typeface="標楷體" panose="03000509000000000000" pitchFamily="65" charset="-120"/>
              </a:rPr>
              <a:t>，同時我也上網查詢了</a:t>
            </a:r>
            <a:r>
              <a:rPr lang="en-US" altLang="zh-TW" sz="1600" dirty="0">
                <a:latin typeface="標楷體" panose="03000509000000000000" pitchFamily="65" charset="-120"/>
                <a:ea typeface="標楷體" panose="03000509000000000000" pitchFamily="65" charset="-120"/>
              </a:rPr>
              <a:t>Random Forest</a:t>
            </a:r>
            <a:r>
              <a:rPr lang="zh-TW" altLang="en-US" sz="1600" dirty="0">
                <a:latin typeface="標楷體" panose="03000509000000000000" pitchFamily="65" charset="-120"/>
                <a:ea typeface="標楷體" panose="03000509000000000000" pitchFamily="65" charset="-120"/>
              </a:rPr>
              <a:t>能夠調整的參數，如</a:t>
            </a:r>
            <a:r>
              <a:rPr lang="en-US" altLang="zh-TW" sz="1600" dirty="0" err="1">
                <a:latin typeface="標楷體" panose="03000509000000000000" pitchFamily="65" charset="-120"/>
                <a:ea typeface="標楷體" panose="03000509000000000000" pitchFamily="65" charset="-120"/>
              </a:rPr>
              <a:t>min_samples_leaf</a:t>
            </a:r>
            <a:r>
              <a:rPr lang="zh-TW" altLang="en-US" sz="1600" dirty="0">
                <a:latin typeface="標楷體" panose="03000509000000000000" pitchFamily="65" charset="-120"/>
                <a:ea typeface="標楷體" panose="03000509000000000000" pitchFamily="65" charset="-120"/>
              </a:rPr>
              <a:t>、</a:t>
            </a:r>
            <a:r>
              <a:rPr lang="en-US" altLang="zh-TW" sz="1600" dirty="0">
                <a:latin typeface="標楷體" panose="03000509000000000000" pitchFamily="65" charset="-120"/>
                <a:ea typeface="標楷體" panose="03000509000000000000" pitchFamily="65" charset="-120"/>
              </a:rPr>
              <a:t> </a:t>
            </a:r>
            <a:r>
              <a:rPr lang="en-US" altLang="zh-TW" sz="1600" dirty="0" err="1">
                <a:latin typeface="標楷體" panose="03000509000000000000" pitchFamily="65" charset="-120"/>
                <a:ea typeface="標楷體" panose="03000509000000000000" pitchFamily="65" charset="-120"/>
              </a:rPr>
              <a:t>min_samples_split</a:t>
            </a:r>
            <a:r>
              <a:rPr lang="zh-TW" altLang="en-US" sz="1600" dirty="0">
                <a:latin typeface="標楷體" panose="03000509000000000000" pitchFamily="65" charset="-120"/>
                <a:ea typeface="標楷體" panose="03000509000000000000" pitchFamily="65" charset="-120"/>
              </a:rPr>
              <a:t>、</a:t>
            </a:r>
            <a:r>
              <a:rPr lang="en-US" altLang="zh-TW" sz="1600" dirty="0" err="1">
                <a:latin typeface="標楷體" panose="03000509000000000000" pitchFamily="65" charset="-120"/>
                <a:ea typeface="標楷體" panose="03000509000000000000" pitchFamily="65" charset="-120"/>
              </a:rPr>
              <a:t>n_estimators</a:t>
            </a:r>
            <a:r>
              <a:rPr lang="zh-TW" altLang="en-US" sz="1600" dirty="0">
                <a:latin typeface="標楷體" panose="03000509000000000000" pitchFamily="65" charset="-120"/>
                <a:ea typeface="標楷體" panose="03000509000000000000" pitchFamily="65" charset="-120"/>
              </a:rPr>
              <a:t>等等，自己也花了一些時間去理解每個參數其中的意義，也在後續的課程中學到了</a:t>
            </a:r>
            <a:r>
              <a:rPr lang="en-US" altLang="zh-TW" sz="1600" dirty="0" err="1">
                <a:latin typeface="標楷體" panose="03000509000000000000" pitchFamily="65" charset="-120"/>
                <a:ea typeface="標楷體" panose="03000509000000000000" pitchFamily="65" charset="-120"/>
              </a:rPr>
              <a:t>get_dummies</a:t>
            </a:r>
            <a:r>
              <a:rPr lang="zh-TW" altLang="en-US" sz="1600" dirty="0">
                <a:latin typeface="標楷體" panose="03000509000000000000" pitchFamily="65" charset="-120"/>
                <a:ea typeface="標楷體" panose="03000509000000000000" pitchFamily="65" charset="-120"/>
              </a:rPr>
              <a:t>這個將文字類別型資料轉為數值型資料的方法，在對模型進行調整後，又再嘗試去預測結果。一次次的修改和上傳並沒有使分數上升，其實過程中有點小挫折，我便開始思考或許是我的方向錯了，當時自己只想靠一己之力去嘗試和突破，忘了這是一份團體作業，我應該要找隊友們討論的，但現在說這些也太遲了，希望自己在期末報告能有所改進，更積極的找隊友們討論。因為我還滿早開始嘗試的，時間久了分數一直上不去之後就有點怠惰，到最後一周就很少花時間做這分作業了。雖然這次的成果不盡理想，但我認為自己在做作業過程中學到了不少，也發現許多自己不足的地方，希望將這次作業化為經驗，在期末報告中好好發揮，並改進這次做不夠好的部分。</a:t>
            </a:r>
            <a:endParaRPr lang="en-US"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0098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ADD2A5EF-9849-415D-BE59-7499C03A160A}"/>
              </a:ext>
            </a:extLst>
          </p:cNvPr>
          <p:cNvSpPr txBox="1"/>
          <p:nvPr/>
        </p:nvSpPr>
        <p:spPr>
          <a:xfrm>
            <a:off x="558800" y="518635"/>
            <a:ext cx="5740400" cy="7725192"/>
          </a:xfrm>
          <a:prstGeom prst="rect">
            <a:avLst/>
          </a:prstGeom>
          <a:noFill/>
        </p:spPr>
        <p:txBody>
          <a:bodyPr wrap="square" rtlCol="0">
            <a:spAutoFit/>
          </a:bodyPr>
          <a:lstStyle/>
          <a:p>
            <a:r>
              <a:rPr lang="en-US" altLang="zh-TW" sz="1600" b="1" dirty="0">
                <a:latin typeface="標楷體" panose="03000509000000000000" pitchFamily="65" charset="-120"/>
                <a:ea typeface="標楷體" panose="03000509000000000000" pitchFamily="65" charset="-120"/>
              </a:rPr>
              <a:t>H24091312</a:t>
            </a:r>
            <a:r>
              <a:rPr lang="zh-TW" altLang="en-US" sz="1600" b="1" dirty="0">
                <a:latin typeface="標楷體" panose="03000509000000000000" pitchFamily="65" charset="-120"/>
                <a:ea typeface="標楷體" panose="03000509000000000000" pitchFamily="65" charset="-120"/>
              </a:rPr>
              <a:t>莊家任</a:t>
            </a:r>
            <a:r>
              <a:rPr lang="en-US" altLang="zh-TW" sz="1600" b="1" dirty="0">
                <a:latin typeface="標楷體" panose="03000509000000000000" pitchFamily="65" charset="-120"/>
                <a:ea typeface="標楷體" panose="03000509000000000000" pitchFamily="65" charset="-120"/>
              </a:rPr>
              <a:t>:</a:t>
            </a:r>
          </a:p>
          <a:p>
            <a:pPr algn="just"/>
            <a:r>
              <a:rPr lang="zh-TW" altLang="en-US" sz="1600" kern="100" dirty="0">
                <a:effectLst/>
                <a:latin typeface="標楷體" panose="03000509000000000000" pitchFamily="65" charset="-120"/>
                <a:ea typeface="標楷體" panose="03000509000000000000" pitchFamily="65" charset="-120"/>
                <a:cs typeface="Times New Roman" panose="02020603050405020304" pitchFamily="18" charset="0"/>
              </a:rPr>
              <a:t>   </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這是一份很有意義的作業，讓我很常在吃飯或休息時間不自覺思考要怎麼做才能提升</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final score</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的分數。在這次競賽中，我一開始甚麼都沒做就把資料全部丟進去各種方法跑一遍，想當然的，結果完全不盡人意。後來開始繼續慢慢深入去了解學習，重複觀看上課錄製的影片後，開始逐漸進行一些前處理，像是</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drop</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一些不重要的</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feature</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，最一開始我用</a:t>
            </a:r>
            <a:r>
              <a:rPr lang="en-US" altLang="zh-TW" sz="1600" kern="100" dirty="0" err="1">
                <a:effectLst/>
                <a:latin typeface="標楷體" panose="03000509000000000000" pitchFamily="65" charset="-120"/>
                <a:ea typeface="標楷體" panose="03000509000000000000" pitchFamily="65" charset="-120"/>
                <a:cs typeface="Times New Roman" panose="02020603050405020304" pitchFamily="18" charset="0"/>
              </a:rPr>
              <a:t>knn</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來做，但後來發現</a:t>
            </a:r>
            <a:r>
              <a:rPr lang="en-US" altLang="zh-TW" sz="1600" kern="100" dirty="0" err="1">
                <a:effectLst/>
                <a:latin typeface="標楷體" panose="03000509000000000000" pitchFamily="65" charset="-120"/>
                <a:ea typeface="標楷體" panose="03000509000000000000" pitchFamily="65" charset="-120"/>
                <a:cs typeface="Times New Roman" panose="02020603050405020304" pitchFamily="18" charset="0"/>
              </a:rPr>
              <a:t>knn</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的結果只能維持到某一水平，無法再提高，而且</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KNN</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找不到一個最好的</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K</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值來進行預測，後來就因此作罷，後來就決定自學一些深度神經網路</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(DNN)</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的方法來嘗試，不過一開始的成果很糟，全部都是</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0</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，後來又看了一些書跟網站影片後，也找人談論過後，才發現可能是一來因為原始</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train</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資料中</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0</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跟</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1</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的比例有些懸殊，並不是剛剛好的</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1:1</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，再來我在建構模型時活化函數用的都是</a:t>
            </a:r>
            <a:r>
              <a:rPr lang="en-US" altLang="zh-TW" sz="1600" kern="100" dirty="0" err="1">
                <a:effectLst/>
                <a:latin typeface="標楷體" panose="03000509000000000000" pitchFamily="65" charset="-120"/>
                <a:ea typeface="標楷體" panose="03000509000000000000" pitchFamily="65" charset="-120"/>
                <a:cs typeface="Times New Roman" panose="02020603050405020304" pitchFamily="18" charset="0"/>
              </a:rPr>
              <a:t>relu</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，於是最後為了提升準確率，陷入了準確度悖論當中，後來我嘗試將部分的活化函數改成別的，並且刪減了一些結果為</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0</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的資料，後來</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final score</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就上漲了不少，但是對於</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DNN</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我一直覺得有些內容無法搞懂，總是一知半解的就進行建模，後來就放棄了繼續改良</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DNN</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模型，並把重點放在</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boost</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方法上，一開始我並沒有調整各種</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boost</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方法的超參數，只單純把資料稍微做一下前處理後丟進去跑，並且發現在這樣的情況下</a:t>
            </a:r>
            <a:r>
              <a:rPr lang="en-US" altLang="zh-TW" sz="1600" kern="100" dirty="0" err="1">
                <a:effectLst/>
                <a:latin typeface="標楷體" panose="03000509000000000000" pitchFamily="65" charset="-120"/>
                <a:ea typeface="標楷體" panose="03000509000000000000" pitchFamily="65" charset="-120"/>
                <a:cs typeface="Times New Roman" panose="02020603050405020304" pitchFamily="18" charset="0"/>
              </a:rPr>
              <a:t>XGBoost</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的效果好像最好，因此我就重點在</a:t>
            </a:r>
            <a:r>
              <a:rPr lang="en-US" altLang="zh-TW" sz="1600" kern="100" dirty="0" err="1">
                <a:effectLst/>
                <a:latin typeface="標楷體" panose="03000509000000000000" pitchFamily="65" charset="-120"/>
                <a:ea typeface="標楷體" panose="03000509000000000000" pitchFamily="65" charset="-120"/>
                <a:cs typeface="Times New Roman" panose="02020603050405020304" pitchFamily="18" charset="0"/>
              </a:rPr>
              <a:t>XGBoost</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的超參數慢慢調整，調整到一個最好的狀態，但最後的</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final score</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還是沒有上去。到時限快結束時我才意會到最重要的應該不是超參數，而是資料前處理的部分，我之前都把類別型資料全部</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drop</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掉，並且用</a:t>
            </a:r>
            <a:r>
              <a:rPr lang="en-US" altLang="zh-TW" sz="1600" kern="100" dirty="0" err="1">
                <a:effectLst/>
                <a:latin typeface="標楷體" panose="03000509000000000000" pitchFamily="65" charset="-120"/>
                <a:ea typeface="標楷體" panose="03000509000000000000" pitchFamily="65" charset="-120"/>
                <a:cs typeface="Times New Roman" panose="02020603050405020304" pitchFamily="18" charset="0"/>
              </a:rPr>
              <a:t>MinMaxScale</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進行處理而已，後來才認真地對資料進行觀察並測試，發現有些數值資料</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drop</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掉後的效果反而更好，然而有一些類別型資料應該要用</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one hot encoding</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後留著。但最後發現的時候時間已經有點來不及了，因此一直到最後我的成果都沒有很好，覺得很可惜。最後我發現</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final score</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的計算方式好像跟</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hw5_pdf</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說得不太一樣</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我用</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pdf</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的加權比重算的</a:t>
            </a:r>
            <a:r>
              <a:rPr lang="en-US"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final score</a:t>
            </a:r>
            <a:r>
              <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rPr>
              <a:t>跟網站顯示的不太一樣。</a:t>
            </a:r>
            <a:endParaRPr lang="en-US"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03316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C70102FF-340C-4CA5-9356-44E000E17475}"/>
              </a:ext>
            </a:extLst>
          </p:cNvPr>
          <p:cNvSpPr txBox="1"/>
          <p:nvPr/>
        </p:nvSpPr>
        <p:spPr>
          <a:xfrm>
            <a:off x="558800" y="518635"/>
            <a:ext cx="5740400" cy="3293209"/>
          </a:xfrm>
          <a:prstGeom prst="rect">
            <a:avLst/>
          </a:prstGeom>
          <a:noFill/>
        </p:spPr>
        <p:txBody>
          <a:bodyPr wrap="square" rtlCol="0">
            <a:spAutoFit/>
          </a:bodyPr>
          <a:lstStyle/>
          <a:p>
            <a:r>
              <a:rPr lang="en-US" altLang="zh-TW" sz="1600" b="1" dirty="0">
                <a:latin typeface="標楷體" panose="03000509000000000000" pitchFamily="65" charset="-120"/>
                <a:ea typeface="標楷體" panose="03000509000000000000" pitchFamily="65" charset="-120"/>
              </a:rPr>
              <a:t>H24096053</a:t>
            </a:r>
            <a:r>
              <a:rPr lang="zh-TW" altLang="en-US" sz="1600" b="1" dirty="0">
                <a:latin typeface="標楷體" panose="03000509000000000000" pitchFamily="65" charset="-120"/>
                <a:ea typeface="標楷體" panose="03000509000000000000" pitchFamily="65" charset="-120"/>
              </a:rPr>
              <a:t>阮姿晴</a:t>
            </a:r>
            <a:r>
              <a:rPr lang="en-US" altLang="zh-TW" sz="1600" b="1" dirty="0">
                <a:latin typeface="標楷體" panose="03000509000000000000" pitchFamily="65" charset="-120"/>
                <a:ea typeface="標楷體" panose="03000509000000000000" pitchFamily="65" charset="-120"/>
              </a:rPr>
              <a:t>:</a:t>
            </a:r>
          </a:p>
          <a:p>
            <a:r>
              <a:rPr lang="zh-TW" altLang="en-US" sz="1600" dirty="0">
                <a:latin typeface="標楷體" panose="03000509000000000000" pitchFamily="65" charset="-120"/>
                <a:ea typeface="標楷體" panose="03000509000000000000" pitchFamily="65" charset="-120"/>
              </a:rPr>
              <a:t>    其實一開始做的時候完全沒有想法，只把一些直接就能判斷出與目標不相關的特徵刪除，以及將類別資料轉換成數值後就丟進學過的演算法中，果不其然，準確度相當的低。然後自己切</a:t>
            </a:r>
            <a:r>
              <a:rPr lang="en-US" altLang="zh-TW" sz="1600" dirty="0">
                <a:latin typeface="標楷體" panose="03000509000000000000" pitchFamily="65" charset="-120"/>
                <a:ea typeface="標楷體" panose="03000509000000000000" pitchFamily="65" charset="-120"/>
              </a:rPr>
              <a:t>20%</a:t>
            </a:r>
            <a:r>
              <a:rPr lang="zh-TW" altLang="en-US" sz="1600" dirty="0">
                <a:latin typeface="標楷體" panose="03000509000000000000" pitchFamily="65" charset="-120"/>
                <a:ea typeface="標楷體" panose="03000509000000000000" pitchFamily="65" charset="-120"/>
              </a:rPr>
              <a:t>的測試資料來嘗試，試不同的參數設定、特徵縮放、用</a:t>
            </a:r>
            <a:r>
              <a:rPr lang="en-US" altLang="zh-TW" sz="1600" dirty="0" err="1">
                <a:latin typeface="標楷體" panose="03000509000000000000" pitchFamily="65" charset="-120"/>
                <a:ea typeface="標楷體" panose="03000509000000000000" pitchFamily="65" charset="-120"/>
              </a:rPr>
              <a:t>sklearn</a:t>
            </a:r>
            <a:r>
              <a:rPr lang="zh-TW" altLang="en-US" sz="1600" dirty="0">
                <a:latin typeface="標楷體" panose="03000509000000000000" pitchFamily="65" charset="-120"/>
                <a:ea typeface="標楷體" panose="03000509000000000000" pitchFamily="65" charset="-120"/>
              </a:rPr>
              <a:t>裡的方法來刪除不重要的特徵，才漸漸地使準確度上升。漸漸發現不同的演算法，會因為區分方式的不同呈現不同的判斷，有其各自適合的類型；也發現特徵工程這個博大精深、值得花時間仔細研究的特徵處理部分；做到很後面，開始去</a:t>
            </a:r>
            <a:r>
              <a:rPr lang="en-US" altLang="zh-TW" sz="1600" dirty="0" err="1">
                <a:latin typeface="標楷體" panose="03000509000000000000" pitchFamily="65" charset="-120"/>
                <a:ea typeface="標楷體" panose="03000509000000000000" pitchFamily="65" charset="-120"/>
              </a:rPr>
              <a:t>kaggle</a:t>
            </a:r>
            <a:r>
              <a:rPr lang="zh-TW" altLang="en-US" sz="1600" dirty="0">
                <a:latin typeface="標楷體" panose="03000509000000000000" pitchFamily="65" charset="-120"/>
                <a:ea typeface="標楷體" panose="03000509000000000000" pitchFamily="65" charset="-120"/>
              </a:rPr>
              <a:t>找同樣題目的分析才知道原來在做資料前處理之前要先以基本統計學學過的簡單分析來檢視這筆資料的狀況，再進行處理。</a:t>
            </a:r>
            <a:endParaRPr lang="en-US" altLang="zh-TW" sz="1600" dirty="0">
              <a:latin typeface="標楷體" panose="03000509000000000000" pitchFamily="65" charset="-120"/>
              <a:ea typeface="標楷體" panose="03000509000000000000" pitchFamily="65" charset="-120"/>
            </a:endParaRPr>
          </a:p>
          <a:p>
            <a:pPr algn="just"/>
            <a:r>
              <a:rPr lang="zh-TW" altLang="en-US" sz="1600" kern="100" dirty="0">
                <a:effectLst/>
                <a:latin typeface="標楷體" panose="03000509000000000000" pitchFamily="65" charset="-120"/>
                <a:ea typeface="標楷體" panose="03000509000000000000" pitchFamily="65" charset="-120"/>
                <a:cs typeface="Times New Roman" panose="02020603050405020304" pitchFamily="18" charset="0"/>
              </a:rPr>
              <a:t>   </a:t>
            </a:r>
            <a:endParaRPr lang="en-US" altLang="zh-TW" sz="1600" dirty="0">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a16="http://schemas.microsoft.com/office/drawing/2014/main" id="{C1512C3F-818B-4FF0-8D4D-1039762339F6}"/>
              </a:ext>
            </a:extLst>
          </p:cNvPr>
          <p:cNvSpPr txBox="1"/>
          <p:nvPr/>
        </p:nvSpPr>
        <p:spPr>
          <a:xfrm>
            <a:off x="408214" y="3811844"/>
            <a:ext cx="6041571" cy="1754326"/>
          </a:xfrm>
          <a:prstGeom prst="rect">
            <a:avLst/>
          </a:prstGeom>
          <a:noFill/>
        </p:spPr>
        <p:txBody>
          <a:bodyPr wrap="square" rtlCol="0">
            <a:spAutoFit/>
          </a:bodyPr>
          <a:lstStyle/>
          <a:p>
            <a:r>
              <a:rPr lang="en-US" altLang="zh-TW" sz="3600" dirty="0">
                <a:ea typeface="標楷體" panose="03000509000000000000" pitchFamily="65" charset="-120"/>
              </a:rPr>
              <a:t>GitHub:</a:t>
            </a:r>
          </a:p>
          <a:p>
            <a:r>
              <a:rPr lang="en-US" altLang="zh-TW" sz="1800" dirty="0">
                <a:ea typeface="標楷體" panose="03000509000000000000" pitchFamily="65" charset="-120"/>
              </a:rPr>
              <a:t>GitHub Page:</a:t>
            </a:r>
            <a:r>
              <a:rPr lang="en-US" altLang="zh-TW" sz="1800" dirty="0">
                <a:ea typeface="標楷體" panose="03000509000000000000" pitchFamily="65" charset="-120"/>
                <a:hlinkClick r:id="rId2"/>
              </a:rPr>
              <a:t> https://alanmishues.github.io/mishues/hw3/H24091312_hw3/Anime.html</a:t>
            </a:r>
            <a:r>
              <a:rPr lang="zh-TW" altLang="en-US" sz="1800" dirty="0">
                <a:ea typeface="標楷體" panose="03000509000000000000" pitchFamily="65" charset="-120"/>
              </a:rPr>
              <a:t> </a:t>
            </a:r>
            <a:endParaRPr lang="en-US" altLang="zh-TW" sz="1800" dirty="0">
              <a:ea typeface="標楷體" panose="03000509000000000000" pitchFamily="65" charset="-120"/>
            </a:endParaRPr>
          </a:p>
          <a:p>
            <a:r>
              <a:rPr lang="en-US" altLang="zh-TW" sz="1800" dirty="0">
                <a:ea typeface="標楷體" panose="03000509000000000000" pitchFamily="65" charset="-120"/>
              </a:rPr>
              <a:t>GitHub</a:t>
            </a:r>
            <a:r>
              <a:rPr lang="zh-TW" altLang="en-US" sz="1800" dirty="0">
                <a:ea typeface="標楷體" panose="03000509000000000000" pitchFamily="65" charset="-120"/>
              </a:rPr>
              <a:t> </a:t>
            </a:r>
            <a:r>
              <a:rPr lang="en-US" altLang="zh-TW" sz="1800" dirty="0">
                <a:ea typeface="標楷體" panose="03000509000000000000" pitchFamily="65" charset="-120"/>
              </a:rPr>
              <a:t>Repository:</a:t>
            </a:r>
            <a:r>
              <a:rPr lang="zh-TW" altLang="en-US" sz="1800" dirty="0">
                <a:ea typeface="標楷體" panose="03000509000000000000" pitchFamily="65" charset="-120"/>
              </a:rPr>
              <a:t> </a:t>
            </a:r>
            <a:r>
              <a:rPr lang="en-US" altLang="zh-TW" sz="1800" dirty="0">
                <a:ea typeface="標楷體" panose="03000509000000000000" pitchFamily="65" charset="-120"/>
                <a:hlinkClick r:id="rId3"/>
              </a:rPr>
              <a:t>https://github.com/alanmishues/mishues</a:t>
            </a:r>
            <a:r>
              <a:rPr lang="zh-TW" altLang="en-US" sz="1800" dirty="0">
                <a:ea typeface="標楷體" panose="03000509000000000000" pitchFamily="65" charset="-120"/>
              </a:rPr>
              <a:t> </a:t>
            </a:r>
            <a:endParaRPr lang="en-US" altLang="zh-TW" sz="1800" dirty="0">
              <a:ea typeface="標楷體" panose="03000509000000000000" pitchFamily="65" charset="-120"/>
            </a:endParaRPr>
          </a:p>
        </p:txBody>
      </p:sp>
    </p:spTree>
    <p:extLst>
      <p:ext uri="{BB962C8B-B14F-4D97-AF65-F5344CB8AC3E}">
        <p14:creationId xmlns:p14="http://schemas.microsoft.com/office/powerpoint/2010/main" val="798271904"/>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945</TotalTime>
  <Words>2351</Words>
  <Application>Microsoft Office PowerPoint</Application>
  <PresentationFormat>A4 紙張 (210x297 公釐)</PresentationFormat>
  <Paragraphs>116</Paragraphs>
  <Slides>7</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標楷體</vt:lpstr>
      <vt:lpstr>Arial</vt:lpstr>
      <vt:lpstr>Calibri</vt:lpstr>
      <vt:lpstr>Calibri Light</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俊佑 江</dc:creator>
  <cp:lastModifiedBy>莊家任</cp:lastModifiedBy>
  <cp:revision>20</cp:revision>
  <dcterms:created xsi:type="dcterms:W3CDTF">2021-12-19T02:07:18Z</dcterms:created>
  <dcterms:modified xsi:type="dcterms:W3CDTF">2021-12-22T11:52:17Z</dcterms:modified>
</cp:coreProperties>
</file>