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7" r:id="rId3"/>
  </p:sldMasterIdLst>
  <p:notesMasterIdLst>
    <p:notesMasterId r:id="rId23"/>
  </p:notesMasterIdLst>
  <p:handoutMasterIdLst>
    <p:handoutMasterId r:id="rId24"/>
  </p:handoutMasterIdLst>
  <p:sldIdLst>
    <p:sldId id="354" r:id="rId4"/>
    <p:sldId id="363" r:id="rId5"/>
    <p:sldId id="356" r:id="rId6"/>
    <p:sldId id="355" r:id="rId7"/>
    <p:sldId id="329" r:id="rId8"/>
    <p:sldId id="330" r:id="rId9"/>
    <p:sldId id="331" r:id="rId10"/>
    <p:sldId id="332" r:id="rId11"/>
    <p:sldId id="333" r:id="rId12"/>
    <p:sldId id="357" r:id="rId13"/>
    <p:sldId id="334" r:id="rId14"/>
    <p:sldId id="358" r:id="rId15"/>
    <p:sldId id="359" r:id="rId16"/>
    <p:sldId id="360" r:id="rId17"/>
    <p:sldId id="361" r:id="rId18"/>
    <p:sldId id="335" r:id="rId19"/>
    <p:sldId id="340" r:id="rId20"/>
    <p:sldId id="341" r:id="rId21"/>
    <p:sldId id="362" r:id="rId22"/>
  </p:sldIdLst>
  <p:sldSz cx="9144000" cy="6858000" type="screen4x3"/>
  <p:notesSz cx="9180513" cy="6894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000000"/>
    <a:srgbClr val="555464"/>
    <a:srgbClr val="00539B"/>
    <a:srgbClr val="009B7A"/>
    <a:srgbClr val="525068"/>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301" autoAdjust="0"/>
    <p:restoredTop sz="94660"/>
  </p:normalViewPr>
  <p:slideViewPr>
    <p:cSldViewPr>
      <p:cViewPr>
        <p:scale>
          <a:sx n="60" d="100"/>
          <a:sy n="60" d="100"/>
        </p:scale>
        <p:origin x="-342"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na.fischer\Documents\Efficiency%20Direct\Webinars%20and%20presentations\Maine_No._2_Heating_Oil_Residential_Price_Weekl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ana.fischer\My%20SecuriSync\DailyUpdate\HESP2%20Summary%20from%20Access%202017-05-01.xls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ana.fischer\Documents\Efficiency%20Direct\HESP%20reports\HESP2%20Summary%20from%20Access%202017-05-01%20with%20AK%20charts.xlsm"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ana.fischer\Documents\Efficiency%20Direct\HESP%20reports\HESP2%20Summary%20from%20Access%202017-05-01%20with%20AK%20charts.xlsm"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ana.fischer\Documents\Efficiency%20Direct\HESP%20reports\HESP2%20Summary%20from%20Access%202017-05-01%20with%20AK%20charts.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dana.fischer\Documents\CALCULATORS!!\Fujitsu%2012RLS3_Savings%20-%20Alaska.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dana.fischer\Documents\CALCULATORS!!\Fujitsu%2012RLS3_Savings%20-%20Alaska.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Maine #2 Heating Oil Retail Price</a:t>
            </a:r>
          </a:p>
        </c:rich>
      </c:tx>
      <c:layout>
        <c:manualLayout>
          <c:xMode val="edge"/>
          <c:yMode val="edge"/>
          <c:x val="0.1836775077028415"/>
          <c:y val="0.39688078463876225"/>
        </c:manualLayout>
      </c:layout>
      <c:overlay val="0"/>
    </c:title>
    <c:autoTitleDeleted val="0"/>
    <c:plotArea>
      <c:layout>
        <c:manualLayout>
          <c:layoutTarget val="inner"/>
          <c:xMode val="edge"/>
          <c:yMode val="edge"/>
          <c:x val="8.6312450074175512E-2"/>
          <c:y val="8.7696078431372546E-2"/>
          <c:w val="0.87870694967476892"/>
          <c:h val="0.5270765786629612"/>
        </c:manualLayout>
      </c:layout>
      <c:lineChart>
        <c:grouping val="standard"/>
        <c:varyColors val="0"/>
        <c:ser>
          <c:idx val="0"/>
          <c:order val="0"/>
          <c:tx>
            <c:v>ME #2 Oil</c:v>
          </c:tx>
          <c:spPr>
            <a:ln w="63500">
              <a:solidFill>
                <a:srgbClr val="FF0000"/>
              </a:solidFill>
            </a:ln>
          </c:spPr>
          <c:marker>
            <c:symbol val="none"/>
          </c:marker>
          <c:cat>
            <c:numRef>
              <c:f>Maine_No._2_Heating_Oil_Residen!$A$6:$A$198</c:f>
              <c:numCache>
                <c:formatCode>m/d/yyyy</c:formatCode>
                <c:ptCount val="193"/>
                <c:pt idx="0">
                  <c:v>42821</c:v>
                </c:pt>
                <c:pt idx="1">
                  <c:v>42814</c:v>
                </c:pt>
                <c:pt idx="2">
                  <c:v>42807</c:v>
                </c:pt>
                <c:pt idx="3">
                  <c:v>42800</c:v>
                </c:pt>
                <c:pt idx="4">
                  <c:v>42793</c:v>
                </c:pt>
                <c:pt idx="5">
                  <c:v>42786</c:v>
                </c:pt>
                <c:pt idx="6">
                  <c:v>42779</c:v>
                </c:pt>
                <c:pt idx="7">
                  <c:v>42772</c:v>
                </c:pt>
                <c:pt idx="8">
                  <c:v>42765</c:v>
                </c:pt>
                <c:pt idx="9">
                  <c:v>42758</c:v>
                </c:pt>
                <c:pt idx="10">
                  <c:v>42751</c:v>
                </c:pt>
                <c:pt idx="11">
                  <c:v>42744</c:v>
                </c:pt>
                <c:pt idx="12">
                  <c:v>42737</c:v>
                </c:pt>
                <c:pt idx="13">
                  <c:v>42730</c:v>
                </c:pt>
                <c:pt idx="14">
                  <c:v>42723</c:v>
                </c:pt>
                <c:pt idx="15">
                  <c:v>42716</c:v>
                </c:pt>
                <c:pt idx="16">
                  <c:v>42709</c:v>
                </c:pt>
                <c:pt idx="17">
                  <c:v>42702</c:v>
                </c:pt>
                <c:pt idx="18">
                  <c:v>42695</c:v>
                </c:pt>
                <c:pt idx="19">
                  <c:v>42688</c:v>
                </c:pt>
                <c:pt idx="20">
                  <c:v>42681</c:v>
                </c:pt>
                <c:pt idx="21">
                  <c:v>42674</c:v>
                </c:pt>
                <c:pt idx="22">
                  <c:v>42667</c:v>
                </c:pt>
                <c:pt idx="23">
                  <c:v>42660</c:v>
                </c:pt>
                <c:pt idx="24">
                  <c:v>42653</c:v>
                </c:pt>
                <c:pt idx="25">
                  <c:v>42646</c:v>
                </c:pt>
                <c:pt idx="26">
                  <c:v>42464</c:v>
                </c:pt>
                <c:pt idx="27">
                  <c:v>42457</c:v>
                </c:pt>
                <c:pt idx="28">
                  <c:v>42450</c:v>
                </c:pt>
                <c:pt idx="29">
                  <c:v>42443</c:v>
                </c:pt>
                <c:pt idx="30">
                  <c:v>42436</c:v>
                </c:pt>
                <c:pt idx="31">
                  <c:v>42429</c:v>
                </c:pt>
                <c:pt idx="32">
                  <c:v>42422</c:v>
                </c:pt>
                <c:pt idx="33">
                  <c:v>42415</c:v>
                </c:pt>
                <c:pt idx="34">
                  <c:v>42408</c:v>
                </c:pt>
                <c:pt idx="35">
                  <c:v>42401</c:v>
                </c:pt>
                <c:pt idx="36">
                  <c:v>42394</c:v>
                </c:pt>
                <c:pt idx="37">
                  <c:v>42387</c:v>
                </c:pt>
                <c:pt idx="38">
                  <c:v>42380</c:v>
                </c:pt>
                <c:pt idx="39">
                  <c:v>42373</c:v>
                </c:pt>
                <c:pt idx="40">
                  <c:v>42366</c:v>
                </c:pt>
                <c:pt idx="41">
                  <c:v>42359</c:v>
                </c:pt>
                <c:pt idx="42">
                  <c:v>42352</c:v>
                </c:pt>
                <c:pt idx="43">
                  <c:v>42345</c:v>
                </c:pt>
                <c:pt idx="44">
                  <c:v>42338</c:v>
                </c:pt>
                <c:pt idx="45">
                  <c:v>42331</c:v>
                </c:pt>
                <c:pt idx="46">
                  <c:v>42324</c:v>
                </c:pt>
                <c:pt idx="47">
                  <c:v>42317</c:v>
                </c:pt>
                <c:pt idx="48">
                  <c:v>42310</c:v>
                </c:pt>
                <c:pt idx="49">
                  <c:v>42303</c:v>
                </c:pt>
                <c:pt idx="50">
                  <c:v>42296</c:v>
                </c:pt>
                <c:pt idx="51">
                  <c:v>42289</c:v>
                </c:pt>
                <c:pt idx="52">
                  <c:v>42282</c:v>
                </c:pt>
                <c:pt idx="53">
                  <c:v>42100</c:v>
                </c:pt>
                <c:pt idx="54">
                  <c:v>42093</c:v>
                </c:pt>
                <c:pt idx="55">
                  <c:v>42086</c:v>
                </c:pt>
                <c:pt idx="56">
                  <c:v>42079</c:v>
                </c:pt>
                <c:pt idx="57">
                  <c:v>42072</c:v>
                </c:pt>
                <c:pt idx="58">
                  <c:v>42065</c:v>
                </c:pt>
                <c:pt idx="59">
                  <c:v>42058</c:v>
                </c:pt>
                <c:pt idx="60">
                  <c:v>42051</c:v>
                </c:pt>
                <c:pt idx="61">
                  <c:v>42044</c:v>
                </c:pt>
                <c:pt idx="62">
                  <c:v>42037</c:v>
                </c:pt>
                <c:pt idx="63">
                  <c:v>42030</c:v>
                </c:pt>
                <c:pt idx="64">
                  <c:v>42023</c:v>
                </c:pt>
                <c:pt idx="65">
                  <c:v>42016</c:v>
                </c:pt>
                <c:pt idx="66">
                  <c:v>42009</c:v>
                </c:pt>
                <c:pt idx="67">
                  <c:v>42002</c:v>
                </c:pt>
                <c:pt idx="68">
                  <c:v>41995</c:v>
                </c:pt>
                <c:pt idx="69">
                  <c:v>41988</c:v>
                </c:pt>
                <c:pt idx="70">
                  <c:v>41981</c:v>
                </c:pt>
                <c:pt idx="71">
                  <c:v>41974</c:v>
                </c:pt>
                <c:pt idx="72">
                  <c:v>41967</c:v>
                </c:pt>
                <c:pt idx="73">
                  <c:v>41960</c:v>
                </c:pt>
                <c:pt idx="74">
                  <c:v>41953</c:v>
                </c:pt>
                <c:pt idx="75">
                  <c:v>41946</c:v>
                </c:pt>
                <c:pt idx="76">
                  <c:v>41939</c:v>
                </c:pt>
                <c:pt idx="77">
                  <c:v>41932</c:v>
                </c:pt>
                <c:pt idx="78">
                  <c:v>41925</c:v>
                </c:pt>
                <c:pt idx="79">
                  <c:v>41722</c:v>
                </c:pt>
                <c:pt idx="80">
                  <c:v>41715</c:v>
                </c:pt>
                <c:pt idx="81">
                  <c:v>41708</c:v>
                </c:pt>
                <c:pt idx="82">
                  <c:v>41701</c:v>
                </c:pt>
                <c:pt idx="83">
                  <c:v>41694</c:v>
                </c:pt>
                <c:pt idx="84">
                  <c:v>41687</c:v>
                </c:pt>
                <c:pt idx="85">
                  <c:v>41680</c:v>
                </c:pt>
                <c:pt idx="86">
                  <c:v>41673</c:v>
                </c:pt>
                <c:pt idx="87">
                  <c:v>41666</c:v>
                </c:pt>
                <c:pt idx="88">
                  <c:v>41659</c:v>
                </c:pt>
                <c:pt idx="89">
                  <c:v>41652</c:v>
                </c:pt>
                <c:pt idx="90">
                  <c:v>41645</c:v>
                </c:pt>
                <c:pt idx="91">
                  <c:v>41638</c:v>
                </c:pt>
                <c:pt idx="92">
                  <c:v>41631</c:v>
                </c:pt>
                <c:pt idx="93">
                  <c:v>41624</c:v>
                </c:pt>
                <c:pt idx="94">
                  <c:v>41617</c:v>
                </c:pt>
                <c:pt idx="95">
                  <c:v>41610</c:v>
                </c:pt>
                <c:pt idx="96">
                  <c:v>41603</c:v>
                </c:pt>
                <c:pt idx="97">
                  <c:v>41596</c:v>
                </c:pt>
                <c:pt idx="98">
                  <c:v>41589</c:v>
                </c:pt>
                <c:pt idx="99">
                  <c:v>41582</c:v>
                </c:pt>
                <c:pt idx="100">
                  <c:v>41575</c:v>
                </c:pt>
                <c:pt idx="101">
                  <c:v>41568</c:v>
                </c:pt>
                <c:pt idx="102">
                  <c:v>41561</c:v>
                </c:pt>
                <c:pt idx="103">
                  <c:v>41554</c:v>
                </c:pt>
                <c:pt idx="104">
                  <c:v>41358</c:v>
                </c:pt>
                <c:pt idx="105">
                  <c:v>41351</c:v>
                </c:pt>
                <c:pt idx="106">
                  <c:v>41344</c:v>
                </c:pt>
                <c:pt idx="107">
                  <c:v>41337</c:v>
                </c:pt>
                <c:pt idx="108">
                  <c:v>41330</c:v>
                </c:pt>
                <c:pt idx="109">
                  <c:v>41323</c:v>
                </c:pt>
                <c:pt idx="110">
                  <c:v>41316</c:v>
                </c:pt>
                <c:pt idx="111">
                  <c:v>41309</c:v>
                </c:pt>
                <c:pt idx="112">
                  <c:v>41302</c:v>
                </c:pt>
                <c:pt idx="113">
                  <c:v>41295</c:v>
                </c:pt>
                <c:pt idx="114">
                  <c:v>41288</c:v>
                </c:pt>
                <c:pt idx="115">
                  <c:v>41281</c:v>
                </c:pt>
                <c:pt idx="116">
                  <c:v>41274</c:v>
                </c:pt>
                <c:pt idx="117">
                  <c:v>41267</c:v>
                </c:pt>
                <c:pt idx="118">
                  <c:v>41260</c:v>
                </c:pt>
                <c:pt idx="119">
                  <c:v>41253</c:v>
                </c:pt>
                <c:pt idx="120">
                  <c:v>41246</c:v>
                </c:pt>
                <c:pt idx="121">
                  <c:v>41239</c:v>
                </c:pt>
                <c:pt idx="122">
                  <c:v>41232</c:v>
                </c:pt>
                <c:pt idx="123">
                  <c:v>41225</c:v>
                </c:pt>
                <c:pt idx="124">
                  <c:v>41218</c:v>
                </c:pt>
                <c:pt idx="125">
                  <c:v>41211</c:v>
                </c:pt>
                <c:pt idx="126">
                  <c:v>41204</c:v>
                </c:pt>
                <c:pt idx="127">
                  <c:v>41197</c:v>
                </c:pt>
                <c:pt idx="128">
                  <c:v>41190</c:v>
                </c:pt>
                <c:pt idx="129">
                  <c:v>41183</c:v>
                </c:pt>
                <c:pt idx="130">
                  <c:v>40994</c:v>
                </c:pt>
                <c:pt idx="131">
                  <c:v>40987</c:v>
                </c:pt>
                <c:pt idx="132">
                  <c:v>40980</c:v>
                </c:pt>
                <c:pt idx="133">
                  <c:v>40973</c:v>
                </c:pt>
                <c:pt idx="134">
                  <c:v>40966</c:v>
                </c:pt>
                <c:pt idx="135">
                  <c:v>40959</c:v>
                </c:pt>
                <c:pt idx="136">
                  <c:v>40952</c:v>
                </c:pt>
                <c:pt idx="137">
                  <c:v>40945</c:v>
                </c:pt>
                <c:pt idx="138">
                  <c:v>40938</c:v>
                </c:pt>
                <c:pt idx="139">
                  <c:v>40931</c:v>
                </c:pt>
                <c:pt idx="140">
                  <c:v>40924</c:v>
                </c:pt>
                <c:pt idx="141">
                  <c:v>40917</c:v>
                </c:pt>
                <c:pt idx="142">
                  <c:v>40910</c:v>
                </c:pt>
                <c:pt idx="143">
                  <c:v>40903</c:v>
                </c:pt>
                <c:pt idx="144">
                  <c:v>40896</c:v>
                </c:pt>
                <c:pt idx="145">
                  <c:v>40889</c:v>
                </c:pt>
                <c:pt idx="146">
                  <c:v>40882</c:v>
                </c:pt>
                <c:pt idx="147">
                  <c:v>40875</c:v>
                </c:pt>
                <c:pt idx="148">
                  <c:v>40868</c:v>
                </c:pt>
                <c:pt idx="149">
                  <c:v>40861</c:v>
                </c:pt>
                <c:pt idx="150">
                  <c:v>40854</c:v>
                </c:pt>
                <c:pt idx="151">
                  <c:v>40847</c:v>
                </c:pt>
                <c:pt idx="152">
                  <c:v>40840</c:v>
                </c:pt>
                <c:pt idx="153">
                  <c:v>40833</c:v>
                </c:pt>
                <c:pt idx="154">
                  <c:v>40826</c:v>
                </c:pt>
                <c:pt idx="155">
                  <c:v>40819</c:v>
                </c:pt>
                <c:pt idx="156">
                  <c:v>40623</c:v>
                </c:pt>
                <c:pt idx="157">
                  <c:v>40616</c:v>
                </c:pt>
                <c:pt idx="158">
                  <c:v>40609</c:v>
                </c:pt>
                <c:pt idx="159">
                  <c:v>40602</c:v>
                </c:pt>
                <c:pt idx="160">
                  <c:v>40595</c:v>
                </c:pt>
                <c:pt idx="161">
                  <c:v>40588</c:v>
                </c:pt>
                <c:pt idx="162">
                  <c:v>40581</c:v>
                </c:pt>
                <c:pt idx="163">
                  <c:v>40574</c:v>
                </c:pt>
                <c:pt idx="164">
                  <c:v>40567</c:v>
                </c:pt>
                <c:pt idx="165">
                  <c:v>40560</c:v>
                </c:pt>
                <c:pt idx="166">
                  <c:v>40553</c:v>
                </c:pt>
                <c:pt idx="167">
                  <c:v>40546</c:v>
                </c:pt>
                <c:pt idx="168">
                  <c:v>40539</c:v>
                </c:pt>
                <c:pt idx="169">
                  <c:v>40532</c:v>
                </c:pt>
                <c:pt idx="170">
                  <c:v>40525</c:v>
                </c:pt>
                <c:pt idx="171">
                  <c:v>40518</c:v>
                </c:pt>
                <c:pt idx="172">
                  <c:v>40511</c:v>
                </c:pt>
                <c:pt idx="173">
                  <c:v>40504</c:v>
                </c:pt>
                <c:pt idx="174">
                  <c:v>40497</c:v>
                </c:pt>
                <c:pt idx="175">
                  <c:v>40490</c:v>
                </c:pt>
                <c:pt idx="176">
                  <c:v>40483</c:v>
                </c:pt>
                <c:pt idx="177">
                  <c:v>40476</c:v>
                </c:pt>
                <c:pt idx="178">
                  <c:v>40469</c:v>
                </c:pt>
                <c:pt idx="179">
                  <c:v>40462</c:v>
                </c:pt>
                <c:pt idx="180">
                  <c:v>40455</c:v>
                </c:pt>
                <c:pt idx="181">
                  <c:v>40259</c:v>
                </c:pt>
                <c:pt idx="182">
                  <c:v>40252</c:v>
                </c:pt>
                <c:pt idx="183">
                  <c:v>40245</c:v>
                </c:pt>
                <c:pt idx="184">
                  <c:v>40238</c:v>
                </c:pt>
                <c:pt idx="185">
                  <c:v>40231</c:v>
                </c:pt>
                <c:pt idx="186">
                  <c:v>40224</c:v>
                </c:pt>
                <c:pt idx="187">
                  <c:v>40217</c:v>
                </c:pt>
                <c:pt idx="188">
                  <c:v>40210</c:v>
                </c:pt>
                <c:pt idx="189">
                  <c:v>40203</c:v>
                </c:pt>
                <c:pt idx="190">
                  <c:v>40196</c:v>
                </c:pt>
                <c:pt idx="191">
                  <c:v>40189</c:v>
                </c:pt>
                <c:pt idx="192">
                  <c:v>40182</c:v>
                </c:pt>
              </c:numCache>
            </c:numRef>
          </c:cat>
          <c:val>
            <c:numRef>
              <c:f>Maine_No._2_Heating_Oil_Residen!$B$6:$B$198</c:f>
              <c:numCache>
                <c:formatCode>General</c:formatCode>
                <c:ptCount val="193"/>
                <c:pt idx="0">
                  <c:v>2.2839999999999998</c:v>
                </c:pt>
                <c:pt idx="1">
                  <c:v>2.3069999999999999</c:v>
                </c:pt>
                <c:pt idx="2">
                  <c:v>2.3149999999999999</c:v>
                </c:pt>
                <c:pt idx="3">
                  <c:v>2.339</c:v>
                </c:pt>
                <c:pt idx="4">
                  <c:v>2.36</c:v>
                </c:pt>
                <c:pt idx="5">
                  <c:v>2.3559999999999999</c:v>
                </c:pt>
                <c:pt idx="6">
                  <c:v>2.3540000000000001</c:v>
                </c:pt>
                <c:pt idx="7">
                  <c:v>2.3370000000000002</c:v>
                </c:pt>
                <c:pt idx="8">
                  <c:v>2.3290000000000002</c:v>
                </c:pt>
                <c:pt idx="9">
                  <c:v>2.3239999999999998</c:v>
                </c:pt>
                <c:pt idx="10">
                  <c:v>2.319</c:v>
                </c:pt>
                <c:pt idx="11">
                  <c:v>2.3050000000000002</c:v>
                </c:pt>
                <c:pt idx="12">
                  <c:v>2.278</c:v>
                </c:pt>
                <c:pt idx="13">
                  <c:v>2.238</c:v>
                </c:pt>
                <c:pt idx="14">
                  <c:v>2.2189999999999999</c:v>
                </c:pt>
                <c:pt idx="15">
                  <c:v>2.177</c:v>
                </c:pt>
                <c:pt idx="16">
                  <c:v>2.1419999999999999</c:v>
                </c:pt>
                <c:pt idx="17">
                  <c:v>2.0840000000000001</c:v>
                </c:pt>
                <c:pt idx="18">
                  <c:v>2.0640000000000001</c:v>
                </c:pt>
                <c:pt idx="19">
                  <c:v>2.06</c:v>
                </c:pt>
                <c:pt idx="20">
                  <c:v>2.0710000000000002</c:v>
                </c:pt>
                <c:pt idx="21">
                  <c:v>2.0859999999999999</c:v>
                </c:pt>
                <c:pt idx="22">
                  <c:v>2.0609999999999999</c:v>
                </c:pt>
                <c:pt idx="23">
                  <c:v>2.04</c:v>
                </c:pt>
                <c:pt idx="24">
                  <c:v>2.0099999999999998</c:v>
                </c:pt>
                <c:pt idx="25">
                  <c:v>1.9670000000000001</c:v>
                </c:pt>
                <c:pt idx="26">
                  <c:v>1.85</c:v>
                </c:pt>
                <c:pt idx="27">
                  <c:v>1.792</c:v>
                </c:pt>
                <c:pt idx="28">
                  <c:v>1.788</c:v>
                </c:pt>
                <c:pt idx="29">
                  <c:v>1.774</c:v>
                </c:pt>
                <c:pt idx="30">
                  <c:v>1.7470000000000001</c:v>
                </c:pt>
                <c:pt idx="31">
                  <c:v>1.75</c:v>
                </c:pt>
                <c:pt idx="32">
                  <c:v>1.7789999999999999</c:v>
                </c:pt>
                <c:pt idx="33">
                  <c:v>1.7829999999999999</c:v>
                </c:pt>
                <c:pt idx="34">
                  <c:v>1.784</c:v>
                </c:pt>
                <c:pt idx="35">
                  <c:v>1.79</c:v>
                </c:pt>
                <c:pt idx="36">
                  <c:v>1.7949999999999999</c:v>
                </c:pt>
                <c:pt idx="37">
                  <c:v>1.8480000000000001</c:v>
                </c:pt>
                <c:pt idx="38">
                  <c:v>1.883</c:v>
                </c:pt>
                <c:pt idx="39">
                  <c:v>1.8979999999999999</c:v>
                </c:pt>
                <c:pt idx="40">
                  <c:v>1.9019999999999999</c:v>
                </c:pt>
                <c:pt idx="41">
                  <c:v>1.9219999999999999</c:v>
                </c:pt>
                <c:pt idx="42">
                  <c:v>1.9750000000000001</c:v>
                </c:pt>
                <c:pt idx="43">
                  <c:v>2.032</c:v>
                </c:pt>
                <c:pt idx="44">
                  <c:v>2.0510000000000002</c:v>
                </c:pt>
                <c:pt idx="45">
                  <c:v>2.073</c:v>
                </c:pt>
                <c:pt idx="46">
                  <c:v>2.097</c:v>
                </c:pt>
                <c:pt idx="47">
                  <c:v>2.1030000000000002</c:v>
                </c:pt>
                <c:pt idx="48">
                  <c:v>2.0910000000000002</c:v>
                </c:pt>
                <c:pt idx="49">
                  <c:v>2.1150000000000002</c:v>
                </c:pt>
                <c:pt idx="50">
                  <c:v>2.089</c:v>
                </c:pt>
                <c:pt idx="51">
                  <c:v>2.0910000000000002</c:v>
                </c:pt>
                <c:pt idx="52">
                  <c:v>2.0619999999999998</c:v>
                </c:pt>
                <c:pt idx="53">
                  <c:v>2.2999999999999998</c:v>
                </c:pt>
                <c:pt idx="54">
                  <c:v>2.629</c:v>
                </c:pt>
                <c:pt idx="55">
                  <c:v>2.669</c:v>
                </c:pt>
                <c:pt idx="56">
                  <c:v>2.7759999999999998</c:v>
                </c:pt>
                <c:pt idx="57">
                  <c:v>2.88</c:v>
                </c:pt>
                <c:pt idx="58">
                  <c:v>2.92</c:v>
                </c:pt>
                <c:pt idx="59">
                  <c:v>2.827</c:v>
                </c:pt>
                <c:pt idx="60">
                  <c:v>2.7160000000000002</c:v>
                </c:pt>
                <c:pt idx="61">
                  <c:v>2.6070000000000002</c:v>
                </c:pt>
                <c:pt idx="62">
                  <c:v>2.593</c:v>
                </c:pt>
                <c:pt idx="63">
                  <c:v>2.6080000000000001</c:v>
                </c:pt>
                <c:pt idx="64">
                  <c:v>2.64</c:v>
                </c:pt>
                <c:pt idx="65">
                  <c:v>2.6920000000000002</c:v>
                </c:pt>
                <c:pt idx="66">
                  <c:v>2.7749999999999999</c:v>
                </c:pt>
                <c:pt idx="67">
                  <c:v>2.8090000000000002</c:v>
                </c:pt>
                <c:pt idx="68">
                  <c:v>2.843</c:v>
                </c:pt>
                <c:pt idx="69">
                  <c:v>2.9180000000000001</c:v>
                </c:pt>
                <c:pt idx="70">
                  <c:v>3.0059999999999998</c:v>
                </c:pt>
                <c:pt idx="71">
                  <c:v>3.0739999999999998</c:v>
                </c:pt>
                <c:pt idx="72">
                  <c:v>3.1</c:v>
                </c:pt>
                <c:pt idx="73">
                  <c:v>3.1280000000000001</c:v>
                </c:pt>
                <c:pt idx="74">
                  <c:v>3.1520000000000001</c:v>
                </c:pt>
                <c:pt idx="75">
                  <c:v>3.1819999999999999</c:v>
                </c:pt>
                <c:pt idx="76">
                  <c:v>3.2120000000000002</c:v>
                </c:pt>
                <c:pt idx="77">
                  <c:v>3.274</c:v>
                </c:pt>
                <c:pt idx="78">
                  <c:v>3.2789999999999999</c:v>
                </c:pt>
                <c:pt idx="79">
                  <c:v>3.6</c:v>
                </c:pt>
                <c:pt idx="80">
                  <c:v>3.847</c:v>
                </c:pt>
                <c:pt idx="81">
                  <c:v>3.8969999999999998</c:v>
                </c:pt>
                <c:pt idx="82">
                  <c:v>3.9119999999999999</c:v>
                </c:pt>
                <c:pt idx="83">
                  <c:v>3.9089999999999998</c:v>
                </c:pt>
                <c:pt idx="84">
                  <c:v>3.9060000000000001</c:v>
                </c:pt>
                <c:pt idx="85">
                  <c:v>3.9180000000000001</c:v>
                </c:pt>
                <c:pt idx="86">
                  <c:v>3.9340000000000002</c:v>
                </c:pt>
                <c:pt idx="87">
                  <c:v>3.8919999999999999</c:v>
                </c:pt>
                <c:pt idx="88">
                  <c:v>3.8290000000000002</c:v>
                </c:pt>
                <c:pt idx="89">
                  <c:v>3.8410000000000002</c:v>
                </c:pt>
                <c:pt idx="90">
                  <c:v>3.835</c:v>
                </c:pt>
                <c:pt idx="91">
                  <c:v>3.78</c:v>
                </c:pt>
                <c:pt idx="92">
                  <c:v>3.7410000000000001</c:v>
                </c:pt>
                <c:pt idx="93">
                  <c:v>3.6880000000000002</c:v>
                </c:pt>
                <c:pt idx="94">
                  <c:v>3.6579999999999999</c:v>
                </c:pt>
                <c:pt idx="95">
                  <c:v>3.6259999999999999</c:v>
                </c:pt>
                <c:pt idx="96">
                  <c:v>3.5840000000000001</c:v>
                </c:pt>
                <c:pt idx="97">
                  <c:v>3.5579999999999998</c:v>
                </c:pt>
                <c:pt idx="98">
                  <c:v>3.5590000000000002</c:v>
                </c:pt>
                <c:pt idx="99">
                  <c:v>3.5609999999999999</c:v>
                </c:pt>
                <c:pt idx="100">
                  <c:v>3.5590000000000002</c:v>
                </c:pt>
                <c:pt idx="101">
                  <c:v>3.5750000000000002</c:v>
                </c:pt>
                <c:pt idx="102">
                  <c:v>3.569</c:v>
                </c:pt>
                <c:pt idx="103">
                  <c:v>3.5649999999999999</c:v>
                </c:pt>
                <c:pt idx="104">
                  <c:v>3.65</c:v>
                </c:pt>
                <c:pt idx="105">
                  <c:v>3.7589999999999999</c:v>
                </c:pt>
                <c:pt idx="106">
                  <c:v>3.81</c:v>
                </c:pt>
                <c:pt idx="107">
                  <c:v>3.843</c:v>
                </c:pt>
                <c:pt idx="108">
                  <c:v>3.8929999999999998</c:v>
                </c:pt>
                <c:pt idx="109">
                  <c:v>3.8879999999999999</c:v>
                </c:pt>
                <c:pt idx="110">
                  <c:v>3.8849999999999998</c:v>
                </c:pt>
                <c:pt idx="111">
                  <c:v>3.8170000000000002</c:v>
                </c:pt>
                <c:pt idx="112">
                  <c:v>3.798</c:v>
                </c:pt>
                <c:pt idx="113">
                  <c:v>3.7589999999999999</c:v>
                </c:pt>
                <c:pt idx="114">
                  <c:v>3.754</c:v>
                </c:pt>
                <c:pt idx="115">
                  <c:v>3.7410000000000001</c:v>
                </c:pt>
                <c:pt idx="116">
                  <c:v>3.7149999999999999</c:v>
                </c:pt>
                <c:pt idx="117">
                  <c:v>3.698</c:v>
                </c:pt>
                <c:pt idx="118">
                  <c:v>3.68</c:v>
                </c:pt>
                <c:pt idx="119">
                  <c:v>3.68</c:v>
                </c:pt>
                <c:pt idx="120">
                  <c:v>3.7210000000000001</c:v>
                </c:pt>
                <c:pt idx="121">
                  <c:v>3.7269999999999999</c:v>
                </c:pt>
                <c:pt idx="122">
                  <c:v>3.6970000000000001</c:v>
                </c:pt>
                <c:pt idx="123">
                  <c:v>3.7269999999999999</c:v>
                </c:pt>
                <c:pt idx="124">
                  <c:v>3.7469999999999999</c:v>
                </c:pt>
                <c:pt idx="125">
                  <c:v>3.7789999999999999</c:v>
                </c:pt>
                <c:pt idx="126">
                  <c:v>3.8119999999999998</c:v>
                </c:pt>
                <c:pt idx="127">
                  <c:v>3.8090000000000002</c:v>
                </c:pt>
                <c:pt idx="128">
                  <c:v>3.7839999999999998</c:v>
                </c:pt>
                <c:pt idx="129">
                  <c:v>3.7320000000000002</c:v>
                </c:pt>
                <c:pt idx="130">
                  <c:v>3.8</c:v>
                </c:pt>
                <c:pt idx="131">
                  <c:v>3.9180000000000001</c:v>
                </c:pt>
                <c:pt idx="132">
                  <c:v>3.92</c:v>
                </c:pt>
                <c:pt idx="133">
                  <c:v>3.923</c:v>
                </c:pt>
                <c:pt idx="134">
                  <c:v>3.91</c:v>
                </c:pt>
                <c:pt idx="135">
                  <c:v>3.871</c:v>
                </c:pt>
                <c:pt idx="136">
                  <c:v>3.8679999999999999</c:v>
                </c:pt>
                <c:pt idx="137">
                  <c:v>3.8010000000000002</c:v>
                </c:pt>
                <c:pt idx="138">
                  <c:v>3.7839999999999998</c:v>
                </c:pt>
                <c:pt idx="139">
                  <c:v>3.7949999999999999</c:v>
                </c:pt>
                <c:pt idx="140">
                  <c:v>3.7989999999999999</c:v>
                </c:pt>
                <c:pt idx="141">
                  <c:v>3.7850000000000001</c:v>
                </c:pt>
                <c:pt idx="142">
                  <c:v>3.6749999999999998</c:v>
                </c:pt>
                <c:pt idx="143">
                  <c:v>3.677</c:v>
                </c:pt>
                <c:pt idx="144">
                  <c:v>3.6930000000000001</c:v>
                </c:pt>
                <c:pt idx="145">
                  <c:v>3.722</c:v>
                </c:pt>
                <c:pt idx="146">
                  <c:v>3.7440000000000002</c:v>
                </c:pt>
                <c:pt idx="147">
                  <c:v>3.7269999999999999</c:v>
                </c:pt>
                <c:pt idx="148">
                  <c:v>3.754</c:v>
                </c:pt>
                <c:pt idx="149">
                  <c:v>3.738</c:v>
                </c:pt>
                <c:pt idx="150">
                  <c:v>3.6739999999999999</c:v>
                </c:pt>
                <c:pt idx="151">
                  <c:v>3.6360000000000001</c:v>
                </c:pt>
                <c:pt idx="152">
                  <c:v>3.5990000000000002</c:v>
                </c:pt>
                <c:pt idx="153">
                  <c:v>3.581</c:v>
                </c:pt>
                <c:pt idx="154">
                  <c:v>3.5329999999999999</c:v>
                </c:pt>
                <c:pt idx="155">
                  <c:v>3.5779999999999998</c:v>
                </c:pt>
                <c:pt idx="156">
                  <c:v>3.65</c:v>
                </c:pt>
                <c:pt idx="157">
                  <c:v>3.718</c:v>
                </c:pt>
                <c:pt idx="158">
                  <c:v>3.6890000000000001</c:v>
                </c:pt>
                <c:pt idx="159">
                  <c:v>3.5640000000000001</c:v>
                </c:pt>
                <c:pt idx="160">
                  <c:v>3.4169999999999998</c:v>
                </c:pt>
                <c:pt idx="161">
                  <c:v>3.42</c:v>
                </c:pt>
                <c:pt idx="162">
                  <c:v>3.399</c:v>
                </c:pt>
                <c:pt idx="163">
                  <c:v>3.3380000000000001</c:v>
                </c:pt>
                <c:pt idx="164">
                  <c:v>3.2839999999999998</c:v>
                </c:pt>
                <c:pt idx="165">
                  <c:v>3.2189999999999999</c:v>
                </c:pt>
                <c:pt idx="166">
                  <c:v>3.1339999999999999</c:v>
                </c:pt>
                <c:pt idx="167">
                  <c:v>3.1070000000000002</c:v>
                </c:pt>
                <c:pt idx="168">
                  <c:v>3.0950000000000002</c:v>
                </c:pt>
                <c:pt idx="169">
                  <c:v>3.0539999999999998</c:v>
                </c:pt>
                <c:pt idx="170">
                  <c:v>3.0419999999999998</c:v>
                </c:pt>
                <c:pt idx="171">
                  <c:v>2.992</c:v>
                </c:pt>
                <c:pt idx="172">
                  <c:v>2.9390000000000001</c:v>
                </c:pt>
                <c:pt idx="173">
                  <c:v>2.9350000000000001</c:v>
                </c:pt>
                <c:pt idx="174">
                  <c:v>2.9289999999999998</c:v>
                </c:pt>
                <c:pt idx="175">
                  <c:v>2.8730000000000002</c:v>
                </c:pt>
                <c:pt idx="176">
                  <c:v>2.8140000000000001</c:v>
                </c:pt>
                <c:pt idx="177">
                  <c:v>2.81</c:v>
                </c:pt>
                <c:pt idx="178">
                  <c:v>2.7879999999999998</c:v>
                </c:pt>
                <c:pt idx="179">
                  <c:v>2.7370000000000001</c:v>
                </c:pt>
                <c:pt idx="180">
                  <c:v>2.6960000000000002</c:v>
                </c:pt>
                <c:pt idx="181">
                  <c:v>2.75</c:v>
                </c:pt>
                <c:pt idx="182">
                  <c:v>2.8319999999999999</c:v>
                </c:pt>
                <c:pt idx="183">
                  <c:v>2.8290000000000002</c:v>
                </c:pt>
                <c:pt idx="184">
                  <c:v>2.8079999999999998</c:v>
                </c:pt>
                <c:pt idx="185">
                  <c:v>2.8210000000000002</c:v>
                </c:pt>
                <c:pt idx="186">
                  <c:v>2.8079999999999998</c:v>
                </c:pt>
                <c:pt idx="187">
                  <c:v>2.8079999999999998</c:v>
                </c:pt>
                <c:pt idx="188">
                  <c:v>2.8039999999999998</c:v>
                </c:pt>
                <c:pt idx="189">
                  <c:v>2.87</c:v>
                </c:pt>
                <c:pt idx="190">
                  <c:v>2.9089999999999998</c:v>
                </c:pt>
                <c:pt idx="191">
                  <c:v>2.9159999999999999</c:v>
                </c:pt>
                <c:pt idx="192">
                  <c:v>2.8149999999999999</c:v>
                </c:pt>
              </c:numCache>
            </c:numRef>
          </c:val>
          <c:smooth val="0"/>
        </c:ser>
        <c:dLbls>
          <c:showLegendKey val="0"/>
          <c:showVal val="0"/>
          <c:showCatName val="0"/>
          <c:showSerName val="0"/>
          <c:showPercent val="0"/>
          <c:showBubbleSize val="0"/>
        </c:dLbls>
        <c:marker val="1"/>
        <c:smooth val="0"/>
        <c:axId val="612409856"/>
        <c:axId val="643888768"/>
      </c:lineChart>
      <c:dateAx>
        <c:axId val="612409856"/>
        <c:scaling>
          <c:orientation val="minMax"/>
        </c:scaling>
        <c:delete val="0"/>
        <c:axPos val="b"/>
        <c:numFmt formatCode="m/d/yyyy" sourceLinked="1"/>
        <c:majorTickMark val="out"/>
        <c:minorTickMark val="none"/>
        <c:tickLblPos val="nextTo"/>
        <c:crossAx val="643888768"/>
        <c:crosses val="autoZero"/>
        <c:auto val="1"/>
        <c:lblOffset val="100"/>
        <c:baseTimeUnit val="days"/>
      </c:dateAx>
      <c:valAx>
        <c:axId val="643888768"/>
        <c:scaling>
          <c:orientation val="minMax"/>
        </c:scaling>
        <c:delete val="0"/>
        <c:axPos val="l"/>
        <c:majorGridlines/>
        <c:numFmt formatCode="&quot;$&quot;#,##0.00" sourceLinked="0"/>
        <c:majorTickMark val="out"/>
        <c:minorTickMark val="none"/>
        <c:tickLblPos val="nextTo"/>
        <c:crossAx val="612409856"/>
        <c:crosses val="autoZero"/>
        <c:crossBetween val="between"/>
      </c:valAx>
    </c:plotArea>
    <c:plotVisOnly val="1"/>
    <c:dispBlanksAs val="gap"/>
    <c:showDLblsOverMax val="0"/>
  </c:chart>
  <c:txPr>
    <a:bodyPr/>
    <a:lstStyle/>
    <a:p>
      <a:pPr>
        <a:defRPr sz="1600">
          <a:solidFill>
            <a:schemeClr val="tx2">
              <a:lumMod val="90000"/>
              <a:lumOff val="10000"/>
            </a:schemeClr>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'monthly rebates'!$A$8</c:f>
              <c:strCache>
                <c:ptCount val="1"/>
                <c:pt idx="0">
                  <c:v>Ductless ASHP Installations</c:v>
                </c:pt>
              </c:strCache>
            </c:strRef>
          </c:tx>
          <c:spPr>
            <a:solidFill>
              <a:schemeClr val="tx2">
                <a:lumMod val="75000"/>
                <a:lumOff val="25000"/>
              </a:schemeClr>
            </a:solidFill>
          </c:spPr>
          <c:invertIfNegative val="0"/>
          <c:cat>
            <c:strRef>
              <c:f>'monthly rebates'!$C$4:$AS$4</c:f>
              <c:strCache>
                <c:ptCount val="43"/>
                <c:pt idx="0">
                  <c:v>Oct 2013</c:v>
                </c:pt>
                <c:pt idx="1">
                  <c:v>Nov 2013</c:v>
                </c:pt>
                <c:pt idx="2">
                  <c:v>Dec 2013</c:v>
                </c:pt>
                <c:pt idx="3">
                  <c:v>Jan 2014</c:v>
                </c:pt>
                <c:pt idx="4">
                  <c:v>Feb 2014</c:v>
                </c:pt>
                <c:pt idx="5">
                  <c:v>Mar 2014</c:v>
                </c:pt>
                <c:pt idx="6">
                  <c:v>Apr 2014</c:v>
                </c:pt>
                <c:pt idx="7">
                  <c:v>May 2014</c:v>
                </c:pt>
                <c:pt idx="8">
                  <c:v>Jun 2014</c:v>
                </c:pt>
                <c:pt idx="9">
                  <c:v>Jul 2014</c:v>
                </c:pt>
                <c:pt idx="10">
                  <c:v>Aug 2014</c:v>
                </c:pt>
                <c:pt idx="11">
                  <c:v>Sep 2014</c:v>
                </c:pt>
                <c:pt idx="12">
                  <c:v>Oct 2014</c:v>
                </c:pt>
                <c:pt idx="13">
                  <c:v>Nov 2014</c:v>
                </c:pt>
                <c:pt idx="14">
                  <c:v>Dec 2014</c:v>
                </c:pt>
                <c:pt idx="15">
                  <c:v>Jan 2015</c:v>
                </c:pt>
                <c:pt idx="16">
                  <c:v>Feb 2015</c:v>
                </c:pt>
                <c:pt idx="17">
                  <c:v>Mar 2015</c:v>
                </c:pt>
                <c:pt idx="18">
                  <c:v>Apr 2015</c:v>
                </c:pt>
                <c:pt idx="19">
                  <c:v>May 2015</c:v>
                </c:pt>
                <c:pt idx="20">
                  <c:v>Jun 2015</c:v>
                </c:pt>
                <c:pt idx="21">
                  <c:v>Jul 2015</c:v>
                </c:pt>
                <c:pt idx="22">
                  <c:v>Aug 2015</c:v>
                </c:pt>
                <c:pt idx="23">
                  <c:v>Sep 2015</c:v>
                </c:pt>
                <c:pt idx="24">
                  <c:v>Oct 2015</c:v>
                </c:pt>
                <c:pt idx="25">
                  <c:v>Nov 2015</c:v>
                </c:pt>
                <c:pt idx="26">
                  <c:v>Dec 2015</c:v>
                </c:pt>
                <c:pt idx="27">
                  <c:v>Jan 2016</c:v>
                </c:pt>
                <c:pt idx="28">
                  <c:v>Feb 2016</c:v>
                </c:pt>
                <c:pt idx="29">
                  <c:v>Mar 2016</c:v>
                </c:pt>
                <c:pt idx="30">
                  <c:v>Apr 2016</c:v>
                </c:pt>
                <c:pt idx="31">
                  <c:v>May 2016</c:v>
                </c:pt>
                <c:pt idx="32">
                  <c:v>Jun 2016</c:v>
                </c:pt>
                <c:pt idx="33">
                  <c:v>Jul 2016</c:v>
                </c:pt>
                <c:pt idx="34">
                  <c:v>Aug 2016</c:v>
                </c:pt>
                <c:pt idx="35">
                  <c:v>Sep 2016</c:v>
                </c:pt>
                <c:pt idx="36">
                  <c:v>Oct 2016</c:v>
                </c:pt>
                <c:pt idx="37">
                  <c:v>Nov 2016</c:v>
                </c:pt>
                <c:pt idx="38">
                  <c:v>Dec 2016</c:v>
                </c:pt>
                <c:pt idx="39">
                  <c:v>Jan 2017</c:v>
                </c:pt>
                <c:pt idx="40">
                  <c:v>Feb 2017</c:v>
                </c:pt>
                <c:pt idx="41">
                  <c:v>Mar 2017</c:v>
                </c:pt>
                <c:pt idx="42">
                  <c:v>Apr 2017</c:v>
                </c:pt>
              </c:strCache>
            </c:strRef>
          </c:cat>
          <c:val>
            <c:numRef>
              <c:f>'monthly rebates'!$C$8:$AS$8</c:f>
              <c:numCache>
                <c:formatCode>#,##0</c:formatCode>
                <c:ptCount val="43"/>
                <c:pt idx="0">
                  <c:v>261</c:v>
                </c:pt>
                <c:pt idx="1">
                  <c:v>298</c:v>
                </c:pt>
                <c:pt idx="2">
                  <c:v>224</c:v>
                </c:pt>
                <c:pt idx="3">
                  <c:v>212</c:v>
                </c:pt>
                <c:pt idx="4">
                  <c:v>177</c:v>
                </c:pt>
                <c:pt idx="5">
                  <c:v>184</c:v>
                </c:pt>
                <c:pt idx="6">
                  <c:v>306</c:v>
                </c:pt>
                <c:pt idx="7">
                  <c:v>347</c:v>
                </c:pt>
                <c:pt idx="8">
                  <c:v>499</c:v>
                </c:pt>
                <c:pt idx="9">
                  <c:v>811</c:v>
                </c:pt>
                <c:pt idx="10">
                  <c:v>677</c:v>
                </c:pt>
                <c:pt idx="11">
                  <c:v>1021</c:v>
                </c:pt>
                <c:pt idx="12">
                  <c:v>742</c:v>
                </c:pt>
                <c:pt idx="13">
                  <c:v>562</c:v>
                </c:pt>
                <c:pt idx="14">
                  <c:v>464</c:v>
                </c:pt>
                <c:pt idx="15">
                  <c:v>351</c:v>
                </c:pt>
                <c:pt idx="16">
                  <c:v>219</c:v>
                </c:pt>
                <c:pt idx="17">
                  <c:v>228</c:v>
                </c:pt>
                <c:pt idx="18">
                  <c:v>228</c:v>
                </c:pt>
                <c:pt idx="19">
                  <c:v>334</c:v>
                </c:pt>
                <c:pt idx="20">
                  <c:v>610</c:v>
                </c:pt>
                <c:pt idx="21">
                  <c:v>507</c:v>
                </c:pt>
                <c:pt idx="22">
                  <c:v>491</c:v>
                </c:pt>
                <c:pt idx="23">
                  <c:v>495</c:v>
                </c:pt>
                <c:pt idx="24">
                  <c:v>732</c:v>
                </c:pt>
                <c:pt idx="25">
                  <c:v>452</c:v>
                </c:pt>
                <c:pt idx="26">
                  <c:v>507</c:v>
                </c:pt>
                <c:pt idx="27">
                  <c:v>315</c:v>
                </c:pt>
                <c:pt idx="28">
                  <c:v>233</c:v>
                </c:pt>
                <c:pt idx="29">
                  <c:v>219</c:v>
                </c:pt>
                <c:pt idx="30">
                  <c:v>190</c:v>
                </c:pt>
                <c:pt idx="31">
                  <c:v>240</c:v>
                </c:pt>
                <c:pt idx="32">
                  <c:v>460</c:v>
                </c:pt>
                <c:pt idx="33">
                  <c:v>351</c:v>
                </c:pt>
                <c:pt idx="34">
                  <c:v>529</c:v>
                </c:pt>
                <c:pt idx="35">
                  <c:v>570</c:v>
                </c:pt>
                <c:pt idx="36">
                  <c:v>509</c:v>
                </c:pt>
                <c:pt idx="37">
                  <c:v>483</c:v>
                </c:pt>
                <c:pt idx="38">
                  <c:v>503</c:v>
                </c:pt>
                <c:pt idx="39">
                  <c:v>320</c:v>
                </c:pt>
                <c:pt idx="40">
                  <c:v>212</c:v>
                </c:pt>
                <c:pt idx="41">
                  <c:v>235</c:v>
                </c:pt>
                <c:pt idx="42">
                  <c:v>203</c:v>
                </c:pt>
              </c:numCache>
            </c:numRef>
          </c:val>
        </c:ser>
        <c:dLbls>
          <c:showLegendKey val="0"/>
          <c:showVal val="0"/>
          <c:showCatName val="0"/>
          <c:showSerName val="0"/>
          <c:showPercent val="0"/>
          <c:showBubbleSize val="0"/>
        </c:dLbls>
        <c:gapWidth val="150"/>
        <c:axId val="565694976"/>
        <c:axId val="606217344"/>
      </c:barChart>
      <c:lineChart>
        <c:grouping val="standard"/>
        <c:varyColors val="0"/>
        <c:ser>
          <c:idx val="1"/>
          <c:order val="1"/>
          <c:tx>
            <c:v>Total ASHP</c:v>
          </c:tx>
          <c:spPr>
            <a:ln w="47625">
              <a:solidFill>
                <a:srgbClr val="FF0000"/>
              </a:solidFill>
            </a:ln>
          </c:spPr>
          <c:marker>
            <c:symbol val="none"/>
          </c:marker>
          <c:val>
            <c:numRef>
              <c:f>'monthly rebates'!$C$3:$AS$3</c:f>
              <c:numCache>
                <c:formatCode>#,##0</c:formatCode>
                <c:ptCount val="43"/>
                <c:pt idx="0">
                  <c:v>261</c:v>
                </c:pt>
                <c:pt idx="1">
                  <c:v>559</c:v>
                </c:pt>
                <c:pt idx="2">
                  <c:v>783</c:v>
                </c:pt>
                <c:pt idx="3">
                  <c:v>995</c:v>
                </c:pt>
                <c:pt idx="4">
                  <c:v>1172</c:v>
                </c:pt>
                <c:pt idx="5">
                  <c:v>1356</c:v>
                </c:pt>
                <c:pt idx="6">
                  <c:v>1662</c:v>
                </c:pt>
                <c:pt idx="7">
                  <c:v>2009</c:v>
                </c:pt>
                <c:pt idx="8">
                  <c:v>2508</c:v>
                </c:pt>
                <c:pt idx="9">
                  <c:v>3319</c:v>
                </c:pt>
                <c:pt idx="10">
                  <c:v>3996</c:v>
                </c:pt>
                <c:pt idx="11">
                  <c:v>5017</c:v>
                </c:pt>
                <c:pt idx="12">
                  <c:v>5759</c:v>
                </c:pt>
                <c:pt idx="13">
                  <c:v>6321</c:v>
                </c:pt>
                <c:pt idx="14">
                  <c:v>6785</c:v>
                </c:pt>
                <c:pt idx="15">
                  <c:v>7136</c:v>
                </c:pt>
                <c:pt idx="16">
                  <c:v>7355</c:v>
                </c:pt>
                <c:pt idx="17">
                  <c:v>7583</c:v>
                </c:pt>
                <c:pt idx="18">
                  <c:v>7811</c:v>
                </c:pt>
                <c:pt idx="19">
                  <c:v>8145</c:v>
                </c:pt>
                <c:pt idx="20">
                  <c:v>8755</c:v>
                </c:pt>
                <c:pt idx="21">
                  <c:v>9262</c:v>
                </c:pt>
                <c:pt idx="22">
                  <c:v>9753</c:v>
                </c:pt>
                <c:pt idx="23">
                  <c:v>10248</c:v>
                </c:pt>
                <c:pt idx="24">
                  <c:v>10980</c:v>
                </c:pt>
                <c:pt idx="25">
                  <c:v>11432</c:v>
                </c:pt>
                <c:pt idx="26">
                  <c:v>11939</c:v>
                </c:pt>
                <c:pt idx="27">
                  <c:v>12254</c:v>
                </c:pt>
                <c:pt idx="28">
                  <c:v>12487</c:v>
                </c:pt>
                <c:pt idx="29">
                  <c:v>12706</c:v>
                </c:pt>
                <c:pt idx="30">
                  <c:v>12896</c:v>
                </c:pt>
                <c:pt idx="31">
                  <c:v>13136</c:v>
                </c:pt>
                <c:pt idx="32">
                  <c:v>13596</c:v>
                </c:pt>
                <c:pt idx="33">
                  <c:v>13947</c:v>
                </c:pt>
                <c:pt idx="34">
                  <c:v>14476</c:v>
                </c:pt>
                <c:pt idx="35">
                  <c:v>15046</c:v>
                </c:pt>
                <c:pt idx="36">
                  <c:v>15555</c:v>
                </c:pt>
                <c:pt idx="37">
                  <c:v>16038</c:v>
                </c:pt>
                <c:pt idx="38">
                  <c:v>16541</c:v>
                </c:pt>
                <c:pt idx="39">
                  <c:v>16861</c:v>
                </c:pt>
                <c:pt idx="40">
                  <c:v>17073</c:v>
                </c:pt>
                <c:pt idx="41">
                  <c:v>17308</c:v>
                </c:pt>
                <c:pt idx="42">
                  <c:v>17511</c:v>
                </c:pt>
              </c:numCache>
            </c:numRef>
          </c:val>
          <c:smooth val="0"/>
        </c:ser>
        <c:dLbls>
          <c:showLegendKey val="0"/>
          <c:showVal val="0"/>
          <c:showCatName val="0"/>
          <c:showSerName val="0"/>
          <c:showPercent val="0"/>
          <c:showBubbleSize val="0"/>
        </c:dLbls>
        <c:marker val="1"/>
        <c:smooth val="0"/>
        <c:axId val="565697024"/>
        <c:axId val="603518592"/>
      </c:lineChart>
      <c:catAx>
        <c:axId val="565694976"/>
        <c:scaling>
          <c:orientation val="minMax"/>
        </c:scaling>
        <c:delete val="0"/>
        <c:axPos val="b"/>
        <c:numFmt formatCode="General" sourceLinked="1"/>
        <c:majorTickMark val="out"/>
        <c:minorTickMark val="none"/>
        <c:tickLblPos val="nextTo"/>
        <c:txPr>
          <a:bodyPr/>
          <a:lstStyle/>
          <a:p>
            <a:pPr>
              <a:defRPr sz="1600"/>
            </a:pPr>
            <a:endParaRPr lang="en-US"/>
          </a:p>
        </c:txPr>
        <c:crossAx val="606217344"/>
        <c:crosses val="autoZero"/>
        <c:auto val="1"/>
        <c:lblAlgn val="ctr"/>
        <c:lblOffset val="100"/>
        <c:noMultiLvlLbl val="0"/>
      </c:catAx>
      <c:valAx>
        <c:axId val="606217344"/>
        <c:scaling>
          <c:orientation val="minMax"/>
        </c:scaling>
        <c:delete val="0"/>
        <c:axPos val="l"/>
        <c:majorGridlines/>
        <c:numFmt formatCode="#,##0" sourceLinked="1"/>
        <c:majorTickMark val="out"/>
        <c:minorTickMark val="none"/>
        <c:tickLblPos val="nextTo"/>
        <c:txPr>
          <a:bodyPr/>
          <a:lstStyle/>
          <a:p>
            <a:pPr>
              <a:defRPr sz="1800"/>
            </a:pPr>
            <a:endParaRPr lang="en-US"/>
          </a:p>
        </c:txPr>
        <c:crossAx val="565694976"/>
        <c:crosses val="autoZero"/>
        <c:crossBetween val="between"/>
      </c:valAx>
      <c:valAx>
        <c:axId val="603518592"/>
        <c:scaling>
          <c:orientation val="minMax"/>
        </c:scaling>
        <c:delete val="0"/>
        <c:axPos val="r"/>
        <c:numFmt formatCode="#,##0" sourceLinked="1"/>
        <c:majorTickMark val="out"/>
        <c:minorTickMark val="none"/>
        <c:tickLblPos val="nextTo"/>
        <c:txPr>
          <a:bodyPr/>
          <a:lstStyle/>
          <a:p>
            <a:pPr>
              <a:defRPr sz="1400"/>
            </a:pPr>
            <a:endParaRPr lang="en-US"/>
          </a:p>
        </c:txPr>
        <c:crossAx val="565697024"/>
        <c:crosses val="max"/>
        <c:crossBetween val="between"/>
      </c:valAx>
      <c:catAx>
        <c:axId val="565697024"/>
        <c:scaling>
          <c:orientation val="minMax"/>
        </c:scaling>
        <c:delete val="1"/>
        <c:axPos val="b"/>
        <c:majorTickMark val="out"/>
        <c:minorTickMark val="none"/>
        <c:tickLblPos val="nextTo"/>
        <c:crossAx val="603518592"/>
        <c:crosses val="autoZero"/>
        <c:auto val="1"/>
        <c:lblAlgn val="ctr"/>
        <c:lblOffset val="100"/>
        <c:noMultiLvlLbl val="0"/>
      </c:cat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ASHP Rebates by BTU</a:t>
            </a:r>
            <a:r>
              <a:rPr lang="en-US" baseline="0"/>
              <a:t> Capacity</a:t>
            </a:r>
            <a:endParaRPr lang="en-US"/>
          </a:p>
        </c:rich>
      </c:tx>
      <c:layout/>
      <c:overlay val="0"/>
    </c:title>
    <c:autoTitleDeleted val="0"/>
    <c:view3D>
      <c:rotX val="75"/>
      <c:rotY val="0"/>
      <c:rAngAx val="0"/>
      <c:perspective val="30"/>
    </c:view3D>
    <c:floor>
      <c:thickness val="0"/>
    </c:floor>
    <c:sideWall>
      <c:thickness val="0"/>
    </c:sideWall>
    <c:backWall>
      <c:thickness val="0"/>
    </c:backWall>
    <c:plotArea>
      <c:layout>
        <c:manualLayout>
          <c:layoutTarget val="inner"/>
          <c:xMode val="edge"/>
          <c:yMode val="edge"/>
          <c:x val="2.9452054794520541E-2"/>
          <c:y val="0.10150475721784777"/>
          <c:w val="0.757347987751531"/>
          <c:h val="0.75474518810148727"/>
        </c:manualLayout>
      </c:layout>
      <c:pie3DChart>
        <c:varyColors val="1"/>
        <c:ser>
          <c:idx val="0"/>
          <c:order val="0"/>
          <c:tx>
            <c:v>Rebates by BTU Capacity</c:v>
          </c:tx>
          <c:dPt>
            <c:idx val="4"/>
            <c:bubble3D val="0"/>
            <c:spPr>
              <a:solidFill>
                <a:srgbClr val="FFFF00"/>
              </a:solidFill>
            </c:spPr>
          </c:dPt>
          <c:cat>
            <c:strRef>
              <c:f>'by mfg'!$Y$4:$Y$9</c:f>
              <c:strCache>
                <c:ptCount val="6"/>
                <c:pt idx="0">
                  <c:v>24k</c:v>
                </c:pt>
                <c:pt idx="1">
                  <c:v>18k</c:v>
                </c:pt>
                <c:pt idx="2">
                  <c:v>15k</c:v>
                </c:pt>
                <c:pt idx="3">
                  <c:v>12k</c:v>
                </c:pt>
                <c:pt idx="4">
                  <c:v>9k</c:v>
                </c:pt>
                <c:pt idx="5">
                  <c:v>Multi-zone</c:v>
                </c:pt>
              </c:strCache>
            </c:strRef>
          </c:cat>
          <c:val>
            <c:numRef>
              <c:f>'by mfg'!$Z$4:$Z$9</c:f>
              <c:numCache>
                <c:formatCode>General</c:formatCode>
                <c:ptCount val="6"/>
                <c:pt idx="0">
                  <c:v>291</c:v>
                </c:pt>
                <c:pt idx="1">
                  <c:v>411</c:v>
                </c:pt>
                <c:pt idx="2">
                  <c:v>2605</c:v>
                </c:pt>
                <c:pt idx="3">
                  <c:v>945</c:v>
                </c:pt>
                <c:pt idx="4">
                  <c:v>481</c:v>
                </c:pt>
                <c:pt idx="5">
                  <c:v>852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2344820767267104"/>
          <c:y val="0.61327230971128599"/>
          <c:w val="0.27426868730449788"/>
          <c:h val="0.33617421259842517"/>
        </c:manualLayout>
      </c:layout>
      <c:overlay val="0"/>
      <c:txPr>
        <a:bodyPr/>
        <a:lstStyle/>
        <a:p>
          <a:pPr rtl="0">
            <a:defRPr sz="18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ASHP Rebates by MFG</a:t>
            </a:r>
          </a:p>
        </c:rich>
      </c:tx>
      <c:layout/>
      <c:overlay val="0"/>
    </c:title>
    <c:autoTitleDeleted val="0"/>
    <c:view3D>
      <c:rotX val="75"/>
      <c:rotY val="0"/>
      <c:rAngAx val="0"/>
      <c:perspective val="30"/>
    </c:view3D>
    <c:floor>
      <c:thickness val="0"/>
    </c:floor>
    <c:sideWall>
      <c:thickness val="0"/>
    </c:sideWall>
    <c:backWall>
      <c:thickness val="0"/>
    </c:backWall>
    <c:plotArea>
      <c:layout>
        <c:manualLayout>
          <c:layoutTarget val="inner"/>
          <c:xMode val="edge"/>
          <c:yMode val="edge"/>
          <c:x val="1.2222222222222223E-2"/>
          <c:y val="0.1133982856573308"/>
          <c:w val="0.74845914260717405"/>
          <c:h val="0.74419665105152999"/>
        </c:manualLayout>
      </c:layout>
      <c:pie3DChart>
        <c:varyColors val="1"/>
        <c:ser>
          <c:idx val="0"/>
          <c:order val="0"/>
          <c:tx>
            <c:v>Rebates by MFG</c:v>
          </c:tx>
          <c:dPt>
            <c:idx val="4"/>
            <c:bubble3D val="0"/>
            <c:spPr>
              <a:solidFill>
                <a:srgbClr val="FFFF00"/>
              </a:solidFill>
            </c:spPr>
          </c:dPt>
          <c:cat>
            <c:strRef>
              <c:f>'by mfg'!$L$5:$L$9</c:f>
              <c:strCache>
                <c:ptCount val="5"/>
                <c:pt idx="0">
                  <c:v>Daikin</c:v>
                </c:pt>
                <c:pt idx="1">
                  <c:v>Fujitsu</c:v>
                </c:pt>
                <c:pt idx="2">
                  <c:v>Mitsubishi</c:v>
                </c:pt>
                <c:pt idx="3">
                  <c:v>LG</c:v>
                </c:pt>
                <c:pt idx="4">
                  <c:v>Other</c:v>
                </c:pt>
              </c:strCache>
            </c:strRef>
          </c:cat>
          <c:val>
            <c:numRef>
              <c:f>'by mfg'!$M$5:$M$9</c:f>
              <c:numCache>
                <c:formatCode>General</c:formatCode>
                <c:ptCount val="5"/>
                <c:pt idx="0">
                  <c:v>305</c:v>
                </c:pt>
                <c:pt idx="1">
                  <c:v>3567</c:v>
                </c:pt>
                <c:pt idx="2">
                  <c:v>1605</c:v>
                </c:pt>
                <c:pt idx="3">
                  <c:v>97</c:v>
                </c:pt>
                <c:pt idx="4">
                  <c:v>11</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3985476815398077"/>
          <c:y val="0.38169291338582678"/>
          <c:w val="0.26014523184601923"/>
          <c:h val="0.30818050433569222"/>
        </c:manualLayout>
      </c:layout>
      <c:overlay val="0"/>
      <c:txPr>
        <a:bodyPr/>
        <a:lstStyle/>
        <a:p>
          <a:pPr rtl="0">
            <a:defRPr sz="200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ASHP Rebates by HSPF</a:t>
            </a:r>
          </a:p>
        </c:rich>
      </c:tx>
      <c:layout/>
      <c:overlay val="0"/>
    </c:title>
    <c:autoTitleDeleted val="0"/>
    <c:view3D>
      <c:rotX val="75"/>
      <c:rotY val="0"/>
      <c:rAngAx val="0"/>
      <c:perspective val="30"/>
    </c:view3D>
    <c:floor>
      <c:thickness val="0"/>
    </c:floor>
    <c:sideWall>
      <c:thickness val="0"/>
    </c:sideWall>
    <c:backWall>
      <c:thickness val="0"/>
    </c:backWall>
    <c:plotArea>
      <c:layout>
        <c:manualLayout>
          <c:layoutTarget val="inner"/>
          <c:xMode val="edge"/>
          <c:yMode val="edge"/>
          <c:x val="3.3333333333333333E-2"/>
          <c:y val="0.15266221930592008"/>
          <c:w val="0.757347987751531"/>
          <c:h val="0.75474518810148727"/>
        </c:manualLayout>
      </c:layout>
      <c:pie3DChart>
        <c:varyColors val="1"/>
        <c:ser>
          <c:idx val="0"/>
          <c:order val="0"/>
          <c:tx>
            <c:v>Rebates by HSPF</c:v>
          </c:tx>
          <c:dPt>
            <c:idx val="4"/>
            <c:bubble3D val="0"/>
            <c:spPr>
              <a:solidFill>
                <a:srgbClr val="FFFF00"/>
              </a:solidFill>
            </c:spPr>
          </c:dPt>
          <c:cat>
            <c:numRef>
              <c:f>'by mfg'!$I$6:$I$10</c:f>
              <c:numCache>
                <c:formatCode>General</c:formatCode>
                <c:ptCount val="5"/>
                <c:pt idx="0">
                  <c:v>10</c:v>
                </c:pt>
                <c:pt idx="1">
                  <c:v>11</c:v>
                </c:pt>
                <c:pt idx="2">
                  <c:v>12</c:v>
                </c:pt>
                <c:pt idx="3">
                  <c:v>13</c:v>
                </c:pt>
                <c:pt idx="4">
                  <c:v>14</c:v>
                </c:pt>
              </c:numCache>
            </c:numRef>
          </c:cat>
          <c:val>
            <c:numRef>
              <c:f>'by mfg'!$J$6:$J$10</c:f>
              <c:numCache>
                <c:formatCode>General</c:formatCode>
                <c:ptCount val="5"/>
                <c:pt idx="0">
                  <c:v>642</c:v>
                </c:pt>
                <c:pt idx="1">
                  <c:v>350</c:v>
                </c:pt>
                <c:pt idx="2">
                  <c:v>1571</c:v>
                </c:pt>
                <c:pt idx="3">
                  <c:v>2042</c:v>
                </c:pt>
                <c:pt idx="4">
                  <c:v>980</c:v>
                </c:pt>
              </c:numCache>
            </c:numRef>
          </c:val>
        </c:ser>
        <c:dLbls>
          <c:showLegendKey val="0"/>
          <c:showVal val="0"/>
          <c:showCatName val="0"/>
          <c:showSerName val="0"/>
          <c:showPercent val="0"/>
          <c:showBubbleSize val="0"/>
          <c:showLeaderLines val="1"/>
        </c:dLbls>
      </c:pie3DChart>
    </c:plotArea>
    <c:legend>
      <c:legendPos val="r"/>
      <c:layout/>
      <c:overlay val="0"/>
      <c:txPr>
        <a:bodyPr/>
        <a:lstStyle/>
        <a:p>
          <a:pPr rtl="0">
            <a:defRPr sz="240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'Bin Data'!$B$7</c:f>
              <c:strCache>
                <c:ptCount val="1"/>
                <c:pt idx="0">
                  <c:v>Anchorage</c:v>
                </c:pt>
              </c:strCache>
            </c:strRef>
          </c:tx>
          <c:spPr>
            <a:ln w="63500"/>
          </c:spPr>
          <c:marker>
            <c:symbol val="none"/>
          </c:marker>
          <c:cat>
            <c:strRef>
              <c:f>'Bin Data'!$A$8:$A$38</c:f>
              <c:strCache>
                <c:ptCount val="31"/>
                <c:pt idx="0">
                  <c:v>(-40, -35]</c:v>
                </c:pt>
                <c:pt idx="1">
                  <c:v>(-35, -30]</c:v>
                </c:pt>
                <c:pt idx="2">
                  <c:v>(-30, -25]</c:v>
                </c:pt>
                <c:pt idx="3">
                  <c:v>(-25, -20]</c:v>
                </c:pt>
                <c:pt idx="4">
                  <c:v>(-20, -15]</c:v>
                </c:pt>
                <c:pt idx="5">
                  <c:v>(-15, -10]</c:v>
                </c:pt>
                <c:pt idx="6">
                  <c:v>(-10, -5]</c:v>
                </c:pt>
                <c:pt idx="7">
                  <c:v>(-5, 0]</c:v>
                </c:pt>
                <c:pt idx="8">
                  <c:v>(0, 5]</c:v>
                </c:pt>
                <c:pt idx="9">
                  <c:v>(5, 10]</c:v>
                </c:pt>
                <c:pt idx="10">
                  <c:v>(10, 15]</c:v>
                </c:pt>
                <c:pt idx="11">
                  <c:v>(15, 20]</c:v>
                </c:pt>
                <c:pt idx="12">
                  <c:v>(20, 25]</c:v>
                </c:pt>
                <c:pt idx="13">
                  <c:v>(25, 30]</c:v>
                </c:pt>
                <c:pt idx="14">
                  <c:v>(30, 35]</c:v>
                </c:pt>
                <c:pt idx="15">
                  <c:v>(35, 40]</c:v>
                </c:pt>
                <c:pt idx="16">
                  <c:v>(40, 45]</c:v>
                </c:pt>
                <c:pt idx="17">
                  <c:v>(45, 50]</c:v>
                </c:pt>
                <c:pt idx="18">
                  <c:v>(50, 55]</c:v>
                </c:pt>
                <c:pt idx="19">
                  <c:v>(55, 60]</c:v>
                </c:pt>
                <c:pt idx="20">
                  <c:v>(60, 65]</c:v>
                </c:pt>
                <c:pt idx="21">
                  <c:v>(65, 70]</c:v>
                </c:pt>
                <c:pt idx="22">
                  <c:v>(70, 75]</c:v>
                </c:pt>
                <c:pt idx="23">
                  <c:v>(75, 80]</c:v>
                </c:pt>
                <c:pt idx="24">
                  <c:v>(80, 85]</c:v>
                </c:pt>
                <c:pt idx="25">
                  <c:v>(85, 90]</c:v>
                </c:pt>
                <c:pt idx="26">
                  <c:v>(90, 95]</c:v>
                </c:pt>
                <c:pt idx="27">
                  <c:v>(95, 100]</c:v>
                </c:pt>
                <c:pt idx="28">
                  <c:v>(100,105]</c:v>
                </c:pt>
                <c:pt idx="29">
                  <c:v>(105,110]</c:v>
                </c:pt>
                <c:pt idx="30">
                  <c:v>(110, 115)</c:v>
                </c:pt>
              </c:strCache>
            </c:strRef>
          </c:cat>
          <c:val>
            <c:numRef>
              <c:f>'Bin Data'!$B$8:$B$38</c:f>
              <c:numCache>
                <c:formatCode>General</c:formatCode>
                <c:ptCount val="31"/>
                <c:pt idx="0">
                  <c:v>1E-4</c:v>
                </c:pt>
                <c:pt idx="1">
                  <c:v>1E-4</c:v>
                </c:pt>
                <c:pt idx="2">
                  <c:v>1E-4</c:v>
                </c:pt>
                <c:pt idx="3">
                  <c:v>1E-4</c:v>
                </c:pt>
                <c:pt idx="4">
                  <c:v>1E-4</c:v>
                </c:pt>
                <c:pt idx="5">
                  <c:v>8</c:v>
                </c:pt>
                <c:pt idx="6">
                  <c:v>61</c:v>
                </c:pt>
                <c:pt idx="7">
                  <c:v>142</c:v>
                </c:pt>
                <c:pt idx="8">
                  <c:v>171</c:v>
                </c:pt>
                <c:pt idx="9">
                  <c:v>171</c:v>
                </c:pt>
                <c:pt idx="10">
                  <c:v>374</c:v>
                </c:pt>
                <c:pt idx="11">
                  <c:v>838</c:v>
                </c:pt>
                <c:pt idx="12">
                  <c:v>703</c:v>
                </c:pt>
                <c:pt idx="13">
                  <c:v>639</c:v>
                </c:pt>
                <c:pt idx="14">
                  <c:v>808</c:v>
                </c:pt>
                <c:pt idx="15">
                  <c:v>826</c:v>
                </c:pt>
                <c:pt idx="16">
                  <c:v>540</c:v>
                </c:pt>
                <c:pt idx="17">
                  <c:v>696</c:v>
                </c:pt>
                <c:pt idx="18">
                  <c:v>923</c:v>
                </c:pt>
                <c:pt idx="19">
                  <c:v>1102</c:v>
                </c:pt>
                <c:pt idx="20">
                  <c:v>569</c:v>
                </c:pt>
                <c:pt idx="21">
                  <c:v>171</c:v>
                </c:pt>
                <c:pt idx="22">
                  <c:v>15</c:v>
                </c:pt>
                <c:pt idx="23">
                  <c:v>3</c:v>
                </c:pt>
                <c:pt idx="24">
                  <c:v>1E-4</c:v>
                </c:pt>
                <c:pt idx="25">
                  <c:v>1E-4</c:v>
                </c:pt>
                <c:pt idx="26">
                  <c:v>1E-4</c:v>
                </c:pt>
                <c:pt idx="27">
                  <c:v>1E-4</c:v>
                </c:pt>
                <c:pt idx="28">
                  <c:v>1E-4</c:v>
                </c:pt>
                <c:pt idx="29">
                  <c:v>1E-4</c:v>
                </c:pt>
                <c:pt idx="30">
                  <c:v>1E-4</c:v>
                </c:pt>
              </c:numCache>
            </c:numRef>
          </c:val>
          <c:smooth val="0"/>
        </c:ser>
        <c:ser>
          <c:idx val="1"/>
          <c:order val="1"/>
          <c:tx>
            <c:strRef>
              <c:f>'Bin Data'!$S$7</c:f>
              <c:strCache>
                <c:ptCount val="1"/>
                <c:pt idx="0">
                  <c:v>Bangor Maine</c:v>
                </c:pt>
              </c:strCache>
            </c:strRef>
          </c:tx>
          <c:spPr>
            <a:ln w="63500"/>
          </c:spPr>
          <c:marker>
            <c:symbol val="none"/>
          </c:marker>
          <c:val>
            <c:numRef>
              <c:f>'Bin Data'!$S$8:$S$38</c:f>
              <c:numCache>
                <c:formatCode>General</c:formatCode>
                <c:ptCount val="31"/>
                <c:pt idx="0">
                  <c:v>1E-4</c:v>
                </c:pt>
                <c:pt idx="1">
                  <c:v>1E-4</c:v>
                </c:pt>
                <c:pt idx="2">
                  <c:v>1E-4</c:v>
                </c:pt>
                <c:pt idx="3">
                  <c:v>1E-4</c:v>
                </c:pt>
                <c:pt idx="4">
                  <c:v>1E-4</c:v>
                </c:pt>
                <c:pt idx="5">
                  <c:v>10</c:v>
                </c:pt>
                <c:pt idx="6">
                  <c:v>49</c:v>
                </c:pt>
                <c:pt idx="7">
                  <c:v>73</c:v>
                </c:pt>
                <c:pt idx="8">
                  <c:v>94</c:v>
                </c:pt>
                <c:pt idx="9">
                  <c:v>185</c:v>
                </c:pt>
                <c:pt idx="10">
                  <c:v>293</c:v>
                </c:pt>
                <c:pt idx="11">
                  <c:v>411</c:v>
                </c:pt>
                <c:pt idx="12">
                  <c:v>442</c:v>
                </c:pt>
                <c:pt idx="13">
                  <c:v>648</c:v>
                </c:pt>
                <c:pt idx="14">
                  <c:v>789</c:v>
                </c:pt>
                <c:pt idx="15">
                  <c:v>817</c:v>
                </c:pt>
                <c:pt idx="16">
                  <c:v>615</c:v>
                </c:pt>
                <c:pt idx="17">
                  <c:v>685</c:v>
                </c:pt>
                <c:pt idx="18">
                  <c:v>754</c:v>
                </c:pt>
                <c:pt idx="19">
                  <c:v>777</c:v>
                </c:pt>
                <c:pt idx="20">
                  <c:v>829</c:v>
                </c:pt>
                <c:pt idx="21">
                  <c:v>503</c:v>
                </c:pt>
                <c:pt idx="22">
                  <c:v>398</c:v>
                </c:pt>
                <c:pt idx="23">
                  <c:v>240</c:v>
                </c:pt>
                <c:pt idx="24">
                  <c:v>117</c:v>
                </c:pt>
                <c:pt idx="25">
                  <c:v>26</c:v>
                </c:pt>
                <c:pt idx="26">
                  <c:v>5</c:v>
                </c:pt>
                <c:pt idx="27">
                  <c:v>1E-4</c:v>
                </c:pt>
                <c:pt idx="28">
                  <c:v>1E-4</c:v>
                </c:pt>
                <c:pt idx="29">
                  <c:v>1E-4</c:v>
                </c:pt>
                <c:pt idx="30">
                  <c:v>1E-4</c:v>
                </c:pt>
              </c:numCache>
            </c:numRef>
          </c:val>
          <c:smooth val="0"/>
        </c:ser>
        <c:ser>
          <c:idx val="2"/>
          <c:order val="2"/>
          <c:tx>
            <c:strRef>
              <c:f>'Bin Data'!$I$7</c:f>
              <c:strCache>
                <c:ptCount val="1"/>
                <c:pt idx="0">
                  <c:v>Ketchikan</c:v>
                </c:pt>
              </c:strCache>
            </c:strRef>
          </c:tx>
          <c:spPr>
            <a:ln w="63500"/>
          </c:spPr>
          <c:marker>
            <c:symbol val="none"/>
          </c:marker>
          <c:val>
            <c:numRef>
              <c:f>'Bin Data'!$I$8:$I$38</c:f>
              <c:numCache>
                <c:formatCode>General</c:formatCode>
                <c:ptCount val="31"/>
                <c:pt idx="0">
                  <c:v>1E-4</c:v>
                </c:pt>
                <c:pt idx="1">
                  <c:v>1E-4</c:v>
                </c:pt>
                <c:pt idx="2">
                  <c:v>1E-4</c:v>
                </c:pt>
                <c:pt idx="3">
                  <c:v>1E-4</c:v>
                </c:pt>
                <c:pt idx="4">
                  <c:v>1E-4</c:v>
                </c:pt>
                <c:pt idx="5">
                  <c:v>1E-4</c:v>
                </c:pt>
                <c:pt idx="6">
                  <c:v>1E-4</c:v>
                </c:pt>
                <c:pt idx="7">
                  <c:v>3</c:v>
                </c:pt>
                <c:pt idx="8">
                  <c:v>56</c:v>
                </c:pt>
                <c:pt idx="9">
                  <c:v>74</c:v>
                </c:pt>
                <c:pt idx="10">
                  <c:v>139</c:v>
                </c:pt>
                <c:pt idx="11">
                  <c:v>247</c:v>
                </c:pt>
                <c:pt idx="12">
                  <c:v>372</c:v>
                </c:pt>
                <c:pt idx="13">
                  <c:v>400</c:v>
                </c:pt>
                <c:pt idx="14">
                  <c:v>866</c:v>
                </c:pt>
                <c:pt idx="15">
                  <c:v>1302</c:v>
                </c:pt>
                <c:pt idx="16">
                  <c:v>1341</c:v>
                </c:pt>
                <c:pt idx="17">
                  <c:v>1128</c:v>
                </c:pt>
                <c:pt idx="18">
                  <c:v>981</c:v>
                </c:pt>
                <c:pt idx="19">
                  <c:v>1010</c:v>
                </c:pt>
                <c:pt idx="20">
                  <c:v>578</c:v>
                </c:pt>
                <c:pt idx="21">
                  <c:v>187</c:v>
                </c:pt>
                <c:pt idx="22">
                  <c:v>61</c:v>
                </c:pt>
                <c:pt idx="23">
                  <c:v>9</c:v>
                </c:pt>
                <c:pt idx="24">
                  <c:v>6</c:v>
                </c:pt>
                <c:pt idx="25">
                  <c:v>1E-4</c:v>
                </c:pt>
                <c:pt idx="26">
                  <c:v>1E-4</c:v>
                </c:pt>
                <c:pt idx="27">
                  <c:v>1E-4</c:v>
                </c:pt>
                <c:pt idx="28">
                  <c:v>1E-4</c:v>
                </c:pt>
                <c:pt idx="29">
                  <c:v>1E-4</c:v>
                </c:pt>
                <c:pt idx="30">
                  <c:v>1E-4</c:v>
                </c:pt>
              </c:numCache>
            </c:numRef>
          </c:val>
          <c:smooth val="0"/>
        </c:ser>
        <c:dLbls>
          <c:showLegendKey val="0"/>
          <c:showVal val="0"/>
          <c:showCatName val="0"/>
          <c:showSerName val="0"/>
          <c:showPercent val="0"/>
          <c:showBubbleSize val="0"/>
        </c:dLbls>
        <c:marker val="1"/>
        <c:smooth val="0"/>
        <c:axId val="644022272"/>
        <c:axId val="39273024"/>
      </c:lineChart>
      <c:catAx>
        <c:axId val="644022272"/>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39273024"/>
        <c:crosses val="autoZero"/>
        <c:auto val="1"/>
        <c:lblAlgn val="ctr"/>
        <c:lblOffset val="100"/>
        <c:noMultiLvlLbl val="0"/>
      </c:catAx>
      <c:valAx>
        <c:axId val="39273024"/>
        <c:scaling>
          <c:orientation val="minMax"/>
        </c:scaling>
        <c:delete val="0"/>
        <c:axPos val="l"/>
        <c:majorGridlines/>
        <c:numFmt formatCode="General" sourceLinked="1"/>
        <c:majorTickMark val="out"/>
        <c:minorTickMark val="none"/>
        <c:tickLblPos val="nextTo"/>
        <c:txPr>
          <a:bodyPr rot="0" vert="horz"/>
          <a:lstStyle/>
          <a:p>
            <a:pPr>
              <a:defRPr/>
            </a:pPr>
            <a:endParaRPr lang="en-US"/>
          </a:p>
        </c:txPr>
        <c:crossAx val="644022272"/>
        <c:crosses val="autoZero"/>
        <c:crossBetween val="between"/>
      </c:valAx>
    </c:plotArea>
    <c:legend>
      <c:legendPos val="r"/>
      <c:layout/>
      <c:overlay val="0"/>
    </c:legend>
    <c:plotVisOnly val="1"/>
    <c:dispBlanksAs val="gap"/>
    <c:showDLblsOverMax val="0"/>
  </c:chart>
  <c:txPr>
    <a:bodyPr/>
    <a:lstStyle/>
    <a:p>
      <a:pPr>
        <a:defRPr sz="2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'Bin Data'!$T$7</c:f>
              <c:strCache>
                <c:ptCount val="1"/>
                <c:pt idx="0">
                  <c:v>Caribou Maine</c:v>
                </c:pt>
              </c:strCache>
            </c:strRef>
          </c:tx>
          <c:spPr>
            <a:ln w="63500"/>
          </c:spPr>
          <c:marker>
            <c:symbol val="none"/>
          </c:marker>
          <c:cat>
            <c:strRef>
              <c:f>'Bin Data'!$U$8:$U$38</c:f>
              <c:strCache>
                <c:ptCount val="31"/>
                <c:pt idx="0">
                  <c:v>(-40, -35]</c:v>
                </c:pt>
                <c:pt idx="1">
                  <c:v>(-35, -30]</c:v>
                </c:pt>
                <c:pt idx="2">
                  <c:v>(-30, -25]</c:v>
                </c:pt>
                <c:pt idx="3">
                  <c:v>(-25, -20]</c:v>
                </c:pt>
                <c:pt idx="4">
                  <c:v>(-20, -15]</c:v>
                </c:pt>
                <c:pt idx="5">
                  <c:v>(-15, -10]</c:v>
                </c:pt>
                <c:pt idx="6">
                  <c:v>(-10, -5]</c:v>
                </c:pt>
                <c:pt idx="7">
                  <c:v>(-5, 0]</c:v>
                </c:pt>
                <c:pt idx="8">
                  <c:v>(0, 5]</c:v>
                </c:pt>
                <c:pt idx="9">
                  <c:v>(5, 10]</c:v>
                </c:pt>
                <c:pt idx="10">
                  <c:v>(10, 15]</c:v>
                </c:pt>
                <c:pt idx="11">
                  <c:v>(15, 20]</c:v>
                </c:pt>
                <c:pt idx="12">
                  <c:v>(20, 25]</c:v>
                </c:pt>
                <c:pt idx="13">
                  <c:v>(25, 30]</c:v>
                </c:pt>
                <c:pt idx="14">
                  <c:v>(30, 35]</c:v>
                </c:pt>
                <c:pt idx="15">
                  <c:v>(35, 40]</c:v>
                </c:pt>
                <c:pt idx="16">
                  <c:v>(40, 45]</c:v>
                </c:pt>
                <c:pt idx="17">
                  <c:v>(45, 50]</c:v>
                </c:pt>
                <c:pt idx="18">
                  <c:v>(50, 55]</c:v>
                </c:pt>
                <c:pt idx="19">
                  <c:v>(55, 60]</c:v>
                </c:pt>
                <c:pt idx="20">
                  <c:v>(60, 65]</c:v>
                </c:pt>
                <c:pt idx="21">
                  <c:v>(65, 70]</c:v>
                </c:pt>
                <c:pt idx="22">
                  <c:v>(70, 75]</c:v>
                </c:pt>
                <c:pt idx="23">
                  <c:v>(75, 80]</c:v>
                </c:pt>
                <c:pt idx="24">
                  <c:v>(80, 85]</c:v>
                </c:pt>
                <c:pt idx="25">
                  <c:v>(85, 90]</c:v>
                </c:pt>
                <c:pt idx="26">
                  <c:v>(90, 95]</c:v>
                </c:pt>
                <c:pt idx="27">
                  <c:v>(95, 100]</c:v>
                </c:pt>
                <c:pt idx="28">
                  <c:v>(100,105]</c:v>
                </c:pt>
                <c:pt idx="29">
                  <c:v>(105,110]</c:v>
                </c:pt>
                <c:pt idx="30">
                  <c:v>(110, 115)</c:v>
                </c:pt>
              </c:strCache>
            </c:strRef>
          </c:cat>
          <c:val>
            <c:numRef>
              <c:f>'Bin Data'!$T$8:$T$38</c:f>
              <c:numCache>
                <c:formatCode>General</c:formatCode>
                <c:ptCount val="31"/>
                <c:pt idx="0">
                  <c:v>1E-4</c:v>
                </c:pt>
                <c:pt idx="1">
                  <c:v>1E-4</c:v>
                </c:pt>
                <c:pt idx="2">
                  <c:v>1E-4</c:v>
                </c:pt>
                <c:pt idx="3">
                  <c:v>1E-4</c:v>
                </c:pt>
                <c:pt idx="4">
                  <c:v>6</c:v>
                </c:pt>
                <c:pt idx="5">
                  <c:v>26</c:v>
                </c:pt>
                <c:pt idx="6">
                  <c:v>132</c:v>
                </c:pt>
                <c:pt idx="7">
                  <c:v>233</c:v>
                </c:pt>
                <c:pt idx="8">
                  <c:v>270</c:v>
                </c:pt>
                <c:pt idx="9">
                  <c:v>300</c:v>
                </c:pt>
                <c:pt idx="10">
                  <c:v>488</c:v>
                </c:pt>
                <c:pt idx="11">
                  <c:v>510</c:v>
                </c:pt>
                <c:pt idx="12">
                  <c:v>408</c:v>
                </c:pt>
                <c:pt idx="13">
                  <c:v>540</c:v>
                </c:pt>
                <c:pt idx="14">
                  <c:v>808</c:v>
                </c:pt>
                <c:pt idx="15">
                  <c:v>645</c:v>
                </c:pt>
                <c:pt idx="16">
                  <c:v>616</c:v>
                </c:pt>
                <c:pt idx="17">
                  <c:v>672</c:v>
                </c:pt>
                <c:pt idx="18">
                  <c:v>830</c:v>
                </c:pt>
                <c:pt idx="19">
                  <c:v>495</c:v>
                </c:pt>
                <c:pt idx="20">
                  <c:v>613</c:v>
                </c:pt>
                <c:pt idx="21">
                  <c:v>564</c:v>
                </c:pt>
                <c:pt idx="22">
                  <c:v>293</c:v>
                </c:pt>
                <c:pt idx="23">
                  <c:v>181</c:v>
                </c:pt>
                <c:pt idx="24">
                  <c:v>89</c:v>
                </c:pt>
                <c:pt idx="25">
                  <c:v>38</c:v>
                </c:pt>
                <c:pt idx="26">
                  <c:v>1</c:v>
                </c:pt>
                <c:pt idx="27">
                  <c:v>1E-4</c:v>
                </c:pt>
                <c:pt idx="28">
                  <c:v>1E-4</c:v>
                </c:pt>
                <c:pt idx="29">
                  <c:v>1E-4</c:v>
                </c:pt>
                <c:pt idx="30">
                  <c:v>1E-4</c:v>
                </c:pt>
              </c:numCache>
            </c:numRef>
          </c:val>
          <c:smooth val="0"/>
        </c:ser>
        <c:ser>
          <c:idx val="2"/>
          <c:order val="1"/>
          <c:tx>
            <c:strRef>
              <c:f>'Bin Data'!$F$7</c:f>
              <c:strCache>
                <c:ptCount val="1"/>
                <c:pt idx="0">
                  <c:v>Fairbanks</c:v>
                </c:pt>
              </c:strCache>
            </c:strRef>
          </c:tx>
          <c:spPr>
            <a:ln w="63500"/>
          </c:spPr>
          <c:marker>
            <c:symbol val="none"/>
          </c:marker>
          <c:cat>
            <c:strRef>
              <c:f>'Bin Data'!$U$8:$U$38</c:f>
              <c:strCache>
                <c:ptCount val="31"/>
                <c:pt idx="0">
                  <c:v>(-40, -35]</c:v>
                </c:pt>
                <c:pt idx="1">
                  <c:v>(-35, -30]</c:v>
                </c:pt>
                <c:pt idx="2">
                  <c:v>(-30, -25]</c:v>
                </c:pt>
                <c:pt idx="3">
                  <c:v>(-25, -20]</c:v>
                </c:pt>
                <c:pt idx="4">
                  <c:v>(-20, -15]</c:v>
                </c:pt>
                <c:pt idx="5">
                  <c:v>(-15, -10]</c:v>
                </c:pt>
                <c:pt idx="6">
                  <c:v>(-10, -5]</c:v>
                </c:pt>
                <c:pt idx="7">
                  <c:v>(-5, 0]</c:v>
                </c:pt>
                <c:pt idx="8">
                  <c:v>(0, 5]</c:v>
                </c:pt>
                <c:pt idx="9">
                  <c:v>(5, 10]</c:v>
                </c:pt>
                <c:pt idx="10">
                  <c:v>(10, 15]</c:v>
                </c:pt>
                <c:pt idx="11">
                  <c:v>(15, 20]</c:v>
                </c:pt>
                <c:pt idx="12">
                  <c:v>(20, 25]</c:v>
                </c:pt>
                <c:pt idx="13">
                  <c:v>(25, 30]</c:v>
                </c:pt>
                <c:pt idx="14">
                  <c:v>(30, 35]</c:v>
                </c:pt>
                <c:pt idx="15">
                  <c:v>(35, 40]</c:v>
                </c:pt>
                <c:pt idx="16">
                  <c:v>(40, 45]</c:v>
                </c:pt>
                <c:pt idx="17">
                  <c:v>(45, 50]</c:v>
                </c:pt>
                <c:pt idx="18">
                  <c:v>(50, 55]</c:v>
                </c:pt>
                <c:pt idx="19">
                  <c:v>(55, 60]</c:v>
                </c:pt>
                <c:pt idx="20">
                  <c:v>(60, 65]</c:v>
                </c:pt>
                <c:pt idx="21">
                  <c:v>(65, 70]</c:v>
                </c:pt>
                <c:pt idx="22">
                  <c:v>(70, 75]</c:v>
                </c:pt>
                <c:pt idx="23">
                  <c:v>(75, 80]</c:v>
                </c:pt>
                <c:pt idx="24">
                  <c:v>(80, 85]</c:v>
                </c:pt>
                <c:pt idx="25">
                  <c:v>(85, 90]</c:v>
                </c:pt>
                <c:pt idx="26">
                  <c:v>(90, 95]</c:v>
                </c:pt>
                <c:pt idx="27">
                  <c:v>(95, 100]</c:v>
                </c:pt>
                <c:pt idx="28">
                  <c:v>(100,105]</c:v>
                </c:pt>
                <c:pt idx="29">
                  <c:v>(105,110]</c:v>
                </c:pt>
                <c:pt idx="30">
                  <c:v>(110, 115)</c:v>
                </c:pt>
              </c:strCache>
            </c:strRef>
          </c:cat>
          <c:val>
            <c:numRef>
              <c:f>'Bin Data'!$F$8:$F$38</c:f>
              <c:numCache>
                <c:formatCode>General</c:formatCode>
                <c:ptCount val="31"/>
                <c:pt idx="0">
                  <c:v>7</c:v>
                </c:pt>
                <c:pt idx="1">
                  <c:v>28</c:v>
                </c:pt>
                <c:pt idx="2">
                  <c:v>38</c:v>
                </c:pt>
                <c:pt idx="3">
                  <c:v>57</c:v>
                </c:pt>
                <c:pt idx="4">
                  <c:v>166</c:v>
                </c:pt>
                <c:pt idx="5">
                  <c:v>392</c:v>
                </c:pt>
                <c:pt idx="6">
                  <c:v>502</c:v>
                </c:pt>
                <c:pt idx="7">
                  <c:v>497</c:v>
                </c:pt>
                <c:pt idx="8">
                  <c:v>490</c:v>
                </c:pt>
                <c:pt idx="9">
                  <c:v>336</c:v>
                </c:pt>
                <c:pt idx="10">
                  <c:v>515</c:v>
                </c:pt>
                <c:pt idx="11">
                  <c:v>480</c:v>
                </c:pt>
                <c:pt idx="12">
                  <c:v>358</c:v>
                </c:pt>
                <c:pt idx="13">
                  <c:v>354</c:v>
                </c:pt>
                <c:pt idx="14">
                  <c:v>414</c:v>
                </c:pt>
                <c:pt idx="15">
                  <c:v>484</c:v>
                </c:pt>
                <c:pt idx="16">
                  <c:v>491</c:v>
                </c:pt>
                <c:pt idx="17">
                  <c:v>552</c:v>
                </c:pt>
                <c:pt idx="18">
                  <c:v>566</c:v>
                </c:pt>
                <c:pt idx="19">
                  <c:v>714</c:v>
                </c:pt>
                <c:pt idx="20">
                  <c:v>668</c:v>
                </c:pt>
                <c:pt idx="21">
                  <c:v>358</c:v>
                </c:pt>
                <c:pt idx="22">
                  <c:v>161</c:v>
                </c:pt>
                <c:pt idx="23">
                  <c:v>113</c:v>
                </c:pt>
                <c:pt idx="24">
                  <c:v>17</c:v>
                </c:pt>
                <c:pt idx="25">
                  <c:v>2</c:v>
                </c:pt>
                <c:pt idx="26">
                  <c:v>1E-4</c:v>
                </c:pt>
                <c:pt idx="27">
                  <c:v>1E-4</c:v>
                </c:pt>
                <c:pt idx="28">
                  <c:v>1E-4</c:v>
                </c:pt>
                <c:pt idx="29">
                  <c:v>1E-4</c:v>
                </c:pt>
                <c:pt idx="30">
                  <c:v>1E-4</c:v>
                </c:pt>
              </c:numCache>
            </c:numRef>
          </c:val>
          <c:smooth val="0"/>
        </c:ser>
        <c:ser>
          <c:idx val="3"/>
          <c:order val="2"/>
          <c:tx>
            <c:strRef>
              <c:f>'Bin Data'!$C$7</c:f>
              <c:strCache>
                <c:ptCount val="1"/>
                <c:pt idx="0">
                  <c:v>Barrow</c:v>
                </c:pt>
              </c:strCache>
            </c:strRef>
          </c:tx>
          <c:spPr>
            <a:ln w="63500"/>
          </c:spPr>
          <c:marker>
            <c:symbol val="none"/>
          </c:marker>
          <c:cat>
            <c:strRef>
              <c:f>'Bin Data'!$U$8:$U$38</c:f>
              <c:strCache>
                <c:ptCount val="31"/>
                <c:pt idx="0">
                  <c:v>(-40, -35]</c:v>
                </c:pt>
                <c:pt idx="1">
                  <c:v>(-35, -30]</c:v>
                </c:pt>
                <c:pt idx="2">
                  <c:v>(-30, -25]</c:v>
                </c:pt>
                <c:pt idx="3">
                  <c:v>(-25, -20]</c:v>
                </c:pt>
                <c:pt idx="4">
                  <c:v>(-20, -15]</c:v>
                </c:pt>
                <c:pt idx="5">
                  <c:v>(-15, -10]</c:v>
                </c:pt>
                <c:pt idx="6">
                  <c:v>(-10, -5]</c:v>
                </c:pt>
                <c:pt idx="7">
                  <c:v>(-5, 0]</c:v>
                </c:pt>
                <c:pt idx="8">
                  <c:v>(0, 5]</c:v>
                </c:pt>
                <c:pt idx="9">
                  <c:v>(5, 10]</c:v>
                </c:pt>
                <c:pt idx="10">
                  <c:v>(10, 15]</c:v>
                </c:pt>
                <c:pt idx="11">
                  <c:v>(15, 20]</c:v>
                </c:pt>
                <c:pt idx="12">
                  <c:v>(20, 25]</c:v>
                </c:pt>
                <c:pt idx="13">
                  <c:v>(25, 30]</c:v>
                </c:pt>
                <c:pt idx="14">
                  <c:v>(30, 35]</c:v>
                </c:pt>
                <c:pt idx="15">
                  <c:v>(35, 40]</c:v>
                </c:pt>
                <c:pt idx="16">
                  <c:v>(40, 45]</c:v>
                </c:pt>
                <c:pt idx="17">
                  <c:v>(45, 50]</c:v>
                </c:pt>
                <c:pt idx="18">
                  <c:v>(50, 55]</c:v>
                </c:pt>
                <c:pt idx="19">
                  <c:v>(55, 60]</c:v>
                </c:pt>
                <c:pt idx="20">
                  <c:v>(60, 65]</c:v>
                </c:pt>
                <c:pt idx="21">
                  <c:v>(65, 70]</c:v>
                </c:pt>
                <c:pt idx="22">
                  <c:v>(70, 75]</c:v>
                </c:pt>
                <c:pt idx="23">
                  <c:v>(75, 80]</c:v>
                </c:pt>
                <c:pt idx="24">
                  <c:v>(80, 85]</c:v>
                </c:pt>
                <c:pt idx="25">
                  <c:v>(85, 90]</c:v>
                </c:pt>
                <c:pt idx="26">
                  <c:v>(90, 95]</c:v>
                </c:pt>
                <c:pt idx="27">
                  <c:v>(95, 100]</c:v>
                </c:pt>
                <c:pt idx="28">
                  <c:v>(100,105]</c:v>
                </c:pt>
                <c:pt idx="29">
                  <c:v>(105,110]</c:v>
                </c:pt>
                <c:pt idx="30">
                  <c:v>(110, 115)</c:v>
                </c:pt>
              </c:strCache>
            </c:strRef>
          </c:cat>
          <c:val>
            <c:numRef>
              <c:f>'Bin Data'!$C$8:$C$38</c:f>
              <c:numCache>
                <c:formatCode>General</c:formatCode>
                <c:ptCount val="31"/>
                <c:pt idx="0">
                  <c:v>50</c:v>
                </c:pt>
                <c:pt idx="1">
                  <c:v>105</c:v>
                </c:pt>
                <c:pt idx="2">
                  <c:v>298</c:v>
                </c:pt>
                <c:pt idx="3">
                  <c:v>376</c:v>
                </c:pt>
                <c:pt idx="4">
                  <c:v>460</c:v>
                </c:pt>
                <c:pt idx="5">
                  <c:v>648</c:v>
                </c:pt>
                <c:pt idx="6">
                  <c:v>790</c:v>
                </c:pt>
                <c:pt idx="7">
                  <c:v>554</c:v>
                </c:pt>
                <c:pt idx="8">
                  <c:v>570</c:v>
                </c:pt>
                <c:pt idx="9">
                  <c:v>406</c:v>
                </c:pt>
                <c:pt idx="10">
                  <c:v>389</c:v>
                </c:pt>
                <c:pt idx="11">
                  <c:v>600</c:v>
                </c:pt>
                <c:pt idx="12">
                  <c:v>530</c:v>
                </c:pt>
                <c:pt idx="13">
                  <c:v>373</c:v>
                </c:pt>
                <c:pt idx="14">
                  <c:v>1072</c:v>
                </c:pt>
                <c:pt idx="15">
                  <c:v>975</c:v>
                </c:pt>
                <c:pt idx="16">
                  <c:v>308</c:v>
                </c:pt>
                <c:pt idx="17">
                  <c:v>116</c:v>
                </c:pt>
                <c:pt idx="18">
                  <c:v>80</c:v>
                </c:pt>
                <c:pt idx="19">
                  <c:v>57</c:v>
                </c:pt>
                <c:pt idx="20">
                  <c:v>3</c:v>
                </c:pt>
                <c:pt idx="21">
                  <c:v>1E-4</c:v>
                </c:pt>
                <c:pt idx="22">
                  <c:v>1E-4</c:v>
                </c:pt>
                <c:pt idx="23">
                  <c:v>1E-4</c:v>
                </c:pt>
                <c:pt idx="24">
                  <c:v>1E-4</c:v>
                </c:pt>
                <c:pt idx="25">
                  <c:v>1E-4</c:v>
                </c:pt>
                <c:pt idx="26">
                  <c:v>1E-4</c:v>
                </c:pt>
                <c:pt idx="27">
                  <c:v>1E-4</c:v>
                </c:pt>
                <c:pt idx="28">
                  <c:v>1E-4</c:v>
                </c:pt>
                <c:pt idx="29">
                  <c:v>1E-4</c:v>
                </c:pt>
                <c:pt idx="30">
                  <c:v>1E-4</c:v>
                </c:pt>
              </c:numCache>
            </c:numRef>
          </c:val>
          <c:smooth val="0"/>
        </c:ser>
        <c:dLbls>
          <c:showLegendKey val="0"/>
          <c:showVal val="0"/>
          <c:showCatName val="0"/>
          <c:showSerName val="0"/>
          <c:showPercent val="0"/>
          <c:showBubbleSize val="0"/>
        </c:dLbls>
        <c:marker val="1"/>
        <c:smooth val="0"/>
        <c:axId val="616164864"/>
        <c:axId val="607277568"/>
      </c:lineChart>
      <c:catAx>
        <c:axId val="616164864"/>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607277568"/>
        <c:crosses val="autoZero"/>
        <c:auto val="1"/>
        <c:lblAlgn val="ctr"/>
        <c:lblOffset val="100"/>
        <c:noMultiLvlLbl val="0"/>
      </c:catAx>
      <c:valAx>
        <c:axId val="607277568"/>
        <c:scaling>
          <c:orientation val="minMax"/>
        </c:scaling>
        <c:delete val="0"/>
        <c:axPos val="l"/>
        <c:majorGridlines/>
        <c:numFmt formatCode="General" sourceLinked="1"/>
        <c:majorTickMark val="out"/>
        <c:minorTickMark val="none"/>
        <c:tickLblPos val="nextTo"/>
        <c:txPr>
          <a:bodyPr rot="0" vert="horz"/>
          <a:lstStyle/>
          <a:p>
            <a:pPr>
              <a:defRPr/>
            </a:pPr>
            <a:endParaRPr lang="en-US"/>
          </a:p>
        </c:txPr>
        <c:crossAx val="616164864"/>
        <c:crosses val="autoZero"/>
        <c:crossBetween val="between"/>
      </c:valAx>
    </c:plotArea>
    <c:legend>
      <c:legendPos val="r"/>
      <c:layout/>
      <c:overlay val="0"/>
    </c:legend>
    <c:plotVisOnly val="1"/>
    <c:dispBlanksAs val="gap"/>
    <c:showDLblsOverMax val="0"/>
  </c:chart>
  <c:txPr>
    <a:bodyPr/>
    <a:lstStyle/>
    <a:p>
      <a:pPr>
        <a:defRPr sz="2000" b="0" i="0" u="none" strike="noStrike" baseline="0">
          <a:solidFill>
            <a:srgbClr val="000000"/>
          </a:solidFill>
          <a:latin typeface="Calibri"/>
          <a:ea typeface="Calibri"/>
          <a:cs typeface="Calibri"/>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78222" cy="3447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00166" y="0"/>
            <a:ext cx="3978222" cy="344726"/>
          </a:xfrm>
          <a:prstGeom prst="rect">
            <a:avLst/>
          </a:prstGeom>
        </p:spPr>
        <p:txBody>
          <a:bodyPr vert="horz" lIns="91440" tIns="45720" rIns="91440" bIns="45720" rtlCol="0"/>
          <a:lstStyle>
            <a:lvl1pPr algn="r">
              <a:defRPr sz="1200"/>
            </a:lvl1pPr>
          </a:lstStyle>
          <a:p>
            <a:fld id="{53889996-5109-4670-85E5-95337276C2AD}" type="datetimeFigureOut">
              <a:rPr lang="en-US" smtClean="0"/>
              <a:t>5/3/2017</a:t>
            </a:fld>
            <a:endParaRPr lang="en-US"/>
          </a:p>
        </p:txBody>
      </p:sp>
      <p:sp>
        <p:nvSpPr>
          <p:cNvPr id="4" name="Footer Placeholder 3"/>
          <p:cNvSpPr>
            <a:spLocks noGrp="1"/>
          </p:cNvSpPr>
          <p:nvPr>
            <p:ph type="ftr" sz="quarter" idx="2"/>
          </p:nvPr>
        </p:nvSpPr>
        <p:spPr>
          <a:xfrm>
            <a:off x="0" y="6548591"/>
            <a:ext cx="3978222" cy="344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00166" y="6548591"/>
            <a:ext cx="3978222" cy="344726"/>
          </a:xfrm>
          <a:prstGeom prst="rect">
            <a:avLst/>
          </a:prstGeom>
        </p:spPr>
        <p:txBody>
          <a:bodyPr vert="horz" lIns="91440" tIns="45720" rIns="91440" bIns="45720" rtlCol="0" anchor="b"/>
          <a:lstStyle>
            <a:lvl1pPr algn="r">
              <a:defRPr sz="1200"/>
            </a:lvl1pPr>
          </a:lstStyle>
          <a:p>
            <a:fld id="{33ABC02F-05AF-462D-9462-2AF66D8BB6D4}" type="slidenum">
              <a:rPr lang="en-US" smtClean="0"/>
              <a:t>‹#›</a:t>
            </a:fld>
            <a:endParaRPr lang="en-US"/>
          </a:p>
        </p:txBody>
      </p:sp>
    </p:spTree>
    <p:extLst>
      <p:ext uri="{BB962C8B-B14F-4D97-AF65-F5344CB8AC3E}">
        <p14:creationId xmlns:p14="http://schemas.microsoft.com/office/powerpoint/2010/main" val="2046693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78222" cy="34472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200166" y="0"/>
            <a:ext cx="3978222" cy="344726"/>
          </a:xfrm>
          <a:prstGeom prst="rect">
            <a:avLst/>
          </a:prstGeom>
        </p:spPr>
        <p:txBody>
          <a:bodyPr vert="horz" lIns="91440" tIns="45720" rIns="91440" bIns="45720" rtlCol="0"/>
          <a:lstStyle>
            <a:lvl1pPr algn="r">
              <a:defRPr sz="1200"/>
            </a:lvl1pPr>
          </a:lstStyle>
          <a:p>
            <a:fld id="{BF052239-6C6F-472F-B175-F0FADCEE2BD3}" type="datetimeFigureOut">
              <a:rPr lang="en-US" smtClean="0"/>
              <a:t>5/3/2017</a:t>
            </a:fld>
            <a:endParaRPr lang="en-US" dirty="0"/>
          </a:p>
        </p:txBody>
      </p:sp>
      <p:sp>
        <p:nvSpPr>
          <p:cNvPr id="4" name="Slide Image Placeholder 3"/>
          <p:cNvSpPr>
            <a:spLocks noGrp="1" noRot="1" noChangeAspect="1"/>
          </p:cNvSpPr>
          <p:nvPr>
            <p:ph type="sldImg" idx="2"/>
          </p:nvPr>
        </p:nvSpPr>
        <p:spPr>
          <a:xfrm>
            <a:off x="2868613" y="517525"/>
            <a:ext cx="3443287" cy="2584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8052" y="3274896"/>
            <a:ext cx="7344410" cy="31025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48591"/>
            <a:ext cx="3978222" cy="34472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00166" y="6548591"/>
            <a:ext cx="3978222" cy="344726"/>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Market share has not shifted significantly over the past 3 years. And while models not actively installed in Maine are eligible and may operate with equivalency to more popular models, word of mouth on what works and strong dealer support have been exceptionally strong factors in maintaining the status quo.</a:t>
            </a: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8908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250754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2507547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250754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2507547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Helle Gronli at Yale</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250754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p>
            <a:fld id="{770E53A6-E2C1-40EA-B43F-372D9C561C7A}" type="slidenum">
              <a:rPr lang="en-US" smtClean="0"/>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9"/>
            <a:ext cx="8229600" cy="1143000"/>
          </a:xfrm>
        </p:spPr>
        <p:txBody>
          <a:bodyPr/>
          <a:lstStyle>
            <a:lvl1pPr>
              <a:defRPr>
                <a:solidFill>
                  <a:schemeClr val="bg1"/>
                </a:solidFill>
              </a:defRPr>
            </a:lvl1pPr>
          </a:lstStyle>
          <a:p>
            <a:r>
              <a:rPr lang="en-US" smtClean="0"/>
              <a:t>Click to edit Master title style</a:t>
            </a:r>
            <a:endParaRPr lang="en-US"/>
          </a:p>
        </p:txBody>
      </p:sp>
      <p:sp>
        <p:nvSpPr>
          <p:cNvPr id="8" name="Text Placeholder 2"/>
          <p:cNvSpPr>
            <a:spLocks noGrp="1"/>
          </p:cNvSpPr>
          <p:nvPr>
            <p:ph idx="1"/>
          </p:nvPr>
        </p:nvSpPr>
        <p:spPr>
          <a:xfrm>
            <a:off x="425085" y="1752600"/>
            <a:ext cx="82296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Slide Number Placeholder 1"/>
          <p:cNvSpPr>
            <a:spLocks noGrp="1"/>
          </p:cNvSpPr>
          <p:nvPr>
            <p:ph type="sldNum" sz="quarter" idx="10"/>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9"/>
            <a:ext cx="8229600" cy="1143000"/>
          </a:xfrm>
        </p:spPr>
        <p:txBody>
          <a:bodyPr/>
          <a:lstStyle>
            <a:lvl1pPr>
              <a:defRPr>
                <a:solidFill>
                  <a:schemeClr val="bg1"/>
                </a:solidFill>
              </a:defRPr>
            </a:lvl1pPr>
          </a:lstStyle>
          <a:p>
            <a:r>
              <a:rPr lang="en-US" smtClean="0"/>
              <a:t>Click to edit Master title style</a:t>
            </a:r>
            <a:endParaRPr lang="en-US"/>
          </a:p>
        </p:txBody>
      </p:sp>
      <p:sp>
        <p:nvSpPr>
          <p:cNvPr id="8" name="Text Placeholder 2"/>
          <p:cNvSpPr>
            <a:spLocks noGrp="1"/>
          </p:cNvSpPr>
          <p:nvPr>
            <p:ph idx="1"/>
          </p:nvPr>
        </p:nvSpPr>
        <p:spPr>
          <a:xfrm>
            <a:off x="425085" y="1752600"/>
            <a:ext cx="82296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Slide Number Placeholder 1"/>
          <p:cNvSpPr>
            <a:spLocks noGrp="1"/>
          </p:cNvSpPr>
          <p:nvPr>
            <p:ph type="sldNum" sz="quarter" idx="10"/>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18206489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Presentation Title Slide">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990601"/>
            <a:ext cx="7162800" cy="609599"/>
          </a:xfrm>
        </p:spPr>
        <p:txBody>
          <a:bodyPr>
            <a:noAutofit/>
          </a:bodyPr>
          <a:lstStyle>
            <a:lvl1pPr algn="l">
              <a:defRPr sz="3600" b="1" baseline="0">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1295400" y="1524000"/>
            <a:ext cx="7162800" cy="609600"/>
          </a:xfrm>
        </p:spPr>
        <p:txBody>
          <a:bodyPr>
            <a:normAutofit/>
          </a:bodyPr>
          <a:lstStyle>
            <a:lvl1pPr marL="0" indent="0" algn="l">
              <a:buNone/>
              <a:defRPr sz="1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endParaRPr lang="en-US" dirty="0"/>
          </a:p>
        </p:txBody>
      </p:sp>
    </p:spTree>
    <p:extLst>
      <p:ext uri="{BB962C8B-B14F-4D97-AF65-F5344CB8AC3E}">
        <p14:creationId xmlns:p14="http://schemas.microsoft.com/office/powerpoint/2010/main" val="107869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Slide with No Image">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371600" y="2362200"/>
            <a:ext cx="4572000" cy="609600"/>
          </a:xfrm>
        </p:spPr>
        <p:txBody>
          <a:bodyPr>
            <a:noAutofit/>
          </a:bodyPr>
          <a:lstStyle>
            <a:lvl1pPr algn="l">
              <a:buNone/>
              <a:defRPr lang="en-US" sz="3600" b="1" kern="1200" baseline="0" dirty="0" smtClean="0">
                <a:solidFill>
                  <a:schemeClr val="bg1"/>
                </a:solidFill>
                <a:latin typeface="+mn-lt"/>
                <a:ea typeface="+mn-ea"/>
                <a:cs typeface="+mn-cs"/>
              </a:defRPr>
            </a:lvl1pPr>
          </a:lstStyle>
          <a:p>
            <a:pPr lvl="0"/>
            <a:r>
              <a:rPr lang="en-US" dirty="0" smtClean="0"/>
              <a:t>Transition Slide </a:t>
            </a:r>
          </a:p>
        </p:txBody>
      </p:sp>
      <p:sp>
        <p:nvSpPr>
          <p:cNvPr id="8" name="Text Placeholder 7"/>
          <p:cNvSpPr>
            <a:spLocks noGrp="1"/>
          </p:cNvSpPr>
          <p:nvPr>
            <p:ph type="body" sz="quarter" idx="11" hasCustomPrompt="1"/>
          </p:nvPr>
        </p:nvSpPr>
        <p:spPr>
          <a:xfrm>
            <a:off x="1371600" y="2895600"/>
            <a:ext cx="4572000" cy="609600"/>
          </a:xfrm>
        </p:spPr>
        <p:txBody>
          <a:bodyPr>
            <a:noAutofit/>
          </a:bodyPr>
          <a:lstStyle>
            <a:lvl1pPr>
              <a:buNone/>
              <a:defRPr sz="3600" b="1">
                <a:solidFill>
                  <a:schemeClr val="bg1"/>
                </a:solidFill>
              </a:defRPr>
            </a:lvl1pPr>
          </a:lstStyle>
          <a:p>
            <a:pPr lvl="0"/>
            <a:r>
              <a:rPr lang="en-US" dirty="0" smtClean="0"/>
              <a:t>with no image</a:t>
            </a:r>
            <a:endParaRPr lang="en-US" dirty="0"/>
          </a:p>
        </p:txBody>
      </p:sp>
    </p:spTree>
    <p:extLst>
      <p:ext uri="{BB962C8B-B14F-4D97-AF65-F5344CB8AC3E}">
        <p14:creationId xmlns:p14="http://schemas.microsoft.com/office/powerpoint/2010/main" val="154324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 Slide">
    <p:bg>
      <p:bgPr>
        <a:blipFill dpi="0" rotWithShape="1">
          <a:blip r:embed="rId2" cstate="print">
            <a:lum/>
          </a:blip>
          <a:srcRect/>
          <a:stretch>
            <a:fillRect t="-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76200"/>
            <a:ext cx="8229600" cy="1143000"/>
          </a:xfrm>
        </p:spPr>
        <p:txBody>
          <a:bodyPr>
            <a:noAutofit/>
          </a:bodyPr>
          <a:lstStyle>
            <a:lvl1pPr algn="l">
              <a:defRPr sz="2600" b="1" baseline="0">
                <a:solidFill>
                  <a:schemeClr val="bg1"/>
                </a:solidFill>
              </a:defRPr>
            </a:lvl1pPr>
          </a:lstStyle>
          <a:p>
            <a:r>
              <a:rPr lang="en-US" dirty="0" smtClean="0"/>
              <a:t>Copy Slide</a:t>
            </a:r>
            <a:br>
              <a:rPr lang="en-US" dirty="0" smtClean="0"/>
            </a:br>
            <a:r>
              <a:rPr lang="en-US" dirty="0" smtClean="0"/>
              <a:t>Title can be 2 lines</a:t>
            </a:r>
            <a:endParaRPr lang="en-US" dirty="0"/>
          </a:p>
        </p:txBody>
      </p:sp>
      <p:sp>
        <p:nvSpPr>
          <p:cNvPr id="7" name="Text Placeholder 6"/>
          <p:cNvSpPr>
            <a:spLocks noGrp="1"/>
          </p:cNvSpPr>
          <p:nvPr>
            <p:ph type="body" sz="quarter" idx="10" hasCustomPrompt="1"/>
          </p:nvPr>
        </p:nvSpPr>
        <p:spPr>
          <a:xfrm>
            <a:off x="685800" y="1600200"/>
            <a:ext cx="7848600" cy="1676400"/>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009B7A"/>
              </a:buClr>
              <a:buSzPct val="125000"/>
              <a:buFont typeface="Wingdings" pitchFamily="2" charset="2"/>
              <a:buChar char="§"/>
              <a:tabLst/>
              <a:defRPr sz="1600">
                <a:latin typeface="+mj-lt"/>
              </a:defRPr>
            </a:lvl1pPr>
            <a:lvl2pPr marL="742950" marR="0" indent="-28575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2pPr>
            <a:lvl3pPr marL="1143000" marR="0"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3pPr>
            <a:lvl4pPr marL="1600200" marR="0"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4pPr>
            <a:lvl5pPr marL="2057400" marR="0"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5pPr>
          </a:lstStyle>
          <a:p>
            <a:pPr marL="342900" marR="0" lvl="0" indent="-342900" algn="l" defTabSz="914400" rtl="0" eaLnBrk="1" fontAlgn="auto" latinLnBrk="0" hangingPunct="1">
              <a:lnSpc>
                <a:spcPct val="100000"/>
              </a:lnSpc>
              <a:spcBef>
                <a:spcPct val="20000"/>
              </a:spcBef>
              <a:spcAft>
                <a:spcPts val="0"/>
              </a:spcAft>
              <a:buClr>
                <a:srgbClr val="009B7A"/>
              </a:buClr>
              <a:buSzPct val="125000"/>
              <a:buFont typeface="Wingdings" pitchFamily="2" charset="2"/>
              <a:buChar char="§"/>
              <a:tabLst/>
              <a:defRPr/>
            </a:pPr>
            <a:r>
              <a:rPr kumimoji="0" lang="en-US" sz="20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20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742950" marR="0" lvl="1" indent="-28575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8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8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1143000" marR="0" lvl="2"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6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6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1600200" marR="0" lvl="3"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4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4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2057400" marR="0" lvl="4"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4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400" b="0" i="0" u="none" strike="noStrike" kern="1200" cap="none" spc="0" normalizeH="0" baseline="0" noProof="0" dirty="0">
              <a:ln>
                <a:noFill/>
              </a:ln>
              <a:solidFill>
                <a:prstClr val="black"/>
              </a:solidFill>
              <a:effectLst/>
              <a:uLnTx/>
              <a:uFillTx/>
              <a:latin typeface="Tahoma" pitchFamily="34" charset="0"/>
              <a:ea typeface="+mn-ea"/>
              <a:cs typeface="Tahoma" pitchFamily="34" charset="0"/>
            </a:endParaRPr>
          </a:p>
        </p:txBody>
      </p:sp>
      <p:sp>
        <p:nvSpPr>
          <p:cNvPr id="17" name="Slide Number Placeholder 16"/>
          <p:cNvSpPr>
            <a:spLocks noGrp="1"/>
          </p:cNvSpPr>
          <p:nvPr>
            <p:ph type="sldNum" sz="quarter" idx="12"/>
          </p:nvPr>
        </p:nvSpPr>
        <p:spPr>
          <a:xfrm>
            <a:off x="609600" y="6248400"/>
            <a:ext cx="2133600" cy="365125"/>
          </a:xfrm>
        </p:spPr>
        <p:txBody>
          <a:bodyPr/>
          <a:lstStyle>
            <a:lvl1pPr algn="l">
              <a:defRPr>
                <a:solidFill>
                  <a:schemeClr val="tx1"/>
                </a:solidFill>
              </a:defRPr>
            </a:lvl1pPr>
          </a:lstStyle>
          <a:p>
            <a:fld id="{A334C3EB-D3BA-4AA9-9581-544C4578B3B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64644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cstate="print">
            <a:lum/>
          </a:blip>
          <a:srcRect/>
          <a:stretch>
            <a:fillRect t="-3000"/>
          </a:stretch>
        </a:blip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62000" y="609600"/>
            <a:ext cx="7543800" cy="4800600"/>
          </a:xfrm>
        </p:spPr>
        <p:txBody>
          <a:bodyPr/>
          <a:lstStyle/>
          <a:p>
            <a:endParaRPr lang="en-US"/>
          </a:p>
        </p:txBody>
      </p:sp>
      <p:sp>
        <p:nvSpPr>
          <p:cNvPr id="12" name="Text Placeholder 11"/>
          <p:cNvSpPr>
            <a:spLocks noGrp="1"/>
          </p:cNvSpPr>
          <p:nvPr>
            <p:ph type="body" sz="quarter" idx="11" hasCustomPrompt="1"/>
          </p:nvPr>
        </p:nvSpPr>
        <p:spPr>
          <a:xfrm>
            <a:off x="762000" y="5562600"/>
            <a:ext cx="5943600" cy="838200"/>
          </a:xfrm>
        </p:spPr>
        <p:txBody>
          <a:bodyPr>
            <a:normAutofit/>
          </a:bodyPr>
          <a:lstStyle>
            <a:lvl1pPr algn="l">
              <a:buNone/>
              <a:defRPr sz="1600"/>
            </a:lvl1pPr>
          </a:lstStyle>
          <a:p>
            <a:pPr lvl="0"/>
            <a:r>
              <a:rPr lang="en-US" dirty="0" smtClean="0"/>
              <a:t>Caption for chart</a:t>
            </a:r>
          </a:p>
        </p:txBody>
      </p:sp>
    </p:spTree>
    <p:extLst>
      <p:ext uri="{BB962C8B-B14F-4D97-AF65-F5344CB8AC3E}">
        <p14:creationId xmlns:p14="http://schemas.microsoft.com/office/powerpoint/2010/main" val="3531611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a:spLocks noGrp="1"/>
          </p:cNvSpPr>
          <p:nvPr>
            <p:ph type="sldNum" sz="quarter" idx="4"/>
          </p:nvPr>
        </p:nvSpPr>
        <p:spPr>
          <a:xfrm>
            <a:off x="8839200" y="6528816"/>
            <a:ext cx="152400" cy="136525"/>
          </a:xfrm>
          <a:prstGeom prst="rect">
            <a:avLst/>
          </a:prstGeom>
        </p:spPr>
        <p:txBody>
          <a:bodyPr vert="horz" lIns="0" tIns="45720" rIns="0" bIns="0" rtlCol="0" anchor="b" anchorCtr="0"/>
          <a:lstStyle>
            <a:lvl1pPr algn="ctr">
              <a:defRPr sz="800" b="1" i="0">
                <a:solidFill>
                  <a:srgbClr val="404040"/>
                </a:solidFill>
                <a:latin typeface="Arial"/>
                <a:ea typeface="Verdana" pitchFamily="34" charset="0"/>
                <a:cs typeface="Arial"/>
              </a:defRPr>
            </a:lvl1pPr>
          </a:lstStyle>
          <a:p>
            <a:fld id="{81DF6E13-9E0D-4E31-B329-00434FD5B5E3}" type="slidenum">
              <a:rPr lang="en-US" smtClean="0"/>
              <a:pPr/>
              <a:t>‹#›</a:t>
            </a:fld>
            <a:endParaRPr lang="en-US" dirty="0"/>
          </a:p>
        </p:txBody>
      </p:sp>
      <p:sp>
        <p:nvSpPr>
          <p:cNvPr id="10" name="Footer Placeholder 5"/>
          <p:cNvSpPr>
            <a:spLocks noGrp="1"/>
          </p:cNvSpPr>
          <p:nvPr>
            <p:ph type="ftr" sz="quarter" idx="3"/>
          </p:nvPr>
        </p:nvSpPr>
        <p:spPr>
          <a:xfrm>
            <a:off x="457200" y="6537960"/>
            <a:ext cx="2895600" cy="168275"/>
          </a:xfrm>
          <a:prstGeom prst="rect">
            <a:avLst/>
          </a:prstGeom>
        </p:spPr>
        <p:txBody>
          <a:bodyPr vert="horz" lIns="91440" tIns="45720" rIns="91440" bIns="45720" rtlCol="0" anchor="b" anchorCtr="0"/>
          <a:lstStyle>
            <a:lvl1pPr algn="l">
              <a:defRPr sz="500">
                <a:solidFill>
                  <a:schemeClr val="accent3"/>
                </a:solidFill>
              </a:defRPr>
            </a:lvl1pPr>
          </a:lstStyle>
          <a:p>
            <a:endParaRPr lang="en-US" dirty="0" smtClean="0">
              <a:solidFill>
                <a:srgbClr val="9BBB59"/>
              </a:solidFill>
            </a:endParaRPr>
          </a:p>
        </p:txBody>
      </p:sp>
    </p:spTree>
    <p:extLst>
      <p:ext uri="{BB962C8B-B14F-4D97-AF65-F5344CB8AC3E}">
        <p14:creationId xmlns:p14="http://schemas.microsoft.com/office/powerpoint/2010/main" val="32524203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Presentation Title Slide">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990601"/>
            <a:ext cx="7162800" cy="609599"/>
          </a:xfrm>
        </p:spPr>
        <p:txBody>
          <a:bodyPr>
            <a:noAutofit/>
          </a:bodyPr>
          <a:lstStyle>
            <a:lvl1pPr algn="l">
              <a:defRPr sz="3600" b="1" baseline="0">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1295400" y="1524000"/>
            <a:ext cx="7162800" cy="609600"/>
          </a:xfrm>
        </p:spPr>
        <p:txBody>
          <a:bodyPr>
            <a:normAutofit/>
          </a:bodyPr>
          <a:lstStyle>
            <a:lvl1pPr marL="0" indent="0" algn="l">
              <a:buNone/>
              <a:defRPr sz="1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endParaRPr lang="en-US" dirty="0"/>
          </a:p>
        </p:txBody>
      </p:sp>
    </p:spTree>
    <p:extLst>
      <p:ext uri="{BB962C8B-B14F-4D97-AF65-F5344CB8AC3E}">
        <p14:creationId xmlns:p14="http://schemas.microsoft.com/office/powerpoint/2010/main" val="1894862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with No Image">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371600" y="2362200"/>
            <a:ext cx="4572000" cy="609600"/>
          </a:xfrm>
        </p:spPr>
        <p:txBody>
          <a:bodyPr>
            <a:noAutofit/>
          </a:bodyPr>
          <a:lstStyle>
            <a:lvl1pPr algn="l">
              <a:buNone/>
              <a:defRPr lang="en-US" sz="3600" b="1" kern="1200" baseline="0" dirty="0" smtClean="0">
                <a:solidFill>
                  <a:schemeClr val="bg1"/>
                </a:solidFill>
                <a:latin typeface="+mn-lt"/>
                <a:ea typeface="+mn-ea"/>
                <a:cs typeface="+mn-cs"/>
              </a:defRPr>
            </a:lvl1pPr>
          </a:lstStyle>
          <a:p>
            <a:pPr lvl="0"/>
            <a:r>
              <a:rPr lang="en-US" dirty="0" smtClean="0"/>
              <a:t>Transition Slide </a:t>
            </a:r>
          </a:p>
        </p:txBody>
      </p:sp>
      <p:sp>
        <p:nvSpPr>
          <p:cNvPr id="8" name="Text Placeholder 7"/>
          <p:cNvSpPr>
            <a:spLocks noGrp="1"/>
          </p:cNvSpPr>
          <p:nvPr>
            <p:ph type="body" sz="quarter" idx="11" hasCustomPrompt="1"/>
          </p:nvPr>
        </p:nvSpPr>
        <p:spPr>
          <a:xfrm>
            <a:off x="1371600" y="2895600"/>
            <a:ext cx="4572000" cy="609600"/>
          </a:xfrm>
        </p:spPr>
        <p:txBody>
          <a:bodyPr>
            <a:noAutofit/>
          </a:bodyPr>
          <a:lstStyle>
            <a:lvl1pPr>
              <a:buNone/>
              <a:defRPr sz="3600" b="1">
                <a:solidFill>
                  <a:schemeClr val="bg1"/>
                </a:solidFill>
              </a:defRPr>
            </a:lvl1pPr>
          </a:lstStyle>
          <a:p>
            <a:pPr lvl="0"/>
            <a:r>
              <a:rPr lang="en-US" dirty="0" smtClean="0"/>
              <a:t>with no image</a:t>
            </a:r>
            <a:endParaRPr lang="en-US" dirty="0"/>
          </a:p>
        </p:txBody>
      </p:sp>
    </p:spTree>
    <p:extLst>
      <p:ext uri="{BB962C8B-B14F-4D97-AF65-F5344CB8AC3E}">
        <p14:creationId xmlns:p14="http://schemas.microsoft.com/office/powerpoint/2010/main" val="2882165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p:bg>
      <p:bgPr>
        <a:blipFill dpi="0" rotWithShape="1">
          <a:blip r:embed="rId2" cstate="print">
            <a:lum/>
          </a:blip>
          <a:srcRect/>
          <a:stretch>
            <a:fillRect t="-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76200"/>
            <a:ext cx="8229600" cy="1143000"/>
          </a:xfrm>
        </p:spPr>
        <p:txBody>
          <a:bodyPr>
            <a:noAutofit/>
          </a:bodyPr>
          <a:lstStyle>
            <a:lvl1pPr algn="l">
              <a:defRPr sz="2600" b="1" baseline="0">
                <a:solidFill>
                  <a:schemeClr val="bg1"/>
                </a:solidFill>
              </a:defRPr>
            </a:lvl1pPr>
          </a:lstStyle>
          <a:p>
            <a:r>
              <a:rPr lang="en-US" dirty="0" smtClean="0"/>
              <a:t>Copy Slide</a:t>
            </a:r>
            <a:br>
              <a:rPr lang="en-US" dirty="0" smtClean="0"/>
            </a:br>
            <a:r>
              <a:rPr lang="en-US" dirty="0" smtClean="0"/>
              <a:t>Title can be 2 lines</a:t>
            </a:r>
            <a:endParaRPr lang="en-US" dirty="0"/>
          </a:p>
        </p:txBody>
      </p:sp>
      <p:sp>
        <p:nvSpPr>
          <p:cNvPr id="7" name="Text Placeholder 6"/>
          <p:cNvSpPr>
            <a:spLocks noGrp="1"/>
          </p:cNvSpPr>
          <p:nvPr>
            <p:ph type="body" sz="quarter" idx="10" hasCustomPrompt="1"/>
          </p:nvPr>
        </p:nvSpPr>
        <p:spPr>
          <a:xfrm>
            <a:off x="685800" y="1600200"/>
            <a:ext cx="7848600" cy="1676400"/>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009B7A"/>
              </a:buClr>
              <a:buSzPct val="125000"/>
              <a:buFont typeface="Wingdings" pitchFamily="2" charset="2"/>
              <a:buChar char="§"/>
              <a:tabLst/>
              <a:defRPr sz="1600">
                <a:latin typeface="+mj-lt"/>
              </a:defRPr>
            </a:lvl1pPr>
            <a:lvl2pPr marL="742950" marR="0" indent="-28575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2pPr>
            <a:lvl3pPr marL="1143000" marR="0"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3pPr>
            <a:lvl4pPr marL="1600200" marR="0"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4pPr>
            <a:lvl5pPr marL="2057400" marR="0"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sz="1600">
                <a:latin typeface="+mj-lt"/>
              </a:defRPr>
            </a:lvl5pPr>
          </a:lstStyle>
          <a:p>
            <a:pPr marL="342900" marR="0" lvl="0" indent="-342900" algn="l" defTabSz="914400" rtl="0" eaLnBrk="1" fontAlgn="auto" latinLnBrk="0" hangingPunct="1">
              <a:lnSpc>
                <a:spcPct val="100000"/>
              </a:lnSpc>
              <a:spcBef>
                <a:spcPct val="20000"/>
              </a:spcBef>
              <a:spcAft>
                <a:spcPts val="0"/>
              </a:spcAft>
              <a:buClr>
                <a:srgbClr val="009B7A"/>
              </a:buClr>
              <a:buSzPct val="125000"/>
              <a:buFont typeface="Wingdings" pitchFamily="2" charset="2"/>
              <a:buChar char="§"/>
              <a:tabLst/>
              <a:defRPr/>
            </a:pPr>
            <a:r>
              <a:rPr kumimoji="0" lang="en-US" sz="20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20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742950" marR="0" lvl="1" indent="-28575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8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8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1143000" marR="0" lvl="2"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6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6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1600200" marR="0" lvl="3"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4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400" b="0"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endParaRPr>
          </a:p>
          <a:p>
            <a:pPr marL="2057400" marR="0" lvl="4" indent="-228600" algn="l" defTabSz="914400" rtl="0" eaLnBrk="1" fontAlgn="auto" latinLnBrk="0" hangingPunct="1">
              <a:lnSpc>
                <a:spcPct val="100000"/>
              </a:lnSpc>
              <a:spcBef>
                <a:spcPct val="20000"/>
              </a:spcBef>
              <a:spcAft>
                <a:spcPts val="0"/>
              </a:spcAft>
              <a:buClr>
                <a:srgbClr val="009B7A"/>
              </a:buClr>
              <a:buSzPct val="125000"/>
              <a:buFont typeface="Arial" pitchFamily="34" charset="0"/>
              <a:buChar char="»"/>
              <a:tabLst/>
              <a:defRPr/>
            </a:pPr>
            <a:r>
              <a:rPr kumimoji="0" lang="en-US" sz="1400" b="0" i="0" u="none" strike="noStrike" kern="1200" cap="none" spc="0" normalizeH="0" baseline="0" noProof="0" dirty="0" err="1" smtClean="0">
                <a:ln>
                  <a:noFill/>
                </a:ln>
                <a:solidFill>
                  <a:prstClr val="black"/>
                </a:solidFill>
                <a:effectLst/>
                <a:uLnTx/>
                <a:uFillTx/>
                <a:latin typeface="Tahoma" pitchFamily="34" charset="0"/>
                <a:ea typeface="+mn-ea"/>
                <a:cs typeface="Tahoma" pitchFamily="34" charset="0"/>
              </a:rPr>
              <a:t>Xxxx</a:t>
            </a:r>
            <a:endParaRPr kumimoji="0" lang="en-US" sz="1400" b="0" i="0" u="none" strike="noStrike" kern="1200" cap="none" spc="0" normalizeH="0" baseline="0" noProof="0" dirty="0">
              <a:ln>
                <a:noFill/>
              </a:ln>
              <a:solidFill>
                <a:prstClr val="black"/>
              </a:solidFill>
              <a:effectLst/>
              <a:uLnTx/>
              <a:uFillTx/>
              <a:latin typeface="Tahoma" pitchFamily="34" charset="0"/>
              <a:ea typeface="+mn-ea"/>
              <a:cs typeface="Tahoma" pitchFamily="34" charset="0"/>
            </a:endParaRPr>
          </a:p>
        </p:txBody>
      </p:sp>
      <p:sp>
        <p:nvSpPr>
          <p:cNvPr id="17" name="Slide Number Placeholder 16"/>
          <p:cNvSpPr>
            <a:spLocks noGrp="1"/>
          </p:cNvSpPr>
          <p:nvPr>
            <p:ph type="sldNum" sz="quarter" idx="12"/>
          </p:nvPr>
        </p:nvSpPr>
        <p:spPr>
          <a:xfrm>
            <a:off x="609600" y="6248400"/>
            <a:ext cx="2133600" cy="365125"/>
          </a:xfrm>
        </p:spPr>
        <p:txBody>
          <a:bodyPr/>
          <a:lstStyle>
            <a:lvl1pPr algn="l">
              <a:defRPr>
                <a:solidFill>
                  <a:schemeClr val="tx1"/>
                </a:solidFill>
              </a:defRPr>
            </a:lvl1pPr>
          </a:lstStyle>
          <a:p>
            <a:fld id="{A334C3EB-D3BA-4AA9-9581-544C4578B3B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7555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cstate="print">
            <a:lum/>
          </a:blip>
          <a:srcRect/>
          <a:stretch>
            <a:fillRect t="-3000"/>
          </a:stretch>
        </a:blip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62000" y="609600"/>
            <a:ext cx="7543800" cy="4800600"/>
          </a:xfrm>
        </p:spPr>
        <p:txBody>
          <a:bodyPr/>
          <a:lstStyle/>
          <a:p>
            <a:endParaRPr lang="en-US"/>
          </a:p>
        </p:txBody>
      </p:sp>
      <p:sp>
        <p:nvSpPr>
          <p:cNvPr id="12" name="Text Placeholder 11"/>
          <p:cNvSpPr>
            <a:spLocks noGrp="1"/>
          </p:cNvSpPr>
          <p:nvPr>
            <p:ph type="body" sz="quarter" idx="11" hasCustomPrompt="1"/>
          </p:nvPr>
        </p:nvSpPr>
        <p:spPr>
          <a:xfrm>
            <a:off x="762000" y="5562600"/>
            <a:ext cx="5943600" cy="838200"/>
          </a:xfrm>
        </p:spPr>
        <p:txBody>
          <a:bodyPr>
            <a:normAutofit/>
          </a:bodyPr>
          <a:lstStyle>
            <a:lvl1pPr algn="l">
              <a:buNone/>
              <a:defRPr sz="1600"/>
            </a:lvl1pPr>
          </a:lstStyle>
          <a:p>
            <a:pPr lvl="0"/>
            <a:r>
              <a:rPr lang="en-US" dirty="0" smtClean="0"/>
              <a:t>Caption for chart</a:t>
            </a:r>
          </a:p>
        </p:txBody>
      </p:sp>
    </p:spTree>
    <p:extLst>
      <p:ext uri="{BB962C8B-B14F-4D97-AF65-F5344CB8AC3E}">
        <p14:creationId xmlns:p14="http://schemas.microsoft.com/office/powerpoint/2010/main" val="3648063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a:spLocks noGrp="1"/>
          </p:cNvSpPr>
          <p:nvPr>
            <p:ph type="sldNum" sz="quarter" idx="4"/>
          </p:nvPr>
        </p:nvSpPr>
        <p:spPr>
          <a:xfrm>
            <a:off x="8839200" y="6528816"/>
            <a:ext cx="152400" cy="136525"/>
          </a:xfrm>
          <a:prstGeom prst="rect">
            <a:avLst/>
          </a:prstGeom>
        </p:spPr>
        <p:txBody>
          <a:bodyPr vert="horz" lIns="0" tIns="45720" rIns="0" bIns="0" rtlCol="0" anchor="b" anchorCtr="0"/>
          <a:lstStyle>
            <a:lvl1pPr algn="ctr">
              <a:defRPr sz="800" b="1" i="0">
                <a:solidFill>
                  <a:srgbClr val="404040"/>
                </a:solidFill>
                <a:latin typeface="Arial"/>
                <a:ea typeface="Verdana" pitchFamily="34" charset="0"/>
                <a:cs typeface="Arial"/>
              </a:defRPr>
            </a:lvl1pPr>
          </a:lstStyle>
          <a:p>
            <a:fld id="{81DF6E13-9E0D-4E31-B329-00434FD5B5E3}" type="slidenum">
              <a:rPr lang="en-US" smtClean="0"/>
              <a:pPr/>
              <a:t>‹#›</a:t>
            </a:fld>
            <a:endParaRPr lang="en-US" dirty="0"/>
          </a:p>
        </p:txBody>
      </p:sp>
      <p:sp>
        <p:nvSpPr>
          <p:cNvPr id="10" name="Footer Placeholder 5"/>
          <p:cNvSpPr>
            <a:spLocks noGrp="1"/>
          </p:cNvSpPr>
          <p:nvPr>
            <p:ph type="ftr" sz="quarter" idx="3"/>
          </p:nvPr>
        </p:nvSpPr>
        <p:spPr>
          <a:xfrm>
            <a:off x="457200" y="6537960"/>
            <a:ext cx="2895600" cy="168275"/>
          </a:xfrm>
          <a:prstGeom prst="rect">
            <a:avLst/>
          </a:prstGeom>
        </p:spPr>
        <p:txBody>
          <a:bodyPr vert="horz" lIns="91440" tIns="45720" rIns="91440" bIns="45720" rtlCol="0" anchor="b" anchorCtr="0"/>
          <a:lstStyle>
            <a:lvl1pPr algn="l">
              <a:defRPr sz="500">
                <a:solidFill>
                  <a:schemeClr val="accent3"/>
                </a:solidFill>
              </a:defRPr>
            </a:lvl1pPr>
          </a:lstStyle>
          <a:p>
            <a:endParaRPr lang="en-US" dirty="0" smtClean="0">
              <a:solidFill>
                <a:srgbClr val="9BBB59"/>
              </a:solidFill>
            </a:endParaRPr>
          </a:p>
        </p:txBody>
      </p:sp>
    </p:spTree>
    <p:extLst>
      <p:ext uri="{BB962C8B-B14F-4D97-AF65-F5344CB8AC3E}">
        <p14:creationId xmlns:p14="http://schemas.microsoft.com/office/powerpoint/2010/main" val="14078801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2"/>
          <p:cNvSpPr>
            <a:spLocks noGrp="1"/>
          </p:cNvSpPr>
          <p:nvPr>
            <p:ph idx="1"/>
          </p:nvPr>
        </p:nvSpPr>
        <p:spPr>
          <a:xfrm>
            <a:off x="152400" y="4343400"/>
            <a:ext cx="8229600" cy="1600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2"/>
          <p:cNvSpPr>
            <a:spLocks noGrp="1"/>
          </p:cNvSpPr>
          <p:nvPr>
            <p:ph idx="10"/>
          </p:nvPr>
        </p:nvSpPr>
        <p:spPr>
          <a:xfrm>
            <a:off x="152400" y="228600"/>
            <a:ext cx="8229600" cy="3763964"/>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11"/>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4120619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2"/>
          <p:cNvSpPr>
            <a:spLocks noGrp="1"/>
          </p:cNvSpPr>
          <p:nvPr>
            <p:ph idx="10"/>
          </p:nvPr>
        </p:nvSpPr>
        <p:spPr>
          <a:xfrm>
            <a:off x="304800" y="3505200"/>
            <a:ext cx="8229600" cy="2590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2"/>
          <p:cNvSpPr>
            <a:spLocks noGrp="1"/>
          </p:cNvSpPr>
          <p:nvPr>
            <p:ph idx="11"/>
          </p:nvPr>
        </p:nvSpPr>
        <p:spPr>
          <a:xfrm>
            <a:off x="304800" y="609600"/>
            <a:ext cx="8229600" cy="2590800"/>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Slide Number Placeholder 1"/>
          <p:cNvSpPr>
            <a:spLocks noGrp="1"/>
          </p:cNvSpPr>
          <p:nvPr>
            <p:ph type="sldNum" sz="quarter" idx="12"/>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038600" cy="8382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0373" y="1219200"/>
            <a:ext cx="4040188" cy="639763"/>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0373" y="1858962"/>
            <a:ext cx="4040188" cy="3951288"/>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8200" y="1219200"/>
            <a:ext cx="4041775" cy="639763"/>
          </a:xfrm>
        </p:spPr>
        <p:txBody>
          <a:bodyPr anchor="b"/>
          <a:lstStyle>
            <a:lvl1pPr marL="0" indent="0">
              <a:buNone/>
              <a:defRPr sz="2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8200" y="1858962"/>
            <a:ext cx="4041775" cy="3951288"/>
          </a:xfrm>
        </p:spPr>
        <p:txBody>
          <a:bodyPr>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36561029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dirty="0"/>
          </a:p>
        </p:txBody>
      </p:sp>
      <p:sp>
        <p:nvSpPr>
          <p:cNvPr id="8" name="Text Placeholder 2"/>
          <p:cNvSpPr>
            <a:spLocks noGrp="1"/>
          </p:cNvSpPr>
          <p:nvPr>
            <p:ph idx="1"/>
          </p:nvPr>
        </p:nvSpPr>
        <p:spPr>
          <a:xfrm>
            <a:off x="425085" y="3124200"/>
            <a:ext cx="8229600" cy="2697164"/>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54EE36BD-D9AA-43E4-AE98-BE9E88FA5E4B}" type="slidenum">
              <a:rPr lang="en-US" smtClean="0"/>
              <a:t>‹#›</a:t>
            </a:fld>
            <a:endParaRPr lang="en-US"/>
          </a:p>
        </p:txBody>
      </p:sp>
      <p:sp>
        <p:nvSpPr>
          <p:cNvPr id="9" name="Text Placeholder 2"/>
          <p:cNvSpPr>
            <a:spLocks noGrp="1"/>
          </p:cNvSpPr>
          <p:nvPr>
            <p:ph idx="11"/>
          </p:nvPr>
        </p:nvSpPr>
        <p:spPr>
          <a:xfrm>
            <a:off x="443552" y="1524000"/>
            <a:ext cx="8229600" cy="1447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normAutofit/>
          </a:bodyPr>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normAutofit/>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noAutofit/>
          </a:bodyPr>
          <a:lstStyle>
            <a:lvl1pPr algn="l">
              <a:defRPr sz="28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3"/>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defRPr>
                <a:solidFill>
                  <a:schemeClr val="bg1"/>
                </a:solidFill>
              </a:defRPr>
            </a:lvl1pPr>
          </a:lstStyle>
          <a:p>
            <a:r>
              <a:rPr lang="en-US" smtClean="0"/>
              <a:t>Click to edit Master title style</a:t>
            </a:r>
            <a:endParaRPr lang="en-US"/>
          </a:p>
        </p:txBody>
      </p:sp>
      <p:sp>
        <p:nvSpPr>
          <p:cNvPr id="7" name="Text Placeholder 2"/>
          <p:cNvSpPr>
            <a:spLocks noGrp="1"/>
          </p:cNvSpPr>
          <p:nvPr>
            <p:ph idx="1"/>
          </p:nvPr>
        </p:nvSpPr>
        <p:spPr>
          <a:xfrm>
            <a:off x="425085" y="1447800"/>
            <a:ext cx="8229600" cy="4373564"/>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p:txBody>
          <a:bodyPr/>
          <a:lstStyle/>
          <a:p>
            <a:fld id="{54EE36BD-D9AA-43E4-AE98-BE9E88FA5E4B}" type="slidenum">
              <a:rPr lang="en-US" smtClean="0"/>
              <a:t>‹#›</a:t>
            </a:fld>
            <a:endParaRPr lang="en-US"/>
          </a:p>
        </p:txBody>
      </p:sp>
    </p:spTree>
    <p:extLst>
      <p:ext uri="{BB962C8B-B14F-4D97-AF65-F5344CB8AC3E}">
        <p14:creationId xmlns:p14="http://schemas.microsoft.com/office/powerpoint/2010/main" val="372404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
          </p:nvPr>
        </p:nvSpPr>
        <p:spPr>
          <a:xfrm>
            <a:off x="6977418" y="647012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E36BD-D9AA-43E4-AE98-BE9E88FA5E4B}" type="slidenum">
              <a:rPr lang="en-US" smtClean="0"/>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56" r:id="rId7"/>
    <p:sldLayoutId id="2147483657" r:id="rId8"/>
    <p:sldLayoutId id="2147483658" r:id="rId9"/>
    <p:sldLayoutId id="2147483659" r:id="rId10"/>
    <p:sldLayoutId id="2147483673" r:id="rId11"/>
  </p:sldLayoutIdLst>
  <p:timing>
    <p:tnLst>
      <p:par>
        <p:cTn id="1" dur="indefinite" restart="never" nodeType="tmRoot"/>
      </p:par>
    </p:tnLst>
  </p:timing>
  <p:hf hdr="0" ftr="0" dt="0"/>
  <p:txStyles>
    <p:titleStyle>
      <a:lvl1pPr algn="l" defTabSz="914400" rtl="0" eaLnBrk="1" latinLnBrk="0" hangingPunct="1">
        <a:spcBef>
          <a:spcPct val="0"/>
        </a:spcBef>
        <a:buNone/>
        <a:defRPr sz="4000" b="0" kern="1200">
          <a:solidFill>
            <a:schemeClr val="tx1"/>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D7465-3FD7-4523-BFB3-E534ABDA9128}" type="datetime1">
              <a:rPr lang="en-US" smtClean="0">
                <a:solidFill>
                  <a:prstClr val="black">
                    <a:tint val="75000"/>
                  </a:prstClr>
                </a:solidFill>
              </a:rPr>
              <a:pPr/>
              <a:t>5/3/2017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4C3EB-D3BA-4AA9-9581-544C4578B3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815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D7465-3FD7-4523-BFB3-E534ABDA9128}" type="datetime1">
              <a:rPr lang="en-US" smtClean="0">
                <a:solidFill>
                  <a:prstClr val="black">
                    <a:tint val="75000"/>
                  </a:prstClr>
                </a:solidFill>
              </a:rPr>
              <a:pPr/>
              <a:t>5/3/2017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4C3EB-D3BA-4AA9-9581-544C4578B3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65033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efficiencymaine.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286000"/>
            <a:ext cx="9144000" cy="1771651"/>
          </a:xfrm>
        </p:spPr>
        <p:txBody>
          <a:bodyPr>
            <a:noAutofit/>
          </a:bodyPr>
          <a:lstStyle/>
          <a:p>
            <a:pPr algn="ctr"/>
            <a:r>
              <a:rPr lang="en-US" sz="6000" b="1" dirty="0">
                <a:solidFill>
                  <a:schemeClr val="tx2">
                    <a:lumMod val="90000"/>
                    <a:lumOff val="10000"/>
                  </a:schemeClr>
                </a:solidFill>
              </a:rPr>
              <a:t>Efficiency Maine</a:t>
            </a:r>
            <a:r>
              <a:rPr lang="en-US" sz="4400" dirty="0">
                <a:solidFill>
                  <a:schemeClr val="tx2">
                    <a:lumMod val="90000"/>
                    <a:lumOff val="10000"/>
                  </a:schemeClr>
                </a:solidFill>
              </a:rPr>
              <a:t/>
            </a:r>
            <a:br>
              <a:rPr lang="en-US" sz="4400" dirty="0">
                <a:solidFill>
                  <a:schemeClr val="tx2">
                    <a:lumMod val="90000"/>
                    <a:lumOff val="10000"/>
                  </a:schemeClr>
                </a:solidFill>
              </a:rPr>
            </a:br>
            <a:r>
              <a:rPr lang="en-US" sz="4400" dirty="0">
                <a:solidFill>
                  <a:schemeClr val="tx2">
                    <a:lumMod val="90000"/>
                    <a:lumOff val="10000"/>
                  </a:schemeClr>
                </a:solidFill>
              </a:rPr>
              <a:t/>
            </a:r>
            <a:br>
              <a:rPr lang="en-US" sz="4400" dirty="0">
                <a:solidFill>
                  <a:schemeClr val="tx2">
                    <a:lumMod val="90000"/>
                    <a:lumOff val="10000"/>
                  </a:schemeClr>
                </a:solidFill>
              </a:rPr>
            </a:br>
            <a:r>
              <a:rPr lang="en-US" sz="4400" dirty="0" smtClean="0">
                <a:solidFill>
                  <a:schemeClr val="tx2">
                    <a:lumMod val="90000"/>
                    <a:lumOff val="10000"/>
                  </a:schemeClr>
                </a:solidFill>
              </a:rPr>
              <a:t>Mini-Split Heat Pump Insights</a:t>
            </a:r>
            <a:br>
              <a:rPr lang="en-US" sz="4400" dirty="0" smtClean="0">
                <a:solidFill>
                  <a:schemeClr val="tx2">
                    <a:lumMod val="90000"/>
                    <a:lumOff val="10000"/>
                  </a:schemeClr>
                </a:solidFill>
              </a:rPr>
            </a:br>
            <a:r>
              <a:rPr lang="en-US" sz="2400" dirty="0" smtClean="0">
                <a:solidFill>
                  <a:schemeClr val="tx2">
                    <a:lumMod val="90000"/>
                    <a:lumOff val="10000"/>
                  </a:schemeClr>
                </a:solidFill>
              </a:rPr>
              <a:t/>
            </a:r>
            <a:br>
              <a:rPr lang="en-US" sz="2400" dirty="0" smtClean="0">
                <a:solidFill>
                  <a:schemeClr val="tx2">
                    <a:lumMod val="90000"/>
                    <a:lumOff val="10000"/>
                  </a:schemeClr>
                </a:solidFill>
              </a:rPr>
            </a:br>
            <a:r>
              <a:rPr lang="en-US" sz="2400" dirty="0">
                <a:solidFill>
                  <a:schemeClr val="tx2">
                    <a:lumMod val="90000"/>
                    <a:lumOff val="10000"/>
                  </a:schemeClr>
                </a:solidFill>
              </a:rPr>
              <a:t/>
            </a:r>
            <a:br>
              <a:rPr lang="en-US" sz="2400" dirty="0">
                <a:solidFill>
                  <a:schemeClr val="tx2">
                    <a:lumMod val="90000"/>
                    <a:lumOff val="10000"/>
                  </a:schemeClr>
                </a:solidFill>
              </a:rPr>
            </a:br>
            <a:r>
              <a:rPr lang="en-US" sz="4400" dirty="0" smtClean="0">
                <a:solidFill>
                  <a:schemeClr val="tx2">
                    <a:lumMod val="90000"/>
                    <a:lumOff val="10000"/>
                  </a:schemeClr>
                </a:solidFill>
              </a:rPr>
              <a:t/>
            </a:r>
            <a:br>
              <a:rPr lang="en-US" sz="4400" dirty="0" smtClean="0">
                <a:solidFill>
                  <a:schemeClr val="tx2">
                    <a:lumMod val="90000"/>
                    <a:lumOff val="10000"/>
                  </a:schemeClr>
                </a:solidFill>
              </a:rPr>
            </a:br>
            <a:r>
              <a:rPr lang="en-US" sz="4400" dirty="0">
                <a:solidFill>
                  <a:schemeClr val="tx2">
                    <a:lumMod val="90000"/>
                    <a:lumOff val="10000"/>
                  </a:schemeClr>
                </a:solidFill>
              </a:rPr>
              <a:t/>
            </a:r>
            <a:br>
              <a:rPr lang="en-US" sz="4400" dirty="0">
                <a:solidFill>
                  <a:schemeClr val="tx2">
                    <a:lumMod val="90000"/>
                    <a:lumOff val="10000"/>
                  </a:schemeClr>
                </a:solidFill>
              </a:rPr>
            </a:br>
            <a:r>
              <a:rPr lang="en-US" sz="4400" dirty="0"/>
              <a:t/>
            </a:r>
            <a:br>
              <a:rPr lang="en-US" sz="4400" dirty="0"/>
            </a:br>
            <a:endParaRPr lang="en-US" sz="4800" b="1" dirty="0">
              <a:latin typeface="+mj-lt"/>
            </a:endParaRPr>
          </a:p>
        </p:txBody>
      </p:sp>
      <p:sp>
        <p:nvSpPr>
          <p:cNvPr id="7" name="Subtitle 6"/>
          <p:cNvSpPr>
            <a:spLocks noGrp="1"/>
          </p:cNvSpPr>
          <p:nvPr>
            <p:ph type="subTitle" idx="1"/>
          </p:nvPr>
        </p:nvSpPr>
        <p:spPr>
          <a:xfrm>
            <a:off x="1371600" y="3581400"/>
            <a:ext cx="6400800" cy="1752600"/>
          </a:xfrm>
        </p:spPr>
        <p:txBody>
          <a:bodyPr>
            <a:noAutofit/>
          </a:bodyPr>
          <a:lstStyle/>
          <a:p>
            <a:pPr>
              <a:spcBef>
                <a:spcPts val="0"/>
              </a:spcBef>
            </a:pPr>
            <a:r>
              <a:rPr lang="en-US" b="1" dirty="0" smtClean="0">
                <a:solidFill>
                  <a:schemeClr val="tx2">
                    <a:lumMod val="90000"/>
                    <a:lumOff val="10000"/>
                  </a:schemeClr>
                </a:solidFill>
                <a:latin typeface="+mj-lt"/>
              </a:rPr>
              <a:t>Anchorage, AK</a:t>
            </a:r>
            <a:endParaRPr lang="en-US" b="1" dirty="0" smtClean="0">
              <a:solidFill>
                <a:schemeClr val="tx2">
                  <a:lumMod val="90000"/>
                  <a:lumOff val="10000"/>
                </a:schemeClr>
              </a:solidFill>
              <a:latin typeface="+mj-lt"/>
            </a:endParaRPr>
          </a:p>
          <a:p>
            <a:pPr>
              <a:spcBef>
                <a:spcPts val="0"/>
              </a:spcBef>
            </a:pPr>
            <a:r>
              <a:rPr lang="en-US" b="1" dirty="0" smtClean="0">
                <a:solidFill>
                  <a:schemeClr val="tx2">
                    <a:lumMod val="90000"/>
                    <a:lumOff val="10000"/>
                  </a:schemeClr>
                </a:solidFill>
                <a:latin typeface="+mj-lt"/>
              </a:rPr>
              <a:t>May 4</a:t>
            </a:r>
            <a:r>
              <a:rPr lang="en-US" b="1" baseline="30000" dirty="0" smtClean="0">
                <a:solidFill>
                  <a:schemeClr val="tx2">
                    <a:lumMod val="90000"/>
                    <a:lumOff val="10000"/>
                  </a:schemeClr>
                </a:solidFill>
                <a:latin typeface="+mj-lt"/>
              </a:rPr>
              <a:t>th</a:t>
            </a:r>
            <a:r>
              <a:rPr lang="en-US" b="1" dirty="0" smtClean="0">
                <a:solidFill>
                  <a:schemeClr val="tx2">
                    <a:lumMod val="90000"/>
                    <a:lumOff val="10000"/>
                  </a:schemeClr>
                </a:solidFill>
                <a:latin typeface="+mj-lt"/>
              </a:rPr>
              <a:t>, 2017</a:t>
            </a:r>
            <a:endParaRPr lang="en-US" b="1" dirty="0">
              <a:solidFill>
                <a:schemeClr val="tx2">
                  <a:lumMod val="90000"/>
                  <a:lumOff val="10000"/>
                </a:schemeClr>
              </a:solidFill>
              <a:latin typeface="+mj-lt"/>
            </a:endParaRPr>
          </a:p>
        </p:txBody>
      </p:sp>
      <p:sp>
        <p:nvSpPr>
          <p:cNvPr id="8" name="Slide Number Placeholder 7"/>
          <p:cNvSpPr>
            <a:spLocks noGrp="1"/>
          </p:cNvSpPr>
          <p:nvPr>
            <p:ph type="sldNum" sz="quarter" idx="10"/>
          </p:nvPr>
        </p:nvSpPr>
        <p:spPr/>
        <p:txBody>
          <a:bodyPr/>
          <a:lstStyle/>
          <a:p>
            <a:fld id="{770E53A6-E2C1-40EA-B43F-372D9C561C7A}" type="slidenum">
              <a:rPr lang="en-US" smtClean="0"/>
              <a:t>1</a:t>
            </a:fld>
            <a:endParaRPr lang="en-US" dirty="0"/>
          </a:p>
        </p:txBody>
      </p:sp>
    </p:spTree>
    <p:extLst>
      <p:ext uri="{BB962C8B-B14F-4D97-AF65-F5344CB8AC3E}">
        <p14:creationId xmlns:p14="http://schemas.microsoft.com/office/powerpoint/2010/main" val="149887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Heat Pump Rebate </a:t>
            </a:r>
            <a:br>
              <a:rPr lang="en-US" sz="2800" b="1" dirty="0" smtClean="0"/>
            </a:br>
            <a:r>
              <a:rPr lang="en-US" sz="2800" b="1" dirty="0" smtClean="0"/>
              <a:t>Key Components</a:t>
            </a:r>
            <a:endParaRPr lang="en-US" sz="2800" b="1" dirty="0"/>
          </a:p>
        </p:txBody>
      </p:sp>
      <p:sp>
        <p:nvSpPr>
          <p:cNvPr id="4" name="Slide Number Placeholder 3"/>
          <p:cNvSpPr>
            <a:spLocks noGrp="1"/>
          </p:cNvSpPr>
          <p:nvPr>
            <p:ph type="sldNum" sz="quarter" idx="10"/>
          </p:nvPr>
        </p:nvSpPr>
        <p:spPr/>
        <p:txBody>
          <a:bodyPr/>
          <a:lstStyle/>
          <a:p>
            <a:fld id="{54EE36BD-D9AA-43E4-AE98-BE9E88FA5E4B}" type="slidenum">
              <a:rPr lang="en-US" smtClean="0"/>
              <a:t>10</a:t>
            </a:fld>
            <a:endParaRPr lang="en-US"/>
          </a:p>
        </p:txBody>
      </p:sp>
      <p:sp>
        <p:nvSpPr>
          <p:cNvPr id="3" name="TextBox 2"/>
          <p:cNvSpPr txBox="1"/>
          <p:nvPr/>
        </p:nvSpPr>
        <p:spPr>
          <a:xfrm>
            <a:off x="533400" y="1219200"/>
            <a:ext cx="7086600" cy="5170646"/>
          </a:xfrm>
          <a:prstGeom prst="rect">
            <a:avLst/>
          </a:prstGeom>
          <a:noFill/>
        </p:spPr>
        <p:txBody>
          <a:bodyPr wrap="square" rtlCol="0">
            <a:spAutoFit/>
          </a:bodyPr>
          <a:lstStyle/>
          <a:p>
            <a:endParaRPr lang="en-US" sz="2400" b="1" u="sng" dirty="0" smtClean="0"/>
          </a:p>
          <a:p>
            <a:pPr marL="285750" indent="-285750">
              <a:buFont typeface="Arial" panose="020B0604020202020204" pitchFamily="34" charset="0"/>
              <a:buChar char="•"/>
            </a:pPr>
            <a:r>
              <a:rPr lang="en-US" sz="2400" dirty="0" smtClean="0">
                <a:solidFill>
                  <a:schemeClr val="tx2">
                    <a:lumMod val="90000"/>
                    <a:lumOff val="10000"/>
                  </a:schemeClr>
                </a:solidFill>
              </a:rPr>
              <a:t>Efficiency standard that is both high and simple:</a:t>
            </a:r>
          </a:p>
          <a:p>
            <a:pPr marL="742950" lvl="1" indent="-285750">
              <a:buFont typeface="Arial" panose="020B0604020202020204" pitchFamily="34" charset="0"/>
              <a:buChar char="•"/>
            </a:pPr>
            <a:r>
              <a:rPr lang="en-US" sz="2400" dirty="0" smtClean="0">
                <a:solidFill>
                  <a:schemeClr val="tx2">
                    <a:lumMod val="90000"/>
                    <a:lumOff val="10000"/>
                  </a:schemeClr>
                </a:solidFill>
              </a:rPr>
              <a:t>Single head HSPF </a:t>
            </a:r>
            <a:r>
              <a:rPr lang="en-US" sz="2400" u="sng" dirty="0" smtClean="0">
                <a:solidFill>
                  <a:schemeClr val="tx2">
                    <a:lumMod val="90000"/>
                    <a:lumOff val="10000"/>
                  </a:schemeClr>
                </a:solidFill>
              </a:rPr>
              <a:t>&gt;</a:t>
            </a:r>
            <a:r>
              <a:rPr lang="en-US" sz="2400" dirty="0" smtClean="0">
                <a:solidFill>
                  <a:schemeClr val="tx2">
                    <a:lumMod val="90000"/>
                    <a:lumOff val="10000"/>
                  </a:schemeClr>
                </a:solidFill>
              </a:rPr>
              <a:t>12.0 </a:t>
            </a:r>
          </a:p>
          <a:p>
            <a:pPr marL="742950" lvl="1" indent="-285750">
              <a:buFont typeface="Arial" panose="020B0604020202020204" pitchFamily="34" charset="0"/>
              <a:buChar char="•"/>
            </a:pPr>
            <a:r>
              <a:rPr lang="en-US" sz="2400" dirty="0" smtClean="0">
                <a:solidFill>
                  <a:schemeClr val="tx2">
                    <a:lumMod val="90000"/>
                    <a:lumOff val="10000"/>
                  </a:schemeClr>
                </a:solidFill>
              </a:rPr>
              <a:t>Multi-head HSPF </a:t>
            </a:r>
            <a:r>
              <a:rPr lang="en-US" sz="2400" u="sng" dirty="0" smtClean="0">
                <a:solidFill>
                  <a:schemeClr val="tx2">
                    <a:lumMod val="90000"/>
                    <a:lumOff val="10000"/>
                  </a:schemeClr>
                </a:solidFill>
              </a:rPr>
              <a:t>&gt;</a:t>
            </a:r>
            <a:r>
              <a:rPr lang="en-US" sz="2400" dirty="0" smtClean="0">
                <a:solidFill>
                  <a:schemeClr val="tx2">
                    <a:lumMod val="90000"/>
                    <a:lumOff val="10000"/>
                  </a:schemeClr>
                </a:solidFill>
              </a:rPr>
              <a:t> 10.0</a:t>
            </a:r>
          </a:p>
          <a:p>
            <a:pPr lvl="2"/>
            <a:r>
              <a:rPr lang="en-US" dirty="0" smtClean="0">
                <a:solidFill>
                  <a:schemeClr val="tx2">
                    <a:lumMod val="90000"/>
                    <a:lumOff val="10000"/>
                  </a:schemeClr>
                </a:solidFill>
              </a:rPr>
              <a:t>(New standards in development worth watching.)</a:t>
            </a:r>
          </a:p>
          <a:p>
            <a:pPr marL="285750" indent="-285750">
              <a:buFont typeface="Arial" panose="020B0604020202020204" pitchFamily="34" charset="0"/>
              <a:buChar char="•"/>
            </a:pPr>
            <a:r>
              <a:rPr lang="en-US" sz="2400" dirty="0" smtClean="0">
                <a:solidFill>
                  <a:schemeClr val="tx2">
                    <a:lumMod val="90000"/>
                    <a:lumOff val="10000"/>
                  </a:schemeClr>
                </a:solidFill>
              </a:rPr>
              <a:t>Contractor credentials and training required.</a:t>
            </a:r>
          </a:p>
          <a:p>
            <a:pPr marL="285750" indent="-285750">
              <a:buFont typeface="Arial" panose="020B0604020202020204" pitchFamily="34" charset="0"/>
              <a:buChar char="•"/>
            </a:pPr>
            <a:r>
              <a:rPr lang="en-US" sz="2400" dirty="0" smtClean="0">
                <a:solidFill>
                  <a:schemeClr val="tx2">
                    <a:lumMod val="90000"/>
                    <a:lumOff val="10000"/>
                  </a:schemeClr>
                </a:solidFill>
              </a:rPr>
              <a:t>List of eligible models and installation criteria.</a:t>
            </a:r>
          </a:p>
          <a:p>
            <a:pPr marL="285750" indent="-285750">
              <a:buFont typeface="Arial" panose="020B0604020202020204" pitchFamily="34" charset="0"/>
              <a:buChar char="•"/>
            </a:pPr>
            <a:r>
              <a:rPr lang="en-US" sz="2400" dirty="0" smtClean="0">
                <a:solidFill>
                  <a:schemeClr val="tx2">
                    <a:lumMod val="90000"/>
                    <a:lumOff val="10000"/>
                  </a:schemeClr>
                </a:solidFill>
              </a:rPr>
              <a:t>Installation checklist must be submitted.</a:t>
            </a:r>
          </a:p>
          <a:p>
            <a:pPr marL="285750" indent="-285750">
              <a:buFont typeface="Arial" panose="020B0604020202020204" pitchFamily="34" charset="0"/>
              <a:buChar char="•"/>
            </a:pPr>
            <a:r>
              <a:rPr lang="en-US" sz="2400" dirty="0" smtClean="0">
                <a:solidFill>
                  <a:schemeClr val="tx2">
                    <a:lumMod val="90000"/>
                    <a:lumOff val="10000"/>
                  </a:schemeClr>
                </a:solidFill>
              </a:rPr>
              <a:t>Independent inspection.</a:t>
            </a:r>
          </a:p>
          <a:p>
            <a:pPr marL="285750" indent="-285750">
              <a:buFont typeface="Arial" panose="020B0604020202020204" pitchFamily="34" charset="0"/>
              <a:buChar char="•"/>
            </a:pPr>
            <a:r>
              <a:rPr lang="en-US" sz="2400" dirty="0" smtClean="0">
                <a:solidFill>
                  <a:schemeClr val="tx2">
                    <a:lumMod val="90000"/>
                    <a:lumOff val="10000"/>
                  </a:schemeClr>
                </a:solidFill>
              </a:rPr>
              <a:t>Rebate to cover portion of incremental cost between baseline unit and high efficiency unit.</a:t>
            </a:r>
          </a:p>
          <a:p>
            <a:pPr marL="285750" indent="-285750">
              <a:buFont typeface="Arial" panose="020B0604020202020204" pitchFamily="34" charset="0"/>
              <a:buChar char="•"/>
            </a:pPr>
            <a:r>
              <a:rPr lang="en-US" sz="2400" dirty="0" smtClean="0">
                <a:solidFill>
                  <a:schemeClr val="tx2">
                    <a:lumMod val="90000"/>
                    <a:lumOff val="10000"/>
                  </a:schemeClr>
                </a:solidFill>
              </a:rPr>
              <a:t>User tips in print and from installer.</a:t>
            </a:r>
          </a:p>
          <a:p>
            <a:pPr marL="285750" indent="-285750">
              <a:buFont typeface="Arial" panose="020B0604020202020204" pitchFamily="34" charset="0"/>
              <a:buChar char="•"/>
            </a:pPr>
            <a:r>
              <a:rPr lang="en-US" sz="2400" dirty="0" smtClean="0">
                <a:solidFill>
                  <a:schemeClr val="tx2">
                    <a:lumMod val="90000"/>
                    <a:lumOff val="10000"/>
                  </a:schemeClr>
                </a:solidFill>
              </a:rPr>
              <a:t>Education, outreach, promotion, web resources.</a:t>
            </a:r>
          </a:p>
          <a:p>
            <a:endParaRPr lang="en-US" dirty="0">
              <a:solidFill>
                <a:schemeClr val="tx2">
                  <a:lumMod val="90000"/>
                  <a:lumOff val="10000"/>
                </a:schemeClr>
              </a:solidFill>
            </a:endParaRPr>
          </a:p>
        </p:txBody>
      </p:sp>
    </p:spTree>
    <p:extLst>
      <p:ext uri="{BB962C8B-B14F-4D97-AF65-F5344CB8AC3E}">
        <p14:creationId xmlns:p14="http://schemas.microsoft.com/office/powerpoint/2010/main" val="104844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11</a:t>
            </a:fld>
            <a:endParaRPr lang="en-US" dirty="0"/>
          </a:p>
        </p:txBody>
      </p:sp>
      <p:sp>
        <p:nvSpPr>
          <p:cNvPr id="3" name="Subtitle 2"/>
          <p:cNvSpPr>
            <a:spLocks noGrp="1"/>
          </p:cNvSpPr>
          <p:nvPr>
            <p:ph type="subTitle" idx="1"/>
          </p:nvPr>
        </p:nvSpPr>
        <p:spPr>
          <a:xfrm>
            <a:off x="152400" y="0"/>
            <a:ext cx="8839200" cy="6248400"/>
          </a:xfrm>
        </p:spPr>
        <p:txBody>
          <a:bodyPr>
            <a:noAutofit/>
          </a:bodyPr>
          <a:lstStyle/>
          <a:p>
            <a:r>
              <a:rPr lang="en-US" sz="2000" dirty="0" smtClean="0"/>
              <a:t>Key Installation Guidelines</a:t>
            </a:r>
            <a:endParaRPr lang="en-US" sz="2000" dirty="0" smtClean="0"/>
          </a:p>
          <a:p>
            <a:endParaRPr lang="en-US" sz="2000" dirty="0" smtClean="0"/>
          </a:p>
          <a:p>
            <a:pPr marL="285750" indent="-285750" algn="l">
              <a:buFont typeface="Arial" panose="020B0604020202020204" pitchFamily="34" charset="0"/>
              <a:buChar char="•"/>
            </a:pPr>
            <a:r>
              <a:rPr lang="en-US" sz="2000" dirty="0" smtClean="0"/>
              <a:t>Outdoor unit must be mounted on a wall bracket or stand above anticipated snow drift line.  18” to 24” above grade recommended in Maine.</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smtClean="0"/>
              <a:t>If the outdoor unit must be placed under a roof drip line, a roof or cap must be installed to keep bulk moisture from splashing around the coils.</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smtClean="0"/>
              <a:t>Professional installation required by trained technician with correct gear.</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smtClean="0"/>
              <a:t>Line sets should be triple purged with nitrogen and vacuum with leak testing.</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smtClean="0"/>
              <a:t>All copper lines should be insulated and covered with any penetrations into the home sealed against leaks and pests.</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smtClean="0"/>
              <a:t>Critical that technician takes time to show customer how to operate the unit and how to remove and clean the indoor air handler dust filter screens. </a:t>
            </a:r>
            <a:endParaRPr lang="en-US" sz="2000" dirty="0"/>
          </a:p>
          <a:p>
            <a:endParaRPr lang="en-US" sz="2000" dirty="0"/>
          </a:p>
        </p:txBody>
      </p:sp>
    </p:spTree>
    <p:extLst>
      <p:ext uri="{BB962C8B-B14F-4D97-AF65-F5344CB8AC3E}">
        <p14:creationId xmlns:p14="http://schemas.microsoft.com/office/powerpoint/2010/main" val="2761361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Energy Savings Program</a:t>
            </a:r>
            <a:endParaRPr lang="en-US" b="1" dirty="0"/>
          </a:p>
        </p:txBody>
      </p:sp>
      <p:sp>
        <p:nvSpPr>
          <p:cNvPr id="4" name="Slide Number Placeholder 3"/>
          <p:cNvSpPr>
            <a:spLocks noGrp="1"/>
          </p:cNvSpPr>
          <p:nvPr>
            <p:ph type="sldNum" sz="quarter" idx="10"/>
          </p:nvPr>
        </p:nvSpPr>
        <p:spPr/>
        <p:txBody>
          <a:bodyPr/>
          <a:lstStyle/>
          <a:p>
            <a:fld id="{54EE36BD-D9AA-43E4-AE98-BE9E88FA5E4B}" type="slidenum">
              <a:rPr lang="en-US" smtClean="0"/>
              <a:t>12</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903"/>
            <a:ext cx="9144000" cy="687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65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E36BD-D9AA-43E4-AE98-BE9E88FA5E4B}" type="slidenum">
              <a:rPr lang="en-US" smtClean="0"/>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2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799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Energy Savings Program</a:t>
            </a:r>
            <a:endParaRPr lang="en-US" b="1" dirty="0"/>
          </a:p>
        </p:txBody>
      </p:sp>
      <p:sp>
        <p:nvSpPr>
          <p:cNvPr id="4" name="Slide Number Placeholder 3"/>
          <p:cNvSpPr>
            <a:spLocks noGrp="1"/>
          </p:cNvSpPr>
          <p:nvPr>
            <p:ph type="sldNum" sz="quarter" idx="10"/>
          </p:nvPr>
        </p:nvSpPr>
        <p:spPr/>
        <p:txBody>
          <a:bodyPr/>
          <a:lstStyle/>
          <a:p>
            <a:fld id="{54EE36BD-D9AA-43E4-AE98-BE9E88FA5E4B}" type="slidenum">
              <a:rPr lang="en-US" smtClean="0"/>
              <a:t>14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744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Energy Savings Program</a:t>
            </a:r>
            <a:endParaRPr lang="en-US" b="1" dirty="0"/>
          </a:p>
        </p:txBody>
      </p:sp>
      <p:sp>
        <p:nvSpPr>
          <p:cNvPr id="4" name="Slide Number Placeholder 3"/>
          <p:cNvSpPr>
            <a:spLocks noGrp="1"/>
          </p:cNvSpPr>
          <p:nvPr>
            <p:ph type="sldNum" sz="quarter" idx="10"/>
          </p:nvPr>
        </p:nvSpPr>
        <p:spPr/>
        <p:txBody>
          <a:bodyPr/>
          <a:lstStyle/>
          <a:p>
            <a:fld id="{54EE36BD-D9AA-43E4-AE98-BE9E88FA5E4B}" type="slidenum">
              <a:rPr lang="en-US" smtClean="0"/>
              <a:t>15</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4400" y="914400"/>
            <a:ext cx="2362200" cy="3416320"/>
          </a:xfrm>
          <a:prstGeom prst="rect">
            <a:avLst/>
          </a:prstGeom>
          <a:noFill/>
        </p:spPr>
        <p:txBody>
          <a:bodyPr wrap="square" rtlCol="0">
            <a:spAutoFit/>
          </a:bodyPr>
          <a:lstStyle/>
          <a:p>
            <a:r>
              <a:rPr lang="en-US" dirty="0" smtClean="0"/>
              <a:t>Norway has 5.3 million residents. </a:t>
            </a:r>
          </a:p>
          <a:p>
            <a:endParaRPr lang="en-US" dirty="0"/>
          </a:p>
          <a:p>
            <a:r>
              <a:rPr lang="en-US" dirty="0" smtClean="0"/>
              <a:t>~4X more people than ME.  Therefore…200,000 heat pumps in the next 10 years possible? It’s been done.</a:t>
            </a:r>
          </a:p>
          <a:p>
            <a:endParaRPr lang="en-US" dirty="0"/>
          </a:p>
          <a:p>
            <a:endParaRPr lang="en-US" dirty="0"/>
          </a:p>
        </p:txBody>
      </p:sp>
    </p:spTree>
    <p:extLst>
      <p:ext uri="{BB962C8B-B14F-4D97-AF65-F5344CB8AC3E}">
        <p14:creationId xmlns:p14="http://schemas.microsoft.com/office/powerpoint/2010/main" val="3985095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16</a:t>
            </a:fld>
            <a:endParaRPr lang="en-US" dirty="0"/>
          </a:p>
        </p:txBody>
      </p:sp>
      <p:sp>
        <p:nvSpPr>
          <p:cNvPr id="3" name="Subtitle 2"/>
          <p:cNvSpPr>
            <a:spLocks noGrp="1"/>
          </p:cNvSpPr>
          <p:nvPr>
            <p:ph type="subTitle" idx="1"/>
          </p:nvPr>
        </p:nvSpPr>
        <p:spPr>
          <a:xfrm>
            <a:off x="5638800" y="762000"/>
            <a:ext cx="3200400" cy="4724400"/>
          </a:xfrm>
        </p:spPr>
        <p:txBody>
          <a:bodyPr>
            <a:normAutofit/>
          </a:bodyPr>
          <a:lstStyle/>
          <a:p>
            <a:r>
              <a:rPr lang="en-US" sz="1800" dirty="0" smtClean="0"/>
              <a:t>Pre-Program Pilot and Evaluation Report</a:t>
            </a:r>
            <a:endParaRPr lang="en-US" sz="1800" dirty="0" smtClean="0"/>
          </a:p>
          <a:p>
            <a:endParaRPr lang="en-US" sz="1800" dirty="0"/>
          </a:p>
          <a:p>
            <a:endParaRPr lang="en-US" sz="1800" dirty="0"/>
          </a:p>
        </p:txBody>
      </p:sp>
      <p:sp>
        <p:nvSpPr>
          <p:cNvPr id="2" name="Rectangle 1"/>
          <p:cNvSpPr/>
          <p:nvPr/>
        </p:nvSpPr>
        <p:spPr>
          <a:xfrm>
            <a:off x="2286000" y="2967335"/>
            <a:ext cx="4572000" cy="923330"/>
          </a:xfrm>
          <a:prstGeom prst="rect">
            <a:avLst/>
          </a:prstGeom>
        </p:spPr>
        <p:txBody>
          <a:bodyPr>
            <a:spAutoFit/>
          </a:bodyPr>
          <a:lstStyle/>
          <a:p>
            <a:r>
              <a:rPr lang="en-US" dirty="0"/>
              <a:t>http://www.emiconsulting.com/assets/Emera-Maine-Heat-Pump-Final-Report-2014.09.30.pdf</a:t>
            </a:r>
            <a:endParaRPr lang="en-US" dirty="0"/>
          </a:p>
        </p:txBody>
      </p:sp>
    </p:spTree>
    <p:extLst>
      <p:ext uri="{BB962C8B-B14F-4D97-AF65-F5344CB8AC3E}">
        <p14:creationId xmlns:p14="http://schemas.microsoft.com/office/powerpoint/2010/main" val="3246928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17</a:t>
            </a:fld>
            <a:endParaRPr lang="en-US" dirty="0"/>
          </a:p>
        </p:txBody>
      </p:sp>
      <p:graphicFrame>
        <p:nvGraphicFramePr>
          <p:cNvPr id="4" name="Chart 3"/>
          <p:cNvGraphicFramePr>
            <a:graphicFrameLocks/>
          </p:cNvGraphicFramePr>
          <p:nvPr>
            <p:extLst>
              <p:ext uri="{D42A27DB-BD31-4B8C-83A1-F6EECF244321}">
                <p14:modId xmlns:p14="http://schemas.microsoft.com/office/powerpoint/2010/main" val="941577954"/>
              </p:ext>
            </p:extLst>
          </p:nvPr>
        </p:nvGraphicFramePr>
        <p:xfrm>
          <a:off x="381000" y="762000"/>
          <a:ext cx="83820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2" name="Subtitle 1"/>
          <p:cNvSpPr>
            <a:spLocks noGrp="1"/>
          </p:cNvSpPr>
          <p:nvPr>
            <p:ph type="subTitle" idx="1"/>
          </p:nvPr>
        </p:nvSpPr>
        <p:spPr>
          <a:xfrm>
            <a:off x="685800" y="152400"/>
            <a:ext cx="7315200" cy="1752600"/>
          </a:xfrm>
        </p:spPr>
        <p:txBody>
          <a:bodyPr>
            <a:normAutofit/>
          </a:bodyPr>
          <a:lstStyle/>
          <a:p>
            <a:r>
              <a:rPr lang="en-US" sz="2400" dirty="0" smtClean="0"/>
              <a:t>Comparison of hours at bin temperatures </a:t>
            </a:r>
            <a:endParaRPr lang="en-US" sz="2400" dirty="0"/>
          </a:p>
        </p:txBody>
      </p:sp>
    </p:spTree>
    <p:extLst>
      <p:ext uri="{BB962C8B-B14F-4D97-AF65-F5344CB8AC3E}">
        <p14:creationId xmlns:p14="http://schemas.microsoft.com/office/powerpoint/2010/main" val="3491132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18</a:t>
            </a:fld>
            <a:endParaRPr lang="en-US" dirty="0"/>
          </a:p>
        </p:txBody>
      </p:sp>
      <p:sp>
        <p:nvSpPr>
          <p:cNvPr id="6" name="Subtitle 1"/>
          <p:cNvSpPr>
            <a:spLocks noGrp="1"/>
          </p:cNvSpPr>
          <p:nvPr>
            <p:ph type="subTitle" idx="1"/>
          </p:nvPr>
        </p:nvSpPr>
        <p:spPr>
          <a:xfrm>
            <a:off x="685800" y="152400"/>
            <a:ext cx="7315200" cy="1752600"/>
          </a:xfrm>
        </p:spPr>
        <p:txBody>
          <a:bodyPr>
            <a:normAutofit/>
          </a:bodyPr>
          <a:lstStyle/>
          <a:p>
            <a:r>
              <a:rPr lang="en-US" sz="2400" dirty="0" smtClean="0"/>
              <a:t>Comparison of hours at bin temperatures </a:t>
            </a:r>
            <a:endParaRPr lang="en-US" sz="2400" dirty="0"/>
          </a:p>
        </p:txBody>
      </p:sp>
      <p:graphicFrame>
        <p:nvGraphicFramePr>
          <p:cNvPr id="7" name="Chart 6"/>
          <p:cNvGraphicFramePr>
            <a:graphicFrameLocks/>
          </p:cNvGraphicFramePr>
          <p:nvPr>
            <p:extLst>
              <p:ext uri="{D42A27DB-BD31-4B8C-83A1-F6EECF244321}">
                <p14:modId xmlns:p14="http://schemas.microsoft.com/office/powerpoint/2010/main" val="85238953"/>
              </p:ext>
            </p:extLst>
          </p:nvPr>
        </p:nvGraphicFramePr>
        <p:xfrm>
          <a:off x="457200" y="609600"/>
          <a:ext cx="8382000"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1914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0"/>
          </p:nvPr>
        </p:nvSpPr>
        <p:spPr/>
        <p:txBody>
          <a:bodyPr/>
          <a:lstStyle/>
          <a:p>
            <a:pPr marL="0" indent="0" algn="ctr">
              <a:buNone/>
            </a:pPr>
            <a:r>
              <a:rPr lang="en-US" dirty="0" smtClean="0">
                <a:latin typeface="+mj-lt"/>
              </a:rPr>
              <a:t>1-866-ES-MAINE</a:t>
            </a:r>
          </a:p>
          <a:p>
            <a:pPr marL="0" indent="0" algn="ctr">
              <a:buNone/>
            </a:pPr>
            <a:r>
              <a:rPr lang="en-US" dirty="0" smtClean="0">
                <a:latin typeface="+mj-lt"/>
                <a:hlinkClick r:id="rId2"/>
              </a:rPr>
              <a:t>www.efficiencymaine.com</a:t>
            </a:r>
            <a:endParaRPr lang="en-US" dirty="0" smtClean="0">
              <a:latin typeface="+mj-lt"/>
            </a:endParaRPr>
          </a:p>
          <a:p>
            <a:pPr marL="0" indent="0" algn="ctr">
              <a:buNone/>
            </a:pPr>
            <a:endParaRPr lang="en-US" dirty="0">
              <a:latin typeface="+mj-lt"/>
            </a:endParaRPr>
          </a:p>
          <a:p>
            <a:pPr marL="0" indent="0" algn="ctr">
              <a:buNone/>
            </a:pPr>
            <a:r>
              <a:rPr lang="en-US" dirty="0" smtClean="0">
                <a:latin typeface="+mj-lt"/>
              </a:rPr>
              <a:t>dana.fischer@efficiencymaine.com</a:t>
            </a:r>
            <a:endParaRPr lang="en-US" dirty="0">
              <a:latin typeface="+mj-lt"/>
            </a:endParaRPr>
          </a:p>
          <a:p>
            <a:pPr marL="0" indent="0">
              <a:buNone/>
            </a:pPr>
            <a:endParaRPr lang="en-US" dirty="0"/>
          </a:p>
        </p:txBody>
      </p:sp>
      <p:sp>
        <p:nvSpPr>
          <p:cNvPr id="4" name="Slide Number Placeholder 3"/>
          <p:cNvSpPr>
            <a:spLocks noGrp="1"/>
          </p:cNvSpPr>
          <p:nvPr>
            <p:ph type="sldNum" sz="quarter" idx="12"/>
          </p:nvPr>
        </p:nvSpPr>
        <p:spPr/>
        <p:txBody>
          <a:bodyPr/>
          <a:lstStyle/>
          <a:p>
            <a:fld id="{54EE36BD-D9AA-43E4-AE98-BE9E88FA5E4B}" type="slidenum">
              <a:rPr lang="en-US" smtClean="0"/>
              <a:t>19</a:t>
            </a:fld>
            <a:endParaRPr lang="en-US"/>
          </a:p>
        </p:txBody>
      </p:sp>
      <p:sp>
        <p:nvSpPr>
          <p:cNvPr id="5" name="Content Placeholder 4"/>
          <p:cNvSpPr>
            <a:spLocks noGrp="1"/>
          </p:cNvSpPr>
          <p:nvPr>
            <p:ph idx="11"/>
          </p:nvPr>
        </p:nvSpPr>
        <p:spPr>
          <a:xfrm>
            <a:off x="0" y="-1"/>
            <a:ext cx="5943600" cy="3478213"/>
          </a:xfrm>
        </p:spPr>
        <p:txBody>
          <a:bodyPr>
            <a:normAutofit/>
          </a:bodyPr>
          <a:lstStyle/>
          <a:p>
            <a:pPr marL="0" indent="0">
              <a:buNone/>
            </a:pPr>
            <a:r>
              <a:rPr lang="en-US" sz="4000" dirty="0" smtClean="0"/>
              <a:t>The transition to heat pumps in New England is the biggest shift in heating since the conversion from coal to oil.</a:t>
            </a:r>
            <a:endParaRPr lang="en-US" sz="4000" dirty="0"/>
          </a:p>
        </p:txBody>
      </p:sp>
      <p:pic>
        <p:nvPicPr>
          <p:cNvPr id="4098" name="Picture 2" descr="Image result for images coal b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0"/>
            <a:ext cx="4114800" cy="347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83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2</a:t>
            </a:fld>
            <a:endParaRPr lang="en-US" dirty="0"/>
          </a:p>
        </p:txBody>
      </p:sp>
      <p:sp>
        <p:nvSpPr>
          <p:cNvPr id="5" name="TextBox 4"/>
          <p:cNvSpPr txBox="1"/>
          <p:nvPr/>
        </p:nvSpPr>
        <p:spPr>
          <a:xfrm>
            <a:off x="914400" y="1066800"/>
            <a:ext cx="7162800" cy="5336846"/>
          </a:xfrm>
          <a:prstGeom prst="rect">
            <a:avLst/>
          </a:prstGeom>
          <a:noFill/>
        </p:spPr>
        <p:txBody>
          <a:bodyPr wrap="square" rtlCol="0">
            <a:spAutoFit/>
          </a:bodyPr>
          <a:lstStyle/>
          <a:p>
            <a:pPr lvl="0">
              <a:spcBef>
                <a:spcPct val="20000"/>
              </a:spcBef>
            </a:pPr>
            <a:r>
              <a:rPr lang="en-US" sz="2400" b="1" dirty="0" smtClean="0">
                <a:solidFill>
                  <a:schemeClr val="tx2">
                    <a:lumMod val="90000"/>
                    <a:lumOff val="10000"/>
                  </a:schemeClr>
                </a:solidFill>
              </a:rPr>
              <a:t>Formed by the Maine Legislature in 2010 as an independent administrator of  statewide renewable and energy efficiency programs.</a:t>
            </a:r>
          </a:p>
          <a:p>
            <a:pPr lvl="0">
              <a:spcBef>
                <a:spcPct val="20000"/>
              </a:spcBef>
            </a:pPr>
            <a:endParaRPr lang="en-US" sz="2400" b="1" dirty="0">
              <a:solidFill>
                <a:schemeClr val="tx2">
                  <a:lumMod val="90000"/>
                  <a:lumOff val="10000"/>
                </a:schemeClr>
              </a:solidFill>
            </a:endParaRPr>
          </a:p>
          <a:p>
            <a:pPr lvl="0">
              <a:spcBef>
                <a:spcPct val="20000"/>
              </a:spcBef>
            </a:pPr>
            <a:r>
              <a:rPr lang="en-US" sz="2400" b="1" dirty="0" smtClean="0">
                <a:solidFill>
                  <a:schemeClr val="tx2">
                    <a:lumMod val="90000"/>
                    <a:lumOff val="10000"/>
                  </a:schemeClr>
                </a:solidFill>
              </a:rPr>
              <a:t>9 member Board of Directors, appointed by the Governor and approved by the Legislature Energy and Utility Committee.</a:t>
            </a:r>
          </a:p>
          <a:p>
            <a:pPr lvl="0">
              <a:spcBef>
                <a:spcPct val="20000"/>
              </a:spcBef>
            </a:pPr>
            <a:endParaRPr lang="en-US" sz="2400" b="1" dirty="0">
              <a:solidFill>
                <a:schemeClr val="tx2">
                  <a:lumMod val="90000"/>
                  <a:lumOff val="10000"/>
                </a:schemeClr>
              </a:solidFill>
            </a:endParaRPr>
          </a:p>
          <a:p>
            <a:pPr lvl="0">
              <a:spcBef>
                <a:spcPct val="20000"/>
              </a:spcBef>
            </a:pPr>
            <a:r>
              <a:rPr lang="en-US" sz="2400" b="1" dirty="0" smtClean="0">
                <a:solidFill>
                  <a:schemeClr val="tx2">
                    <a:lumMod val="90000"/>
                    <a:lumOff val="10000"/>
                  </a:schemeClr>
                </a:solidFill>
              </a:rPr>
              <a:t>Regulated by the Public Utilities Commission similarly to a utility.</a:t>
            </a:r>
          </a:p>
          <a:p>
            <a:pPr lvl="0">
              <a:spcBef>
                <a:spcPct val="20000"/>
              </a:spcBef>
            </a:pPr>
            <a:endParaRPr lang="en-US" sz="2400" b="1" dirty="0" smtClean="0">
              <a:solidFill>
                <a:schemeClr val="tx2">
                  <a:lumMod val="90000"/>
                  <a:lumOff val="10000"/>
                </a:schemeClr>
              </a:solidFill>
            </a:endParaRPr>
          </a:p>
          <a:p>
            <a:pPr lvl="0">
              <a:spcBef>
                <a:spcPct val="20000"/>
              </a:spcBef>
            </a:pPr>
            <a:r>
              <a:rPr lang="en-US" sz="2400" b="1" dirty="0" smtClean="0">
                <a:solidFill>
                  <a:schemeClr val="tx2">
                    <a:lumMod val="90000"/>
                    <a:lumOff val="10000"/>
                  </a:schemeClr>
                </a:solidFill>
              </a:rPr>
              <a:t>The Trust mission and authority is part of state statute.</a:t>
            </a:r>
          </a:p>
        </p:txBody>
      </p:sp>
      <p:sp>
        <p:nvSpPr>
          <p:cNvPr id="2" name="Title 1"/>
          <p:cNvSpPr>
            <a:spLocks noGrp="1"/>
          </p:cNvSpPr>
          <p:nvPr>
            <p:ph type="ctrTitle"/>
          </p:nvPr>
        </p:nvSpPr>
        <p:spPr>
          <a:xfrm>
            <a:off x="733097" y="228601"/>
            <a:ext cx="7772400" cy="914400"/>
          </a:xfrm>
        </p:spPr>
        <p:txBody>
          <a:bodyPr/>
          <a:lstStyle/>
          <a:p>
            <a:r>
              <a:rPr lang="en-US" dirty="0" smtClean="0">
                <a:solidFill>
                  <a:schemeClr val="tx2">
                    <a:lumMod val="90000"/>
                    <a:lumOff val="10000"/>
                  </a:schemeClr>
                </a:solidFill>
              </a:rPr>
              <a:t>What is Efficiency Maine Trust?</a:t>
            </a:r>
            <a:endParaRPr lang="en-US" dirty="0">
              <a:solidFill>
                <a:schemeClr val="tx2">
                  <a:lumMod val="90000"/>
                  <a:lumOff val="10000"/>
                </a:schemeClr>
              </a:solidFill>
            </a:endParaRPr>
          </a:p>
        </p:txBody>
      </p:sp>
    </p:spTree>
    <p:extLst>
      <p:ext uri="{BB962C8B-B14F-4D97-AF65-F5344CB8AC3E}">
        <p14:creationId xmlns:p14="http://schemas.microsoft.com/office/powerpoint/2010/main" val="2759009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EE36BD-D9AA-43E4-AE98-BE9E88FA5E4B}" type="slidenum">
              <a:rPr lang="en-US" smtClean="0"/>
              <a:t>3</a:t>
            </a:fld>
            <a:endParaRPr lang="en-US"/>
          </a:p>
        </p:txBody>
      </p:sp>
      <p:sp>
        <p:nvSpPr>
          <p:cNvPr id="2" name="Content Placeholder 1"/>
          <p:cNvSpPr>
            <a:spLocks noGrp="1"/>
          </p:cNvSpPr>
          <p:nvPr>
            <p:ph idx="11"/>
          </p:nvPr>
        </p:nvSpPr>
        <p:spPr>
          <a:xfrm>
            <a:off x="304800" y="304800"/>
            <a:ext cx="8610600" cy="2895600"/>
          </a:xfrm>
        </p:spPr>
        <p:txBody>
          <a:bodyPr>
            <a:normAutofit/>
          </a:bodyPr>
          <a:lstStyle/>
          <a:p>
            <a:pPr marL="0" indent="0">
              <a:buNone/>
            </a:pPr>
            <a:r>
              <a:rPr lang="en-US" dirty="0" smtClean="0"/>
              <a:t>Maine remains the most dependent state on oil per capita with zero production.</a:t>
            </a:r>
          </a:p>
          <a:p>
            <a:pPr marL="0" indent="0">
              <a:buNone/>
            </a:pPr>
            <a:endParaRPr lang="en-US" dirty="0"/>
          </a:p>
          <a:p>
            <a:pPr marL="0" indent="0">
              <a:buNone/>
            </a:pPr>
            <a:r>
              <a:rPr lang="en-US" dirty="0" smtClean="0"/>
              <a:t>The price of heating fuel has declined significantly since 2014, yet heat pumps persist.</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398641383"/>
              </p:ext>
            </p:extLst>
          </p:nvPr>
        </p:nvGraphicFramePr>
        <p:xfrm>
          <a:off x="228600" y="3505200"/>
          <a:ext cx="8763000"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479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EE36BD-D9AA-43E4-AE98-BE9E88FA5E4B}" type="slidenum">
              <a:rPr lang="en-US" smtClean="0"/>
              <a:t>4</a:t>
            </a:fld>
            <a:endParaRPr lang="en-US"/>
          </a:p>
        </p:txBody>
      </p:sp>
      <p:sp>
        <p:nvSpPr>
          <p:cNvPr id="5" name="Content Placeholder 4"/>
          <p:cNvSpPr>
            <a:spLocks noGrp="1"/>
          </p:cNvSpPr>
          <p:nvPr>
            <p:ph idx="11"/>
          </p:nvPr>
        </p:nvSpPr>
        <p:spPr>
          <a:xfrm>
            <a:off x="304800" y="5255"/>
            <a:ext cx="8229600" cy="3657600"/>
          </a:xfrm>
        </p:spPr>
        <p:txBody>
          <a:bodyPr>
            <a:normAutofit fontScale="40000" lnSpcReduction="20000"/>
          </a:bodyPr>
          <a:lstStyle/>
          <a:p>
            <a:pPr marL="0" indent="0">
              <a:buNone/>
            </a:pPr>
            <a:r>
              <a:rPr lang="en-US" sz="8000" dirty="0" smtClean="0"/>
              <a:t>Maine Ductless Air Source Heat Pump </a:t>
            </a:r>
          </a:p>
          <a:p>
            <a:pPr marL="0" indent="0">
              <a:buNone/>
            </a:pPr>
            <a:r>
              <a:rPr lang="en-US" sz="8000" dirty="0" smtClean="0"/>
              <a:t>Residential Rebates</a:t>
            </a:r>
          </a:p>
          <a:p>
            <a:pPr marL="0" indent="0">
              <a:buNone/>
            </a:pPr>
            <a:endParaRPr lang="en-US" sz="4400" dirty="0"/>
          </a:p>
          <a:p>
            <a:r>
              <a:rPr lang="en-US" sz="8000" dirty="0" smtClean="0"/>
              <a:t>$500 </a:t>
            </a:r>
            <a:r>
              <a:rPr lang="en-US" sz="5000" dirty="0" smtClean="0"/>
              <a:t>for One or First Zone of DUCTLESS heat pump heating</a:t>
            </a:r>
          </a:p>
          <a:p>
            <a:endParaRPr lang="en-US" sz="4400" dirty="0" smtClean="0"/>
          </a:p>
          <a:p>
            <a:r>
              <a:rPr lang="en-US" sz="8000" dirty="0" smtClean="0"/>
              <a:t>$250 </a:t>
            </a:r>
            <a:r>
              <a:rPr lang="en-US" sz="5000" dirty="0" smtClean="0"/>
              <a:t>for Second Zone of DUCTLESS Heating</a:t>
            </a:r>
          </a:p>
          <a:p>
            <a:endParaRPr lang="en-US" sz="4400" dirty="0" smtClean="0"/>
          </a:p>
          <a:p>
            <a:r>
              <a:rPr lang="en-US" sz="5000" dirty="0" smtClean="0"/>
              <a:t>up to </a:t>
            </a:r>
            <a:r>
              <a:rPr lang="en-US" sz="8000" dirty="0" smtClean="0"/>
              <a:t>$2,000 </a:t>
            </a:r>
            <a:r>
              <a:rPr lang="en-US" sz="5000" dirty="0" smtClean="0"/>
              <a:t>on  eligible Low Income homes</a:t>
            </a:r>
          </a:p>
          <a:p>
            <a:pPr marL="457200" lvl="1" indent="0">
              <a:buNone/>
            </a:pPr>
            <a:endParaRPr lang="en-US" dirty="0" smtClean="0"/>
          </a:p>
        </p:txBody>
      </p:sp>
      <p:sp>
        <p:nvSpPr>
          <p:cNvPr id="3" name="Content Placeholder 2"/>
          <p:cNvSpPr>
            <a:spLocks noGrp="1"/>
          </p:cNvSpPr>
          <p:nvPr>
            <p:ph idx="10"/>
          </p:nvPr>
        </p:nvSpPr>
        <p:spPr>
          <a:xfrm>
            <a:off x="152400" y="3657600"/>
            <a:ext cx="8458200" cy="2514600"/>
          </a:xfrm>
        </p:spPr>
        <p:txBody>
          <a:bodyPr>
            <a:normAutofit fontScale="70000" lnSpcReduction="20000"/>
          </a:bodyPr>
          <a:lstStyle/>
          <a:p>
            <a:pPr marL="0" indent="0">
              <a:buNone/>
            </a:pPr>
            <a:r>
              <a:rPr lang="en-US" dirty="0" smtClean="0"/>
              <a:t>Equipment criteria:</a:t>
            </a:r>
          </a:p>
          <a:p>
            <a:pPr lvl="1"/>
            <a:r>
              <a:rPr lang="en-US" sz="3200" dirty="0" smtClean="0"/>
              <a:t>Mini-split </a:t>
            </a:r>
            <a:r>
              <a:rPr lang="en-US" sz="3200" dirty="0"/>
              <a:t>m</a:t>
            </a:r>
            <a:r>
              <a:rPr lang="en-US" sz="3200" dirty="0" smtClean="0"/>
              <a:t>odels : HSPF </a:t>
            </a:r>
            <a:r>
              <a:rPr lang="en-US" sz="3200" u="sng" dirty="0" smtClean="0"/>
              <a:t>&gt;</a:t>
            </a:r>
            <a:r>
              <a:rPr lang="en-US" sz="3200" dirty="0" smtClean="0"/>
              <a:t> 12.0</a:t>
            </a:r>
          </a:p>
          <a:p>
            <a:pPr lvl="1"/>
            <a:r>
              <a:rPr lang="en-US" sz="3200" dirty="0" smtClean="0"/>
              <a:t>Multi-split models: HSPF </a:t>
            </a:r>
            <a:r>
              <a:rPr lang="en-US" sz="3200" u="sng" dirty="0" smtClean="0"/>
              <a:t>&gt;</a:t>
            </a:r>
            <a:r>
              <a:rPr lang="en-US" sz="3200" dirty="0" smtClean="0"/>
              <a:t> 10.0</a:t>
            </a:r>
          </a:p>
          <a:p>
            <a:pPr lvl="1"/>
            <a:endParaRPr lang="en-US" sz="3200" dirty="0"/>
          </a:p>
          <a:p>
            <a:pPr marL="457200" lvl="1" indent="0">
              <a:buNone/>
            </a:pPr>
            <a:r>
              <a:rPr lang="en-US" sz="3200" dirty="0" smtClean="0"/>
              <a:t>Simple unsecured financing available at 4.99% APR  with up to a 10 year term with no upfront cost. ~$11 per $1,000 borrowed.</a:t>
            </a:r>
            <a:endParaRPr lang="en-US" sz="3200" dirty="0"/>
          </a:p>
        </p:txBody>
      </p:sp>
    </p:spTree>
    <p:extLst>
      <p:ext uri="{BB962C8B-B14F-4D97-AF65-F5344CB8AC3E}">
        <p14:creationId xmlns:p14="http://schemas.microsoft.com/office/powerpoint/2010/main" val="265788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5</a:t>
            </a:fld>
            <a:endParaRPr lang="en-US" dirty="0"/>
          </a:p>
        </p:txBody>
      </p:sp>
      <p:sp>
        <p:nvSpPr>
          <p:cNvPr id="2" name="Title 1"/>
          <p:cNvSpPr>
            <a:spLocks noGrp="1"/>
          </p:cNvSpPr>
          <p:nvPr>
            <p:ph type="ctrTitle"/>
          </p:nvPr>
        </p:nvSpPr>
        <p:spPr>
          <a:xfrm>
            <a:off x="533400" y="4876800"/>
            <a:ext cx="7772400" cy="1241425"/>
          </a:xfrm>
        </p:spPr>
        <p:txBody>
          <a:bodyPr>
            <a:normAutofit/>
          </a:bodyPr>
          <a:lstStyle/>
          <a:p>
            <a:r>
              <a:rPr lang="en-US" sz="2000" dirty="0" smtClean="0"/>
              <a:t>Ductless heat pumps continue to be installed at </a:t>
            </a:r>
            <a:r>
              <a:rPr lang="en-US" sz="2000" dirty="0" smtClean="0"/>
              <a:t>an average rate </a:t>
            </a:r>
            <a:r>
              <a:rPr lang="en-US" sz="2000" dirty="0" smtClean="0"/>
              <a:t>of </a:t>
            </a:r>
            <a:r>
              <a:rPr lang="en-US" sz="2000" dirty="0"/>
              <a:t>4</a:t>
            </a:r>
            <a:r>
              <a:rPr lang="en-US" sz="2000" dirty="0" smtClean="0"/>
              <a:t>00 </a:t>
            </a:r>
            <a:r>
              <a:rPr lang="en-US" sz="2000" dirty="0" smtClean="0"/>
              <a:t>per month statewide with a clear seasonal pattern.</a:t>
            </a:r>
            <a:endParaRPr lang="en-US" sz="2000" dirty="0"/>
          </a:p>
        </p:txBody>
      </p:sp>
      <p:graphicFrame>
        <p:nvGraphicFramePr>
          <p:cNvPr id="5" name="Chart 4"/>
          <p:cNvGraphicFramePr>
            <a:graphicFrameLocks/>
          </p:cNvGraphicFramePr>
          <p:nvPr>
            <p:extLst>
              <p:ext uri="{D42A27DB-BD31-4B8C-83A1-F6EECF244321}">
                <p14:modId xmlns:p14="http://schemas.microsoft.com/office/powerpoint/2010/main" val="2839837933"/>
              </p:ext>
            </p:extLst>
          </p:nvPr>
        </p:nvGraphicFramePr>
        <p:xfrm>
          <a:off x="381000" y="304801"/>
          <a:ext cx="8305800" cy="4793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2139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6</a:t>
            </a:fld>
            <a:endParaRPr lang="en-US" dirty="0"/>
          </a:p>
        </p:txBody>
      </p:sp>
      <p:sp>
        <p:nvSpPr>
          <p:cNvPr id="3" name="Subtitle 2"/>
          <p:cNvSpPr>
            <a:spLocks noGrp="1"/>
          </p:cNvSpPr>
          <p:nvPr>
            <p:ph type="subTitle" idx="1"/>
          </p:nvPr>
        </p:nvSpPr>
        <p:spPr>
          <a:xfrm>
            <a:off x="5638800" y="762000"/>
            <a:ext cx="3200400" cy="4724400"/>
          </a:xfrm>
        </p:spPr>
        <p:txBody>
          <a:bodyPr>
            <a:normAutofit/>
          </a:bodyPr>
          <a:lstStyle/>
          <a:p>
            <a:r>
              <a:rPr lang="en-US" sz="1800" dirty="0" smtClean="0"/>
              <a:t>Map showing </a:t>
            </a:r>
            <a:r>
              <a:rPr lang="en-US" sz="1800" dirty="0" smtClean="0"/>
              <a:t>17,500 </a:t>
            </a:r>
            <a:r>
              <a:rPr lang="en-US" sz="1800" dirty="0" smtClean="0"/>
              <a:t>ductless heat pump installations in the past </a:t>
            </a:r>
            <a:r>
              <a:rPr lang="en-US" sz="1800" dirty="0" smtClean="0"/>
              <a:t>3.5 years</a:t>
            </a:r>
            <a:r>
              <a:rPr lang="en-US" sz="1800" dirty="0" smtClean="0"/>
              <a:t>.</a:t>
            </a:r>
          </a:p>
          <a:p>
            <a:endParaRPr lang="en-US" sz="1800" dirty="0" smtClean="0"/>
          </a:p>
          <a:p>
            <a:r>
              <a:rPr lang="en-US" sz="1800" dirty="0" smtClean="0"/>
              <a:t>Installation density correlates  directly with population.</a:t>
            </a:r>
          </a:p>
          <a:p>
            <a:endParaRPr lang="en-US" sz="1800" dirty="0"/>
          </a:p>
          <a:p>
            <a:r>
              <a:rPr lang="en-US" sz="1800" dirty="0" smtClean="0"/>
              <a:t>Very popular in far northern areas where systems are reported to continue to provide heat even at -27F.</a:t>
            </a:r>
          </a:p>
          <a:p>
            <a:endParaRPr lang="en-US" sz="1800" dirty="0"/>
          </a:p>
          <a:p>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10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611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7</a:t>
            </a:fld>
            <a:endParaRPr lang="en-US" dirty="0"/>
          </a:p>
        </p:txBody>
      </p:sp>
      <p:sp>
        <p:nvSpPr>
          <p:cNvPr id="3" name="Subtitle 2"/>
          <p:cNvSpPr>
            <a:spLocks noGrp="1"/>
          </p:cNvSpPr>
          <p:nvPr>
            <p:ph type="subTitle" idx="1"/>
          </p:nvPr>
        </p:nvSpPr>
        <p:spPr>
          <a:xfrm>
            <a:off x="5935717" y="4419600"/>
            <a:ext cx="3200400" cy="1219200"/>
          </a:xfrm>
        </p:spPr>
        <p:txBody>
          <a:bodyPr>
            <a:normAutofit fontScale="85000" lnSpcReduction="10000"/>
          </a:bodyPr>
          <a:lstStyle/>
          <a:p>
            <a:pPr algn="l"/>
            <a:r>
              <a:rPr lang="en-US" sz="2000" dirty="0" smtClean="0"/>
              <a:t>Chart reflects data for residential installations in Maine receiving a rebate between January 2016 and May 2017.</a:t>
            </a:r>
            <a:endParaRPr lang="en-US" sz="2000" dirty="0" smtClean="0"/>
          </a:p>
          <a:p>
            <a:pPr algn="l"/>
            <a:endParaRPr lang="en-US" sz="2000" dirty="0"/>
          </a:p>
          <a:p>
            <a:pPr algn="l"/>
            <a:endParaRPr lang="en-US" sz="1800" dirty="0"/>
          </a:p>
        </p:txBody>
      </p:sp>
      <p:graphicFrame>
        <p:nvGraphicFramePr>
          <p:cNvPr id="5" name="Chart 4"/>
          <p:cNvGraphicFramePr>
            <a:graphicFrameLocks/>
          </p:cNvGraphicFramePr>
          <p:nvPr>
            <p:extLst>
              <p:ext uri="{D42A27DB-BD31-4B8C-83A1-F6EECF244321}">
                <p14:modId xmlns:p14="http://schemas.microsoft.com/office/powerpoint/2010/main" val="3228094266"/>
              </p:ext>
            </p:extLst>
          </p:nvPr>
        </p:nvGraphicFramePr>
        <p:xfrm>
          <a:off x="152400" y="152400"/>
          <a:ext cx="5562600" cy="6096000"/>
        </p:xfrm>
        <a:graphic>
          <a:graphicData uri="http://schemas.openxmlformats.org/drawingml/2006/chart">
            <c:chart xmlns:c="http://schemas.openxmlformats.org/drawingml/2006/chart" xmlns:r="http://schemas.openxmlformats.org/officeDocument/2006/relationships" r:id="rId2"/>
          </a:graphicData>
        </a:graphic>
      </p:graphicFrame>
      <p:sp>
        <p:nvSpPr>
          <p:cNvPr id="7" name="Subtitle 2"/>
          <p:cNvSpPr txBox="1">
            <a:spLocks/>
          </p:cNvSpPr>
          <p:nvPr/>
        </p:nvSpPr>
        <p:spPr>
          <a:xfrm>
            <a:off x="5599386" y="304800"/>
            <a:ext cx="3544614" cy="472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2"/>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t>Single indoor unit installations dominate the marketplace. </a:t>
            </a:r>
          </a:p>
          <a:p>
            <a:pPr algn="l"/>
            <a:endParaRPr lang="en-US" sz="2400" dirty="0"/>
          </a:p>
          <a:p>
            <a:pPr algn="l"/>
            <a:r>
              <a:rPr lang="en-US" sz="2400" dirty="0" smtClean="0"/>
              <a:t>When centrally located and properly used, a 15k unit can displace 95% of the heating load of an average home in ME.</a:t>
            </a:r>
            <a:endParaRPr lang="en-US" sz="2400" dirty="0" smtClean="0"/>
          </a:p>
        </p:txBody>
      </p:sp>
    </p:spTree>
    <p:extLst>
      <p:ext uri="{BB962C8B-B14F-4D97-AF65-F5344CB8AC3E}">
        <p14:creationId xmlns:p14="http://schemas.microsoft.com/office/powerpoint/2010/main" val="2236655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8</a:t>
            </a:fld>
            <a:endParaRPr lang="en-US" dirty="0"/>
          </a:p>
        </p:txBody>
      </p:sp>
      <p:sp>
        <p:nvSpPr>
          <p:cNvPr id="3" name="Subtitle 2"/>
          <p:cNvSpPr>
            <a:spLocks noGrp="1"/>
          </p:cNvSpPr>
          <p:nvPr>
            <p:ph type="subTitle" idx="1"/>
          </p:nvPr>
        </p:nvSpPr>
        <p:spPr>
          <a:xfrm>
            <a:off x="5599386" y="533400"/>
            <a:ext cx="3544614" cy="4724400"/>
          </a:xfrm>
        </p:spPr>
        <p:txBody>
          <a:bodyPr>
            <a:normAutofit/>
          </a:bodyPr>
          <a:lstStyle/>
          <a:p>
            <a:pPr algn="l"/>
            <a:r>
              <a:rPr lang="en-US" sz="2400" dirty="0" smtClean="0"/>
              <a:t>Word of mouth on what works and strong dealer networks maintain market dominance for top brands. </a:t>
            </a:r>
            <a:endParaRPr lang="en-US" sz="2400" dirty="0" smtClean="0"/>
          </a:p>
        </p:txBody>
      </p:sp>
      <p:graphicFrame>
        <p:nvGraphicFramePr>
          <p:cNvPr id="4" name="Chart 3"/>
          <p:cNvGraphicFramePr>
            <a:graphicFrameLocks/>
          </p:cNvGraphicFramePr>
          <p:nvPr>
            <p:extLst>
              <p:ext uri="{D42A27DB-BD31-4B8C-83A1-F6EECF244321}">
                <p14:modId xmlns:p14="http://schemas.microsoft.com/office/powerpoint/2010/main" val="1449426403"/>
              </p:ext>
            </p:extLst>
          </p:nvPr>
        </p:nvGraphicFramePr>
        <p:xfrm>
          <a:off x="152400" y="152400"/>
          <a:ext cx="6172200" cy="6019800"/>
        </p:xfrm>
        <a:graphic>
          <a:graphicData uri="http://schemas.openxmlformats.org/drawingml/2006/chart">
            <c:chart xmlns:c="http://schemas.openxmlformats.org/drawingml/2006/chart" xmlns:r="http://schemas.openxmlformats.org/officeDocument/2006/relationships" r:id="rId3"/>
          </a:graphicData>
        </a:graphic>
      </p:graphicFrame>
      <p:sp>
        <p:nvSpPr>
          <p:cNvPr id="5" name="Subtitle 2"/>
          <p:cNvSpPr txBox="1">
            <a:spLocks/>
          </p:cNvSpPr>
          <p:nvPr/>
        </p:nvSpPr>
        <p:spPr>
          <a:xfrm>
            <a:off x="5638800" y="4813738"/>
            <a:ext cx="3200400" cy="12192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2"/>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smtClean="0"/>
              <a:t>Chart reflects data for residential installations in Maine receiving a rebate between January 2016 and May 2017.</a:t>
            </a:r>
          </a:p>
          <a:p>
            <a:pPr algn="l"/>
            <a:endParaRPr lang="en-US" sz="2000" dirty="0" smtClean="0"/>
          </a:p>
          <a:p>
            <a:pPr algn="l"/>
            <a:endParaRPr lang="en-US" sz="1800" dirty="0"/>
          </a:p>
        </p:txBody>
      </p:sp>
    </p:spTree>
    <p:extLst>
      <p:ext uri="{BB962C8B-B14F-4D97-AF65-F5344CB8AC3E}">
        <p14:creationId xmlns:p14="http://schemas.microsoft.com/office/powerpoint/2010/main" val="57036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770E53A6-E2C1-40EA-B43F-372D9C561C7A}" type="slidenum">
              <a:rPr lang="en-US" smtClean="0"/>
              <a:t>9</a:t>
            </a:fld>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665083215"/>
              </p:ext>
            </p:extLst>
          </p:nvPr>
        </p:nvGraphicFramePr>
        <p:xfrm>
          <a:off x="381000" y="228600"/>
          <a:ext cx="5105400" cy="5867400"/>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2"/>
          <p:cNvSpPr txBox="1">
            <a:spLocks/>
          </p:cNvSpPr>
          <p:nvPr/>
        </p:nvSpPr>
        <p:spPr>
          <a:xfrm>
            <a:off x="5638800" y="4648200"/>
            <a:ext cx="3200400" cy="12192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2"/>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smtClean="0"/>
              <a:t>Chart reflects data for residential installations in Maine receiving a rebate between January 2016 and May 2017.</a:t>
            </a:r>
          </a:p>
          <a:p>
            <a:pPr algn="l"/>
            <a:endParaRPr lang="en-US" sz="2000" dirty="0" smtClean="0"/>
          </a:p>
          <a:p>
            <a:pPr algn="l"/>
            <a:endParaRPr lang="en-US" sz="1800" dirty="0"/>
          </a:p>
        </p:txBody>
      </p:sp>
      <p:sp>
        <p:nvSpPr>
          <p:cNvPr id="7" name="Subtitle 2"/>
          <p:cNvSpPr txBox="1">
            <a:spLocks/>
          </p:cNvSpPr>
          <p:nvPr/>
        </p:nvSpPr>
        <p:spPr>
          <a:xfrm>
            <a:off x="5867400" y="304800"/>
            <a:ext cx="3276600" cy="472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2"/>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t>Highest efficiency equipment is popular. </a:t>
            </a:r>
          </a:p>
          <a:p>
            <a:pPr algn="l"/>
            <a:endParaRPr lang="en-US" sz="2400" dirty="0"/>
          </a:p>
          <a:p>
            <a:pPr algn="l"/>
            <a:r>
              <a:rPr lang="en-US" sz="2400" dirty="0" smtClean="0"/>
              <a:t>HSPF 10 and HSPF 11 units in the chart are from Multi-zone units along with approximately 10 percent of units in the HSPF 12 wedge.</a:t>
            </a:r>
            <a:endParaRPr lang="en-US" sz="2400" dirty="0" smtClean="0"/>
          </a:p>
        </p:txBody>
      </p:sp>
    </p:spTree>
    <p:extLst>
      <p:ext uri="{BB962C8B-B14F-4D97-AF65-F5344CB8AC3E}">
        <p14:creationId xmlns:p14="http://schemas.microsoft.com/office/powerpoint/2010/main" val="1324067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EM HESP DHP trends 12- 2016">
  <a:themeElements>
    <a:clrScheme name="Custom 1">
      <a:dk1>
        <a:srgbClr val="00539B"/>
      </a:dk1>
      <a:lt1>
        <a:sysClr val="window" lastClr="FFFFFF"/>
      </a:lt1>
      <a:dk2>
        <a:srgbClr val="002240"/>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 HESP DHP trends 12- 2016</Template>
  <TotalTime>1169</TotalTime>
  <Words>785</Words>
  <Application>Microsoft Office PowerPoint</Application>
  <PresentationFormat>On-screen Show (4:3)</PresentationFormat>
  <Paragraphs>115</Paragraphs>
  <Slides>19</Slides>
  <Notes>6</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EM HESP DHP trends 12- 2016</vt:lpstr>
      <vt:lpstr>Custom Design</vt:lpstr>
      <vt:lpstr>1_Custom Design</vt:lpstr>
      <vt:lpstr>Efficiency Maine  Mini-Split Heat Pump Insights      </vt:lpstr>
      <vt:lpstr>What is Efficiency Maine Trust?</vt:lpstr>
      <vt:lpstr>PowerPoint Presentation</vt:lpstr>
      <vt:lpstr>PowerPoint Presentation</vt:lpstr>
      <vt:lpstr>Ductless heat pumps continue to be installed at an average rate of 400 per month statewide with a clear seasonal pattern.</vt:lpstr>
      <vt:lpstr>PowerPoint Presentation</vt:lpstr>
      <vt:lpstr>PowerPoint Presentation</vt:lpstr>
      <vt:lpstr>PowerPoint Presentation</vt:lpstr>
      <vt:lpstr>PowerPoint Presentation</vt:lpstr>
      <vt:lpstr>Heat Pump Rebate  Key Components</vt:lpstr>
      <vt:lpstr>PowerPoint Presentation</vt:lpstr>
      <vt:lpstr>Home Energy Savings Program</vt:lpstr>
      <vt:lpstr>PowerPoint Presentation</vt:lpstr>
      <vt:lpstr>Home Energy Savings Program</vt:lpstr>
      <vt:lpstr>Home Energy Savings Program</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Fischer</dc:creator>
  <cp:lastModifiedBy>Dana Fischer</cp:lastModifiedBy>
  <cp:revision>14</cp:revision>
  <cp:lastPrinted>2015-09-21T13:30:48Z</cp:lastPrinted>
  <dcterms:created xsi:type="dcterms:W3CDTF">2017-05-03T19:01:07Z</dcterms:created>
  <dcterms:modified xsi:type="dcterms:W3CDTF">2017-05-04T14:31:02Z</dcterms:modified>
</cp:coreProperties>
</file>