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825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2">
          <p15:clr>
            <a:srgbClr val="A4A3A4"/>
          </p15:clr>
        </p15:guide>
        <p15:guide id="2" pos="2880">
          <p15:clr>
            <a:srgbClr val="A4A3A4"/>
          </p15:clr>
        </p15:guide>
      </p15:sldGuideLst>
    </p:ext>
    <p:ext uri="GoogleSlidesCustomDataVersion2">
      <go:slidesCustomData xmlns:go="http://customooxmlschemas.google.com/" r:id="rId29" roundtripDataSignature="AMtx7mih56pp0GwEo/DFuwDsw2QzmDIK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2"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2: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0c17736c9_0_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310c17736c9_0_1: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0c17736c9_0_12: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10c17736c9_0_12: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0c17736c9_0_7: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310c17736c9_0_7: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168a8da9f_0_5: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31168a8da9f_0_5: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168a8da9f_0_0: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31168a8da9f_0_0: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168a8da9f_0_15: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31168a8da9f_0_15: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168a8da9f_0_2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1168a8da9f_0_23: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168a8da9f_0_29: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31168a8da9f_0_29: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168a8da9f_0_36: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31168a8da9f_0_36: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168a8da9f_0_41: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1168a8da9f_0_41: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168a8da9f_0_48: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31168a8da9f_0_48: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168a8da9f_0_53: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31168a8da9f_0_53: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9bc51316d_1_28: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09bc51316d_1_28: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309bc51316d_1_28: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9bc51316d_1_10: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309bc51316d_1_10: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309bc51316d_1_10: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6: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7: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8: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9: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9bc51316d_1_57: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309bc51316d_1_57:notes"/>
          <p:cNvSpPr/>
          <p:nvPr>
            <p:ph idx="2" type="sldImg"/>
          </p:nvPr>
        </p:nvSpPr>
        <p:spPr>
          <a:xfrm>
            <a:off x="2516188" y="857250"/>
            <a:ext cx="41115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11:notes"/>
          <p:cNvSpPr/>
          <p:nvPr>
            <p:ph idx="2" type="sldImg"/>
          </p:nvPr>
        </p:nvSpPr>
        <p:spPr>
          <a:xfrm>
            <a:off x="2516188" y="857250"/>
            <a:ext cx="4111625"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9"/>
          <p:cNvSpPr txBox="1"/>
          <p:nvPr>
            <p:ph type="title"/>
          </p:nvPr>
        </p:nvSpPr>
        <p:spPr>
          <a:xfrm>
            <a:off x="293355" y="1709081"/>
            <a:ext cx="8229600" cy="858044"/>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4900"/>
              <a:buFont typeface="Cambria"/>
              <a:buNone/>
              <a:defRPr sz="4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9"/>
          <p:cNvSpPr txBox="1"/>
          <p:nvPr>
            <p:ph idx="1" type="body"/>
          </p:nvPr>
        </p:nvSpPr>
        <p:spPr>
          <a:xfrm>
            <a:off x="293077" y="2470263"/>
            <a:ext cx="4778117" cy="1009381"/>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5" name="Google Shape;15;p39"/>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16" name="Google Shape;16;p39"/>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Tree>
  </p:cSld>
  <p:clrMapOvr>
    <a:masterClrMapping/>
  </p:clrMapOvr>
  <p:extLst>
    <p:ext uri="{DCECCB84-F9BA-43D5-87BE-67443E8EF086}">
      <p15:sldGuideLst>
        <p15:guide id="1" pos="1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0"/>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3800"/>
              <a:buFont typeface="Cambri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0"/>
          <p:cNvSpPr txBox="1"/>
          <p:nvPr>
            <p:ph idx="1" type="body"/>
          </p:nvPr>
        </p:nvSpPr>
        <p:spPr>
          <a:xfrm>
            <a:off x="293217" y="1073431"/>
            <a:ext cx="8223598" cy="3481108"/>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0" name="Google Shape;20;p40"/>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21" name="Google Shape;21;p40"/>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1"/>
          <p:cNvSpPr txBox="1"/>
          <p:nvPr>
            <p:ph type="title"/>
          </p:nvPr>
        </p:nvSpPr>
        <p:spPr>
          <a:xfrm>
            <a:off x="457201" y="2230849"/>
            <a:ext cx="8229600" cy="858044"/>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5500"/>
              <a:buFont typeface="Cambria"/>
              <a:buNone/>
              <a:defRPr sz="5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pos="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mp; Image">
  <p:cSld name="Content &amp; Image">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2"/>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3800"/>
              <a:buFont typeface="Cambri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 type="body"/>
          </p:nvPr>
        </p:nvSpPr>
        <p:spPr>
          <a:xfrm>
            <a:off x="293217" y="1073431"/>
            <a:ext cx="4447748" cy="3481108"/>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7" name="Google Shape;27;p42"/>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28" name="Google Shape;28;p42"/>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
        <p:nvSpPr>
          <p:cNvPr id="29" name="Google Shape;29;p42"/>
          <p:cNvSpPr/>
          <p:nvPr>
            <p:ph idx="2" type="pic"/>
          </p:nvPr>
        </p:nvSpPr>
        <p:spPr>
          <a:xfrm>
            <a:off x="5019675" y="1073150"/>
            <a:ext cx="3727450" cy="3481388"/>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43"/>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3800"/>
              <a:buFont typeface="Cambri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 type="body"/>
          </p:nvPr>
        </p:nvSpPr>
        <p:spPr>
          <a:xfrm>
            <a:off x="293217" y="1653539"/>
            <a:ext cx="4126383" cy="2900999"/>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3" name="Google Shape;33;p43"/>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34" name="Google Shape;34;p43"/>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
        <p:nvSpPr>
          <p:cNvPr id="35" name="Google Shape;35;p43"/>
          <p:cNvSpPr txBox="1"/>
          <p:nvPr>
            <p:ph idx="2" type="body"/>
          </p:nvPr>
        </p:nvSpPr>
        <p:spPr>
          <a:xfrm>
            <a:off x="293077" y="1073151"/>
            <a:ext cx="4126523" cy="519430"/>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43"/>
          <p:cNvSpPr txBox="1"/>
          <p:nvPr>
            <p:ph idx="3" type="body"/>
          </p:nvPr>
        </p:nvSpPr>
        <p:spPr>
          <a:xfrm>
            <a:off x="4724542" y="1653539"/>
            <a:ext cx="4126383" cy="2900999"/>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43"/>
          <p:cNvSpPr txBox="1"/>
          <p:nvPr>
            <p:ph idx="4" type="body"/>
          </p:nvPr>
        </p:nvSpPr>
        <p:spPr>
          <a:xfrm>
            <a:off x="4724402" y="1073151"/>
            <a:ext cx="4126523" cy="519430"/>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way">
  <p:cSld name="Comparison 3 way">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44"/>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3800"/>
              <a:buFont typeface="Cambri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4"/>
          <p:cNvSpPr txBox="1"/>
          <p:nvPr>
            <p:ph idx="1" type="body"/>
          </p:nvPr>
        </p:nvSpPr>
        <p:spPr>
          <a:xfrm>
            <a:off x="293218" y="1653539"/>
            <a:ext cx="2853580" cy="2900999"/>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1" name="Google Shape;41;p44"/>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42" name="Google Shape;42;p44"/>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
        <p:nvSpPr>
          <p:cNvPr id="43" name="Google Shape;43;p44"/>
          <p:cNvSpPr txBox="1"/>
          <p:nvPr>
            <p:ph idx="2" type="body"/>
          </p:nvPr>
        </p:nvSpPr>
        <p:spPr>
          <a:xfrm>
            <a:off x="293077" y="1073151"/>
            <a:ext cx="2853721" cy="519430"/>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44"/>
          <p:cNvSpPr txBox="1"/>
          <p:nvPr>
            <p:ph idx="3" type="body"/>
          </p:nvPr>
        </p:nvSpPr>
        <p:spPr>
          <a:xfrm>
            <a:off x="3268860" y="1653539"/>
            <a:ext cx="2853580" cy="2900999"/>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p44"/>
          <p:cNvSpPr txBox="1"/>
          <p:nvPr>
            <p:ph idx="4" type="body"/>
          </p:nvPr>
        </p:nvSpPr>
        <p:spPr>
          <a:xfrm>
            <a:off x="3268719" y="1073151"/>
            <a:ext cx="2853721" cy="519430"/>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44"/>
          <p:cNvSpPr txBox="1"/>
          <p:nvPr>
            <p:ph idx="5" type="body"/>
          </p:nvPr>
        </p:nvSpPr>
        <p:spPr>
          <a:xfrm>
            <a:off x="6219278" y="1653539"/>
            <a:ext cx="2853580" cy="2900999"/>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44"/>
          <p:cNvSpPr txBox="1"/>
          <p:nvPr>
            <p:ph idx="6" type="body"/>
          </p:nvPr>
        </p:nvSpPr>
        <p:spPr>
          <a:xfrm>
            <a:off x="6219137" y="1073151"/>
            <a:ext cx="2853721" cy="519430"/>
          </a:xfrm>
          <a:prstGeom prst="rect">
            <a:avLst/>
          </a:prstGeom>
          <a:noFill/>
          <a:ln>
            <a:noFill/>
          </a:ln>
        </p:spPr>
        <p:txBody>
          <a:bodyPr anchorCtr="0" anchor="t" bIns="40825" lIns="81650" spcFirstLastPara="1" rIns="81650" wrap="square" tIns="40825">
            <a:normAutofit/>
          </a:bodyPr>
          <a:lstStyle>
            <a:lvl1pPr indent="-228600" lvl="0" marL="457200" algn="l">
              <a:lnSpc>
                <a:spcPct val="100000"/>
              </a:lnSpc>
              <a:spcBef>
                <a:spcPts val="600"/>
              </a:spcBef>
              <a:spcAft>
                <a:spcPts val="0"/>
              </a:spcAft>
              <a:buClr>
                <a:srgbClr val="25303B"/>
              </a:buClr>
              <a:buSzPts val="3000"/>
              <a:buNone/>
              <a:defRPr cap="none"/>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45"/>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a:bodyPr>
          <a:lstStyle>
            <a:lvl1pPr lvl="0" algn="l">
              <a:lnSpc>
                <a:spcPct val="100000"/>
              </a:lnSpc>
              <a:spcBef>
                <a:spcPts val="0"/>
              </a:spcBef>
              <a:spcAft>
                <a:spcPts val="0"/>
              </a:spcAft>
              <a:buClr>
                <a:schemeClr val="dk1"/>
              </a:buClr>
              <a:buSzPts val="3800"/>
              <a:buFont typeface="Cambri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 type="body"/>
          </p:nvPr>
        </p:nvSpPr>
        <p:spPr>
          <a:xfrm>
            <a:off x="293217" y="1073151"/>
            <a:ext cx="4126383" cy="3481387"/>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1" name="Google Shape;51;p45"/>
          <p:cNvCxnSpPr/>
          <p:nvPr/>
        </p:nvCxnSpPr>
        <p:spPr>
          <a:xfrm>
            <a:off x="293077" y="4900251"/>
            <a:ext cx="8534397" cy="0"/>
          </a:xfrm>
          <a:prstGeom prst="straightConnector1">
            <a:avLst/>
          </a:prstGeom>
          <a:noFill/>
          <a:ln cap="flat" cmpd="sng" w="9525">
            <a:solidFill>
              <a:srgbClr val="7F7F7F"/>
            </a:solidFill>
            <a:prstDash val="solid"/>
            <a:round/>
            <a:headEnd len="sm" w="sm" type="none"/>
            <a:tailEnd len="sm" w="sm" type="none"/>
          </a:ln>
        </p:spPr>
      </p:cxnSp>
      <p:sp>
        <p:nvSpPr>
          <p:cNvPr id="52" name="Google Shape;52;p45"/>
          <p:cNvSpPr txBox="1"/>
          <p:nvPr/>
        </p:nvSpPr>
        <p:spPr>
          <a:xfrm>
            <a:off x="8417170" y="4900251"/>
            <a:ext cx="515816" cy="24622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GB" sz="1000" u="none" cap="none" strike="noStrike">
                <a:solidFill>
                  <a:srgbClr val="A5A5A5"/>
                </a:solidFill>
                <a:latin typeface="Calibri"/>
                <a:ea typeface="Calibri"/>
                <a:cs typeface="Calibri"/>
                <a:sym typeface="Calibri"/>
              </a:rPr>
              <a:t>‹#›</a:t>
            </a:fld>
            <a:endParaRPr b="0" i="0" sz="1000" u="none" cap="none" strike="noStrike">
              <a:solidFill>
                <a:srgbClr val="A5A5A5"/>
              </a:solidFill>
              <a:latin typeface="Calibri"/>
              <a:ea typeface="Calibri"/>
              <a:cs typeface="Calibri"/>
              <a:sym typeface="Calibri"/>
            </a:endParaRPr>
          </a:p>
        </p:txBody>
      </p:sp>
      <p:sp>
        <p:nvSpPr>
          <p:cNvPr id="53" name="Google Shape;53;p45"/>
          <p:cNvSpPr txBox="1"/>
          <p:nvPr>
            <p:ph idx="2" type="body"/>
          </p:nvPr>
        </p:nvSpPr>
        <p:spPr>
          <a:xfrm>
            <a:off x="4724542" y="1073151"/>
            <a:ext cx="4126383" cy="3481387"/>
          </a:xfrm>
          <a:prstGeom prst="rect">
            <a:avLst/>
          </a:prstGeom>
          <a:noFill/>
          <a:ln>
            <a:noFill/>
          </a:ln>
        </p:spPr>
        <p:txBody>
          <a:bodyPr anchorCtr="0" anchor="t" bIns="40825" lIns="81650" spcFirstLastPara="1" rIns="81650" wrap="square" tIns="40825">
            <a:noAutofit/>
          </a:bodyPr>
          <a:lstStyle>
            <a:lvl1pPr indent="-342900" lvl="0" marL="457200" algn="l">
              <a:lnSpc>
                <a:spcPct val="100000"/>
              </a:lnSpc>
              <a:spcBef>
                <a:spcPts val="360"/>
              </a:spcBef>
              <a:spcAft>
                <a:spcPts val="0"/>
              </a:spcAft>
              <a:buClr>
                <a:srgbClr val="25303B"/>
              </a:buClr>
              <a:buSzPts val="1800"/>
              <a:buFont typeface="Noto Sans Symbols"/>
              <a:buChar char="▪"/>
              <a:defRPr sz="1800" cap="none"/>
            </a:lvl1pPr>
            <a:lvl2pPr indent="-342900" lvl="1" marL="914400" algn="l">
              <a:lnSpc>
                <a:spcPct val="100000"/>
              </a:lnSpc>
              <a:spcBef>
                <a:spcPts val="360"/>
              </a:spcBef>
              <a:spcAft>
                <a:spcPts val="0"/>
              </a:spcAft>
              <a:buClr>
                <a:schemeClr val="dk1"/>
              </a:buClr>
              <a:buSzPts val="1800"/>
              <a:buFont typeface="Noto Sans Symbols"/>
              <a:buChar char="▪"/>
              <a:defRPr sz="18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42900" lvl="3" marL="1828800" algn="l">
              <a:lnSpc>
                <a:spcPct val="100000"/>
              </a:lnSpc>
              <a:spcBef>
                <a:spcPts val="360"/>
              </a:spcBef>
              <a:spcAft>
                <a:spcPts val="0"/>
              </a:spcAft>
              <a:buClr>
                <a:schemeClr val="dk1"/>
              </a:buClr>
              <a:buSzPts val="1800"/>
              <a:buFont typeface="Noto Sans Symbols"/>
              <a:buChar char="▪"/>
              <a:defRPr sz="1800"/>
            </a:lvl4pPr>
            <a:lvl5pPr indent="-342900" lvl="4" marL="2286000" algn="l">
              <a:lnSpc>
                <a:spcPct val="100000"/>
              </a:lnSpc>
              <a:spcBef>
                <a:spcPts val="360"/>
              </a:spcBef>
              <a:spcAft>
                <a:spcPts val="0"/>
              </a:spcAft>
              <a:buClr>
                <a:schemeClr val="dk1"/>
              </a:buClr>
              <a:buSzPts val="1800"/>
              <a:buFont typeface="Noto Sans Symbols"/>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1" y="1709081"/>
            <a:ext cx="8229600" cy="858044"/>
          </a:xfrm>
          <a:prstGeom prst="rect">
            <a:avLst/>
          </a:prstGeom>
          <a:noFill/>
          <a:ln>
            <a:noFill/>
          </a:ln>
        </p:spPr>
        <p:txBody>
          <a:bodyPr anchorCtr="0" anchor="ctr" bIns="40825" lIns="81650" spcFirstLastPara="1" rIns="81650" wrap="square" tIns="40825">
            <a:normAutofit/>
          </a:bodyPr>
          <a:lstStyle>
            <a:lvl1pPr lvl="0" marR="0" rtl="0" algn="l">
              <a:lnSpc>
                <a:spcPct val="100000"/>
              </a:lnSpc>
              <a:spcBef>
                <a:spcPts val="0"/>
              </a:spcBef>
              <a:spcAft>
                <a:spcPts val="0"/>
              </a:spcAft>
              <a:buClr>
                <a:schemeClr val="dk1"/>
              </a:buClr>
              <a:buSzPts val="4900"/>
              <a:buFont typeface="Cambria"/>
              <a:buNone/>
              <a:defRPr b="1" i="0" sz="49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457201" y="2668450"/>
            <a:ext cx="8229600" cy="507820"/>
          </a:xfrm>
          <a:prstGeom prst="rect">
            <a:avLst/>
          </a:prstGeom>
          <a:noFill/>
          <a:ln>
            <a:noFill/>
          </a:ln>
        </p:spPr>
        <p:txBody>
          <a:bodyPr anchorCtr="0" anchor="t" bIns="40825" lIns="81650" spcFirstLastPara="1" rIns="81650" wrap="square" tIns="40825">
            <a:normAutofit/>
          </a:bodyPr>
          <a:lstStyle>
            <a:lvl1pPr indent="-228600" lvl="0" marL="457200" marR="0" rtl="0" algn="l">
              <a:lnSpc>
                <a:spcPct val="100000"/>
              </a:lnSpc>
              <a:spcBef>
                <a:spcPts val="600"/>
              </a:spcBef>
              <a:spcAft>
                <a:spcPts val="0"/>
              </a:spcAft>
              <a:buClr>
                <a:srgbClr val="25303B"/>
              </a:buClr>
              <a:buSzPts val="3000"/>
              <a:buFont typeface="Arial"/>
              <a:buNone/>
              <a:defRPr b="0" i="0" sz="3000" u="none" cap="none" strike="noStrike">
                <a:solidFill>
                  <a:srgbClr val="25303B"/>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69">
          <p15:clr>
            <a:srgbClr val="F26B43"/>
          </p15:clr>
        </p15:guide>
        <p15:guide id="2" pos="2880">
          <p15:clr>
            <a:srgbClr val="F26B43"/>
          </p15:clr>
        </p15:guide>
        <p15:guide id="3" orient="horz" pos="3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forms.gle/RbbtZAtEi1FqiYjY6"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293355" y="1709081"/>
            <a:ext cx="8229600" cy="858044"/>
          </a:xfrm>
          <a:prstGeom prst="rect">
            <a:avLst/>
          </a:prstGeom>
          <a:noFill/>
          <a:ln>
            <a:noFill/>
          </a:ln>
        </p:spPr>
        <p:txBody>
          <a:bodyPr anchorCtr="0" anchor="ctr" bIns="40825" lIns="81650" spcFirstLastPara="1" rIns="81650" wrap="square" tIns="40825">
            <a:normAutofit/>
          </a:bodyPr>
          <a:lstStyle/>
          <a:p>
            <a:pPr indent="0" lvl="0" marL="0" rtl="0" algn="l">
              <a:lnSpc>
                <a:spcPct val="100000"/>
              </a:lnSpc>
              <a:spcBef>
                <a:spcPts val="0"/>
              </a:spcBef>
              <a:spcAft>
                <a:spcPts val="0"/>
              </a:spcAft>
              <a:buClr>
                <a:schemeClr val="dk1"/>
              </a:buClr>
              <a:buSzPts val="4900"/>
              <a:buFont typeface="Cambria"/>
              <a:buNone/>
            </a:pPr>
            <a:r>
              <a:rPr lang="en-GB"/>
              <a:t>Plotting Atmospheric Data</a:t>
            </a:r>
            <a:endParaRPr/>
          </a:p>
        </p:txBody>
      </p:sp>
      <p:sp>
        <p:nvSpPr>
          <p:cNvPr id="59" name="Google Shape;59;p1"/>
          <p:cNvSpPr txBox="1"/>
          <p:nvPr>
            <p:ph idx="1" type="body"/>
          </p:nvPr>
        </p:nvSpPr>
        <p:spPr>
          <a:xfrm>
            <a:off x="293076" y="2842790"/>
            <a:ext cx="8229600" cy="912600"/>
          </a:xfrm>
          <a:prstGeom prst="rect">
            <a:avLst/>
          </a:prstGeom>
          <a:noFill/>
          <a:ln>
            <a:noFill/>
          </a:ln>
        </p:spPr>
        <p:txBody>
          <a:bodyPr anchorCtr="0" anchor="t" bIns="40825" lIns="81650" spcFirstLastPara="1" rIns="81650" wrap="square" tIns="40825">
            <a:normAutofit lnSpcReduction="10000"/>
          </a:bodyPr>
          <a:lstStyle/>
          <a:p>
            <a:pPr indent="0" lvl="0" marL="0" rtl="0" algn="l">
              <a:lnSpc>
                <a:spcPct val="100000"/>
              </a:lnSpc>
              <a:spcBef>
                <a:spcPts val="0"/>
              </a:spcBef>
              <a:spcAft>
                <a:spcPts val="0"/>
              </a:spcAft>
              <a:buClr>
                <a:srgbClr val="25303B"/>
              </a:buClr>
              <a:buSzPts val="3000"/>
              <a:buNone/>
            </a:pPr>
            <a:r>
              <a:rPr lang="en-GB"/>
              <a:t>Handling Big Data with Python</a:t>
            </a:r>
            <a:endParaRPr/>
          </a:p>
          <a:p>
            <a:pPr indent="0" lvl="0" marL="0" rtl="0" algn="l">
              <a:lnSpc>
                <a:spcPct val="100000"/>
              </a:lnSpc>
              <a:spcBef>
                <a:spcPts val="0"/>
              </a:spcBef>
              <a:spcAft>
                <a:spcPts val="0"/>
              </a:spcAft>
              <a:buSzPts val="3000"/>
              <a:buNone/>
            </a:pPr>
            <a:r>
              <a:rPr lang="en-GB"/>
              <a:t>CheckIn Code: 663414</a:t>
            </a:r>
            <a:endParaRPr/>
          </a:p>
        </p:txBody>
      </p:sp>
      <p:sp>
        <p:nvSpPr>
          <p:cNvPr id="60" name="Google Shape;60;p1"/>
          <p:cNvSpPr/>
          <p:nvPr/>
        </p:nvSpPr>
        <p:spPr>
          <a:xfrm>
            <a:off x="207875" y="207875"/>
            <a:ext cx="145500" cy="159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 name="Google Shape;61;p1"/>
          <p:cNvSpPr/>
          <p:nvPr/>
        </p:nvSpPr>
        <p:spPr>
          <a:xfrm>
            <a:off x="734475" y="651325"/>
            <a:ext cx="256500" cy="10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445769" lvl="0" marL="457200" rtl="0" algn="l">
              <a:lnSpc>
                <a:spcPct val="100000"/>
              </a:lnSpc>
              <a:spcBef>
                <a:spcPts val="0"/>
              </a:spcBef>
              <a:spcAft>
                <a:spcPts val="0"/>
              </a:spcAft>
              <a:buSzPct val="100000"/>
              <a:buAutoNum type="arabicPeriod"/>
            </a:pPr>
            <a:r>
              <a:rPr lang="en-GB"/>
              <a:t>Plotting a graph</a:t>
            </a:r>
            <a:endParaRPr/>
          </a:p>
        </p:txBody>
      </p:sp>
      <p:sp>
        <p:nvSpPr>
          <p:cNvPr id="124" name="Google Shape;124;p12"/>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You should end up with a graph which looks something like this.</a:t>
            </a:r>
            <a:endParaRPr b="0" i="0" sz="1800" u="none" cap="none" strike="noStrike">
              <a:solidFill>
                <a:srgbClr val="25303B"/>
              </a:solidFill>
              <a:latin typeface="Calibri"/>
              <a:ea typeface="Calibri"/>
              <a:cs typeface="Calibri"/>
              <a:sym typeface="Calibri"/>
            </a:endParaRPr>
          </a:p>
        </p:txBody>
      </p:sp>
      <p:pic>
        <p:nvPicPr>
          <p:cNvPr id="125" name="Google Shape;125;p12"/>
          <p:cNvPicPr preferRelativeResize="0"/>
          <p:nvPr/>
        </p:nvPicPr>
        <p:blipFill>
          <a:blip r:embed="rId3">
            <a:alphaModFix/>
          </a:blip>
          <a:stretch>
            <a:fillRect/>
          </a:stretch>
        </p:blipFill>
        <p:spPr>
          <a:xfrm>
            <a:off x="228600" y="902931"/>
            <a:ext cx="5223325" cy="39174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0c17736c9_0_1"/>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2. Plotting multiple data series</a:t>
            </a:r>
            <a:endParaRPr/>
          </a:p>
        </p:txBody>
      </p:sp>
      <p:sp>
        <p:nvSpPr>
          <p:cNvPr id="131" name="Google Shape;131;g310c17736c9_0_1"/>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So far our graph only contains information about one pollutant.</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By calling the function “plt.plot(...)” multiple times before we save the graph, we can plot multiple lines on the same graph.</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Modify </a:t>
            </a:r>
            <a:r>
              <a:rPr lang="en-GB">
                <a:solidFill>
                  <a:srgbClr val="FF0000"/>
                </a:solidFill>
              </a:rPr>
              <a:t>atmospheric.py </a:t>
            </a:r>
            <a:r>
              <a:rPr lang="en-GB">
                <a:solidFill>
                  <a:schemeClr val="dk1"/>
                </a:solidFill>
              </a:rPr>
              <a:t>to plot the concentration of all three pollutants, NO, NO</a:t>
            </a:r>
            <a:r>
              <a:rPr baseline="-25000" lang="en-GB">
                <a:solidFill>
                  <a:schemeClr val="dk1"/>
                </a:solidFill>
              </a:rPr>
              <a:t>2</a:t>
            </a:r>
            <a:r>
              <a:rPr lang="en-GB">
                <a:solidFill>
                  <a:schemeClr val="dk1"/>
                </a:solidFill>
              </a:rPr>
              <a:t>, and O</a:t>
            </a:r>
            <a:r>
              <a:rPr baseline="-25000" lang="en-GB">
                <a:solidFill>
                  <a:schemeClr val="dk1"/>
                </a:solidFill>
              </a:rPr>
              <a:t>3</a:t>
            </a:r>
            <a:r>
              <a:rPr lang="en-GB">
                <a:solidFill>
                  <a:schemeClr val="dk1"/>
                </a:solidFill>
              </a:rPr>
              <a:t>,</a:t>
            </a:r>
            <a:r>
              <a:rPr baseline="-25000" lang="en-GB">
                <a:solidFill>
                  <a:schemeClr val="dk1"/>
                </a:solidFill>
              </a:rPr>
              <a:t> </a:t>
            </a:r>
            <a:r>
              <a:rPr lang="en-GB">
                <a:solidFill>
                  <a:schemeClr val="dk1"/>
                </a:solidFill>
              </a:rPr>
              <a:t>on the same graph.</a:t>
            </a:r>
            <a:endParaRPr>
              <a:solidFill>
                <a:schemeClr val="dk1"/>
              </a:solidFill>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10c17736c9_0_12"/>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None/>
            </a:pPr>
            <a:r>
              <a:rPr lang="en-GB"/>
              <a:t>2. Plotting multiple data series</a:t>
            </a:r>
            <a:endParaRPr/>
          </a:p>
        </p:txBody>
      </p:sp>
      <p:sp>
        <p:nvSpPr>
          <p:cNvPr id="137" name="Google Shape;137;g310c17736c9_0_12"/>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You should end up with a graph which looks something like this.</a:t>
            </a:r>
            <a:endParaRPr sz="1800">
              <a:solidFill>
                <a:srgbClr val="25303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25303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What causes the increase in NO</a:t>
            </a:r>
            <a:r>
              <a:rPr baseline="-25000" lang="en-GB" sz="1800">
                <a:solidFill>
                  <a:srgbClr val="25303B"/>
                </a:solidFill>
                <a:latin typeface="Calibri"/>
                <a:ea typeface="Calibri"/>
                <a:cs typeface="Calibri"/>
                <a:sym typeface="Calibri"/>
              </a:rPr>
              <a:t>2</a:t>
            </a:r>
            <a:r>
              <a:rPr lang="en-GB" sz="1800">
                <a:solidFill>
                  <a:srgbClr val="25303B"/>
                </a:solidFill>
                <a:latin typeface="Calibri"/>
                <a:ea typeface="Calibri"/>
                <a:cs typeface="Calibri"/>
                <a:sym typeface="Calibri"/>
              </a:rPr>
              <a:t> and then NO beginning at around 7 a.m.?</a:t>
            </a:r>
            <a:endParaRPr sz="1800">
              <a:solidFill>
                <a:srgbClr val="25303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25303B"/>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Why does the increase in NO and NO</a:t>
            </a:r>
            <a:r>
              <a:rPr baseline="-25000" lang="en-GB" sz="1800">
                <a:solidFill>
                  <a:srgbClr val="25303B"/>
                </a:solidFill>
                <a:latin typeface="Calibri"/>
                <a:ea typeface="Calibri"/>
                <a:cs typeface="Calibri"/>
                <a:sym typeface="Calibri"/>
              </a:rPr>
              <a:t>2</a:t>
            </a:r>
            <a:r>
              <a:rPr lang="en-GB" sz="1800">
                <a:solidFill>
                  <a:srgbClr val="25303B"/>
                </a:solidFill>
                <a:latin typeface="Calibri"/>
                <a:ea typeface="Calibri"/>
                <a:cs typeface="Calibri"/>
                <a:sym typeface="Calibri"/>
              </a:rPr>
              <a:t> result in the destruction of O</a:t>
            </a:r>
            <a:r>
              <a:rPr baseline="-25000" lang="en-GB" sz="1800">
                <a:solidFill>
                  <a:srgbClr val="25303B"/>
                </a:solidFill>
                <a:latin typeface="Calibri"/>
                <a:ea typeface="Calibri"/>
                <a:cs typeface="Calibri"/>
                <a:sym typeface="Calibri"/>
              </a:rPr>
              <a:t>3</a:t>
            </a:r>
            <a:r>
              <a:rPr lang="en-GB" sz="1800">
                <a:solidFill>
                  <a:srgbClr val="25303B"/>
                </a:solidFill>
                <a:latin typeface="Calibri"/>
                <a:ea typeface="Calibri"/>
                <a:cs typeface="Calibri"/>
                <a:sym typeface="Calibri"/>
              </a:rPr>
              <a:t>?</a:t>
            </a:r>
            <a:endParaRPr sz="1800">
              <a:solidFill>
                <a:srgbClr val="25303B"/>
              </a:solidFill>
              <a:latin typeface="Calibri"/>
              <a:ea typeface="Calibri"/>
              <a:cs typeface="Calibri"/>
              <a:sym typeface="Calibri"/>
            </a:endParaRPr>
          </a:p>
        </p:txBody>
      </p:sp>
      <p:pic>
        <p:nvPicPr>
          <p:cNvPr id="138" name="Google Shape;138;g310c17736c9_0_12"/>
          <p:cNvPicPr preferRelativeResize="0"/>
          <p:nvPr/>
        </p:nvPicPr>
        <p:blipFill>
          <a:blip r:embed="rId3">
            <a:alphaModFix/>
          </a:blip>
          <a:stretch>
            <a:fillRect/>
          </a:stretch>
        </p:blipFill>
        <p:spPr>
          <a:xfrm>
            <a:off x="304800" y="826711"/>
            <a:ext cx="5223325" cy="39174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10c17736c9_0_7"/>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2. Plotting multiple data series</a:t>
            </a:r>
            <a:endParaRPr/>
          </a:p>
        </p:txBody>
      </p:sp>
      <p:sp>
        <p:nvSpPr>
          <p:cNvPr id="144" name="Google Shape;144;g310c17736c9_0_7"/>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Check with your neighbours that you’ve got the same graph.</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Then each pick a different day in December, and plot the concentrations of all three </a:t>
            </a:r>
            <a:r>
              <a:rPr lang="en-GB"/>
              <a:t>pollutants throughout the day and compare again with your neighbour. What do you notice?</a:t>
            </a:r>
            <a:endParaRPr>
              <a:solidFill>
                <a:schemeClr val="dk1"/>
              </a:solidFill>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168a8da9f_0_5"/>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None/>
            </a:pPr>
            <a:r>
              <a:rPr lang="en-GB"/>
              <a:t>2. Plotting multiple data series</a:t>
            </a:r>
            <a:endParaRPr/>
          </a:p>
        </p:txBody>
      </p:sp>
      <p:sp>
        <p:nvSpPr>
          <p:cNvPr id="150" name="Google Shape;150;g31168a8da9f_0_5"/>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The trend for NO is similar here, but the trend for NO</a:t>
            </a:r>
            <a:r>
              <a:rPr baseline="-25000" lang="en-GB" sz="1800">
                <a:solidFill>
                  <a:srgbClr val="25303B"/>
                </a:solidFill>
                <a:latin typeface="Calibri"/>
                <a:ea typeface="Calibri"/>
                <a:cs typeface="Calibri"/>
                <a:sym typeface="Calibri"/>
              </a:rPr>
              <a:t>2</a:t>
            </a:r>
            <a:r>
              <a:rPr lang="en-GB" sz="1800">
                <a:solidFill>
                  <a:srgbClr val="25303B"/>
                </a:solidFill>
                <a:latin typeface="Calibri"/>
                <a:ea typeface="Calibri"/>
                <a:cs typeface="Calibri"/>
                <a:sym typeface="Calibri"/>
              </a:rPr>
              <a:t> and O</a:t>
            </a:r>
            <a:r>
              <a:rPr baseline="-25000" lang="en-GB" sz="1800">
                <a:solidFill>
                  <a:srgbClr val="25303B"/>
                </a:solidFill>
                <a:latin typeface="Calibri"/>
                <a:ea typeface="Calibri"/>
                <a:cs typeface="Calibri"/>
                <a:sym typeface="Calibri"/>
              </a:rPr>
              <a:t>3</a:t>
            </a:r>
            <a:r>
              <a:rPr lang="en-GB" sz="1800">
                <a:solidFill>
                  <a:srgbClr val="25303B"/>
                </a:solidFill>
                <a:latin typeface="Calibri"/>
                <a:ea typeface="Calibri"/>
                <a:cs typeface="Calibri"/>
                <a:sym typeface="Calibri"/>
              </a:rPr>
              <a:t> is quite different. To get a better overall picture, we need an average.</a:t>
            </a:r>
            <a:endParaRPr sz="1800">
              <a:solidFill>
                <a:srgbClr val="25303B"/>
              </a:solidFill>
              <a:latin typeface="Calibri"/>
              <a:ea typeface="Calibri"/>
              <a:cs typeface="Calibri"/>
              <a:sym typeface="Calibri"/>
            </a:endParaRPr>
          </a:p>
        </p:txBody>
      </p:sp>
      <p:pic>
        <p:nvPicPr>
          <p:cNvPr id="151" name="Google Shape;151;g31168a8da9f_0_5"/>
          <p:cNvPicPr preferRelativeResize="0"/>
          <p:nvPr/>
        </p:nvPicPr>
        <p:blipFill>
          <a:blip r:embed="rId3">
            <a:alphaModFix/>
          </a:blip>
          <a:stretch>
            <a:fillRect/>
          </a:stretch>
        </p:blipFill>
        <p:spPr>
          <a:xfrm>
            <a:off x="608466" y="979101"/>
            <a:ext cx="4767259" cy="357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168a8da9f_0_0"/>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3. Plotting averaged data</a:t>
            </a:r>
            <a:endParaRPr/>
          </a:p>
        </p:txBody>
      </p:sp>
      <p:sp>
        <p:nvSpPr>
          <p:cNvPr id="157" name="Google Shape;157;g31168a8da9f_0_0"/>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Take a look at the code headed “plotting a second graph”.</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This code prepares the x and y variables we need to plot the average NO2 emissions at each time of day during December.</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Copy the code which creates and decorates your first graph, and paste it below this section of code, </a:t>
            </a:r>
            <a:r>
              <a:rPr lang="en-GB"/>
              <a:t>to</a:t>
            </a:r>
            <a:r>
              <a:rPr lang="en-GB"/>
              <a:t> plot the average NO</a:t>
            </a:r>
            <a:r>
              <a:rPr baseline="-25000" lang="en-GB"/>
              <a:t>2</a:t>
            </a:r>
            <a:r>
              <a:rPr lang="en-GB"/>
              <a:t> concentration at each time of day.</a:t>
            </a:r>
            <a:endParaRPr/>
          </a:p>
        </p:txBody>
      </p:sp>
      <p:pic>
        <p:nvPicPr>
          <p:cNvPr id="158" name="Google Shape;158;g31168a8da9f_0_0"/>
          <p:cNvPicPr preferRelativeResize="0"/>
          <p:nvPr/>
        </p:nvPicPr>
        <p:blipFill>
          <a:blip r:embed="rId3">
            <a:alphaModFix/>
          </a:blip>
          <a:stretch>
            <a:fillRect/>
          </a:stretch>
        </p:blipFill>
        <p:spPr>
          <a:xfrm>
            <a:off x="1477800" y="1471975"/>
            <a:ext cx="5295900" cy="179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1168a8da9f_0_15"/>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None/>
            </a:pPr>
            <a:r>
              <a:rPr lang="en-GB"/>
              <a:t>3. Plotting averaged data</a:t>
            </a:r>
            <a:endParaRPr/>
          </a:p>
        </p:txBody>
      </p:sp>
      <p:sp>
        <p:nvSpPr>
          <p:cNvPr id="164" name="Google Shape;164;g31168a8da9f_0_15"/>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One point is missing, because some raw data is missing! This is common when we use real-life data - maybe the instrument was broken that day?</a:t>
            </a:r>
            <a:endParaRPr sz="1800">
              <a:solidFill>
                <a:srgbClr val="25303B"/>
              </a:solidFill>
              <a:latin typeface="Calibri"/>
              <a:ea typeface="Calibri"/>
              <a:cs typeface="Calibri"/>
              <a:sym typeface="Calibri"/>
            </a:endParaRPr>
          </a:p>
        </p:txBody>
      </p:sp>
      <p:pic>
        <p:nvPicPr>
          <p:cNvPr id="165" name="Google Shape;165;g31168a8da9f_0_15"/>
          <p:cNvPicPr preferRelativeResize="0"/>
          <p:nvPr/>
        </p:nvPicPr>
        <p:blipFill>
          <a:blip r:embed="rId3">
            <a:alphaModFix/>
          </a:blip>
          <a:stretch>
            <a:fillRect/>
          </a:stretch>
        </p:blipFill>
        <p:spPr>
          <a:xfrm>
            <a:off x="359175" y="826711"/>
            <a:ext cx="5223325" cy="39174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1168a8da9f_0_23"/>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3. Plotting averaged data</a:t>
            </a:r>
            <a:endParaRPr/>
          </a:p>
        </p:txBody>
      </p:sp>
      <p:sp>
        <p:nvSpPr>
          <p:cNvPr id="171" name="Google Shape;171;g31168a8da9f_0_23"/>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Now try to modify the code to also plot the average concentration of ozone and nitric oxide at each time during the day.</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Use the existing code as a template.</a:t>
            </a:r>
            <a:endParaRPr/>
          </a:p>
          <a:p>
            <a:pPr indent="0" lvl="0" marL="0" rtl="0" algn="l">
              <a:lnSpc>
                <a:spcPct val="100000"/>
              </a:lnSpc>
              <a:spcBef>
                <a:spcPts val="360"/>
              </a:spcBef>
              <a:spcAft>
                <a:spcPts val="0"/>
              </a:spcAft>
              <a:buSzPts val="1800"/>
              <a:buNone/>
            </a:pPr>
            <a:r>
              <a:rPr lang="en-GB"/>
              <a:t>Create new variables to store the average concentration of NO and O</a:t>
            </a:r>
            <a:r>
              <a:rPr baseline="-25000" lang="en-GB"/>
              <a:t>3</a:t>
            </a:r>
            <a:r>
              <a:rPr lang="en-GB"/>
              <a:t>.</a:t>
            </a:r>
            <a:endParaRPr/>
          </a:p>
          <a:p>
            <a:pPr indent="0" lvl="0" marL="0" rtl="0" algn="l">
              <a:lnSpc>
                <a:spcPct val="100000"/>
              </a:lnSpc>
              <a:spcBef>
                <a:spcPts val="360"/>
              </a:spcBef>
              <a:spcAft>
                <a:spcPts val="0"/>
              </a:spcAft>
              <a:buSzPts val="1800"/>
              <a:buNone/>
            </a:pPr>
            <a:r>
              <a:rPr lang="en-GB"/>
              <a:t>Plot these new variables on the graph before you save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168a8da9f_0_29"/>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None/>
            </a:pPr>
            <a:r>
              <a:rPr lang="en-GB"/>
              <a:t>3. Plotting averaged data</a:t>
            </a:r>
            <a:endParaRPr/>
          </a:p>
        </p:txBody>
      </p:sp>
      <p:sp>
        <p:nvSpPr>
          <p:cNvPr id="177" name="Google Shape;177;g31168a8da9f_0_29"/>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This averaged data is easier to understand than a single day’s data. We have a peak in NO</a:t>
            </a:r>
            <a:r>
              <a:rPr baseline="-25000" lang="en-GB" sz="1800">
                <a:solidFill>
                  <a:srgbClr val="25303B"/>
                </a:solidFill>
                <a:latin typeface="Calibri"/>
                <a:ea typeface="Calibri"/>
                <a:cs typeface="Calibri"/>
                <a:sym typeface="Calibri"/>
              </a:rPr>
              <a:t>x</a:t>
            </a:r>
            <a:r>
              <a:rPr lang="en-GB" sz="1800">
                <a:solidFill>
                  <a:srgbClr val="25303B"/>
                </a:solidFill>
                <a:latin typeface="Calibri"/>
                <a:ea typeface="Calibri"/>
                <a:cs typeface="Calibri"/>
                <a:sym typeface="Calibri"/>
              </a:rPr>
              <a:t> concentration at around 10 a.m. and 4 p.m. corresponding with dips in the ozone concentration.</a:t>
            </a:r>
            <a:endParaRPr sz="1800">
              <a:solidFill>
                <a:srgbClr val="25303B"/>
              </a:solidFill>
              <a:latin typeface="Calibri"/>
              <a:ea typeface="Calibri"/>
              <a:cs typeface="Calibri"/>
              <a:sym typeface="Calibri"/>
            </a:endParaRPr>
          </a:p>
        </p:txBody>
      </p:sp>
      <p:pic>
        <p:nvPicPr>
          <p:cNvPr id="178" name="Google Shape;178;g31168a8da9f_0_29"/>
          <p:cNvPicPr preferRelativeResize="0"/>
          <p:nvPr/>
        </p:nvPicPr>
        <p:blipFill>
          <a:blip r:embed="rId3">
            <a:alphaModFix/>
          </a:blip>
          <a:stretch>
            <a:fillRect/>
          </a:stretch>
        </p:blipFill>
        <p:spPr>
          <a:xfrm>
            <a:off x="525300" y="979101"/>
            <a:ext cx="4850426" cy="3637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168a8da9f_0_36"/>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3. Plotting averaged data</a:t>
            </a:r>
            <a:endParaRPr/>
          </a:p>
        </p:txBody>
      </p:sp>
      <p:sp>
        <p:nvSpPr>
          <p:cNvPr id="184" name="Google Shape;184;g31168a8da9f_0_36"/>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Let’s make a third graph, which instead of plotting the average pollution at each time of day, plots the average pollution on each day in December 2017.</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To create this graph, you should:</a:t>
            </a:r>
            <a:endParaRPr/>
          </a:p>
          <a:p>
            <a:pPr indent="-342900" lvl="0" marL="457200" rtl="0" algn="l">
              <a:lnSpc>
                <a:spcPct val="100000"/>
              </a:lnSpc>
              <a:spcBef>
                <a:spcPts val="360"/>
              </a:spcBef>
              <a:spcAft>
                <a:spcPts val="0"/>
              </a:spcAft>
              <a:buSzPts val="1800"/>
              <a:buAutoNum type="arabicPeriod"/>
            </a:pPr>
            <a:r>
              <a:rPr lang="en-GB"/>
              <a:t>Copy the code you used to create your second graph and paste it below the comment “plotting our third graph” - this will be the starting point.</a:t>
            </a:r>
            <a:endParaRPr/>
          </a:p>
          <a:p>
            <a:pPr indent="-342900" lvl="0" marL="457200" rtl="0" algn="l">
              <a:lnSpc>
                <a:spcPct val="100000"/>
              </a:lnSpc>
              <a:spcBef>
                <a:spcPts val="0"/>
              </a:spcBef>
              <a:spcAft>
                <a:spcPts val="0"/>
              </a:spcAft>
              <a:buSzPts val="1800"/>
              <a:buAutoNum type="arabicPeriod"/>
            </a:pPr>
            <a:r>
              <a:rPr lang="en-GB"/>
              <a:t>Modify the variable x. This should contain the days of month, which are the same at every time of day.</a:t>
            </a:r>
            <a:endParaRPr/>
          </a:p>
          <a:p>
            <a:pPr indent="-342900" lvl="0" marL="457200" rtl="0" algn="l">
              <a:lnSpc>
                <a:spcPct val="100000"/>
              </a:lnSpc>
              <a:spcBef>
                <a:spcPts val="0"/>
              </a:spcBef>
              <a:spcAft>
                <a:spcPts val="0"/>
              </a:spcAft>
              <a:buSzPts val="1800"/>
              <a:buAutoNum type="arabicPeriod"/>
            </a:pPr>
            <a:r>
              <a:rPr lang="en-GB"/>
              <a:t>Modify the “for” loop. We want to average over each hour of the day.</a:t>
            </a:r>
            <a:endParaRPr/>
          </a:p>
          <a:p>
            <a:pPr indent="-342900" lvl="0" marL="457200" rtl="0" algn="l">
              <a:lnSpc>
                <a:spcPct val="100000"/>
              </a:lnSpc>
              <a:spcBef>
                <a:spcPts val="0"/>
              </a:spcBef>
              <a:spcAft>
                <a:spcPts val="0"/>
              </a:spcAft>
              <a:buSzPts val="1800"/>
              <a:buAutoNum type="arabicPeriod"/>
            </a:pPr>
            <a:r>
              <a:rPr lang="en-GB"/>
              <a:t>Modify the variable “plot_data”. Each time we go through the loop, we want it to equal the dataset at a different time of day.</a:t>
            </a:r>
            <a:endParaRPr/>
          </a:p>
          <a:p>
            <a:pPr indent="-342900" lvl="0" marL="457200" rtl="0" algn="l">
              <a:lnSpc>
                <a:spcPct val="100000"/>
              </a:lnSpc>
              <a:spcBef>
                <a:spcPts val="0"/>
              </a:spcBef>
              <a:spcAft>
                <a:spcPts val="0"/>
              </a:spcAft>
              <a:buSzPts val="1800"/>
              <a:buAutoNum type="arabicPeriod"/>
            </a:pPr>
            <a:r>
              <a:rPr lang="en-GB"/>
              <a:t>Modify the x axis label and title of the graph.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Things you’ll need</a:t>
            </a:r>
            <a:endParaRPr/>
          </a:p>
        </p:txBody>
      </p:sp>
      <p:sp>
        <p:nvSpPr>
          <p:cNvPr id="67" name="Google Shape;67;p2"/>
          <p:cNvSpPr txBox="1"/>
          <p:nvPr>
            <p:ph idx="1" type="body"/>
          </p:nvPr>
        </p:nvSpPr>
        <p:spPr>
          <a:xfrm>
            <a:off x="293217" y="1073431"/>
            <a:ext cx="8223598" cy="3481108"/>
          </a:xfrm>
          <a:prstGeom prst="rect">
            <a:avLst/>
          </a:prstGeom>
          <a:noFill/>
          <a:ln cap="flat" cmpd="sng" w="9525">
            <a:solidFill>
              <a:schemeClr val="dk1"/>
            </a:solidFill>
            <a:prstDash val="solid"/>
            <a:round/>
            <a:headEnd len="sm" w="sm" type="none"/>
            <a:tailEnd len="sm" w="sm" type="none"/>
          </a:ln>
        </p:spPr>
        <p:txBody>
          <a:bodyPr anchorCtr="0" anchor="t" bIns="40825" lIns="81650" spcFirstLastPara="1" rIns="81650" wrap="square" tIns="40825">
            <a:noAutofit/>
          </a:bodyPr>
          <a:lstStyle/>
          <a:p>
            <a:pPr indent="-285750" lvl="0" marL="285750" rtl="0" algn="l">
              <a:lnSpc>
                <a:spcPct val="100000"/>
              </a:lnSpc>
              <a:spcBef>
                <a:spcPts val="0"/>
              </a:spcBef>
              <a:spcAft>
                <a:spcPts val="0"/>
              </a:spcAft>
              <a:buClr>
                <a:srgbClr val="25303B"/>
              </a:buClr>
              <a:buSzPts val="1800"/>
              <a:buFont typeface="Noto Sans Symbols"/>
              <a:buChar char="▪"/>
            </a:pPr>
            <a:r>
              <a:rPr lang="en-GB"/>
              <a:t>CheckIn Code: </a:t>
            </a:r>
            <a:r>
              <a:rPr lang="en-GB"/>
              <a:t>663414</a:t>
            </a:r>
            <a:endParaRPr/>
          </a:p>
          <a:p>
            <a:pPr indent="-285750" lvl="0" marL="285750" rtl="0" algn="l">
              <a:lnSpc>
                <a:spcPct val="100000"/>
              </a:lnSpc>
              <a:spcBef>
                <a:spcPts val="0"/>
              </a:spcBef>
              <a:spcAft>
                <a:spcPts val="0"/>
              </a:spcAft>
              <a:buClr>
                <a:srgbClr val="25303B"/>
              </a:buClr>
              <a:buSzPts val="1800"/>
              <a:buFont typeface="Noto Sans Symbols"/>
              <a:buChar char="▪"/>
            </a:pPr>
            <a:r>
              <a:rPr lang="en-GB"/>
              <a:t>VLE page: Advanced Skills and Practical 1 &gt; PC Workshops &gt; Atmospheric Data</a:t>
            </a:r>
            <a:endParaRPr/>
          </a:p>
          <a:p>
            <a:pPr indent="-285750" lvl="0" marL="285750" rtl="0" algn="l">
              <a:lnSpc>
                <a:spcPct val="100000"/>
              </a:lnSpc>
              <a:spcBef>
                <a:spcPts val="0"/>
              </a:spcBef>
              <a:spcAft>
                <a:spcPts val="0"/>
              </a:spcAft>
              <a:buSzPts val="1800"/>
              <a:buChar char="▪"/>
            </a:pPr>
            <a:r>
              <a:rPr lang="en-GB"/>
              <a:t>Download the following files:</a:t>
            </a:r>
            <a:endParaRPr/>
          </a:p>
          <a:p>
            <a:pPr indent="-285750" lvl="1" marL="694080" rtl="0" algn="l">
              <a:lnSpc>
                <a:spcPct val="100000"/>
              </a:lnSpc>
              <a:spcBef>
                <a:spcPts val="360"/>
              </a:spcBef>
              <a:spcAft>
                <a:spcPts val="0"/>
              </a:spcAft>
              <a:buClr>
                <a:srgbClr val="25303B"/>
              </a:buClr>
              <a:buSzPts val="1800"/>
              <a:buFont typeface="Noto Sans Symbols"/>
              <a:buChar char="▪"/>
            </a:pPr>
            <a:r>
              <a:rPr lang="en-GB"/>
              <a:t>One CSV file of atmospheric data (stoke.csv)</a:t>
            </a:r>
            <a:endParaRPr/>
          </a:p>
          <a:p>
            <a:pPr indent="-285750" lvl="1" marL="694080" rtl="0" algn="l">
              <a:lnSpc>
                <a:spcPct val="100000"/>
              </a:lnSpc>
              <a:spcBef>
                <a:spcPts val="360"/>
              </a:spcBef>
              <a:spcAft>
                <a:spcPts val="0"/>
              </a:spcAft>
              <a:buSzPts val="1800"/>
              <a:buChar char="▪"/>
            </a:pPr>
            <a:r>
              <a:rPr lang="en-GB"/>
              <a:t>Two python scripts (test.py and atmospheric.py)</a:t>
            </a:r>
            <a:endParaRPr>
              <a:highlight>
                <a:srgbClr val="00FFFF"/>
              </a:highlight>
            </a:endParaRPr>
          </a:p>
          <a:p>
            <a:pPr indent="-285750" lvl="0" marL="285750" rtl="0" algn="l">
              <a:lnSpc>
                <a:spcPct val="100000"/>
              </a:lnSpc>
              <a:spcBef>
                <a:spcPts val="360"/>
              </a:spcBef>
              <a:spcAft>
                <a:spcPts val="0"/>
              </a:spcAft>
              <a:buClr>
                <a:srgbClr val="25303B"/>
              </a:buClr>
              <a:buSzPts val="1800"/>
              <a:buFont typeface="Noto Sans Symbols"/>
              <a:buChar char="▪"/>
            </a:pPr>
            <a:r>
              <a:rPr lang="en-GB"/>
              <a:t>Download and open this presentation.</a:t>
            </a:r>
            <a:endParaRPr/>
          </a:p>
          <a:p>
            <a:pPr indent="-285750" lvl="0" marL="285750" rtl="0" algn="l">
              <a:lnSpc>
                <a:spcPct val="100000"/>
              </a:lnSpc>
              <a:spcBef>
                <a:spcPts val="360"/>
              </a:spcBef>
              <a:spcAft>
                <a:spcPts val="0"/>
              </a:spcAft>
              <a:buClr>
                <a:srgbClr val="25303B"/>
              </a:buClr>
              <a:buSzPts val="1800"/>
              <a:buFont typeface="Noto Sans Symbols"/>
              <a:buChar char="▪"/>
            </a:pPr>
            <a:r>
              <a:rPr lang="en-GB">
                <a:solidFill>
                  <a:schemeClr val="dk1"/>
                </a:solidFill>
              </a:rPr>
              <a:t>Make sure the .py and .csv files are in the same folder </a:t>
            </a:r>
            <a:r>
              <a:rPr lang="en-GB"/>
              <a:t>on your M: or H: drive and open that folder in File Explorer. </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168a8da9f_0_41"/>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spcBef>
                <a:spcPts val="0"/>
              </a:spcBef>
              <a:spcAft>
                <a:spcPts val="0"/>
              </a:spcAft>
              <a:buNone/>
            </a:pPr>
            <a:r>
              <a:rPr lang="en-GB"/>
              <a:t>3. Plotting averaged data</a:t>
            </a:r>
            <a:endParaRPr/>
          </a:p>
        </p:txBody>
      </p:sp>
      <p:sp>
        <p:nvSpPr>
          <p:cNvPr id="190" name="Google Shape;190;g31168a8da9f_0_41"/>
          <p:cNvSpPr txBox="1"/>
          <p:nvPr/>
        </p:nvSpPr>
        <p:spPr>
          <a:xfrm>
            <a:off x="5528125" y="1338325"/>
            <a:ext cx="2921100" cy="30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5303B"/>
                </a:solidFill>
                <a:latin typeface="Calibri"/>
                <a:ea typeface="Calibri"/>
                <a:cs typeface="Calibri"/>
                <a:sym typeface="Calibri"/>
              </a:rPr>
              <a:t>Are there any trends or observations which stand out from </a:t>
            </a:r>
            <a:r>
              <a:rPr lang="en-GB" sz="1800">
                <a:solidFill>
                  <a:srgbClr val="25303B"/>
                </a:solidFill>
                <a:latin typeface="Calibri"/>
                <a:ea typeface="Calibri"/>
                <a:cs typeface="Calibri"/>
                <a:sym typeface="Calibri"/>
              </a:rPr>
              <a:t>this</a:t>
            </a:r>
            <a:r>
              <a:rPr lang="en-GB" sz="1800">
                <a:solidFill>
                  <a:srgbClr val="25303B"/>
                </a:solidFill>
                <a:latin typeface="Calibri"/>
                <a:ea typeface="Calibri"/>
                <a:cs typeface="Calibri"/>
                <a:sym typeface="Calibri"/>
              </a:rPr>
              <a:t> data?</a:t>
            </a:r>
            <a:endParaRPr sz="1800">
              <a:solidFill>
                <a:srgbClr val="25303B"/>
              </a:solidFill>
              <a:latin typeface="Calibri"/>
              <a:ea typeface="Calibri"/>
              <a:cs typeface="Calibri"/>
              <a:sym typeface="Calibri"/>
            </a:endParaRPr>
          </a:p>
        </p:txBody>
      </p:sp>
      <p:pic>
        <p:nvPicPr>
          <p:cNvPr id="191" name="Google Shape;191;g31168a8da9f_0_41"/>
          <p:cNvPicPr preferRelativeResize="0"/>
          <p:nvPr/>
        </p:nvPicPr>
        <p:blipFill>
          <a:blip r:embed="rId3">
            <a:alphaModFix/>
          </a:blip>
          <a:stretch>
            <a:fillRect/>
          </a:stretch>
        </p:blipFill>
        <p:spPr>
          <a:xfrm>
            <a:off x="152400" y="979111"/>
            <a:ext cx="5223325" cy="39174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1168a8da9f_0_48"/>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4. The effect of COVID.</a:t>
            </a:r>
            <a:endParaRPr/>
          </a:p>
        </p:txBody>
      </p:sp>
      <p:sp>
        <p:nvSpPr>
          <p:cNvPr id="197" name="Google Shape;197;g31168a8da9f_0_48"/>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None/>
            </a:pPr>
            <a:r>
              <a:rPr lang="en-GB"/>
              <a:t>For the final graph,</a:t>
            </a:r>
            <a:r>
              <a:rPr lang="en-GB">
                <a:solidFill>
                  <a:schemeClr val="dk1"/>
                </a:solidFill>
              </a:rPr>
              <a:t> p</a:t>
            </a:r>
            <a:r>
              <a:rPr lang="en-GB">
                <a:solidFill>
                  <a:schemeClr val="dk1"/>
                </a:solidFill>
              </a:rPr>
              <a:t>ut together the tools you’ve used so far to </a:t>
            </a:r>
            <a:r>
              <a:rPr lang="en-GB"/>
              <a:t>plot the average concentration of NO</a:t>
            </a:r>
            <a:r>
              <a:rPr baseline="-25000" lang="en-GB"/>
              <a:t>2</a:t>
            </a:r>
            <a:r>
              <a:rPr lang="en-GB"/>
              <a:t> on each day of April of 2017 and on each day of April 2020.</a:t>
            </a:r>
            <a:endParaRPr/>
          </a:p>
          <a:p>
            <a:pPr indent="0" lvl="0" marL="0" rtl="0" algn="l">
              <a:lnSpc>
                <a:spcPct val="100000"/>
              </a:lnSpc>
              <a:spcBef>
                <a:spcPts val="360"/>
              </a:spcBef>
              <a:spcAft>
                <a:spcPts val="0"/>
              </a:spcAft>
              <a:buNone/>
            </a:pPr>
            <a:r>
              <a:t/>
            </a:r>
            <a:endParaRPr/>
          </a:p>
          <a:p>
            <a:pPr indent="0" lvl="0" marL="0" rtl="0" algn="l">
              <a:lnSpc>
                <a:spcPct val="100000"/>
              </a:lnSpc>
              <a:spcBef>
                <a:spcPts val="360"/>
              </a:spcBef>
              <a:spcAft>
                <a:spcPts val="0"/>
              </a:spcAft>
              <a:buNone/>
            </a:pPr>
            <a:r>
              <a:rPr lang="en-GB"/>
              <a:t>Note that you’ll need to select different subsets of </a:t>
            </a:r>
            <a:r>
              <a:rPr lang="en-GB"/>
              <a:t>the data to do this - look back to the start of the code used to create the first graph to see how to do this.</a:t>
            </a:r>
            <a:endParaRPr/>
          </a:p>
          <a:p>
            <a:pPr indent="0" lvl="0" marL="0" rtl="0" algn="l">
              <a:lnSpc>
                <a:spcPct val="100000"/>
              </a:lnSpc>
              <a:spcBef>
                <a:spcPts val="360"/>
              </a:spcBef>
              <a:spcAft>
                <a:spcPts val="0"/>
              </a:spcAft>
              <a:buNone/>
            </a:pPr>
            <a:r>
              <a:t/>
            </a:r>
            <a:endParaRPr/>
          </a:p>
          <a:p>
            <a:pPr indent="0" lvl="0" marL="0" rtl="0" algn="l">
              <a:lnSpc>
                <a:spcPct val="100000"/>
              </a:lnSpc>
              <a:spcBef>
                <a:spcPts val="360"/>
              </a:spcBef>
              <a:spcAft>
                <a:spcPts val="0"/>
              </a:spcAft>
              <a:buNone/>
            </a:pPr>
            <a:r>
              <a:rPr lang="en-GB"/>
              <a:t>If you want an extra challenge, write an extra “for” loop so that you plot the </a:t>
            </a:r>
            <a:r>
              <a:rPr lang="en-GB">
                <a:solidFill>
                  <a:schemeClr val="dk1"/>
                </a:solidFill>
              </a:rPr>
              <a:t>average concentration of NO</a:t>
            </a:r>
            <a:r>
              <a:rPr baseline="-25000" lang="en-GB">
                <a:solidFill>
                  <a:schemeClr val="dk1"/>
                </a:solidFill>
              </a:rPr>
              <a:t>2</a:t>
            </a:r>
            <a:r>
              <a:rPr lang="en-GB">
                <a:solidFill>
                  <a:schemeClr val="dk1"/>
                </a:solidFill>
              </a:rPr>
              <a:t> on each day of April from every year from 2017 to 2020.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1168a8da9f_0_53"/>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4. The effect of COVID.</a:t>
            </a:r>
            <a:endParaRPr/>
          </a:p>
        </p:txBody>
      </p:sp>
      <p:sp>
        <p:nvSpPr>
          <p:cNvPr id="203" name="Google Shape;203;g31168a8da9f_0_53"/>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None/>
            </a:pPr>
            <a:r>
              <a:t/>
            </a:r>
            <a:endParaRPr/>
          </a:p>
        </p:txBody>
      </p:sp>
      <p:pic>
        <p:nvPicPr>
          <p:cNvPr id="204" name="Google Shape;204;g31168a8da9f_0_53"/>
          <p:cNvPicPr preferRelativeResize="0"/>
          <p:nvPr/>
        </p:nvPicPr>
        <p:blipFill>
          <a:blip r:embed="rId3">
            <a:alphaModFix/>
          </a:blip>
          <a:stretch>
            <a:fillRect/>
          </a:stretch>
        </p:blipFill>
        <p:spPr>
          <a:xfrm>
            <a:off x="293225" y="1203025"/>
            <a:ext cx="4194075" cy="3145550"/>
          </a:xfrm>
          <a:prstGeom prst="rect">
            <a:avLst/>
          </a:prstGeom>
          <a:noFill/>
          <a:ln>
            <a:noFill/>
          </a:ln>
        </p:spPr>
      </p:pic>
      <p:pic>
        <p:nvPicPr>
          <p:cNvPr id="205" name="Google Shape;205;g31168a8da9f_0_53"/>
          <p:cNvPicPr preferRelativeResize="0"/>
          <p:nvPr/>
        </p:nvPicPr>
        <p:blipFill>
          <a:blip r:embed="rId4">
            <a:alphaModFix/>
          </a:blip>
          <a:stretch>
            <a:fillRect/>
          </a:stretch>
        </p:blipFill>
        <p:spPr>
          <a:xfrm>
            <a:off x="4340333" y="1257375"/>
            <a:ext cx="4194067" cy="31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9bc51316d_1_28"/>
          <p:cNvSpPr txBox="1"/>
          <p:nvPr>
            <p:ph type="title"/>
          </p:nvPr>
        </p:nvSpPr>
        <p:spPr>
          <a:xfrm>
            <a:off x="287355" y="1477931"/>
            <a:ext cx="8229600" cy="858000"/>
          </a:xfrm>
          <a:prstGeom prst="rect">
            <a:avLst/>
          </a:prstGeom>
          <a:noFill/>
          <a:ln>
            <a:noFill/>
          </a:ln>
        </p:spPr>
        <p:txBody>
          <a:bodyPr anchorCtr="0" anchor="ctr" bIns="40825" lIns="81650" spcFirstLastPara="1" rIns="81650" wrap="square" tIns="40825">
            <a:normAutofit/>
          </a:bodyPr>
          <a:lstStyle/>
          <a:p>
            <a:pPr indent="0" lvl="0" marL="0" rtl="0" algn="ctr">
              <a:lnSpc>
                <a:spcPct val="100000"/>
              </a:lnSpc>
              <a:spcBef>
                <a:spcPts val="0"/>
              </a:spcBef>
              <a:spcAft>
                <a:spcPts val="0"/>
              </a:spcAft>
              <a:buSzPts val="4900"/>
              <a:buNone/>
            </a:pPr>
            <a:r>
              <a:rPr lang="en-GB"/>
              <a:t>Google Survey</a:t>
            </a:r>
            <a:endParaRPr/>
          </a:p>
        </p:txBody>
      </p:sp>
      <p:sp>
        <p:nvSpPr>
          <p:cNvPr id="212" name="Google Shape;212;g309bc51316d_1_28"/>
          <p:cNvSpPr txBox="1"/>
          <p:nvPr>
            <p:ph idx="1" type="body"/>
          </p:nvPr>
        </p:nvSpPr>
        <p:spPr>
          <a:xfrm>
            <a:off x="457200" y="2574925"/>
            <a:ext cx="8229600" cy="1009500"/>
          </a:xfrm>
          <a:prstGeom prst="rect">
            <a:avLst/>
          </a:prstGeom>
          <a:noFill/>
          <a:ln>
            <a:noFill/>
          </a:ln>
        </p:spPr>
        <p:txBody>
          <a:bodyPr anchorCtr="0" anchor="t" bIns="40825" lIns="81650" spcFirstLastPara="1" rIns="81650" wrap="square" tIns="40825">
            <a:normAutofit/>
          </a:bodyPr>
          <a:lstStyle/>
          <a:p>
            <a:pPr indent="0" lvl="0" marL="0" rtl="0" algn="l">
              <a:lnSpc>
                <a:spcPct val="100000"/>
              </a:lnSpc>
              <a:spcBef>
                <a:spcPts val="600"/>
              </a:spcBef>
              <a:spcAft>
                <a:spcPts val="0"/>
              </a:spcAft>
              <a:buSzPts val="3000"/>
              <a:buNone/>
            </a:pPr>
            <a:r>
              <a:rPr lang="en-GB" sz="2400"/>
              <a:t>If participating, please now go back to the survey and fill in the next section. Thanks very much for your help!</a:t>
            </a:r>
            <a:endParaRPr sz="2400">
              <a:highlight>
                <a:srgbClr val="00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09bc51316d_1_10"/>
          <p:cNvSpPr txBox="1"/>
          <p:nvPr>
            <p:ph type="title"/>
          </p:nvPr>
        </p:nvSpPr>
        <p:spPr>
          <a:xfrm>
            <a:off x="154805" y="1054606"/>
            <a:ext cx="8229600" cy="858000"/>
          </a:xfrm>
          <a:prstGeom prst="rect">
            <a:avLst/>
          </a:prstGeom>
          <a:noFill/>
          <a:ln>
            <a:noFill/>
          </a:ln>
        </p:spPr>
        <p:txBody>
          <a:bodyPr anchorCtr="0" anchor="ctr" bIns="40825" lIns="81650" spcFirstLastPara="1" rIns="81650" wrap="square" tIns="40825">
            <a:normAutofit/>
          </a:bodyPr>
          <a:lstStyle/>
          <a:p>
            <a:pPr indent="0" lvl="0" marL="0" rtl="0" algn="ctr">
              <a:lnSpc>
                <a:spcPct val="100000"/>
              </a:lnSpc>
              <a:spcBef>
                <a:spcPts val="0"/>
              </a:spcBef>
              <a:spcAft>
                <a:spcPts val="0"/>
              </a:spcAft>
              <a:buSzPts val="4900"/>
              <a:buNone/>
            </a:pPr>
            <a:r>
              <a:rPr lang="en-GB"/>
              <a:t>Google Survey</a:t>
            </a:r>
            <a:endParaRPr/>
          </a:p>
        </p:txBody>
      </p:sp>
      <p:sp>
        <p:nvSpPr>
          <p:cNvPr id="74" name="Google Shape;74;g309bc51316d_1_10"/>
          <p:cNvSpPr txBox="1"/>
          <p:nvPr>
            <p:ph idx="1" type="body"/>
          </p:nvPr>
        </p:nvSpPr>
        <p:spPr>
          <a:xfrm>
            <a:off x="563025" y="2070175"/>
            <a:ext cx="8229600" cy="1009500"/>
          </a:xfrm>
          <a:prstGeom prst="rect">
            <a:avLst/>
          </a:prstGeom>
          <a:noFill/>
          <a:ln>
            <a:noFill/>
          </a:ln>
        </p:spPr>
        <p:txBody>
          <a:bodyPr anchorCtr="0" anchor="t" bIns="40825" lIns="81650" spcFirstLastPara="1" rIns="81650" wrap="square" tIns="40825">
            <a:normAutofit/>
          </a:bodyPr>
          <a:lstStyle/>
          <a:p>
            <a:pPr indent="0" lvl="0" marL="0" rtl="0" algn="l">
              <a:lnSpc>
                <a:spcPct val="100000"/>
              </a:lnSpc>
              <a:spcBef>
                <a:spcPts val="600"/>
              </a:spcBef>
              <a:spcAft>
                <a:spcPts val="0"/>
              </a:spcAft>
              <a:buSzPts val="3000"/>
              <a:buNone/>
            </a:pPr>
            <a:r>
              <a:rPr lang="en-GB" sz="2400"/>
              <a:t>We’re doing a study to examine how effective this workshop is. If you’d like to participate, please click </a:t>
            </a:r>
            <a:r>
              <a:rPr lang="en-GB" sz="2400" u="sng">
                <a:solidFill>
                  <a:schemeClr val="hlink"/>
                </a:solidFill>
                <a:hlinkClick r:id="rId3"/>
              </a:rPr>
              <a:t>here</a:t>
            </a:r>
            <a:r>
              <a:rPr lang="en-GB" sz="2400"/>
              <a:t> or scan this QR code:</a:t>
            </a:r>
            <a:endParaRPr sz="2400"/>
          </a:p>
        </p:txBody>
      </p:sp>
      <p:pic>
        <p:nvPicPr>
          <p:cNvPr id="75" name="Google Shape;75;g309bc51316d_1_10"/>
          <p:cNvPicPr preferRelativeResize="0"/>
          <p:nvPr/>
        </p:nvPicPr>
        <p:blipFill>
          <a:blip r:embed="rId4">
            <a:alphaModFix/>
          </a:blip>
          <a:stretch>
            <a:fillRect/>
          </a:stretch>
        </p:blipFill>
        <p:spPr>
          <a:xfrm>
            <a:off x="3517875" y="2914575"/>
            <a:ext cx="2041899" cy="198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Executing a script</a:t>
            </a:r>
            <a:endParaRPr/>
          </a:p>
        </p:txBody>
      </p:sp>
      <p:sp>
        <p:nvSpPr>
          <p:cNvPr id="81" name="Google Shape;81;p6"/>
          <p:cNvSpPr txBox="1"/>
          <p:nvPr>
            <p:ph idx="1" type="body"/>
          </p:nvPr>
        </p:nvSpPr>
        <p:spPr>
          <a:xfrm>
            <a:off x="293225" y="826725"/>
            <a:ext cx="8223600" cy="35709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0"/>
              </a:spcBef>
              <a:spcAft>
                <a:spcPts val="0"/>
              </a:spcAft>
              <a:buSzPts val="1800"/>
              <a:buNone/>
            </a:pPr>
            <a:r>
              <a:rPr lang="en-GB"/>
              <a:t>Open the folder containing your python script in File Explorer.</a:t>
            </a:r>
            <a:endParaRPr/>
          </a:p>
          <a:p>
            <a:pPr indent="0" lvl="0" marL="0" rtl="0" algn="l">
              <a:lnSpc>
                <a:spcPct val="100000"/>
              </a:lnSpc>
              <a:spcBef>
                <a:spcPts val="360"/>
              </a:spcBef>
              <a:spcAft>
                <a:spcPts val="0"/>
              </a:spcAft>
              <a:buSzPts val="1800"/>
              <a:buNone/>
            </a:pPr>
            <a:r>
              <a:rPr lang="en-GB"/>
              <a:t>Then open Powershell from the file menu:</a:t>
            </a:r>
            <a:endParaRPr/>
          </a:p>
          <a:p>
            <a:pPr indent="-342900" lvl="0" marL="457200" rtl="0" algn="l">
              <a:lnSpc>
                <a:spcPct val="100000"/>
              </a:lnSpc>
              <a:spcBef>
                <a:spcPts val="360"/>
              </a:spcBef>
              <a:spcAft>
                <a:spcPts val="0"/>
              </a:spcAft>
              <a:buSzPts val="1800"/>
              <a:buChar char="▪"/>
            </a:pPr>
            <a:r>
              <a:rPr lang="en-GB"/>
              <a:t>Shift + right click</a:t>
            </a:r>
            <a:endParaRPr/>
          </a:p>
          <a:p>
            <a:pPr indent="-342900" lvl="0" marL="457200" rtl="0" algn="l">
              <a:lnSpc>
                <a:spcPct val="100000"/>
              </a:lnSpc>
              <a:spcBef>
                <a:spcPts val="0"/>
              </a:spcBef>
              <a:spcAft>
                <a:spcPts val="0"/>
              </a:spcAft>
              <a:buSzPts val="1800"/>
              <a:buChar char="▪"/>
            </a:pPr>
            <a:r>
              <a:rPr lang="en-GB"/>
              <a:t>Select “Open Powershell window here”</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Check the ‘Working Directory’ is displayed in Powershell.</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Write a command that calls the python interpreter, and passes the script name and any arguments:</a:t>
            </a:r>
            <a:endParaRPr/>
          </a:p>
          <a:p>
            <a:pPr indent="0" lvl="0" marL="0" rtl="0" algn="ctr">
              <a:lnSpc>
                <a:spcPct val="100000"/>
              </a:lnSpc>
              <a:spcBef>
                <a:spcPts val="360"/>
              </a:spcBef>
              <a:spcAft>
                <a:spcPts val="0"/>
              </a:spcAft>
              <a:buSzPts val="1800"/>
              <a:buNone/>
            </a:pPr>
            <a:r>
              <a:rPr i="1" lang="en-GB">
                <a:solidFill>
                  <a:srgbClr val="002060"/>
                </a:solidFill>
              </a:rPr>
              <a:t>python3</a:t>
            </a:r>
            <a:r>
              <a:rPr i="1" lang="en-GB"/>
              <a:t> </a:t>
            </a:r>
            <a:r>
              <a:rPr i="1" lang="en-GB">
                <a:solidFill>
                  <a:srgbClr val="FF0000"/>
                </a:solidFill>
              </a:rPr>
              <a:t>script.py</a:t>
            </a:r>
            <a:r>
              <a:rPr i="1" lang="en-GB"/>
              <a:t> </a:t>
            </a:r>
            <a:r>
              <a:rPr i="1" lang="en-GB">
                <a:solidFill>
                  <a:srgbClr val="2C5818"/>
                </a:solidFill>
              </a:rPr>
              <a:t>arguments</a:t>
            </a:r>
            <a:endParaRPr/>
          </a:p>
          <a:p>
            <a:pPr indent="-171450" lvl="0" marL="285750" rtl="0" algn="l">
              <a:lnSpc>
                <a:spcPct val="100000"/>
              </a:lnSpc>
              <a:spcBef>
                <a:spcPts val="360"/>
              </a:spcBef>
              <a:spcAft>
                <a:spcPts val="0"/>
              </a:spcAft>
              <a:buClr>
                <a:srgbClr val="25303B"/>
              </a:buClr>
              <a:buSzPts val="1800"/>
              <a:buFont typeface="Noto Sans Symbols"/>
              <a:buNone/>
            </a:pPr>
            <a:r>
              <a:t/>
            </a:r>
            <a:endParaRPr/>
          </a:p>
        </p:txBody>
      </p:sp>
      <p:pic>
        <p:nvPicPr>
          <p:cNvPr descr="Powershell command for calling the Python interpreter to run a test script" id="82" name="Google Shape;82;p6"/>
          <p:cNvPicPr preferRelativeResize="0"/>
          <p:nvPr/>
        </p:nvPicPr>
        <p:blipFill rotWithShape="1">
          <a:blip r:embed="rId3">
            <a:alphaModFix/>
          </a:blip>
          <a:srcRect b="0" l="0" r="0" t="0"/>
          <a:stretch/>
        </p:blipFill>
        <p:spPr>
          <a:xfrm>
            <a:off x="5588801" y="2764049"/>
            <a:ext cx="3408100" cy="907425"/>
          </a:xfrm>
          <a:prstGeom prst="rect">
            <a:avLst/>
          </a:prstGeom>
          <a:noFill/>
          <a:ln>
            <a:noFill/>
          </a:ln>
        </p:spPr>
      </p:pic>
      <p:pic>
        <p:nvPicPr>
          <p:cNvPr id="83" name="Google Shape;83;p6"/>
          <p:cNvPicPr preferRelativeResize="0"/>
          <p:nvPr/>
        </p:nvPicPr>
        <p:blipFill rotWithShape="1">
          <a:blip r:embed="rId4">
            <a:alphaModFix/>
          </a:blip>
          <a:srcRect b="22958" l="0" r="0" t="0"/>
          <a:stretch/>
        </p:blipFill>
        <p:spPr>
          <a:xfrm>
            <a:off x="6442675" y="248000"/>
            <a:ext cx="2431575" cy="213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Test script</a:t>
            </a:r>
            <a:endParaRPr/>
          </a:p>
        </p:txBody>
      </p:sp>
      <p:sp>
        <p:nvSpPr>
          <p:cNvPr id="89" name="Google Shape;89;p7"/>
          <p:cNvSpPr txBox="1"/>
          <p:nvPr>
            <p:ph idx="1" type="body"/>
          </p:nvPr>
        </p:nvSpPr>
        <p:spPr>
          <a:xfrm>
            <a:off x="293225" y="962500"/>
            <a:ext cx="8223600" cy="35922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0"/>
              </a:spcBef>
              <a:spcAft>
                <a:spcPts val="0"/>
              </a:spcAft>
              <a:buSzPts val="1800"/>
              <a:buNone/>
            </a:pPr>
            <a:r>
              <a:rPr lang="en-GB"/>
              <a:t>Download the test script (test.py) and move it into your working directory.</a:t>
            </a:r>
            <a:endParaRPr/>
          </a:p>
          <a:p>
            <a:pPr indent="0" lvl="0" marL="0" rtl="0" algn="l">
              <a:lnSpc>
                <a:spcPct val="100000"/>
              </a:lnSpc>
              <a:spcBef>
                <a:spcPts val="360"/>
              </a:spcBef>
              <a:spcAft>
                <a:spcPts val="0"/>
              </a:spcAft>
              <a:buSzPts val="1800"/>
              <a:buNone/>
            </a:pPr>
            <a:r>
              <a:rPr lang="en-GB"/>
              <a:t>This script </a:t>
            </a:r>
            <a:r>
              <a:rPr i="1" lang="en-GB"/>
              <a:t>should</a:t>
            </a:r>
            <a:r>
              <a:rPr lang="en-GB"/>
              <a:t> run correctly:</a:t>
            </a:r>
            <a:endParaRPr/>
          </a:p>
          <a:p>
            <a:pPr indent="0" lvl="0" marL="0" rtl="0" algn="ctr">
              <a:lnSpc>
                <a:spcPct val="100000"/>
              </a:lnSpc>
              <a:spcBef>
                <a:spcPts val="360"/>
              </a:spcBef>
              <a:spcAft>
                <a:spcPts val="0"/>
              </a:spcAft>
              <a:buSzPts val="1800"/>
              <a:buNone/>
            </a:pPr>
            <a:r>
              <a:rPr i="1" lang="en-GB">
                <a:solidFill>
                  <a:srgbClr val="002060"/>
                </a:solidFill>
              </a:rPr>
              <a:t>python</a:t>
            </a:r>
            <a:r>
              <a:rPr i="1" lang="en-GB"/>
              <a:t> </a:t>
            </a:r>
            <a:r>
              <a:rPr i="1" lang="en-GB">
                <a:solidFill>
                  <a:srgbClr val="FF0000"/>
                </a:solidFill>
              </a:rPr>
              <a:t>test.py</a:t>
            </a:r>
            <a:endParaRPr i="1">
              <a:solidFill>
                <a:srgbClr val="FF0000"/>
              </a:solidFill>
            </a:endParaRPr>
          </a:p>
          <a:p>
            <a:pPr indent="0" lvl="0" marL="0" rtl="0" algn="l">
              <a:lnSpc>
                <a:spcPct val="100000"/>
              </a:lnSpc>
              <a:spcBef>
                <a:spcPts val="360"/>
              </a:spcBef>
              <a:spcAft>
                <a:spcPts val="0"/>
              </a:spcAft>
              <a:buSzPts val="1800"/>
              <a:buNone/>
            </a:pPr>
            <a:r>
              <a:t/>
            </a:r>
            <a:endParaRPr i="1">
              <a:solidFill>
                <a:srgbClr val="FF0000"/>
              </a:solidFill>
            </a:endParaRPr>
          </a:p>
          <a:p>
            <a:pPr indent="0" lvl="0" marL="0" rtl="0" algn="l">
              <a:lnSpc>
                <a:spcPct val="100000"/>
              </a:lnSpc>
              <a:spcBef>
                <a:spcPts val="360"/>
              </a:spcBef>
              <a:spcAft>
                <a:spcPts val="0"/>
              </a:spcAft>
              <a:buSzPts val="1800"/>
              <a:buNone/>
            </a:pPr>
            <a:r>
              <a:rPr lang="en-GB"/>
              <a:t>The script checks you have a working python environment with all the packages installed that we will be using.</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Run the test script </a:t>
            </a:r>
            <a:r>
              <a:rPr i="1" lang="en-GB"/>
              <a:t>first</a:t>
            </a:r>
            <a:r>
              <a:rPr lang="en-GB"/>
              <a:t> when working on a new computer to check the setup!</a:t>
            </a:r>
            <a:endParaRPr/>
          </a:p>
          <a:p>
            <a:pPr indent="0" lvl="0" marL="0" rtl="0" algn="l">
              <a:lnSpc>
                <a:spcPct val="100000"/>
              </a:lnSpc>
              <a:spcBef>
                <a:spcPts val="360"/>
              </a:spcBef>
              <a:spcAft>
                <a:spcPts val="0"/>
              </a:spcAft>
              <a:buSzPts val="1800"/>
              <a:buNone/>
            </a:pPr>
            <a:r>
              <a:rPr lang="en-GB"/>
              <a:t>Open Powershell by right clicking in the folder and selecting “Open in Terminal”.</a:t>
            </a:r>
            <a:endParaRPr/>
          </a:p>
          <a:p>
            <a:pPr indent="0" lvl="0" marL="0" rtl="0" algn="l">
              <a:lnSpc>
                <a:spcPct val="100000"/>
              </a:lnSpc>
              <a:spcBef>
                <a:spcPts val="360"/>
              </a:spcBef>
              <a:spcAft>
                <a:spcPts val="0"/>
              </a:spcAft>
              <a:buSzPts val="1800"/>
              <a:buNone/>
            </a:pPr>
            <a:r>
              <a:rPr lang="en-GB"/>
              <a:t>If this script won’t run, get help to fix your setup.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Test script</a:t>
            </a:r>
            <a:endParaRPr/>
          </a:p>
        </p:txBody>
      </p:sp>
      <p:pic>
        <p:nvPicPr>
          <p:cNvPr descr="Python output after running the Python test script successfully." id="95" name="Google Shape;95;p8"/>
          <p:cNvPicPr preferRelativeResize="0"/>
          <p:nvPr/>
        </p:nvPicPr>
        <p:blipFill rotWithShape="1">
          <a:blip r:embed="rId3">
            <a:alphaModFix/>
          </a:blip>
          <a:srcRect b="0" l="0" r="0" t="0"/>
          <a:stretch/>
        </p:blipFill>
        <p:spPr>
          <a:xfrm>
            <a:off x="1331912" y="1151414"/>
            <a:ext cx="6480175" cy="28454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Atmospheric Chemistry Data</a:t>
            </a:r>
            <a:endParaRPr/>
          </a:p>
        </p:txBody>
      </p:sp>
      <p:sp>
        <p:nvSpPr>
          <p:cNvPr id="101" name="Google Shape;101;p9"/>
          <p:cNvSpPr txBox="1"/>
          <p:nvPr>
            <p:ph idx="1" type="body"/>
          </p:nvPr>
        </p:nvSpPr>
        <p:spPr>
          <a:xfrm>
            <a:off x="293217" y="1073431"/>
            <a:ext cx="8223598" cy="3481108"/>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0"/>
              </a:spcBef>
              <a:spcAft>
                <a:spcPts val="0"/>
              </a:spcAft>
              <a:buSzPts val="1800"/>
              <a:buNone/>
            </a:pPr>
            <a:r>
              <a:rPr lang="en-GB"/>
              <a:t>You’ve seen in “Fundamentals of Atmospheric Chemistry” how important accurate measurements of NO, NO</a:t>
            </a:r>
            <a:r>
              <a:rPr baseline="-25000" lang="en-GB"/>
              <a:t>2</a:t>
            </a:r>
            <a:r>
              <a:rPr lang="en-GB"/>
              <a:t>, and O</a:t>
            </a:r>
            <a:r>
              <a:rPr baseline="-25000" lang="en-GB"/>
              <a:t>3</a:t>
            </a:r>
            <a:r>
              <a:rPr lang="en-GB"/>
              <a:t> are.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GB"/>
              <a:t>Today we will look at how complex it can be to visualise and understand big data sets.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GB"/>
              <a:t>We will use measurements of all three compounds made in Stoke from the beginning of 2017 to the end of 2020.</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We’ll use Python to visualise this real-world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09bc51316d_1_57"/>
          <p:cNvSpPr txBox="1"/>
          <p:nvPr>
            <p:ph type="ctrTitle"/>
          </p:nvPr>
        </p:nvSpPr>
        <p:spPr>
          <a:xfrm>
            <a:off x="173808" y="248011"/>
            <a:ext cx="6892800" cy="57870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Clr>
                <a:schemeClr val="dk1"/>
              </a:buClr>
              <a:buSzPct val="100000"/>
              <a:buFont typeface="Cambria"/>
              <a:buNone/>
            </a:pPr>
            <a:r>
              <a:rPr lang="en-GB"/>
              <a:t>Today’s goals</a:t>
            </a:r>
            <a:endParaRPr/>
          </a:p>
        </p:txBody>
      </p:sp>
      <p:sp>
        <p:nvSpPr>
          <p:cNvPr id="107" name="Google Shape;107;g309bc51316d_1_57"/>
          <p:cNvSpPr txBox="1"/>
          <p:nvPr/>
        </p:nvSpPr>
        <p:spPr>
          <a:xfrm>
            <a:off x="554750" y="1124800"/>
            <a:ext cx="2416500" cy="32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How do concentrations of </a:t>
            </a:r>
            <a:r>
              <a:rPr lang="en-GB" sz="1800">
                <a:solidFill>
                  <a:schemeClr val="dk1"/>
                </a:solidFill>
                <a:latin typeface="Calibri"/>
                <a:ea typeface="Calibri"/>
                <a:cs typeface="Calibri"/>
                <a:sym typeface="Calibri"/>
              </a:rPr>
              <a:t>NO, NO</a:t>
            </a:r>
            <a:r>
              <a:rPr baseline="-25000" lang="en-GB" sz="1800">
                <a:solidFill>
                  <a:schemeClr val="dk1"/>
                </a:solidFill>
                <a:latin typeface="Calibri"/>
                <a:ea typeface="Calibri"/>
                <a:cs typeface="Calibri"/>
                <a:sym typeface="Calibri"/>
              </a:rPr>
              <a:t>2</a:t>
            </a:r>
            <a:r>
              <a:rPr lang="en-GB" sz="1800">
                <a:solidFill>
                  <a:schemeClr val="dk1"/>
                </a:solidFill>
                <a:latin typeface="Calibri"/>
                <a:ea typeface="Calibri"/>
                <a:cs typeface="Calibri"/>
                <a:sym typeface="Calibri"/>
              </a:rPr>
              <a:t>, and O</a:t>
            </a:r>
            <a:r>
              <a:rPr baseline="-25000" lang="en-GB" sz="1800">
                <a:solidFill>
                  <a:schemeClr val="dk1"/>
                </a:solidFill>
                <a:latin typeface="Calibri"/>
                <a:ea typeface="Calibri"/>
                <a:cs typeface="Calibri"/>
                <a:sym typeface="Calibri"/>
              </a:rPr>
              <a:t>3</a:t>
            </a:r>
            <a:r>
              <a:rPr lang="en-GB" sz="1800">
                <a:solidFill>
                  <a:schemeClr val="dk1"/>
                </a:solidFill>
                <a:latin typeface="Calibri"/>
                <a:ea typeface="Calibri"/>
                <a:cs typeface="Calibri"/>
                <a:sym typeface="Calibri"/>
              </a:rPr>
              <a:t> vary by time of day?</a:t>
            </a:r>
            <a:endParaRPr b="0" i="0" sz="3000" u="none" cap="none" strike="noStrike">
              <a:solidFill>
                <a:srgbClr val="25303B"/>
              </a:solidFill>
              <a:latin typeface="Calibri"/>
              <a:ea typeface="Calibri"/>
              <a:cs typeface="Calibri"/>
              <a:sym typeface="Calibri"/>
            </a:endParaRPr>
          </a:p>
        </p:txBody>
      </p:sp>
      <p:sp>
        <p:nvSpPr>
          <p:cNvPr id="108" name="Google Shape;108;g309bc51316d_1_57"/>
          <p:cNvSpPr txBox="1"/>
          <p:nvPr/>
        </p:nvSpPr>
        <p:spPr>
          <a:xfrm>
            <a:off x="3363750" y="1124800"/>
            <a:ext cx="2416500" cy="3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Can we explain patterns and </a:t>
            </a:r>
            <a:r>
              <a:rPr lang="en-GB" sz="1800">
                <a:solidFill>
                  <a:schemeClr val="dk1"/>
                </a:solidFill>
                <a:latin typeface="Calibri"/>
                <a:ea typeface="Calibri"/>
                <a:cs typeface="Calibri"/>
                <a:sym typeface="Calibri"/>
              </a:rPr>
              <a:t>anomalies</a:t>
            </a:r>
            <a:r>
              <a:rPr lang="en-GB" sz="1800">
                <a:solidFill>
                  <a:schemeClr val="dk1"/>
                </a:solidFill>
                <a:latin typeface="Calibri"/>
                <a:ea typeface="Calibri"/>
                <a:cs typeface="Calibri"/>
                <a:sym typeface="Calibri"/>
              </a:rPr>
              <a:t> in the data?</a:t>
            </a:r>
            <a:endParaRPr b="0" i="0" sz="3000" u="none" cap="none" strike="noStrike">
              <a:solidFill>
                <a:srgbClr val="25303B"/>
              </a:solidFill>
              <a:latin typeface="Calibri"/>
              <a:ea typeface="Calibri"/>
              <a:cs typeface="Calibri"/>
              <a:sym typeface="Calibri"/>
            </a:endParaRPr>
          </a:p>
        </p:txBody>
      </p:sp>
      <p:sp>
        <p:nvSpPr>
          <p:cNvPr id="109" name="Google Shape;109;g309bc51316d_1_57"/>
          <p:cNvSpPr txBox="1"/>
          <p:nvPr/>
        </p:nvSpPr>
        <p:spPr>
          <a:xfrm>
            <a:off x="6172750" y="1124800"/>
            <a:ext cx="2416500" cy="32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chemeClr val="dk1"/>
                </a:solidFill>
                <a:latin typeface="Calibri"/>
                <a:ea typeface="Calibri"/>
                <a:cs typeface="Calibri"/>
                <a:sym typeface="Calibri"/>
              </a:rPr>
              <a:t>Do the observed measurements match our simple models?</a:t>
            </a:r>
            <a:endParaRPr b="0" i="0" sz="3000" u="none" cap="none" strike="noStrike">
              <a:solidFill>
                <a:srgbClr val="25303B"/>
              </a:solidFill>
              <a:latin typeface="Calibri"/>
              <a:ea typeface="Calibri"/>
              <a:cs typeface="Calibri"/>
              <a:sym typeface="Calibri"/>
            </a:endParaRPr>
          </a:p>
        </p:txBody>
      </p:sp>
      <p:pic>
        <p:nvPicPr>
          <p:cNvPr id="110" name="Google Shape;110;g309bc51316d_1_57"/>
          <p:cNvPicPr preferRelativeResize="0"/>
          <p:nvPr/>
        </p:nvPicPr>
        <p:blipFill>
          <a:blip r:embed="rId3">
            <a:alphaModFix/>
          </a:blip>
          <a:stretch>
            <a:fillRect/>
          </a:stretch>
        </p:blipFill>
        <p:spPr>
          <a:xfrm>
            <a:off x="228600" y="2193927"/>
            <a:ext cx="2892362" cy="2169275"/>
          </a:xfrm>
          <a:prstGeom prst="rect">
            <a:avLst/>
          </a:prstGeom>
          <a:noFill/>
          <a:ln>
            <a:noFill/>
          </a:ln>
        </p:spPr>
      </p:pic>
      <p:pic>
        <p:nvPicPr>
          <p:cNvPr id="111" name="Google Shape;111;g309bc51316d_1_57"/>
          <p:cNvPicPr preferRelativeResize="0"/>
          <p:nvPr/>
        </p:nvPicPr>
        <p:blipFill>
          <a:blip r:embed="rId4">
            <a:alphaModFix/>
          </a:blip>
          <a:stretch>
            <a:fillRect/>
          </a:stretch>
        </p:blipFill>
        <p:spPr>
          <a:xfrm>
            <a:off x="3125825" y="2193925"/>
            <a:ext cx="2892350" cy="2169263"/>
          </a:xfrm>
          <a:prstGeom prst="rect">
            <a:avLst/>
          </a:prstGeom>
          <a:noFill/>
          <a:ln>
            <a:noFill/>
          </a:ln>
        </p:spPr>
      </p:pic>
      <p:pic>
        <p:nvPicPr>
          <p:cNvPr id="112" name="Google Shape;112;g309bc51316d_1_57"/>
          <p:cNvPicPr preferRelativeResize="0"/>
          <p:nvPr/>
        </p:nvPicPr>
        <p:blipFill>
          <a:blip r:embed="rId5">
            <a:alphaModFix/>
          </a:blip>
          <a:stretch>
            <a:fillRect/>
          </a:stretch>
        </p:blipFill>
        <p:spPr>
          <a:xfrm>
            <a:off x="6151474" y="2563475"/>
            <a:ext cx="2739925" cy="13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ctrTitle"/>
          </p:nvPr>
        </p:nvSpPr>
        <p:spPr>
          <a:xfrm>
            <a:off x="173808" y="248011"/>
            <a:ext cx="6892914" cy="578720"/>
          </a:xfrm>
          <a:prstGeom prst="rect">
            <a:avLst/>
          </a:prstGeom>
          <a:noFill/>
          <a:ln>
            <a:noFill/>
          </a:ln>
        </p:spPr>
        <p:txBody>
          <a:bodyPr anchorCtr="0" anchor="ctr" bIns="40825" lIns="81650" spcFirstLastPara="1" rIns="81650" wrap="square" tIns="40825">
            <a:normAutofit fontScale="90000"/>
          </a:bodyPr>
          <a:lstStyle/>
          <a:p>
            <a:pPr indent="0" lvl="0" marL="0" rtl="0" algn="l">
              <a:lnSpc>
                <a:spcPct val="100000"/>
              </a:lnSpc>
              <a:spcBef>
                <a:spcPts val="0"/>
              </a:spcBef>
              <a:spcAft>
                <a:spcPts val="0"/>
              </a:spcAft>
              <a:buNone/>
            </a:pPr>
            <a:r>
              <a:rPr lang="en-GB"/>
              <a:t>1. </a:t>
            </a:r>
            <a:r>
              <a:rPr lang="en-GB"/>
              <a:t>Plotting your first graph</a:t>
            </a:r>
            <a:endParaRPr/>
          </a:p>
        </p:txBody>
      </p:sp>
      <p:sp>
        <p:nvSpPr>
          <p:cNvPr id="118" name="Google Shape;118;p11"/>
          <p:cNvSpPr txBox="1"/>
          <p:nvPr>
            <p:ph idx="1" type="body"/>
          </p:nvPr>
        </p:nvSpPr>
        <p:spPr>
          <a:xfrm>
            <a:off x="293225" y="1073425"/>
            <a:ext cx="8223600" cy="3675000"/>
          </a:xfrm>
          <a:prstGeom prst="rect">
            <a:avLst/>
          </a:prstGeom>
          <a:noFill/>
          <a:ln>
            <a:noFill/>
          </a:ln>
        </p:spPr>
        <p:txBody>
          <a:bodyPr anchorCtr="0" anchor="t" bIns="40825" lIns="81650" spcFirstLastPara="1" rIns="81650" wrap="square" tIns="40825">
            <a:noAutofit/>
          </a:bodyPr>
          <a:lstStyle/>
          <a:p>
            <a:pPr indent="0" lvl="0" marL="0" rtl="0" algn="l">
              <a:lnSpc>
                <a:spcPct val="100000"/>
              </a:lnSpc>
              <a:spcBef>
                <a:spcPts val="360"/>
              </a:spcBef>
              <a:spcAft>
                <a:spcPts val="0"/>
              </a:spcAft>
              <a:buSzPts val="1800"/>
              <a:buNone/>
            </a:pPr>
            <a:r>
              <a:rPr lang="en-GB"/>
              <a:t>Run the script provided using the command below. Unlike last week, we won’t provide an argument to say which file to plot - we will only use data from one file today.</a:t>
            </a:r>
            <a:endParaRPr/>
          </a:p>
          <a:p>
            <a:pPr indent="0" lvl="0" marL="0" rtl="0" algn="l">
              <a:lnSpc>
                <a:spcPct val="100000"/>
              </a:lnSpc>
              <a:spcBef>
                <a:spcPts val="360"/>
              </a:spcBef>
              <a:spcAft>
                <a:spcPts val="0"/>
              </a:spcAft>
              <a:buSzPts val="1800"/>
              <a:buNone/>
            </a:pPr>
            <a:r>
              <a:t/>
            </a:r>
            <a:endParaRPr/>
          </a:p>
          <a:p>
            <a:pPr indent="0" lvl="0" marL="0" rtl="0" algn="ctr">
              <a:lnSpc>
                <a:spcPct val="100000"/>
              </a:lnSpc>
              <a:spcBef>
                <a:spcPts val="360"/>
              </a:spcBef>
              <a:spcAft>
                <a:spcPts val="0"/>
              </a:spcAft>
              <a:buSzPts val="1800"/>
              <a:buNone/>
            </a:pPr>
            <a:r>
              <a:rPr lang="en-GB">
                <a:solidFill>
                  <a:srgbClr val="002060"/>
                </a:solidFill>
              </a:rPr>
              <a:t>python</a:t>
            </a:r>
            <a:r>
              <a:rPr lang="en-GB"/>
              <a:t> </a:t>
            </a:r>
            <a:r>
              <a:rPr lang="en-GB">
                <a:solidFill>
                  <a:srgbClr val="FF0000"/>
                </a:solidFill>
              </a:rPr>
              <a:t>atmospheric</a:t>
            </a:r>
            <a:r>
              <a:rPr lang="en-GB">
                <a:solidFill>
                  <a:srgbClr val="FF0000"/>
                </a:solidFill>
              </a:rPr>
              <a:t>.py</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The script should run, and will create a graph</a:t>
            </a:r>
            <a:r>
              <a:rPr lang="en-GB"/>
              <a:t> from the file as a .png (which gets saved into your working directory, you can access the image in File Explorer)</a:t>
            </a:r>
            <a:r>
              <a:rPr lang="en-GB"/>
              <a:t>.</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GB"/>
              <a:t>I forgot to label the graph again - open </a:t>
            </a:r>
            <a:r>
              <a:rPr lang="en-GB">
                <a:solidFill>
                  <a:srgbClr val="FF0000"/>
                </a:solidFill>
              </a:rPr>
              <a:t>atmospheric.py</a:t>
            </a:r>
            <a:r>
              <a:rPr lang="en-GB">
                <a:solidFill>
                  <a:schemeClr val="dk1"/>
                </a:solidFill>
              </a:rPr>
              <a:t> in Notepad++</a:t>
            </a:r>
            <a:r>
              <a:rPr lang="en-GB"/>
              <a:t> and correct the axis labels, title and legend. Try to work out what is currently being plotted from the code, and find out the units by opening the data file “stoke.csv”.</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niversity of York Colour Palette">
      <a:dk1>
        <a:srgbClr val="25303B"/>
      </a:dk1>
      <a:lt1>
        <a:srgbClr val="FFFFFF"/>
      </a:lt1>
      <a:dk2>
        <a:srgbClr val="E3E6E5"/>
      </a:dk2>
      <a:lt2>
        <a:srgbClr val="00627D"/>
      </a:lt2>
      <a:accent1>
        <a:srgbClr val="5AB031"/>
      </a:accent1>
      <a:accent2>
        <a:srgbClr val="9067A9"/>
      </a:accent2>
      <a:accent3>
        <a:srgbClr val="E2388C"/>
      </a:accent3>
      <a:accent4>
        <a:srgbClr val="E62A32"/>
      </a:accent4>
      <a:accent5>
        <a:srgbClr val="F18626"/>
      </a:accent5>
      <a:accent6>
        <a:srgbClr val="00ABAA"/>
      </a:accent6>
      <a:hlink>
        <a:srgbClr val="0096D6"/>
      </a:hlink>
      <a:folHlink>
        <a:srgbClr val="E238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2018-04-16T10:49:56Z</dcterms:created>
  <dc:creator>Microsoft Office User</dc:creator>
</cp:coreProperties>
</file>