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9" r:id="rId10"/>
    <p:sldId id="267" r:id="rId11"/>
    <p:sldId id="265" r:id="rId12"/>
    <p:sldId id="263" r:id="rId13"/>
    <p:sldId id="266" r:id="rId14"/>
    <p:sldId id="271" r:id="rId15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348"/>
  </p:normalViewPr>
  <p:slideViewPr>
    <p:cSldViewPr snapToGrid="0">
      <p:cViewPr varScale="1">
        <p:scale>
          <a:sx n="96" d="100"/>
          <a:sy n="9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7800A-3292-419F-8762-4255B8A18D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A5098D-0DED-544D-8384-60EBB4639276}" type="pres">
      <dgm:prSet presAssocID="{89C7800A-3292-419F-8762-4255B8A18DE5}" presName="Name0" presStyleCnt="0">
        <dgm:presLayoutVars>
          <dgm:dir/>
          <dgm:resizeHandles val="exact"/>
        </dgm:presLayoutVars>
      </dgm:prSet>
      <dgm:spPr/>
    </dgm:pt>
  </dgm:ptLst>
  <dgm:cxnLst>
    <dgm:cxn modelId="{0BFDDBEA-A3AA-D84B-A281-77D449E78B2A}" type="presOf" srcId="{89C7800A-3292-419F-8762-4255B8A18DE5}" destId="{56A5098D-0DED-544D-8384-60EBB46392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C7800A-3292-419F-8762-4255B8A18D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A5098D-0DED-544D-8384-60EBB4639276}" type="pres">
      <dgm:prSet presAssocID="{89C7800A-3292-419F-8762-4255B8A18DE5}" presName="Name0" presStyleCnt="0">
        <dgm:presLayoutVars>
          <dgm:dir/>
          <dgm:resizeHandles val="exact"/>
        </dgm:presLayoutVars>
      </dgm:prSet>
      <dgm:spPr/>
    </dgm:pt>
  </dgm:ptLst>
  <dgm:cxnLst>
    <dgm:cxn modelId="{0BFDDBEA-A3AA-D84B-A281-77D449E78B2A}" type="presOf" srcId="{89C7800A-3292-419F-8762-4255B8A18DE5}" destId="{56A5098D-0DED-544D-8384-60EBB46392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7800A-3292-419F-8762-4255B8A18D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A5098D-0DED-544D-8384-60EBB4639276}" type="pres">
      <dgm:prSet presAssocID="{89C7800A-3292-419F-8762-4255B8A18DE5}" presName="Name0" presStyleCnt="0">
        <dgm:presLayoutVars>
          <dgm:dir/>
          <dgm:resizeHandles val="exact"/>
        </dgm:presLayoutVars>
      </dgm:prSet>
      <dgm:spPr/>
    </dgm:pt>
  </dgm:ptLst>
  <dgm:cxnLst>
    <dgm:cxn modelId="{0BFDDBEA-A3AA-D84B-A281-77D449E78B2A}" type="presOf" srcId="{89C7800A-3292-419F-8762-4255B8A18DE5}" destId="{56A5098D-0DED-544D-8384-60EBB46392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29370-DAC3-374F-8739-5642BD1AF804}" type="datetimeFigureOut">
              <a:rPr lang="en-BR" smtClean="0"/>
              <a:t>24/09/24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DF6A0-2F0A-1F4C-B526-5648F825A2F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623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bedrock/latest/userguide/embedding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effectLst/>
              </a:rPr>
              <a:t>Operações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relacionadas</a:t>
            </a:r>
            <a:r>
              <a:rPr lang="en-US" b="1" dirty="0">
                <a:effectLst/>
              </a:rPr>
              <a:t> a </a:t>
            </a:r>
            <a:r>
              <a:rPr lang="en-US" b="1" dirty="0" err="1">
                <a:effectLst/>
              </a:rPr>
              <a:t>clientes</a:t>
            </a:r>
            <a:r>
              <a:rPr lang="en-US" b="1" dirty="0">
                <a:effectLst/>
              </a:rPr>
              <a:t>: </a:t>
            </a:r>
            <a:r>
              <a:rPr lang="en-US" dirty="0" err="1"/>
              <a:t>graças</a:t>
            </a:r>
            <a:r>
              <a:rPr lang="en-US" dirty="0"/>
              <a:t> à </a:t>
            </a: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automatizar</a:t>
            </a:r>
            <a:r>
              <a:rPr lang="en-US" dirty="0"/>
              <a:t> </a:t>
            </a:r>
            <a:r>
              <a:rPr lang="en-US" dirty="0" err="1"/>
              <a:t>interações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natural, a </a:t>
            </a:r>
            <a:r>
              <a:rPr lang="en-US" dirty="0" err="1"/>
              <a:t>GenAI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o </a:t>
            </a:r>
            <a:r>
              <a:rPr lang="en-US" dirty="0" err="1"/>
              <a:t>potencial</a:t>
            </a:r>
            <a:r>
              <a:rPr lang="en-US" dirty="0"/>
              <a:t> de </a:t>
            </a:r>
            <a:r>
              <a:rPr lang="en-US" dirty="0" err="1"/>
              <a:t>revolucionar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setor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a </a:t>
            </a:r>
            <a:r>
              <a:rPr lang="en-US" dirty="0" err="1"/>
              <a:t>experiência</a:t>
            </a:r>
            <a:r>
              <a:rPr lang="en-US" dirty="0"/>
              <a:t> do </a:t>
            </a:r>
            <a:r>
              <a:rPr lang="en-US" dirty="0" err="1"/>
              <a:t>cliente</a:t>
            </a:r>
            <a:r>
              <a:rPr lang="en-US" dirty="0"/>
              <a:t> e a </a:t>
            </a:r>
            <a:r>
              <a:rPr lang="en-US" dirty="0" err="1"/>
              <a:t>produtividade</a:t>
            </a:r>
            <a:r>
              <a:rPr lang="en-US" dirty="0"/>
              <a:t> dos </a:t>
            </a:r>
            <a:r>
              <a:rPr lang="en-US" dirty="0" err="1"/>
              <a:t>operadores</a:t>
            </a:r>
            <a:r>
              <a:rPr lang="en-US" dirty="0"/>
              <a:t>.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mostram</a:t>
            </a:r>
            <a:r>
              <a:rPr lang="en-US" dirty="0"/>
              <a:t> que,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com 5.000 </a:t>
            </a:r>
            <a:r>
              <a:rPr lang="en-US" dirty="0" err="1"/>
              <a:t>agentes</a:t>
            </a:r>
            <a:r>
              <a:rPr lang="en-US" dirty="0"/>
              <a:t> de </a:t>
            </a:r>
            <a:r>
              <a:rPr lang="en-US" dirty="0" err="1"/>
              <a:t>atendimento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a </a:t>
            </a:r>
            <a:r>
              <a:rPr lang="en-US" dirty="0" err="1"/>
              <a:t>aplicação</a:t>
            </a:r>
            <a:r>
              <a:rPr lang="en-US" dirty="0"/>
              <a:t> de IA </a:t>
            </a:r>
            <a:r>
              <a:rPr lang="en-US" dirty="0" err="1"/>
              <a:t>generativa</a:t>
            </a:r>
            <a:r>
              <a:rPr lang="en-US" dirty="0"/>
              <a:t> </a:t>
            </a:r>
            <a:r>
              <a:rPr lang="en-US" dirty="0" err="1"/>
              <a:t>aumentou</a:t>
            </a:r>
            <a:r>
              <a:rPr lang="en-US" dirty="0"/>
              <a:t> a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16% </a:t>
            </a:r>
            <a:r>
              <a:rPr lang="en-US" dirty="0" err="1"/>
              <a:t>por</a:t>
            </a:r>
            <a:r>
              <a:rPr lang="en-US" dirty="0"/>
              <a:t> hora, </a:t>
            </a:r>
            <a:r>
              <a:rPr lang="en-US" dirty="0" err="1"/>
              <a:t>reduziu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9% o tempo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lidando</a:t>
            </a:r>
            <a:r>
              <a:rPr lang="en-US" dirty="0"/>
              <a:t> com um </a:t>
            </a:r>
            <a:r>
              <a:rPr lang="en-US" dirty="0" err="1"/>
              <a:t>problema</a:t>
            </a:r>
            <a:r>
              <a:rPr lang="en-US" dirty="0"/>
              <a:t> e </a:t>
            </a:r>
            <a:r>
              <a:rPr lang="en-US" dirty="0" err="1"/>
              <a:t>reduziu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25% as </a:t>
            </a:r>
            <a:r>
              <a:rPr lang="en-US" dirty="0" err="1"/>
              <a:t>solicitações</a:t>
            </a:r>
            <a:r>
              <a:rPr lang="en-US" dirty="0"/>
              <a:t> para </a:t>
            </a:r>
            <a:r>
              <a:rPr lang="en-US" dirty="0" err="1"/>
              <a:t>falar</a:t>
            </a:r>
            <a:r>
              <a:rPr lang="en-US" dirty="0"/>
              <a:t> com um </a:t>
            </a:r>
            <a:r>
              <a:rPr lang="en-US" dirty="0" err="1"/>
              <a:t>gerente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</a:t>
            </a:r>
            <a:r>
              <a:rPr lang="en-US" dirty="0" err="1"/>
              <a:t>estimativas</a:t>
            </a:r>
            <a:r>
              <a:rPr lang="en-US" dirty="0"/>
              <a:t> </a:t>
            </a:r>
            <a:r>
              <a:rPr lang="en-US" dirty="0" err="1"/>
              <a:t>apontam</a:t>
            </a:r>
            <a:r>
              <a:rPr lang="en-US" dirty="0"/>
              <a:t> para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redução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 de 50%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interação</a:t>
            </a:r>
            <a:r>
              <a:rPr lang="en-US" dirty="0"/>
              <a:t> </a:t>
            </a:r>
            <a:r>
              <a:rPr lang="en-US" dirty="0" err="1"/>
              <a:t>humana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, com </a:t>
            </a:r>
            <a:r>
              <a:rPr lang="en-US" dirty="0" err="1"/>
              <a:t>eficiência</a:t>
            </a:r>
            <a:r>
              <a:rPr lang="en-US" dirty="0"/>
              <a:t>, o </a:t>
            </a:r>
            <a:r>
              <a:rPr lang="en-US" dirty="0" err="1"/>
              <a:t>autoatendimento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.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Marketing e </a:t>
            </a:r>
            <a:r>
              <a:rPr lang="en-US" b="1" dirty="0" err="1">
                <a:effectLst/>
              </a:rPr>
              <a:t>vendas</a:t>
            </a:r>
            <a:r>
              <a:rPr lang="en-US" b="1" dirty="0">
                <a:effectLst/>
              </a:rPr>
              <a:t>:</a:t>
            </a:r>
            <a:r>
              <a:rPr lang="en-US" dirty="0"/>
              <a:t> </a:t>
            </a:r>
            <a:r>
              <a:rPr lang="en-US" dirty="0" err="1"/>
              <a:t>comunicações</a:t>
            </a:r>
            <a:r>
              <a:rPr lang="en-US" dirty="0"/>
              <a:t> </a:t>
            </a:r>
            <a:r>
              <a:rPr lang="en-US" dirty="0" err="1"/>
              <a:t>baseadas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e </a:t>
            </a:r>
            <a:r>
              <a:rPr lang="en-US" dirty="0" err="1"/>
              <a:t>personalização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as </a:t>
            </a:r>
            <a:r>
              <a:rPr lang="en-US" dirty="0" err="1"/>
              <a:t>alavancas</a:t>
            </a:r>
            <a:r>
              <a:rPr lang="en-US" dirty="0"/>
              <a:t> </a:t>
            </a:r>
            <a:r>
              <a:rPr lang="en-US" dirty="0" err="1"/>
              <a:t>destas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, </a:t>
            </a:r>
            <a:r>
              <a:rPr lang="en-US" dirty="0" err="1"/>
              <a:t>daí</a:t>
            </a:r>
            <a:r>
              <a:rPr lang="en-US" dirty="0"/>
              <a:t> o </a:t>
            </a:r>
            <a:r>
              <a:rPr lang="en-US" dirty="0" err="1"/>
              <a:t>grande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 de </a:t>
            </a:r>
            <a:r>
              <a:rPr lang="en-US" dirty="0" err="1"/>
              <a:t>impacto</a:t>
            </a:r>
            <a:r>
              <a:rPr lang="en-US" dirty="0"/>
              <a:t> da IA </a:t>
            </a:r>
            <a:r>
              <a:rPr lang="en-US" dirty="0" err="1"/>
              <a:t>generativa</a:t>
            </a:r>
            <a:r>
              <a:rPr lang="en-US" dirty="0"/>
              <a:t>. A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mensagens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interesses, </a:t>
            </a:r>
            <a:r>
              <a:rPr lang="en-US" dirty="0" err="1"/>
              <a:t>preferências</a:t>
            </a:r>
            <a:r>
              <a:rPr lang="en-US" dirty="0"/>
              <a:t> e </a:t>
            </a:r>
            <a:r>
              <a:rPr lang="en-US" dirty="0" err="1"/>
              <a:t>comportamentos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produzir</a:t>
            </a:r>
            <a:r>
              <a:rPr lang="en-US" dirty="0"/>
              <a:t> </a:t>
            </a:r>
            <a:r>
              <a:rPr lang="en-US" dirty="0" err="1"/>
              <a:t>esboços</a:t>
            </a:r>
            <a:r>
              <a:rPr lang="en-US" dirty="0"/>
              <a:t> de </a:t>
            </a:r>
            <a:r>
              <a:rPr lang="en-US" dirty="0" err="1"/>
              <a:t>peças</a:t>
            </a:r>
            <a:r>
              <a:rPr lang="en-US" dirty="0"/>
              <a:t> </a:t>
            </a:r>
            <a:r>
              <a:rPr lang="en-US" dirty="0" err="1"/>
              <a:t>publicitárias</a:t>
            </a:r>
            <a:r>
              <a:rPr lang="en-US" dirty="0"/>
              <a:t>, </a:t>
            </a:r>
            <a:r>
              <a:rPr lang="en-US" dirty="0" err="1"/>
              <a:t>publicações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redes </a:t>
            </a:r>
            <a:r>
              <a:rPr lang="en-US" dirty="0" err="1"/>
              <a:t>sociais</a:t>
            </a:r>
            <a:r>
              <a:rPr lang="en-US" dirty="0"/>
              <a:t> e </a:t>
            </a:r>
            <a:r>
              <a:rPr lang="en-US" dirty="0" err="1"/>
              <a:t>descrições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. </a:t>
            </a:r>
            <a:r>
              <a:rPr lang="en-US" dirty="0" err="1"/>
              <a:t>Nossas</a:t>
            </a:r>
            <a:r>
              <a:rPr lang="en-US" dirty="0"/>
              <a:t> </a:t>
            </a:r>
            <a:r>
              <a:rPr lang="en-US" dirty="0" err="1"/>
              <a:t>estimativas</a:t>
            </a:r>
            <a:r>
              <a:rPr lang="en-US" dirty="0"/>
              <a:t> </a:t>
            </a:r>
            <a:r>
              <a:rPr lang="en-US" dirty="0" err="1"/>
              <a:t>apontam</a:t>
            </a:r>
            <a:r>
              <a:rPr lang="en-US" dirty="0"/>
              <a:t> que a </a:t>
            </a:r>
            <a:r>
              <a:rPr lang="en-US" dirty="0" err="1"/>
              <a:t>GenAI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um </a:t>
            </a:r>
            <a:r>
              <a:rPr lang="en-US" dirty="0" err="1"/>
              <a:t>ganho</a:t>
            </a:r>
            <a:r>
              <a:rPr lang="en-US" dirty="0"/>
              <a:t> de 5% a 15% dos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com marketing e de 3% a 5% dos </a:t>
            </a:r>
            <a:r>
              <a:rPr lang="en-US" dirty="0" err="1"/>
              <a:t>gastos</a:t>
            </a:r>
            <a:r>
              <a:rPr lang="en-US" dirty="0"/>
              <a:t> com </a:t>
            </a:r>
            <a:r>
              <a:rPr lang="en-US" dirty="0" err="1"/>
              <a:t>vendas</a:t>
            </a:r>
            <a:r>
              <a:rPr lang="en-US" dirty="0"/>
              <a:t> B2B e B2C.</a:t>
            </a:r>
          </a:p>
          <a:p>
            <a:endParaRPr lang="en-US" b="1" dirty="0">
              <a:effectLst/>
            </a:endParaRPr>
          </a:p>
          <a:p>
            <a:r>
              <a:rPr lang="en-US" b="1" dirty="0" err="1">
                <a:effectLst/>
              </a:rPr>
              <a:t>Desenvolvimento</a:t>
            </a:r>
            <a:r>
              <a:rPr lang="en-US" b="1" dirty="0">
                <a:effectLst/>
              </a:rPr>
              <a:t> de software:</a:t>
            </a:r>
            <a:r>
              <a:rPr lang="en-US" dirty="0"/>
              <a:t> a </a:t>
            </a:r>
            <a:r>
              <a:rPr lang="en-US" dirty="0" err="1"/>
              <a:t>engenharia</a:t>
            </a:r>
            <a:r>
              <a:rPr lang="en-US" dirty="0"/>
              <a:t> de software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maioria</a:t>
            </a:r>
            <a:r>
              <a:rPr lang="en-US" dirty="0"/>
              <a:t> das </a:t>
            </a:r>
            <a:r>
              <a:rPr lang="en-US" dirty="0" err="1"/>
              <a:t>empresas</a:t>
            </a:r>
            <a:r>
              <a:rPr lang="en-US" dirty="0"/>
              <a:t> e continua crescendo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companhias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as </a:t>
            </a:r>
            <a:r>
              <a:rPr lang="en-US" dirty="0" err="1"/>
              <a:t>gigantes</a:t>
            </a:r>
            <a:r>
              <a:rPr lang="en-US" dirty="0"/>
              <a:t> da </a:t>
            </a:r>
            <a:r>
              <a:rPr lang="en-US" dirty="0" err="1"/>
              <a:t>tecnologia</a:t>
            </a:r>
            <a:r>
              <a:rPr lang="en-US" dirty="0"/>
              <a:t>, </a:t>
            </a:r>
            <a:r>
              <a:rPr lang="en-US" dirty="0" err="1"/>
              <a:t>incorporam</a:t>
            </a:r>
            <a:r>
              <a:rPr lang="en-US" dirty="0"/>
              <a:t> software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ampla</a:t>
            </a:r>
            <a:r>
              <a:rPr lang="en-US" dirty="0"/>
              <a:t> </a:t>
            </a:r>
            <a:r>
              <a:rPr lang="en-US" dirty="0" err="1"/>
              <a:t>variedade</a:t>
            </a:r>
            <a:r>
              <a:rPr lang="en-US" dirty="0"/>
              <a:t> de </a:t>
            </a:r>
            <a:r>
              <a:rPr lang="en-US" dirty="0" err="1"/>
              <a:t>produtos</a:t>
            </a:r>
            <a:r>
              <a:rPr lang="en-US" dirty="0"/>
              <a:t> e </a:t>
            </a:r>
            <a:r>
              <a:rPr lang="en-US" dirty="0" err="1"/>
              <a:t>serviços</a:t>
            </a:r>
            <a:r>
              <a:rPr lang="en-US" dirty="0"/>
              <a:t>. De </a:t>
            </a:r>
            <a:r>
              <a:rPr lang="en-US" dirty="0" err="1"/>
              <a:t>acordo</a:t>
            </a:r>
            <a:r>
              <a:rPr lang="en-US" dirty="0"/>
              <a:t> com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, o </a:t>
            </a:r>
            <a:r>
              <a:rPr lang="en-US" dirty="0" err="1"/>
              <a:t>impacto</a:t>
            </a:r>
            <a:r>
              <a:rPr lang="en-US" dirty="0"/>
              <a:t> </a:t>
            </a:r>
            <a:r>
              <a:rPr lang="en-US" dirty="0" err="1"/>
              <a:t>direto</a:t>
            </a:r>
            <a:r>
              <a:rPr lang="en-US" dirty="0"/>
              <a:t> da </a:t>
            </a:r>
            <a:r>
              <a:rPr lang="en-US" dirty="0" err="1"/>
              <a:t>GenAI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 de software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entre 20% e 45% dos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anuais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,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consequência</a:t>
            </a:r>
            <a:r>
              <a:rPr lang="en-US" dirty="0"/>
              <a:t> da </a:t>
            </a:r>
            <a:r>
              <a:rPr lang="en-US" dirty="0" err="1"/>
              <a:t>redução</a:t>
            </a:r>
            <a:r>
              <a:rPr lang="en-US" dirty="0"/>
              <a:t> no tempo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atividades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geração</a:t>
            </a:r>
            <a:r>
              <a:rPr lang="en-US" dirty="0"/>
              <a:t>, </a:t>
            </a:r>
            <a:r>
              <a:rPr lang="en-US" dirty="0" err="1"/>
              <a:t>correção</a:t>
            </a:r>
            <a:r>
              <a:rPr lang="en-US" dirty="0"/>
              <a:t> e </a:t>
            </a:r>
            <a:r>
              <a:rPr lang="en-US" dirty="0" err="1"/>
              <a:t>refatoração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. Um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empírico</a:t>
            </a:r>
            <a:r>
              <a:rPr lang="en-US" dirty="0"/>
              <a:t> </a:t>
            </a:r>
            <a:r>
              <a:rPr lang="en-US" dirty="0" err="1"/>
              <a:t>interno</a:t>
            </a:r>
            <a:r>
              <a:rPr lang="en-US" dirty="0"/>
              <a:t> da McKinsey com equipes de </a:t>
            </a:r>
            <a:r>
              <a:rPr lang="en-US" dirty="0" err="1"/>
              <a:t>engenharia</a:t>
            </a:r>
            <a:r>
              <a:rPr lang="en-US" dirty="0"/>
              <a:t> de software </a:t>
            </a:r>
            <a:r>
              <a:rPr lang="en-US" dirty="0" err="1"/>
              <a:t>identificou</a:t>
            </a:r>
            <a:r>
              <a:rPr lang="en-US" dirty="0"/>
              <a:t> que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treinados</a:t>
            </a:r>
            <a:r>
              <a:rPr lang="en-US" dirty="0"/>
              <a:t> para usar ferramentas de IA </a:t>
            </a:r>
            <a:r>
              <a:rPr lang="en-US" dirty="0" err="1"/>
              <a:t>generativa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capazes</a:t>
            </a:r>
            <a:r>
              <a:rPr lang="en-US" dirty="0"/>
              <a:t> de </a:t>
            </a:r>
            <a:r>
              <a:rPr lang="en-US" dirty="0" err="1"/>
              <a:t>reduzir</a:t>
            </a:r>
            <a:r>
              <a:rPr lang="en-US" dirty="0"/>
              <a:t> </a:t>
            </a:r>
            <a:r>
              <a:rPr lang="en-US" dirty="0" err="1"/>
              <a:t>rapidamente</a:t>
            </a:r>
            <a:r>
              <a:rPr lang="en-US" dirty="0"/>
              <a:t> o tempo </a:t>
            </a:r>
            <a:r>
              <a:rPr lang="en-US" dirty="0" err="1"/>
              <a:t>necessário</a:t>
            </a:r>
            <a:r>
              <a:rPr lang="en-US" dirty="0"/>
              <a:t> para </a:t>
            </a:r>
            <a:r>
              <a:rPr lang="en-US" dirty="0" err="1"/>
              <a:t>gerar</a:t>
            </a:r>
            <a:r>
              <a:rPr lang="en-US" dirty="0"/>
              <a:t> e </a:t>
            </a:r>
            <a:r>
              <a:rPr lang="en-US" dirty="0" err="1"/>
              <a:t>refatorar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e as equipes de </a:t>
            </a:r>
            <a:r>
              <a:rPr lang="en-US" dirty="0" err="1"/>
              <a:t>engenharia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reportaram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, </a:t>
            </a:r>
            <a:r>
              <a:rPr lang="en-US" dirty="0" err="1"/>
              <a:t>citando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fluxo</a:t>
            </a:r>
            <a:r>
              <a:rPr lang="en-US" dirty="0"/>
              <a:t>, </a:t>
            </a:r>
            <a:r>
              <a:rPr lang="en-US" dirty="0" err="1"/>
              <a:t>realização</a:t>
            </a:r>
            <a:r>
              <a:rPr lang="en-US" dirty="0"/>
              <a:t> e </a:t>
            </a:r>
            <a:r>
              <a:rPr lang="en-US" dirty="0" err="1"/>
              <a:t>até</a:t>
            </a:r>
            <a:r>
              <a:rPr lang="en-US" dirty="0"/>
              <a:t> um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sentimento</a:t>
            </a:r>
            <a:r>
              <a:rPr lang="en-US" dirty="0"/>
              <a:t> de </a:t>
            </a:r>
            <a:r>
              <a:rPr lang="en-US" dirty="0" err="1"/>
              <a:t>felicidade</a:t>
            </a:r>
            <a:r>
              <a:rPr lang="en-US" dirty="0"/>
              <a:t>.</a:t>
            </a:r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P&amp;D:</a:t>
            </a:r>
            <a:r>
              <a:rPr lang="en-US" dirty="0"/>
              <a:t> o </a:t>
            </a:r>
            <a:r>
              <a:rPr lang="en-US" dirty="0" err="1"/>
              <a:t>potencial</a:t>
            </a:r>
            <a:r>
              <a:rPr lang="en-US" dirty="0"/>
              <a:t> da IA </a:t>
            </a:r>
            <a:r>
              <a:rPr lang="en-US" dirty="0" err="1"/>
              <a:t>generativa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P&amp;D </a:t>
            </a:r>
            <a:r>
              <a:rPr lang="en-US" dirty="0" err="1"/>
              <a:t>talvez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reconhecido</a:t>
            </a:r>
            <a:r>
              <a:rPr lang="en-US" dirty="0"/>
              <a:t> do que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potencial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áreas</a:t>
            </a:r>
            <a:r>
              <a:rPr lang="en-US" dirty="0"/>
              <a:t> dos </a:t>
            </a:r>
            <a:r>
              <a:rPr lang="en-US" dirty="0" err="1"/>
              <a:t>negócios</a:t>
            </a:r>
            <a:r>
              <a:rPr lang="en-US" dirty="0"/>
              <a:t>.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,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pesquisa</a:t>
            </a:r>
            <a:r>
              <a:rPr lang="en-US" dirty="0"/>
              <a:t> indica que a </a:t>
            </a:r>
            <a:r>
              <a:rPr lang="en-US" dirty="0" err="1"/>
              <a:t>tecnologia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ganhos</a:t>
            </a:r>
            <a:r>
              <a:rPr lang="en-US" dirty="0"/>
              <a:t> de 10% a 15%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 de P&amp;D. </a:t>
            </a:r>
            <a:r>
              <a:rPr lang="en-US" dirty="0" err="1"/>
              <a:t>Indústrias</a:t>
            </a:r>
            <a:r>
              <a:rPr lang="en-US" dirty="0"/>
              <a:t> </a:t>
            </a:r>
            <a:r>
              <a:rPr lang="en-US" dirty="0" err="1"/>
              <a:t>químicas</a:t>
            </a:r>
            <a:r>
              <a:rPr lang="en-US" dirty="0"/>
              <a:t> e </a:t>
            </a:r>
            <a:r>
              <a:rPr lang="en-US" dirty="0" err="1"/>
              <a:t>farmacêuticas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começaram</a:t>
            </a:r>
            <a:r>
              <a:rPr lang="en-US" dirty="0"/>
              <a:t> a usar </a:t>
            </a:r>
            <a:r>
              <a:rPr lang="en-US" dirty="0" err="1"/>
              <a:t>modelos</a:t>
            </a:r>
            <a:r>
              <a:rPr lang="en-US" dirty="0"/>
              <a:t> que </a:t>
            </a:r>
            <a:r>
              <a:rPr lang="en-US" dirty="0" err="1"/>
              <a:t>aceleram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fármacos</a:t>
            </a:r>
            <a:r>
              <a:rPr lang="en-US" dirty="0"/>
              <a:t> e </a:t>
            </a:r>
            <a:r>
              <a:rPr lang="en-US" dirty="0" err="1"/>
              <a:t>materiais</a:t>
            </a:r>
            <a:r>
              <a:rPr lang="en-US" dirty="0"/>
              <a:t>,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princípios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aplicados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desenho</a:t>
            </a:r>
            <a:r>
              <a:rPr lang="en-US" dirty="0"/>
              <a:t> de </a:t>
            </a:r>
            <a:r>
              <a:rPr lang="en-US" dirty="0" err="1"/>
              <a:t>muitos</a:t>
            </a:r>
            <a:r>
              <a:rPr lang="en-US" dirty="0"/>
              <a:t> outros </a:t>
            </a:r>
            <a:r>
              <a:rPr lang="en-US" dirty="0" err="1"/>
              <a:t>produtos</a:t>
            </a:r>
            <a:r>
              <a:rPr lang="en-US" dirty="0"/>
              <a:t>. 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custos e </a:t>
            </a:r>
            <a:r>
              <a:rPr lang="en-US" dirty="0" err="1"/>
              <a:t>requisitos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limitar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aplicação</a:t>
            </a:r>
            <a:r>
              <a:rPr lang="en-US" dirty="0"/>
              <a:t>.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5800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fundação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(FM)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está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no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centro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cercado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componentes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Estes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incluem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aplicativo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web frontend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aplicativo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móvel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interface FM,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ambiente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aprendizado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máquina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(ML),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mtreinamento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odel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conjuntos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empresariais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banco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embeddings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texto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imagem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armazenamento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memória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longo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prazo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Governança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segurança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integradas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todos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componentes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327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 latinLnBrk="0"/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aqui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diferem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tradicionais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aprendizado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máquina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só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usar para 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tarefas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treinados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 </a:t>
            </a:r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Interface e prompts</a:t>
            </a:r>
            <a:endParaRPr lang="en-US" b="1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Para usar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interface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ele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interface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API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gerenciada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ser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proprietário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código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aberto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hospedagem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envolve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obtenção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ambiente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aprendizado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máquina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suportado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instâncias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computação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acelerada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criadas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especificamente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chamada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API,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passar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prompts para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receber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respostas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inferência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volta.</a:t>
            </a:r>
            <a:endParaRPr lang="en-US" b="0" i="0" dirty="0">
              <a:solidFill>
                <a:srgbClr val="000000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409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 latinLnBrk="0"/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aqui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diferem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tradicionais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aprendizado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máquina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só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usar para 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tarefas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treinados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 </a:t>
            </a:r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Interface e prompts</a:t>
            </a:r>
            <a:endParaRPr lang="en-US" b="1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Para usar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interface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ele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interface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API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gerenciada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ser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proprietário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código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aberto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hospedagem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envolve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obtenção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ambiente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aprendizado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máquina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suportado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instâncias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computação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acelerada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criadas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especificamente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chamada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API,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passar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prompts para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receber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respostas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inferência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volta.</a:t>
            </a:r>
            <a:endParaRPr lang="en-US" b="0" i="0" dirty="0">
              <a:solidFill>
                <a:srgbClr val="000000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3550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 latinLnBrk="0"/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aqui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diferem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tradicionais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aprendizado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máquina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só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usar para 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tarefas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eles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treinados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 </a:t>
            </a:r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endParaRPr lang="en-US" b="1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 latinLnBrk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Interface e prompts</a:t>
            </a:r>
            <a:endParaRPr lang="en-US" b="1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Para usar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interface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ele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interface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API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gerenciada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ser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proprietário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ou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código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aberto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A auto-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hospedagem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envolve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obtenção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ambiente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aprendizado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máquina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suportado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instâncias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computação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acelerada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criadas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especificamente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hospedar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chamada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API,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passar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prompts para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base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receber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respostas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inferência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volta.</a:t>
            </a:r>
            <a:endParaRPr lang="en-US" b="0" i="0" dirty="0">
              <a:solidFill>
                <a:srgbClr val="000000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0249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 latinLnBrk="0"/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Embora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fundação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possam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texto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imagens,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áudio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muito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semelhantes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humanos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partir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seus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prompts,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não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ser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suficiente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casos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corporativo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alimentar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aplicativos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corporativos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personalizados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fundação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relevantes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 </a:t>
            </a:r>
            <a:r>
              <a:rPr lang="en-US" b="1" i="0" dirty="0">
                <a:solidFill>
                  <a:srgbClr val="000000"/>
                </a:solidFill>
                <a:effectLst/>
                <a:latin typeface="var(--font-family-body)"/>
              </a:rPr>
              <a:t>conjuntos de dados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var(--font-family-body)"/>
              </a:rPr>
              <a:t>corporativos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 .</a:t>
            </a:r>
            <a:endParaRPr lang="en-US" b="0" i="0" dirty="0">
              <a:solidFill>
                <a:srgbClr val="000000"/>
              </a:solidFill>
              <a:effectLst/>
              <a:latin typeface="merriweather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342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objetivo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embeddings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capturar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similaridades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semânticas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entre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textos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textos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com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significados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semelhantes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sejam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mapeados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pontos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próximos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no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espaço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vetorial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Embeddings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geralmente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multidimensionais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Embeddings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ajudam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na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busca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palavras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semelhantes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encontrar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informações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relevantes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com base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nos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prompts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usuário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latin typeface="EmberDisplay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O Amazon Bedrock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fornece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Amazon Titan Embeddings G1 - Text que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converter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texto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embeddings. Esses embeddings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armazenados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um banco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vetorial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obter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informações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consulte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  <a:hlinkClick r:id="rId3"/>
              </a:rPr>
              <a:t>Embeddings(abre em uma nova aba)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no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var(--font-family-body)"/>
              </a:rPr>
              <a:t>Guia</a:t>
            </a:r>
            <a:r>
              <a:rPr lang="en-US" b="0" i="1" dirty="0">
                <a:solidFill>
                  <a:srgbClr val="000000"/>
                </a:solidFill>
                <a:effectLst/>
                <a:latin typeface="var(--font-family-body)"/>
              </a:rPr>
              <a:t> do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var(--font-family-body)"/>
              </a:rPr>
              <a:t>Usuário</a:t>
            </a:r>
            <a:r>
              <a:rPr lang="en-US" b="0" i="1" dirty="0">
                <a:solidFill>
                  <a:srgbClr val="000000"/>
                </a:solidFill>
                <a:effectLst/>
                <a:latin typeface="var(--font-family-body)"/>
              </a:rPr>
              <a:t> do Amazon Bedrock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 .</a:t>
            </a: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Databases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vetoriais</a:t>
            </a: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Amazon OpenSearch Service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provisionado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Amazon OpenSearch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servidor</a:t>
            </a: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Extensão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pgvector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no Amazon Relational Database Service (Amazon RDS) para PostgreSQL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Extensão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pgvector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no Amazon Aurora PostgreSQL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Edição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compatível</a:t>
            </a: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/>
            <a:endParaRPr lang="en-US" b="0" i="0" dirty="0">
              <a:solidFill>
                <a:srgbClr val="000000"/>
              </a:solidFill>
              <a:effectLst/>
              <a:latin typeface="EmberDisplay"/>
            </a:endParaRPr>
          </a:p>
          <a:p>
            <a:endParaRPr lang="en-BR" dirty="0"/>
          </a:p>
          <a:p>
            <a:pPr algn="l" fontAlgn="base" latinLnBrk="0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Dados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empresariais</a:t>
            </a: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herit"/>
              </a:rPr>
              <a:t>vetorizados</a:t>
            </a:r>
            <a:endParaRPr lang="en-US" b="1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Após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corporativos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serem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vetorizados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pesquisar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o prompt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fornecido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um banco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vetorial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fornecer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blocos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relevantes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informações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como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contexto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melhorar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saída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IA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generativo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Isso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reduzir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alucinações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um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fenômeno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no qual um LLM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gera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com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confiança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informações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plausíveis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, mas falsas.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Bancos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de dados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vetoriais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contexto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são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usados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​​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ar(--font-family-body)"/>
              </a:rPr>
              <a:t>em</a:t>
            </a:r>
            <a: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  <a:t> Retrieval Augmented Generation (RAG).</a:t>
            </a:r>
            <a:endParaRPr lang="en-US" b="0" i="0" dirty="0">
              <a:solidFill>
                <a:srgbClr val="000000"/>
              </a:solidFill>
              <a:effectLst/>
              <a:latin typeface="merriweather" pitchFamily="2" charset="77"/>
            </a:endParaRPr>
          </a:p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8610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Ao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armazenar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histórico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de prompts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respostas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consultar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prompts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conversa anterior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evitar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solicitações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repetitivas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ao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de base.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Isso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ajuda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com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solicitações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suas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equipes de auditoria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conformidade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sobre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adesão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política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aos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regulamentos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empresa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também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depurar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solicitações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respostas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de prompt para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diagnosticar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erros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avisos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seus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EmberDisplay"/>
              </a:rPr>
              <a:t>aplicativos</a:t>
            </a:r>
            <a:r>
              <a:rPr lang="en-US" b="0" i="0" dirty="0">
                <a:solidFill>
                  <a:srgbClr val="000000"/>
                </a:solidFill>
                <a:effectLst/>
                <a:latin typeface="EmberDisplay"/>
              </a:rPr>
              <a:t>.</a:t>
            </a:r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0266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DF6A0-2F0A-1F4C-B526-5648F825A2F6}" type="slidenum">
              <a:rPr lang="en-BR" smtClean="0"/>
              <a:t>14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420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9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2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8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9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98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6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09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51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9/24/24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E681E-10B1-956E-1DAA-08D5450F9A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699" b="40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D364B-E0DD-800E-FE36-5F451FC8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BR"/>
              <a:t>IA Generativa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F30F8-EBF4-17FF-9853-9B61226E8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r>
              <a:rPr lang="en-BR" dirty="0">
                <a:solidFill>
                  <a:schemeClr val="tx1"/>
                </a:solidFill>
              </a:rPr>
              <a:t>AWS SUMMIT SP</a:t>
            </a:r>
          </a:p>
        </p:txBody>
      </p:sp>
    </p:spTree>
    <p:extLst>
      <p:ext uri="{BB962C8B-B14F-4D97-AF65-F5344CB8AC3E}">
        <p14:creationId xmlns:p14="http://schemas.microsoft.com/office/powerpoint/2010/main" val="69648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67762" y="479952"/>
            <a:ext cx="793745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dirty="0"/>
              <a:t>Interface e prompts</a:t>
            </a: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869E1E68-B34E-F0FE-7F21-9AA10B13B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15017"/>
              </p:ext>
            </p:extLst>
          </p:nvPr>
        </p:nvGraphicFramePr>
        <p:xfrm>
          <a:off x="267762" y="4619547"/>
          <a:ext cx="10899648" cy="209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5A3094-3EB6-88F8-8D69-4AC085557AA6}"/>
              </a:ext>
            </a:extLst>
          </p:cNvPr>
          <p:cNvSpPr txBox="1"/>
          <p:nvPr/>
        </p:nvSpPr>
        <p:spPr>
          <a:xfrm>
            <a:off x="381001" y="1688343"/>
            <a:ext cx="117093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/>
              <a:t>Para usar um </a:t>
            </a:r>
            <a:r>
              <a:rPr lang="en-US" sz="2400" b="0" i="0" dirty="0" err="1">
                <a:solidFill>
                  <a:srgbClr val="FFC000"/>
                </a:solidFill>
              </a:rPr>
              <a:t>modelo</a:t>
            </a:r>
            <a:r>
              <a:rPr lang="en-US" sz="2400" b="0" i="0" dirty="0">
                <a:solidFill>
                  <a:srgbClr val="FFC000"/>
                </a:solidFill>
              </a:rPr>
              <a:t> de </a:t>
            </a:r>
            <a:r>
              <a:rPr lang="en-US" sz="2400" b="0" i="0" dirty="0" err="1">
                <a:solidFill>
                  <a:srgbClr val="FFC000"/>
                </a:solidFill>
              </a:rPr>
              <a:t>fundação</a:t>
            </a:r>
            <a:r>
              <a:rPr lang="en-US" sz="2400" b="0" i="0" dirty="0"/>
              <a:t>, </a:t>
            </a:r>
            <a:r>
              <a:rPr lang="en-US" sz="2400" b="0" i="0" dirty="0" err="1"/>
              <a:t>você</a:t>
            </a:r>
            <a:r>
              <a:rPr lang="en-US" sz="2400" b="0" i="0" dirty="0"/>
              <a:t> </a:t>
            </a:r>
            <a:r>
              <a:rPr lang="en-US" sz="2400" b="0" i="0" dirty="0" err="1"/>
              <a:t>precisa</a:t>
            </a:r>
            <a:r>
              <a:rPr lang="en-US" sz="2400" b="0" i="0" dirty="0"/>
              <a:t> de </a:t>
            </a:r>
            <a:r>
              <a:rPr lang="en-US" sz="2400" b="0" i="0" dirty="0" err="1"/>
              <a:t>uma</a:t>
            </a:r>
            <a:r>
              <a:rPr lang="en-US" sz="2400" b="0" i="0" dirty="0"/>
              <a:t> interface que </a:t>
            </a:r>
            <a:r>
              <a:rPr lang="en-US" sz="2400" b="0" i="0" dirty="0" err="1"/>
              <a:t>forneça</a:t>
            </a:r>
            <a:r>
              <a:rPr lang="en-US" sz="2400" b="0" i="0" dirty="0"/>
              <a:t> </a:t>
            </a:r>
            <a:r>
              <a:rPr lang="en-US" sz="2400" b="0" i="0" dirty="0" err="1"/>
              <a:t>acesso</a:t>
            </a:r>
            <a:r>
              <a:rPr lang="en-US" sz="2400" b="0" i="0" dirty="0"/>
              <a:t> a </a:t>
            </a:r>
            <a:r>
              <a:rPr lang="en-US" sz="2400" b="0" i="0" dirty="0" err="1"/>
              <a:t>ele</a:t>
            </a:r>
            <a:r>
              <a:rPr lang="en-US" sz="2400" b="0" i="0" dirty="0"/>
              <a:t>. A interface </a:t>
            </a:r>
            <a:r>
              <a:rPr lang="en-US" sz="2400" b="0" i="0" dirty="0" err="1"/>
              <a:t>geralmente</a:t>
            </a:r>
            <a:r>
              <a:rPr lang="en-US" sz="2400" b="0" i="0" dirty="0"/>
              <a:t> </a:t>
            </a:r>
            <a:r>
              <a:rPr lang="en-US" sz="2400" b="0" i="0" dirty="0" err="1"/>
              <a:t>é</a:t>
            </a:r>
            <a:r>
              <a:rPr lang="en-US" sz="2400" b="0" i="0" dirty="0"/>
              <a:t> </a:t>
            </a:r>
            <a:r>
              <a:rPr lang="en-US" sz="2400" b="0" i="0" dirty="0" err="1"/>
              <a:t>uma</a:t>
            </a:r>
            <a:r>
              <a:rPr lang="en-US" sz="2400" b="0" i="0" dirty="0"/>
              <a:t> API que </a:t>
            </a:r>
            <a:r>
              <a:rPr lang="en-US" sz="2400" b="0" i="0" dirty="0" err="1"/>
              <a:t>é</a:t>
            </a:r>
            <a:r>
              <a:rPr lang="en-US" sz="2400" b="0" i="0" dirty="0"/>
              <a:t> </a:t>
            </a:r>
            <a:r>
              <a:rPr lang="en-US" sz="2400" b="0" i="0" dirty="0" err="1"/>
              <a:t>gerenciada</a:t>
            </a:r>
            <a:r>
              <a:rPr lang="en-US" sz="2400" b="0" i="0" dirty="0"/>
              <a:t> </a:t>
            </a:r>
            <a:r>
              <a:rPr lang="en-US" sz="2400" b="0" i="0" dirty="0" err="1"/>
              <a:t>ou</a:t>
            </a:r>
            <a:r>
              <a:rPr lang="en-US" sz="2400" b="0" i="0" dirty="0"/>
              <a:t> </a:t>
            </a:r>
            <a:r>
              <a:rPr lang="en-US" sz="2400" b="0" i="0" dirty="0" err="1"/>
              <a:t>pode</a:t>
            </a:r>
            <a:r>
              <a:rPr lang="en-US" sz="2400" b="0" i="0" dirty="0"/>
              <a:t> ser auto-</a:t>
            </a:r>
            <a:r>
              <a:rPr lang="en-US" sz="2400" b="0" i="0" dirty="0" err="1"/>
              <a:t>hospedada</a:t>
            </a:r>
            <a:r>
              <a:rPr lang="en-US" sz="2400" b="0" i="0" dirty="0"/>
              <a:t> </a:t>
            </a:r>
            <a:r>
              <a:rPr lang="en-US" sz="2400" b="0" i="0" dirty="0" err="1"/>
              <a:t>usando</a:t>
            </a:r>
            <a:r>
              <a:rPr lang="en-US" sz="2400" b="0" i="0" dirty="0"/>
              <a:t> um </a:t>
            </a:r>
            <a:r>
              <a:rPr lang="en-US" sz="2400" b="0" i="0" dirty="0" err="1"/>
              <a:t>modelo</a:t>
            </a:r>
            <a:r>
              <a:rPr lang="en-US" sz="2400" b="0" i="0" dirty="0"/>
              <a:t> </a:t>
            </a:r>
            <a:r>
              <a:rPr lang="en-US" sz="2400" b="0" i="0" dirty="0" err="1"/>
              <a:t>proprietário</a:t>
            </a:r>
            <a:r>
              <a:rPr lang="en-US" sz="2400" b="0" i="0" dirty="0"/>
              <a:t> </a:t>
            </a:r>
            <a:r>
              <a:rPr lang="en-US" sz="2400" b="0" i="0" dirty="0" err="1"/>
              <a:t>ou</a:t>
            </a:r>
            <a:r>
              <a:rPr lang="en-US" sz="2400" b="0" i="0" dirty="0"/>
              <a:t> de </a:t>
            </a:r>
            <a:r>
              <a:rPr lang="en-US" sz="2400" b="0" i="0" dirty="0" err="1"/>
              <a:t>código</a:t>
            </a:r>
            <a:r>
              <a:rPr lang="en-US" sz="2400" b="0" i="0" dirty="0"/>
              <a:t> </a:t>
            </a:r>
            <a:r>
              <a:rPr lang="en-US" sz="2400" b="0" i="0" dirty="0" err="1"/>
              <a:t>aberto</a:t>
            </a:r>
            <a:r>
              <a:rPr lang="en-US" sz="2400" b="0" i="0" dirty="0"/>
              <a:t>. A auto-</a:t>
            </a:r>
            <a:r>
              <a:rPr lang="en-US" sz="2400" b="0" i="0" dirty="0" err="1"/>
              <a:t>hospedagem</a:t>
            </a:r>
            <a:r>
              <a:rPr lang="en-US" sz="2400" b="0" i="0" dirty="0"/>
              <a:t> </a:t>
            </a:r>
            <a:r>
              <a:rPr lang="en-US" sz="2400" b="0" i="0" dirty="0" err="1"/>
              <a:t>geralmente</a:t>
            </a:r>
            <a:r>
              <a:rPr lang="en-US" sz="2400" b="0" i="0" dirty="0"/>
              <a:t> </a:t>
            </a:r>
            <a:r>
              <a:rPr lang="en-US" sz="2400" b="0" i="0" dirty="0" err="1"/>
              <a:t>envolve</a:t>
            </a:r>
            <a:r>
              <a:rPr lang="en-US" sz="2400" b="0" i="0" dirty="0"/>
              <a:t> a </a:t>
            </a:r>
            <a:r>
              <a:rPr lang="en-US" sz="2400" b="0" i="0" dirty="0" err="1"/>
              <a:t>obtenção</a:t>
            </a:r>
            <a:r>
              <a:rPr lang="en-US" sz="2400" b="0" i="0" dirty="0"/>
              <a:t> de </a:t>
            </a:r>
            <a:r>
              <a:rPr lang="en-US" sz="2400" b="0" i="0" dirty="0" err="1"/>
              <a:t>acesso</a:t>
            </a:r>
            <a:r>
              <a:rPr lang="en-US" sz="2400" b="0" i="0" dirty="0"/>
              <a:t> a um </a:t>
            </a:r>
            <a:r>
              <a:rPr lang="en-US" sz="2400" b="0" i="0" dirty="0" err="1"/>
              <a:t>ambiente</a:t>
            </a:r>
            <a:r>
              <a:rPr lang="en-US" sz="2400" b="0" i="0" dirty="0"/>
              <a:t> de </a:t>
            </a:r>
            <a:r>
              <a:rPr lang="en-US" sz="2400" b="0" i="0" dirty="0" err="1"/>
              <a:t>aprendizado</a:t>
            </a:r>
            <a:r>
              <a:rPr lang="en-US" sz="2400" b="0" i="0" dirty="0"/>
              <a:t> de </a:t>
            </a:r>
            <a:r>
              <a:rPr lang="en-US" sz="2400" b="0" i="0" dirty="0" err="1"/>
              <a:t>máquina</a:t>
            </a:r>
            <a:r>
              <a:rPr lang="en-US" sz="2400" b="0" i="0" dirty="0"/>
              <a:t> que </a:t>
            </a:r>
            <a:r>
              <a:rPr lang="en-US" sz="2400" b="0" i="0" dirty="0" err="1"/>
              <a:t>é</a:t>
            </a:r>
            <a:r>
              <a:rPr lang="en-US" sz="2400" b="0" i="0" dirty="0"/>
              <a:t> </a:t>
            </a:r>
            <a:r>
              <a:rPr lang="en-US" sz="2400" b="0" i="0" dirty="0" err="1"/>
              <a:t>suportado</a:t>
            </a:r>
            <a:r>
              <a:rPr lang="en-US" sz="2400" b="0" i="0" dirty="0"/>
              <a:t> </a:t>
            </a:r>
            <a:r>
              <a:rPr lang="en-US" sz="2400" b="0" i="0" dirty="0" err="1"/>
              <a:t>por</a:t>
            </a:r>
            <a:r>
              <a:rPr lang="en-US" sz="2400" b="0" i="0" dirty="0"/>
              <a:t> </a:t>
            </a:r>
            <a:r>
              <a:rPr lang="en-US" sz="2400" b="0" i="0" dirty="0" err="1"/>
              <a:t>instâncias</a:t>
            </a:r>
            <a:r>
              <a:rPr lang="en-US" sz="2400" b="0" i="0" dirty="0"/>
              <a:t> de </a:t>
            </a:r>
            <a:r>
              <a:rPr lang="en-US" sz="2400" b="0" i="0" dirty="0" err="1"/>
              <a:t>computação</a:t>
            </a:r>
            <a:r>
              <a:rPr lang="en-US" sz="2400" b="0" i="0" dirty="0"/>
              <a:t> </a:t>
            </a:r>
            <a:r>
              <a:rPr lang="en-US" sz="2400" b="0" i="0" dirty="0" err="1"/>
              <a:t>acelerada</a:t>
            </a:r>
            <a:r>
              <a:rPr lang="en-US" sz="2400" b="0" i="0" dirty="0"/>
              <a:t> </a:t>
            </a:r>
            <a:r>
              <a:rPr lang="en-US" sz="2400" b="0" i="0" dirty="0" err="1"/>
              <a:t>criadas</a:t>
            </a:r>
            <a:r>
              <a:rPr lang="en-US" sz="2400" b="0" i="0" dirty="0"/>
              <a:t> </a:t>
            </a:r>
            <a:r>
              <a:rPr lang="en-US" sz="2400" b="0" i="0" dirty="0" err="1"/>
              <a:t>especificamente</a:t>
            </a:r>
            <a:r>
              <a:rPr lang="en-US" sz="2400" b="0" i="0" dirty="0"/>
              <a:t> para </a:t>
            </a:r>
            <a:r>
              <a:rPr lang="en-US" sz="2400" b="0" i="0" dirty="0" err="1"/>
              <a:t>hospedar</a:t>
            </a:r>
            <a:r>
              <a:rPr lang="en-US" sz="2400" b="0" i="0" dirty="0"/>
              <a:t> o </a:t>
            </a:r>
            <a:r>
              <a:rPr lang="en-US" sz="2400" b="0" i="0" dirty="0" err="1"/>
              <a:t>modelo</a:t>
            </a:r>
            <a:r>
              <a:rPr lang="en-US" sz="2400" b="0" i="0" dirty="0"/>
              <a:t>. </a:t>
            </a:r>
            <a:r>
              <a:rPr lang="en-US" sz="2400" b="0" i="0" dirty="0" err="1"/>
              <a:t>Usando</a:t>
            </a:r>
            <a:r>
              <a:rPr lang="en-US" sz="2400" b="0" i="0" dirty="0"/>
              <a:t> a </a:t>
            </a:r>
            <a:r>
              <a:rPr lang="en-US" sz="2400" b="0" i="0" dirty="0" err="1"/>
              <a:t>chamada</a:t>
            </a:r>
            <a:r>
              <a:rPr lang="en-US" sz="2400" b="0" i="0" dirty="0"/>
              <a:t> de API, </a:t>
            </a:r>
            <a:r>
              <a:rPr lang="en-US" sz="2400" b="0" i="0" dirty="0" err="1"/>
              <a:t>você</a:t>
            </a:r>
            <a:r>
              <a:rPr lang="en-US" sz="2400" b="0" i="0" dirty="0"/>
              <a:t> </a:t>
            </a:r>
            <a:r>
              <a:rPr lang="en-US" sz="2400" b="0" i="0" dirty="0" err="1"/>
              <a:t>pode</a:t>
            </a:r>
            <a:r>
              <a:rPr lang="en-US" sz="2400" b="0" i="0" dirty="0"/>
              <a:t> </a:t>
            </a:r>
            <a:r>
              <a:rPr lang="en-US" sz="2400" b="0" i="0" dirty="0" err="1"/>
              <a:t>passar</a:t>
            </a:r>
            <a:r>
              <a:rPr lang="en-US" sz="2400" b="0" i="0" dirty="0"/>
              <a:t> prompts para o </a:t>
            </a:r>
            <a:r>
              <a:rPr lang="en-US" sz="2400" b="0" i="0" dirty="0" err="1"/>
              <a:t>modelo</a:t>
            </a:r>
            <a:r>
              <a:rPr lang="en-US" sz="2400" b="0" i="0" dirty="0"/>
              <a:t> de base e </a:t>
            </a:r>
            <a:r>
              <a:rPr lang="en-US" sz="2400" b="0" i="0" dirty="0" err="1"/>
              <a:t>receber</a:t>
            </a:r>
            <a:r>
              <a:rPr lang="en-US" sz="2400" b="0" i="0" dirty="0"/>
              <a:t> </a:t>
            </a:r>
            <a:r>
              <a:rPr lang="en-US" sz="2400" b="0" i="0" dirty="0" err="1"/>
              <a:t>respostas</a:t>
            </a:r>
            <a:r>
              <a:rPr lang="en-US" sz="2400" b="0" i="0" dirty="0"/>
              <a:t> de </a:t>
            </a:r>
            <a:r>
              <a:rPr lang="en-US" sz="2400" b="0" i="0" dirty="0" err="1"/>
              <a:t>inferência</a:t>
            </a:r>
            <a:r>
              <a:rPr lang="en-US" sz="2400" b="0" i="0" dirty="0"/>
              <a:t> de volta.</a:t>
            </a:r>
            <a:endParaRPr lang="en-US" sz="2400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24047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67762" y="479952"/>
            <a:ext cx="58282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b="1" dirty="0">
                <a:effectLst/>
                <a:latin typeface="inherit"/>
              </a:rPr>
              <a:t> </a:t>
            </a:r>
            <a:r>
              <a:rPr lang="en-US" sz="2400" b="1" dirty="0">
                <a:effectLst/>
                <a:latin typeface="inherit"/>
              </a:rPr>
              <a:t>Base de dados </a:t>
            </a:r>
            <a:r>
              <a:rPr lang="en-US" sz="2400" b="1" dirty="0" err="1">
                <a:effectLst/>
                <a:latin typeface="inherit"/>
              </a:rPr>
              <a:t>corporativa</a:t>
            </a:r>
            <a:r>
              <a:rPr lang="en-US" sz="2400" b="1" dirty="0">
                <a:effectLst/>
                <a:latin typeface="inherit"/>
              </a:rPr>
              <a:t> e embeddings </a:t>
            </a:r>
            <a:endParaRPr lang="en-US" sz="2400" b="1" dirty="0"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2D93E-C041-5EE9-262B-74C8FE74A522}"/>
              </a:ext>
            </a:extLst>
          </p:cNvPr>
          <p:cNvSpPr txBox="1"/>
          <p:nvPr/>
        </p:nvSpPr>
        <p:spPr>
          <a:xfrm>
            <a:off x="401874" y="1128042"/>
            <a:ext cx="110707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As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empresas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acumulam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enormes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volumes de dados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internos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como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documentos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apresentações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manuais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usuário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relatórios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resumos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transações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que 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base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nunca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encontrou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Ingerir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e usar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fontes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dados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empresariais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fornece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base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conhecimento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específico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domínio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gerar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saídas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personalizadas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altamente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relevantes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que 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alinham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com as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necessidades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empresa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.</a:t>
            </a:r>
          </a:p>
          <a:p>
            <a:pPr algn="l" fontAlgn="base"/>
            <a:endParaRPr lang="en-US" sz="2400" b="0" i="0" dirty="0">
              <a:solidFill>
                <a:srgbClr val="000000"/>
              </a:solidFill>
              <a:effectLst/>
              <a:latin typeface="EmberDisplay"/>
            </a:endParaRPr>
          </a:p>
          <a:p>
            <a:pPr algn="l" fontAlgn="base"/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fornecer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dados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corporativos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para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fundação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como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contexto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junto com o prompt, o que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ajudará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modelo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retornar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saídas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mais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. </a:t>
            </a:r>
          </a:p>
          <a:p>
            <a:pPr algn="l" fontAlgn="base"/>
            <a:endParaRPr lang="en-US" sz="2400" dirty="0">
              <a:solidFill>
                <a:srgbClr val="000000"/>
              </a:solidFill>
              <a:latin typeface="var(--font-family-body)"/>
            </a:endParaRP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Como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descobre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contexto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a ser passado? Para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isso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você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precisa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uma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maneira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pesquisar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conjuntos de dados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corporativos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usando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texto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do prompt que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passado.</a:t>
            </a:r>
          </a:p>
          <a:p>
            <a:pPr algn="l" fontAlgn="base"/>
            <a:endParaRPr lang="en-US" sz="2400" dirty="0">
              <a:solidFill>
                <a:srgbClr val="000000"/>
              </a:solidFill>
              <a:latin typeface="var(--font-family-body)"/>
            </a:endParaRPr>
          </a:p>
          <a:p>
            <a:pPr algn="l" fontAlgn="base"/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É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aqui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 que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ar(--font-family-body)"/>
              </a:rPr>
              <a:t>os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font-family-body)"/>
              </a:rPr>
              <a:t> embeddings de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var(--font-family-body)"/>
              </a:rPr>
              <a:t>vetor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ar(--font-family-body)"/>
              </a:rPr>
              <a:t>ajudam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ar(--font-family-body)"/>
              </a:rPr>
              <a:t>.</a:t>
            </a:r>
            <a:endParaRPr lang="en-US" sz="2400" b="0" i="0" dirty="0">
              <a:solidFill>
                <a:srgbClr val="000000"/>
              </a:solidFill>
              <a:effectLst/>
              <a:latin typeface="EmberDisplay"/>
            </a:endParaRP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62213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E8246-C1FC-D603-9FBE-F49C054C3C52}"/>
              </a:ext>
            </a:extLst>
          </p:cNvPr>
          <p:cNvSpPr txBox="1"/>
          <p:nvPr/>
        </p:nvSpPr>
        <p:spPr>
          <a:xfrm>
            <a:off x="390145" y="1365504"/>
            <a:ext cx="35478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Embedding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é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o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processo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pelo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qual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texto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, imagens 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áudio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recebem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representação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numérica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em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um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espaço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vetorial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. Embedding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é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geralmente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realizado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por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um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modelo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aprendizado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máquina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. O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diagrama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seguir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fornece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mais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detalhes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sobre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EmberDisplay"/>
              </a:rPr>
              <a:t> embedding. </a:t>
            </a:r>
            <a:endParaRPr lang="en-BR" sz="24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BC4F5-F80F-E294-7084-996B2B1F92AD}"/>
              </a:ext>
            </a:extLst>
          </p:cNvPr>
          <p:cNvSpPr txBox="1"/>
          <p:nvPr/>
        </p:nvSpPr>
        <p:spPr>
          <a:xfrm>
            <a:off x="390145" y="573024"/>
            <a:ext cx="30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EmberDisplay"/>
              </a:rPr>
              <a:t>Vector embeddings</a:t>
            </a:r>
            <a:endParaRPr lang="en-BR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CF22D-0361-A167-3831-D83717DA5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92" y="1402244"/>
            <a:ext cx="7839797" cy="492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BC4F5-F80F-E294-7084-996B2B1F92AD}"/>
              </a:ext>
            </a:extLst>
          </p:cNvPr>
          <p:cNvSpPr txBox="1"/>
          <p:nvPr/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Prompt history store</a:t>
            </a:r>
            <a:endParaRPr lang="en-US" sz="6600" kern="1200" cap="all" spc="12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5BE1D-F522-2EA2-E795-D64DF5EC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97" y="3538213"/>
            <a:ext cx="3694176" cy="190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867D4-1FC5-967F-AAF6-EEF5928225EE}"/>
              </a:ext>
            </a:extLst>
          </p:cNvPr>
          <p:cNvSpPr txBox="1"/>
          <p:nvPr/>
        </p:nvSpPr>
        <p:spPr>
          <a:xfrm>
            <a:off x="5296240" y="2835776"/>
            <a:ext cx="5932591" cy="3274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1000"/>
              </a:lnSpc>
              <a:spcAft>
                <a:spcPts val="600"/>
              </a:spcAft>
            </a:pPr>
            <a:r>
              <a:rPr lang="en-US" sz="1500" b="0" i="0" spc="50">
                <a:effectLst/>
              </a:rPr>
              <a:t>Um armazenamento de histórico de prompts é outro componente essencial em um aplicativo de IA generativa, particularmente aplicativos usados ​​para IA conversacional, como chatbots. Um armazenamento de histórico de prompts ajuda com conversas contextualmente conscientes que são relevantes e coerentes. Muitos modelos de fundação têm uma janela de contexto limitada, o que significa que você só pode passar uma quantidade limitada de dados como entrada para eles. Armazenar informações de estado em uma conversa de múltiplos turnos se torna difícil, e é por isso que um armazenamento de histórico de prompts é necessário. Ele pode persistir o estado e tornar possível ter memória de longo prazo da conversa.</a:t>
            </a:r>
            <a:endParaRPr lang="en-US" sz="1500" spc="50"/>
          </a:p>
        </p:txBody>
      </p:sp>
    </p:spTree>
    <p:extLst>
      <p:ext uri="{BB962C8B-B14F-4D97-AF65-F5344CB8AC3E}">
        <p14:creationId xmlns:p14="http://schemas.microsoft.com/office/powerpoint/2010/main" val="324324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E8246-C1FC-D603-9FBE-F49C054C3C52}"/>
              </a:ext>
            </a:extLst>
          </p:cNvPr>
          <p:cNvSpPr txBox="1"/>
          <p:nvPr/>
        </p:nvSpPr>
        <p:spPr>
          <a:xfrm>
            <a:off x="390145" y="1378204"/>
            <a:ext cx="4550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dirty="0">
                <a:highlight>
                  <a:srgbClr val="C0C0C0"/>
                </a:highlight>
              </a:rPr>
              <a:t>1 -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aplicativo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frontend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envia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pergunta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para a interface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API.</a:t>
            </a:r>
            <a:endParaRPr lang="en-US" sz="1200" dirty="0">
              <a:solidFill>
                <a:srgbClr val="000000"/>
              </a:solidFill>
              <a:highlight>
                <a:srgbClr val="C0C0C0"/>
              </a:highlight>
              <a:latin typeface="EmberDisplay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C0C0C0"/>
                </a:highlight>
                <a:latin typeface="EmberDisplay"/>
              </a:rPr>
              <a:t>2 - 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A interface da API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envia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pergunta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 outro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contexto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relevante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para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camada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camada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um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componente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central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neste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padrão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 Ela chama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todos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componentes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relevantes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sequência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bem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definida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etapas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gerar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respostas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à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pergunta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C0C0C0"/>
                </a:highlight>
                <a:latin typeface="EmberDisplay"/>
              </a:rPr>
              <a:t>3 -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Nesta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etapa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chama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armazenamento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histórico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conversas para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obter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mais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informações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contexto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</a:t>
            </a:r>
            <a:endParaRPr lang="en-US" sz="1200" dirty="0">
              <a:solidFill>
                <a:srgbClr val="000000"/>
              </a:solidFill>
              <a:latin typeface="EmberDisplay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C0C0C0"/>
                </a:highlight>
                <a:latin typeface="EmberDisplay"/>
              </a:rPr>
              <a:t>4 -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chama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para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tokenizar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pergunta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ou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informação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contextual.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mesmo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usado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tokenizar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documentos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conhecimento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C0C0C0"/>
                </a:highlight>
                <a:latin typeface="EmberDisplay"/>
              </a:rPr>
              <a:t>5 -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Quando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gerados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chama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repositório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vetores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para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recuperar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pedaços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relevantes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documentos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correspondem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à consulta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Isso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é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feito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realizando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pesquisa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similaridade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entre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de consulta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embeddings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documentos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no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repositório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vetores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 </a:t>
            </a:r>
            <a:endParaRPr lang="en-US" sz="1200" dirty="0">
              <a:solidFill>
                <a:srgbClr val="000000"/>
              </a:solidFill>
              <a:latin typeface="EmberDisplay"/>
            </a:endParaRPr>
          </a:p>
          <a:p>
            <a:r>
              <a:rPr lang="en-BR" sz="1200" dirty="0">
                <a:highlight>
                  <a:srgbClr val="C0C0C0"/>
                </a:highlight>
              </a:rPr>
              <a:t>6 -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orquestrador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agora chama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generativo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com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pergunta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usuário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informações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contexto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pedaços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relevantes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documento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recuperados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repositório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vetores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. O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modelo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generativo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pega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essas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informações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gera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as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conclusões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com base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EmberDisplay"/>
              </a:rPr>
              <a:t>nos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EmberDisplay"/>
              </a:rPr>
              <a:t> prompts.</a:t>
            </a:r>
            <a:endParaRPr lang="en-BR" sz="1200" dirty="0">
              <a:highlight>
                <a:srgbClr val="C0C0C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5BC4F5-F80F-E294-7084-996B2B1F92AD}"/>
              </a:ext>
            </a:extLst>
          </p:cNvPr>
          <p:cNvSpPr txBox="1"/>
          <p:nvPr/>
        </p:nvSpPr>
        <p:spPr>
          <a:xfrm>
            <a:off x="390145" y="573024"/>
            <a:ext cx="2310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>
                <a:solidFill>
                  <a:srgbClr val="000000"/>
                </a:solidFill>
                <a:effectLst/>
                <a:latin typeface="EmberDisplay"/>
              </a:rPr>
              <a:t>Arquitetura IA</a:t>
            </a:r>
            <a:endParaRPr lang="en-B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06DDC-9350-739A-3F2F-D999251D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700" y="120904"/>
            <a:ext cx="5132141" cy="6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02E-323B-C95F-C628-C8765044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i="0" dirty="0">
                <a:effectLst/>
                <a:latin typeface="var(--mdc-font-family-default-secondary)"/>
              </a:rPr>
            </a:br>
            <a:r>
              <a:rPr lang="en-US" sz="4400" b="1" i="0" dirty="0" err="1">
                <a:effectLst/>
                <a:latin typeface="var(--mdc-font-family-default-secondary)"/>
              </a:rPr>
              <a:t>Revolução</a:t>
            </a:r>
            <a:r>
              <a:rPr lang="en-US" sz="4400" b="1" i="0" dirty="0">
                <a:effectLst/>
                <a:latin typeface="var(--mdc-font-family-default-secondary)"/>
              </a:rPr>
              <a:t> </a:t>
            </a:r>
            <a:r>
              <a:rPr lang="en-US" sz="4400" b="1" i="0" dirty="0" err="1">
                <a:effectLst/>
                <a:latin typeface="var(--mdc-font-family-default-secondary)"/>
              </a:rPr>
              <a:t>já</a:t>
            </a:r>
            <a:r>
              <a:rPr lang="en-US" sz="4400" b="1" i="0" dirty="0">
                <a:effectLst/>
                <a:latin typeface="var(--mdc-font-family-default-secondary)"/>
              </a:rPr>
              <a:t> </a:t>
            </a:r>
            <a:r>
              <a:rPr lang="en-US" sz="4400" b="1" i="0" dirty="0" err="1">
                <a:effectLst/>
                <a:latin typeface="var(--mdc-font-family-default-secondary)"/>
              </a:rPr>
              <a:t>em</a:t>
            </a:r>
            <a:r>
              <a:rPr lang="en-US" sz="4400" b="1" i="0" dirty="0">
                <a:effectLst/>
                <a:latin typeface="var(--mdc-font-family-default-secondary)"/>
              </a:rPr>
              <a:t> </a:t>
            </a:r>
            <a:r>
              <a:rPr lang="en-US" sz="4400" b="1" i="0" dirty="0" err="1">
                <a:effectLst/>
                <a:latin typeface="var(--mdc-font-family-default-secondary)"/>
              </a:rPr>
              <a:t>curso</a:t>
            </a:r>
            <a:r>
              <a:rPr lang="en-US" sz="4400" b="1" i="0" dirty="0">
                <a:effectLst/>
                <a:latin typeface="var(--mdc-font-family-default-secondary)"/>
              </a:rPr>
              <a:t>: </a:t>
            </a:r>
            <a:r>
              <a:rPr lang="en-US" sz="4400" b="1" i="0" dirty="0" err="1">
                <a:effectLst/>
                <a:latin typeface="var(--mdc-font-family-default-secondary)"/>
              </a:rPr>
              <a:t>onde</a:t>
            </a:r>
            <a:r>
              <a:rPr lang="en-US" sz="4400" b="1" i="0" dirty="0">
                <a:effectLst/>
                <a:latin typeface="var(--mdc-font-family-default-secondary)"/>
              </a:rPr>
              <a:t> </a:t>
            </a:r>
            <a:r>
              <a:rPr lang="en-US" sz="4400" b="1" i="0" dirty="0" err="1">
                <a:effectLst/>
                <a:latin typeface="var(--mdc-font-family-default-secondary)"/>
              </a:rPr>
              <a:t>estão</a:t>
            </a:r>
            <a:r>
              <a:rPr lang="en-US" sz="4400" b="1" i="0" dirty="0">
                <a:effectLst/>
                <a:latin typeface="var(--mdc-font-family-default-secondary)"/>
              </a:rPr>
              <a:t> as </a:t>
            </a:r>
            <a:r>
              <a:rPr lang="en-US" sz="4400" b="1" i="0" dirty="0" err="1">
                <a:effectLst/>
                <a:latin typeface="var(--mdc-font-family-default-secondary)"/>
              </a:rPr>
              <a:t>maiores</a:t>
            </a:r>
            <a:r>
              <a:rPr lang="en-US" sz="4400" b="1" i="0" dirty="0">
                <a:effectLst/>
                <a:latin typeface="var(--mdc-font-family-default-secondary)"/>
              </a:rPr>
              <a:t> </a:t>
            </a:r>
            <a:r>
              <a:rPr lang="en-US" sz="4400" b="1" i="0" dirty="0" err="1">
                <a:effectLst/>
                <a:latin typeface="var(--mdc-font-family-default-secondary)"/>
              </a:rPr>
              <a:t>oportunidades</a:t>
            </a:r>
            <a:br>
              <a:rPr lang="en-US" b="1" i="0" dirty="0">
                <a:effectLst/>
                <a:latin typeface="var(--mdc-font-family-default-secondary)"/>
              </a:rPr>
            </a:b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206D8-ED40-BCDD-EA4B-C4186D54106F}"/>
              </a:ext>
            </a:extLst>
          </p:cNvPr>
          <p:cNvSpPr txBox="1"/>
          <p:nvPr/>
        </p:nvSpPr>
        <p:spPr>
          <a:xfrm>
            <a:off x="398202" y="2782669"/>
            <a:ext cx="10847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Embora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a IA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generativa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possa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ter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um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impacto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na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maioria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das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áreas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dentro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de um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negócio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,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quatro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delas se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destacam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: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operações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relacionadas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a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clientes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, marketing e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vendas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,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McKinsey Sans"/>
              </a:rPr>
              <a:t>engenharia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McKinsey Sans"/>
              </a:rPr>
              <a:t> de software e P&amp;D.</a:t>
            </a:r>
            <a:endParaRPr lang="en-BR" sz="3600" dirty="0"/>
          </a:p>
        </p:txBody>
      </p:sp>
    </p:spTree>
    <p:extLst>
      <p:ext uri="{BB962C8B-B14F-4D97-AF65-F5344CB8AC3E}">
        <p14:creationId xmlns:p14="http://schemas.microsoft.com/office/powerpoint/2010/main" val="19540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F997D8-213F-E230-40FC-C2F698CC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74" y="285750"/>
            <a:ext cx="8768681" cy="59930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5516E-6CAA-0B20-8AEC-F89405C2E89F}"/>
              </a:ext>
            </a:extLst>
          </p:cNvPr>
          <p:cNvSpPr txBox="1"/>
          <p:nvPr/>
        </p:nvSpPr>
        <p:spPr>
          <a:xfrm>
            <a:off x="365760" y="6341418"/>
            <a:ext cx="63706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/>
              <a:t>F</a:t>
            </a:r>
            <a:r>
              <a:rPr lang="en-BR" sz="900" i="1" dirty="0"/>
              <a:t>onte: </a:t>
            </a:r>
            <a:r>
              <a:rPr lang="en-US" sz="900" i="1" dirty="0"/>
              <a:t>https://</a:t>
            </a:r>
            <a:r>
              <a:rPr lang="en-US" sz="900" i="1" dirty="0" err="1"/>
              <a:t>www.mckinsey.com</a:t>
            </a:r>
            <a:r>
              <a:rPr lang="en-US" sz="900" i="1" dirty="0"/>
              <a:t>/</a:t>
            </a:r>
            <a:r>
              <a:rPr lang="en-US" sz="900" i="1" dirty="0" err="1"/>
              <a:t>br</a:t>
            </a:r>
            <a:r>
              <a:rPr lang="en-US" sz="900" i="1" dirty="0"/>
              <a:t>/our-insights/all-insights/o-que-</a:t>
            </a:r>
            <a:r>
              <a:rPr lang="en-US" sz="900" i="1" dirty="0" err="1"/>
              <a:t>ceos</a:t>
            </a:r>
            <a:r>
              <a:rPr lang="en-US" sz="900" i="1" dirty="0"/>
              <a:t>-</a:t>
            </a:r>
            <a:r>
              <a:rPr lang="en-US" sz="900" i="1" dirty="0" err="1"/>
              <a:t>devem</a:t>
            </a:r>
            <a:r>
              <a:rPr lang="en-US" sz="900" i="1" dirty="0"/>
              <a:t>-saber-</a:t>
            </a:r>
            <a:r>
              <a:rPr lang="en-US" sz="900" i="1" dirty="0" err="1"/>
              <a:t>sobre</a:t>
            </a:r>
            <a:r>
              <a:rPr lang="en-US" sz="900" i="1" dirty="0"/>
              <a:t>-</a:t>
            </a:r>
            <a:r>
              <a:rPr lang="en-US" sz="900" i="1" dirty="0" err="1"/>
              <a:t>inteligencia</a:t>
            </a:r>
            <a:r>
              <a:rPr lang="en-US" sz="900" i="1" dirty="0"/>
              <a:t>-artificial-</a:t>
            </a:r>
            <a:r>
              <a:rPr lang="en-US" sz="900" i="1" dirty="0" err="1"/>
              <a:t>generativa</a:t>
            </a:r>
            <a:endParaRPr lang="en-BR" sz="900" i="1" dirty="0"/>
          </a:p>
        </p:txBody>
      </p:sp>
    </p:spTree>
    <p:extLst>
      <p:ext uri="{BB962C8B-B14F-4D97-AF65-F5344CB8AC3E}">
        <p14:creationId xmlns:p14="http://schemas.microsoft.com/office/powerpoint/2010/main" val="157965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02E-323B-C95F-C628-C8765044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28" y="768918"/>
            <a:ext cx="10268712" cy="1193994"/>
          </a:xfrm>
        </p:spPr>
        <p:txBody>
          <a:bodyPr>
            <a:normAutofit fontScale="90000"/>
          </a:bodyPr>
          <a:lstStyle/>
          <a:p>
            <a:r>
              <a:rPr lang="en-US" sz="4400" b="1" i="0" dirty="0">
                <a:effectLst/>
                <a:latin typeface="var(--mdc-font-family-default-secondary)"/>
              </a:rPr>
              <a:t>POR ONDE </a:t>
            </a:r>
            <a:r>
              <a:rPr lang="en-US" sz="4400" b="1" i="0" dirty="0" err="1">
                <a:effectLst/>
                <a:latin typeface="var(--mdc-font-family-default-secondary)"/>
              </a:rPr>
              <a:t>COMEÇaR</a:t>
            </a:r>
            <a:r>
              <a:rPr lang="en-US" sz="4400" b="1" i="0" dirty="0">
                <a:effectLst/>
                <a:latin typeface="var(--mdc-font-family-default-secondary)"/>
              </a:rPr>
              <a:t>?</a:t>
            </a:r>
            <a:br>
              <a:rPr lang="en-US" b="1" i="0" dirty="0">
                <a:effectLst/>
                <a:latin typeface="var(--mdc-font-family-default-secondary)"/>
              </a:rPr>
            </a:br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206D8-ED40-BCDD-EA4B-C4186D54106F}"/>
              </a:ext>
            </a:extLst>
          </p:cNvPr>
          <p:cNvSpPr txBox="1"/>
          <p:nvPr/>
        </p:nvSpPr>
        <p:spPr>
          <a:xfrm>
            <a:off x="398202" y="2782669"/>
            <a:ext cx="116596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O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primeiro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passo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é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escolher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junto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às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lideranças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seniores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um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ponto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partida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que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gere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valor real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ao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negócio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.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Embora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quase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todas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as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organizações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(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cerca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de 90%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nossa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pesquisa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)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tenham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iniciativas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transformação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digital e 70% delas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estejam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usando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a IA de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alguma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forma,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apenas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cerca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de 30%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estão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atingindo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as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metas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de valor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desejadas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. A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pergunta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não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deve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ser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simplesmente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“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Onde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posso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aplicar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IA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generativa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?”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 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–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em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vez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disso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é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preciso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primeiro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McKinsey Sans"/>
              </a:rPr>
              <a:t>perguntar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McKinsey Sans"/>
              </a:rPr>
              <a:t>-se: 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“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Como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posso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aplicar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a IA para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entregar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valor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transformador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?” 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e,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em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segundo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lugar</a:t>
            </a: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: “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Que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papel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a IA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generativa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desempenha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nesse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2800" b="0" i="1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processo</a:t>
            </a:r>
            <a:r>
              <a:rPr lang="en-US" sz="2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?”.</a:t>
            </a:r>
            <a:endParaRPr lang="en-BR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7544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601E-09AE-0E34-A36E-391F90A3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BR" dirty="0"/>
              <a:t>ma Boa estratégia de dados leva ao sucesso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803AD-FDD7-5AD0-AD6F-A32E77D8D090}"/>
              </a:ext>
            </a:extLst>
          </p:cNvPr>
          <p:cNvSpPr txBox="1"/>
          <p:nvPr/>
        </p:nvSpPr>
        <p:spPr>
          <a:xfrm>
            <a:off x="829057" y="2565333"/>
            <a:ext cx="100096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… “a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força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vital da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GenAI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é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o </a:t>
            </a:r>
            <a:r>
              <a:rPr lang="en-US" sz="3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acesso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fluido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a dados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aprimorados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para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abordar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um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contexto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ou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problema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negócio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específico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. As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empresas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que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ainda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não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encontraram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maneiras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harmonizar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forma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eficaz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o </a:t>
            </a:r>
            <a:r>
              <a:rPr lang="en-US" sz="3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acesso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imediato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a </a:t>
            </a:r>
            <a:r>
              <a:rPr lang="en-US" sz="3000" b="0" i="0" dirty="0" err="1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seus</a:t>
            </a:r>
            <a:r>
              <a:rPr lang="en-US" sz="3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cKinsey Sans"/>
              </a:rPr>
              <a:t> dados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não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poderão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calibrar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a IA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generativa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para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liberar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seus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usos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potencialmente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mais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transformadores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.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Igualmente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importante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é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desenhar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uma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arquitetura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dados que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inclua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procedimentos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segurança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e </a:t>
            </a:r>
            <a:r>
              <a:rPr lang="en-US" sz="3000" b="0" i="0" dirty="0" err="1">
                <a:solidFill>
                  <a:srgbClr val="333333"/>
                </a:solidFill>
                <a:effectLst/>
                <a:latin typeface="McKinsey Sans"/>
              </a:rPr>
              <a:t>governança</a:t>
            </a:r>
            <a:r>
              <a:rPr lang="en-US" sz="3000" b="0" i="0" dirty="0">
                <a:solidFill>
                  <a:srgbClr val="333333"/>
                </a:solidFill>
                <a:effectLst/>
                <a:latin typeface="McKinsey Sans"/>
              </a:rPr>
              <a:t> de dados”.</a:t>
            </a:r>
            <a:endParaRPr lang="en-BR" sz="3000" dirty="0"/>
          </a:p>
        </p:txBody>
      </p:sp>
    </p:spTree>
    <p:extLst>
      <p:ext uri="{BB962C8B-B14F-4D97-AF65-F5344CB8AC3E}">
        <p14:creationId xmlns:p14="http://schemas.microsoft.com/office/powerpoint/2010/main" val="94886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80416" y="280416"/>
            <a:ext cx="5815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b="1" dirty="0" err="1">
                <a:effectLst/>
                <a:latin typeface="inherit"/>
              </a:rPr>
              <a:t>Explorando</a:t>
            </a:r>
            <a:r>
              <a:rPr lang="en-US" b="1" dirty="0">
                <a:effectLst/>
                <a:latin typeface="inherit"/>
              </a:rPr>
              <a:t> o </a:t>
            </a:r>
            <a:r>
              <a:rPr lang="en-US" b="1" dirty="0" err="1">
                <a:effectLst/>
                <a:latin typeface="inherit"/>
              </a:rPr>
              <a:t>poder</a:t>
            </a:r>
            <a:r>
              <a:rPr lang="en-US" b="1" dirty="0">
                <a:effectLst/>
                <a:latin typeface="inherit"/>
              </a:rPr>
              <a:t> da IA ​​</a:t>
            </a:r>
            <a:r>
              <a:rPr lang="en-US" b="1" dirty="0" err="1">
                <a:effectLst/>
                <a:latin typeface="inherit"/>
              </a:rPr>
              <a:t>generativa</a:t>
            </a:r>
            <a:endParaRPr lang="en-US" b="1" dirty="0"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CA403-9436-849E-D496-87D3D3435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294"/>
            <a:ext cx="6215769" cy="2395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8AB0B-DB27-5FE7-4BF5-FB45A6D3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72" y="591501"/>
            <a:ext cx="5741511" cy="2821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E0E86-361D-4E71-70DA-9EE5BBBFE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13362"/>
            <a:ext cx="6099578" cy="239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C4C7A8-DF42-386C-B48C-9711412FC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72" y="3562976"/>
            <a:ext cx="5995416" cy="27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67762" y="479952"/>
            <a:ext cx="44017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b="1" dirty="0">
                <a:effectLst/>
                <a:latin typeface="inherit"/>
              </a:rPr>
              <a:t> </a:t>
            </a:r>
            <a:r>
              <a:rPr lang="en-US" sz="2400" b="1" dirty="0" err="1">
                <a:effectLst/>
                <a:latin typeface="inherit"/>
              </a:rPr>
              <a:t>Componentes</a:t>
            </a:r>
            <a:r>
              <a:rPr lang="en-US" sz="2400" b="1" dirty="0">
                <a:effectLst/>
                <a:latin typeface="inherit"/>
              </a:rPr>
              <a:t> </a:t>
            </a:r>
            <a:r>
              <a:rPr lang="en-US" sz="2400" b="1" dirty="0" err="1">
                <a:effectLst/>
                <a:latin typeface="inherit"/>
              </a:rPr>
              <a:t>típicos</a:t>
            </a:r>
            <a:r>
              <a:rPr lang="en-US" sz="2400" b="1" dirty="0">
                <a:effectLst/>
                <a:latin typeface="inherit"/>
              </a:rPr>
              <a:t> </a:t>
            </a:r>
            <a:r>
              <a:rPr lang="en-US" sz="2400" b="1" dirty="0" err="1">
                <a:effectLst/>
                <a:latin typeface="inherit"/>
              </a:rPr>
              <a:t>em</a:t>
            </a:r>
            <a:r>
              <a:rPr lang="en-US" sz="2400" b="1" dirty="0">
                <a:effectLst/>
                <a:latin typeface="inherit"/>
              </a:rPr>
              <a:t> </a:t>
            </a:r>
            <a:r>
              <a:rPr lang="en-US" sz="2400" b="1" dirty="0" err="1">
                <a:effectLst/>
                <a:latin typeface="inherit"/>
              </a:rPr>
              <a:t>uma</a:t>
            </a:r>
            <a:r>
              <a:rPr lang="en-US" sz="2400" b="1" dirty="0">
                <a:effectLst/>
                <a:latin typeface="inherit"/>
              </a:rPr>
              <a:t> </a:t>
            </a:r>
            <a:r>
              <a:rPr lang="en-US" sz="2400" b="1" dirty="0" err="1">
                <a:effectLst/>
                <a:latin typeface="inherit"/>
              </a:rPr>
              <a:t>aplicação</a:t>
            </a:r>
            <a:r>
              <a:rPr lang="en-US" sz="2400" b="1" dirty="0">
                <a:effectLst/>
                <a:latin typeface="inherit"/>
              </a:rPr>
              <a:t> de IA </a:t>
            </a:r>
            <a:r>
              <a:rPr lang="en-US" sz="2400" b="1" dirty="0" err="1">
                <a:effectLst/>
                <a:latin typeface="inherit"/>
              </a:rPr>
              <a:t>generativa</a:t>
            </a:r>
            <a:endParaRPr lang="en-US" sz="2400" b="1" dirty="0"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57231-9EE4-CB69-C2B7-0EBB3687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36" y="479952"/>
            <a:ext cx="6070399" cy="62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9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67762" y="479952"/>
            <a:ext cx="793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b="1" dirty="0">
                <a:effectLst/>
                <a:latin typeface="inherit"/>
              </a:rPr>
              <a:t> </a:t>
            </a:r>
            <a:r>
              <a:rPr lang="en-US" sz="2800" b="1" dirty="0" err="1">
                <a:effectLst/>
                <a:latin typeface="inherit"/>
              </a:rPr>
              <a:t>Modelos</a:t>
            </a:r>
            <a:r>
              <a:rPr lang="en-US" sz="2800" b="1" dirty="0">
                <a:effectLst/>
                <a:latin typeface="inherit"/>
              </a:rPr>
              <a:t> de </a:t>
            </a:r>
            <a:r>
              <a:rPr lang="en-US" sz="2800" b="1" dirty="0" err="1">
                <a:effectLst/>
                <a:latin typeface="inherit"/>
              </a:rPr>
              <a:t>Fundação</a:t>
            </a:r>
            <a:r>
              <a:rPr lang="en-US" sz="2800" b="1" dirty="0">
                <a:effectLst/>
                <a:latin typeface="inherit"/>
              </a:rPr>
              <a:t> FM e Interface de FM </a:t>
            </a:r>
            <a:endParaRPr lang="en-US" sz="2800" b="1" dirty="0"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3D790-3120-F133-5718-6BE6407614D1}"/>
              </a:ext>
            </a:extLst>
          </p:cNvPr>
          <p:cNvSpPr txBox="1"/>
          <p:nvPr/>
        </p:nvSpPr>
        <p:spPr>
          <a:xfrm>
            <a:off x="267762" y="1172450"/>
            <a:ext cx="70591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No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coração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aplicação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IA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generativa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está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o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EmberDisplay"/>
              </a:rPr>
              <a:t>modelo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FFC000"/>
                </a:solidFill>
                <a:effectLst/>
                <a:latin typeface="EmberDisplay"/>
              </a:rPr>
              <a:t>fundação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EmberDisplay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que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alimenta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fundação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treinados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dados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amplos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escala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podem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ser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adaptados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várias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tarefas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posteriores.</a:t>
            </a:r>
            <a:endParaRPr lang="en-BR" sz="2400" dirty="0"/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242A8CCE-BB34-1CBE-6424-87109CF43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216" y="944172"/>
            <a:ext cx="1901952" cy="203388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2D93E-C041-5EE9-262B-74C8FE74A522}"/>
              </a:ext>
            </a:extLst>
          </p:cNvPr>
          <p:cNvSpPr txBox="1"/>
          <p:nvPr/>
        </p:nvSpPr>
        <p:spPr>
          <a:xfrm>
            <a:off x="267762" y="3429000"/>
            <a:ext cx="11643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Esses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ingerem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quantidades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gigantescas</a:t>
            </a:r>
            <a:r>
              <a:rPr lang="en-US" sz="2400" dirty="0">
                <a:solidFill>
                  <a:srgbClr val="000000"/>
                </a:solidFill>
                <a:latin typeface="EmberDisplay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de dados que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abrangem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diversos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tópicos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assuntos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modalidades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Eles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também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adquirem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compreensão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diferenciada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linguagem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áudio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visão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e outros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tipos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Como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resultado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do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treinamento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podemos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implementar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base para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executar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uma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variedade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tarefas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endParaRPr lang="en-BR" sz="2400" dirty="0"/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869E1E68-B34E-F0FE-7F21-9AA10B13B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553467"/>
              </p:ext>
            </p:extLst>
          </p:nvPr>
        </p:nvGraphicFramePr>
        <p:xfrm>
          <a:off x="267762" y="4619547"/>
          <a:ext cx="10899648" cy="209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727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2FD41-50DA-FFA0-0F27-7F89E74C4B61}"/>
              </a:ext>
            </a:extLst>
          </p:cNvPr>
          <p:cNvSpPr txBox="1"/>
          <p:nvPr/>
        </p:nvSpPr>
        <p:spPr>
          <a:xfrm>
            <a:off x="267762" y="479952"/>
            <a:ext cx="7937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/>
            <a:r>
              <a:rPr lang="en-US" b="1" dirty="0">
                <a:effectLst/>
                <a:latin typeface="inherit"/>
              </a:rPr>
              <a:t> </a:t>
            </a:r>
            <a:r>
              <a:rPr lang="en-US" sz="2800" b="1" dirty="0" err="1">
                <a:effectLst/>
                <a:latin typeface="inherit"/>
              </a:rPr>
              <a:t>Modelos</a:t>
            </a:r>
            <a:r>
              <a:rPr lang="en-US" sz="2800" b="1" dirty="0">
                <a:effectLst/>
                <a:latin typeface="inherit"/>
              </a:rPr>
              <a:t> de </a:t>
            </a:r>
            <a:r>
              <a:rPr lang="en-US" sz="2800" b="1" dirty="0" err="1">
                <a:effectLst/>
                <a:latin typeface="inherit"/>
              </a:rPr>
              <a:t>Fundação</a:t>
            </a:r>
            <a:r>
              <a:rPr lang="en-US" sz="2800" b="1" dirty="0">
                <a:effectLst/>
                <a:latin typeface="inherit"/>
              </a:rPr>
              <a:t> FM e Interface de FM </a:t>
            </a:r>
            <a:endParaRPr lang="en-US" sz="2800" b="1" dirty="0"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  <a:p>
            <a:pPr algn="l" fontAlgn="base" latinLnBrk="0"/>
            <a:br>
              <a:rPr lang="en-US" b="0" i="0" dirty="0">
                <a:solidFill>
                  <a:srgbClr val="000000"/>
                </a:solidFill>
                <a:effectLst/>
                <a:latin typeface="var(--font-family-body)"/>
              </a:rPr>
            </a:br>
            <a:endParaRPr lang="en-US" b="0" i="0" dirty="0">
              <a:solidFill>
                <a:srgbClr val="000000"/>
              </a:solidFill>
              <a:effectLst/>
              <a:latin typeface="var(--font-family-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A3D790-3120-F133-5718-6BE6407614D1}"/>
              </a:ext>
            </a:extLst>
          </p:cNvPr>
          <p:cNvSpPr txBox="1"/>
          <p:nvPr/>
        </p:nvSpPr>
        <p:spPr>
          <a:xfrm>
            <a:off x="267762" y="1172450"/>
            <a:ext cx="11390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Sua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ampla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aplicabilidade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torna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fundação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muito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poderosos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fundação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fornecem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a base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sobre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a qual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você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pode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construir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vários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aplicativos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IA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generativos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linguagem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grande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(LLMs)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um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subconjunto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modelos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fundação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que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são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treinados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em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um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grande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 corpus de dados de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EmberDisplay"/>
              </a:rPr>
              <a:t>texto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EmberDisplay"/>
              </a:rPr>
              <a:t>.</a:t>
            </a:r>
            <a:endParaRPr lang="en-BR" sz="2400" dirty="0"/>
          </a:p>
        </p:txBody>
      </p:sp>
      <p:graphicFrame>
        <p:nvGraphicFramePr>
          <p:cNvPr id="15" name="TextBox 6">
            <a:extLst>
              <a:ext uri="{FF2B5EF4-FFF2-40B4-BE49-F238E27FC236}">
                <a16:creationId xmlns:a16="http://schemas.microsoft.com/office/drawing/2014/main" id="{869E1E68-B34E-F0FE-7F21-9AA10B13B610}"/>
              </a:ext>
            </a:extLst>
          </p:cNvPr>
          <p:cNvGraphicFramePr/>
          <p:nvPr/>
        </p:nvGraphicFramePr>
        <p:xfrm>
          <a:off x="267762" y="4619547"/>
          <a:ext cx="10899648" cy="209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669ED2-5EF9-EC89-F39D-E2B984E54A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886" y="2803666"/>
            <a:ext cx="8915400" cy="40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1776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2351</Words>
  <Application>Microsoft Macintosh PowerPoint</Application>
  <PresentationFormat>Widescreen</PresentationFormat>
  <Paragraphs>96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Arial</vt:lpstr>
      <vt:lpstr>EmberDisplay</vt:lpstr>
      <vt:lpstr>Franklin Gothic Demi Cond</vt:lpstr>
      <vt:lpstr>Franklin Gothic Medium</vt:lpstr>
      <vt:lpstr>inherit</vt:lpstr>
      <vt:lpstr>McKinsey Sans</vt:lpstr>
      <vt:lpstr>merriweather</vt:lpstr>
      <vt:lpstr>var(--font-family-body)</vt:lpstr>
      <vt:lpstr>var(--mdc-font-family-default-secondary)</vt:lpstr>
      <vt:lpstr>Wingdings</vt:lpstr>
      <vt:lpstr>JuxtaposeVTI</vt:lpstr>
      <vt:lpstr>IA Generativa</vt:lpstr>
      <vt:lpstr> Revolução já em curso: onde estão as maiores oportunidades </vt:lpstr>
      <vt:lpstr>PowerPoint Presentation</vt:lpstr>
      <vt:lpstr>POR ONDE COMEÇaR? </vt:lpstr>
      <vt:lpstr>Uma Boa estratégia de dados leva ao sucesso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Dantas de Moura</dc:creator>
  <cp:lastModifiedBy>Alan Dantas de Moura</cp:lastModifiedBy>
  <cp:revision>7</cp:revision>
  <dcterms:created xsi:type="dcterms:W3CDTF">2024-09-14T01:47:06Z</dcterms:created>
  <dcterms:modified xsi:type="dcterms:W3CDTF">2024-09-24T10:31:40Z</dcterms:modified>
</cp:coreProperties>
</file>