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10"/>
  </p:notesMasterIdLst>
  <p:sldIdLst>
    <p:sldId id="308" r:id="rId2"/>
    <p:sldId id="262" r:id="rId3"/>
    <p:sldId id="322" r:id="rId4"/>
    <p:sldId id="264" r:id="rId5"/>
    <p:sldId id="324" r:id="rId6"/>
    <p:sldId id="325" r:id="rId7"/>
    <p:sldId id="323" r:id="rId8"/>
    <p:sldId id="30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5775"/>
  </p:normalViewPr>
  <p:slideViewPr>
    <p:cSldViewPr snapToGrid="0">
      <p:cViewPr varScale="1">
        <p:scale>
          <a:sx n="105" d="100"/>
          <a:sy n="105" d="100"/>
        </p:scale>
        <p:origin x="8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DA964-EA4B-2D43-9868-4E7897522C8F}" type="datetimeFigureOut">
              <a:rPr lang="en-BR" smtClean="0"/>
              <a:t>15/12/23</a:t>
            </a:fld>
            <a:endParaRPr lang="en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BDFB4-2C56-B349-8C58-A02F0ACA82FA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041571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12/15/23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651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364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733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790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245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12/15/23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8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12/15/23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41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12/15/23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19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12/15/23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94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12/15/23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890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12/15/23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776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12/15/23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563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A429C9-64BA-F64E-2E43-985334035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8791501" cy="2866405"/>
          </a:xfrm>
        </p:spPr>
        <p:txBody>
          <a:bodyPr>
            <a:normAutofit/>
          </a:bodyPr>
          <a:lstStyle/>
          <a:p>
            <a:r>
              <a:rPr lang="en-BR" sz="7200" dirty="0"/>
              <a:t>Networking AWS Fargate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5BEF7CB-BB00-3345-8542-8F0FAFE1C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E633967-4EB4-9A43-9984-7E0C7DCE8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80BB32CE-B79D-9449-AEBB-EC9F56A9A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AFE8EC8C-9217-6E47-ACFA-7B2148F1B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8BEA612E-5CC4-DA4D-8A68-059864439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59DC8CDB-7B92-E848-AA26-43105184E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876EC8B8-C9EB-A84A-858B-ADF81A5B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078C5DEE-08C1-D546-BF9B-933B8419E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FA42EBE-8F86-FE44-BF12-AE5F7C9C1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671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8606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0D8BB3-7097-602D-54E2-20312A70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Networking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0A8233-096F-57D8-8D77-DD6AAF8D31FB}"/>
              </a:ext>
            </a:extLst>
          </p:cNvPr>
          <p:cNvSpPr txBox="1"/>
          <p:nvPr/>
        </p:nvSpPr>
        <p:spPr>
          <a:xfrm>
            <a:off x="565151" y="2160016"/>
            <a:ext cx="4133559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 O </a:t>
            </a:r>
            <a:r>
              <a:rPr lang="en-US" dirty="0" err="1">
                <a:effectLst/>
              </a:rPr>
              <a:t>único</a:t>
            </a:r>
            <a:r>
              <a:rPr lang="en-US" dirty="0">
                <a:effectLst/>
              </a:rPr>
              <a:t> modo de rede </a:t>
            </a:r>
            <a:r>
              <a:rPr lang="en-US" dirty="0" err="1">
                <a:effectLst/>
              </a:rPr>
              <a:t>compatível</a:t>
            </a:r>
            <a:r>
              <a:rPr lang="en-US" dirty="0">
                <a:effectLst/>
              </a:rPr>
              <a:t> com o </a:t>
            </a:r>
            <a:r>
              <a:rPr lang="en-US" dirty="0" err="1">
                <a:effectLst/>
              </a:rPr>
              <a:t>tipo</a:t>
            </a:r>
            <a:r>
              <a:rPr lang="en-US" dirty="0">
                <a:effectLst/>
              </a:rPr>
              <a:t> de </a:t>
            </a:r>
            <a:r>
              <a:rPr lang="en-US" dirty="0" err="1">
                <a:effectLst/>
              </a:rPr>
              <a:t>inicialização</a:t>
            </a:r>
            <a:r>
              <a:rPr lang="en-US" dirty="0">
                <a:effectLst/>
              </a:rPr>
              <a:t> do </a:t>
            </a:r>
            <a:r>
              <a:rPr lang="en-US" dirty="0" err="1">
                <a:effectLst/>
              </a:rPr>
              <a:t>Fargate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é</a:t>
            </a:r>
            <a:r>
              <a:rPr lang="en-US" dirty="0">
                <a:effectLst/>
              </a:rPr>
              <a:t> o </a:t>
            </a:r>
            <a:r>
              <a:rPr lang="en-US" dirty="0" err="1"/>
              <a:t>awsvpc</a:t>
            </a:r>
            <a:r>
              <a:rPr lang="en-US" dirty="0">
                <a:effectLst/>
              </a:rPr>
              <a:t>, e </a:t>
            </a:r>
            <a:r>
              <a:rPr lang="en-US" dirty="0" err="1">
                <a:effectLst/>
              </a:rPr>
              <a:t>uma</a:t>
            </a:r>
            <a:r>
              <a:rPr lang="en-US" dirty="0">
                <a:effectLst/>
              </a:rPr>
              <a:t> interface de rede </a:t>
            </a:r>
            <a:r>
              <a:rPr lang="en-US" dirty="0" err="1">
                <a:effectLst/>
              </a:rPr>
              <a:t>elástica</a:t>
            </a:r>
            <a:r>
              <a:rPr lang="en-US" dirty="0">
                <a:effectLst/>
              </a:rPr>
              <a:t> para </a:t>
            </a:r>
            <a:r>
              <a:rPr lang="en-US" dirty="0" err="1">
                <a:effectLst/>
              </a:rPr>
              <a:t>uma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tarefa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é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criada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em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uma</a:t>
            </a:r>
            <a:r>
              <a:rPr lang="en-US" dirty="0">
                <a:effectLst/>
              </a:rPr>
              <a:t> VPC para </a:t>
            </a:r>
            <a:r>
              <a:rPr lang="en-US" dirty="0" err="1">
                <a:effectLst/>
              </a:rPr>
              <a:t>fornecer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acesso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à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tarefa</a:t>
            </a:r>
            <a:r>
              <a:rPr lang="en-US" dirty="0">
                <a:effectLst/>
              </a:rPr>
              <a:t>. Um cluster ECS </a:t>
            </a:r>
            <a:r>
              <a:rPr lang="en-US" dirty="0" err="1">
                <a:effectLst/>
              </a:rPr>
              <a:t>pode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consistir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em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tarefas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gerenciadas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pelo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Fargate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em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diversas</a:t>
            </a:r>
            <a:r>
              <a:rPr lang="en-US" dirty="0">
                <a:effectLst/>
              </a:rPr>
              <a:t> zonas de </a:t>
            </a:r>
            <a:r>
              <a:rPr lang="en-US" dirty="0" err="1">
                <a:effectLst/>
              </a:rPr>
              <a:t>disponibilidade</a:t>
            </a:r>
            <a:r>
              <a:rPr lang="en-US" dirty="0">
                <a:effectLst/>
              </a:rPr>
              <a:t> para </a:t>
            </a:r>
            <a:r>
              <a:rPr lang="en-US" dirty="0" err="1">
                <a:effectLst/>
              </a:rPr>
              <a:t>alta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disponibilidade</a:t>
            </a:r>
            <a:r>
              <a:rPr lang="en-US" dirty="0">
                <a:effectLst/>
              </a:rPr>
              <a:t>: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511596-6A8F-8739-F7D9-203532805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961" y="681645"/>
            <a:ext cx="6269782" cy="5486059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29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169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429C9-64BA-F64E-2E43-985334035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8791501" cy="2866405"/>
          </a:xfrm>
        </p:spPr>
        <p:txBody>
          <a:bodyPr>
            <a:normAutofit/>
          </a:bodyPr>
          <a:lstStyle/>
          <a:p>
            <a:r>
              <a:rPr lang="en-BR" sz="7200" dirty="0"/>
              <a:t>Escalabilidade AWS Fargate</a:t>
            </a:r>
          </a:p>
        </p:txBody>
      </p:sp>
    </p:spTree>
    <p:extLst>
      <p:ext uri="{BB962C8B-B14F-4D97-AF65-F5344CB8AC3E}">
        <p14:creationId xmlns:p14="http://schemas.microsoft.com/office/powerpoint/2010/main" val="2709923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0D8BB3-7097-602D-54E2-20312A70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8131237" cy="126898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pt-BR" dirty="0"/>
              <a:t>Auto </a:t>
            </a:r>
            <a:r>
              <a:rPr lang="pt-BR" dirty="0" err="1"/>
              <a:t>Scaling</a:t>
            </a:r>
            <a:r>
              <a:rPr lang="pt-BR" dirty="0"/>
              <a:t> e Balanceamento de Carga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0A8233-096F-57D8-8D77-DD6AAF8D31FB}"/>
              </a:ext>
            </a:extLst>
          </p:cNvPr>
          <p:cNvSpPr txBox="1"/>
          <p:nvPr/>
        </p:nvSpPr>
        <p:spPr>
          <a:xfrm>
            <a:off x="565151" y="2160016"/>
            <a:ext cx="10407649" cy="3601212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r>
              <a:rPr lang="en-US" sz="2900" dirty="0">
                <a:effectLst/>
                <a:latin typeface="+mj-lt"/>
              </a:rPr>
              <a:t>Podemos </a:t>
            </a:r>
            <a:r>
              <a:rPr lang="en-US" sz="2900" dirty="0" err="1">
                <a:effectLst/>
                <a:latin typeface="+mj-lt"/>
              </a:rPr>
              <a:t>criar</a:t>
            </a:r>
            <a:r>
              <a:rPr lang="en-US" sz="2900" dirty="0">
                <a:effectLst/>
                <a:latin typeface="+mj-lt"/>
              </a:rPr>
              <a:t> </a:t>
            </a:r>
            <a:r>
              <a:rPr lang="en-US" sz="2900" dirty="0" err="1">
                <a:effectLst/>
                <a:latin typeface="+mj-lt"/>
              </a:rPr>
              <a:t>configuracoes</a:t>
            </a:r>
            <a:r>
              <a:rPr lang="en-US" sz="2900" dirty="0">
                <a:effectLst/>
                <a:latin typeface="+mj-lt"/>
              </a:rPr>
              <a:t> de </a:t>
            </a:r>
            <a:r>
              <a:rPr lang="en-US" sz="2900" dirty="0" err="1">
                <a:effectLst/>
                <a:latin typeface="+mj-lt"/>
              </a:rPr>
              <a:t>escalabilidade</a:t>
            </a:r>
            <a:r>
              <a:rPr lang="en-US" sz="2900" dirty="0">
                <a:effectLst/>
                <a:latin typeface="+mj-lt"/>
              </a:rPr>
              <a:t> de </a:t>
            </a:r>
            <a:r>
              <a:rPr lang="en-US" sz="2900" dirty="0" err="1">
                <a:effectLst/>
                <a:latin typeface="+mj-lt"/>
              </a:rPr>
              <a:t>nossos</a:t>
            </a:r>
            <a:r>
              <a:rPr lang="en-US" sz="2900" dirty="0">
                <a:effectLst/>
                <a:latin typeface="+mj-lt"/>
              </a:rPr>
              <a:t>. </a:t>
            </a:r>
            <a:r>
              <a:rPr lang="en-US" sz="2900" dirty="0" err="1">
                <a:effectLst/>
                <a:latin typeface="+mj-lt"/>
              </a:rPr>
              <a:t>Servicos</a:t>
            </a:r>
            <a:r>
              <a:rPr lang="en-US" sz="2900" dirty="0">
                <a:effectLst/>
                <a:latin typeface="+mj-lt"/>
              </a:rPr>
              <a:t> </a:t>
            </a:r>
            <a:r>
              <a:rPr lang="en-US" sz="2900" dirty="0" err="1">
                <a:effectLst/>
                <a:latin typeface="+mj-lt"/>
              </a:rPr>
              <a:t>atraves</a:t>
            </a:r>
            <a:r>
              <a:rPr lang="en-US" sz="2900" dirty="0">
                <a:effectLst/>
                <a:latin typeface="+mj-lt"/>
              </a:rPr>
              <a:t> de </a:t>
            </a:r>
            <a:r>
              <a:rPr lang="en-US" sz="2900" dirty="0" err="1">
                <a:effectLst/>
                <a:latin typeface="+mj-lt"/>
              </a:rPr>
              <a:t>politicas</a:t>
            </a:r>
            <a:r>
              <a:rPr lang="en-US" sz="2900" dirty="0">
                <a:effectLst/>
                <a:latin typeface="+mj-lt"/>
              </a:rPr>
              <a:t> e </a:t>
            </a:r>
            <a:r>
              <a:rPr lang="en-US" sz="2900" dirty="0" err="1">
                <a:effectLst/>
                <a:latin typeface="+mj-lt"/>
              </a:rPr>
              <a:t>metricas</a:t>
            </a:r>
            <a:r>
              <a:rPr lang="en-US" sz="2900" dirty="0">
                <a:effectLst/>
                <a:latin typeface="+mj-lt"/>
              </a:rPr>
              <a:t>.</a:t>
            </a:r>
          </a:p>
          <a:p>
            <a:pPr algn="l"/>
            <a:endParaRPr lang="en-US" sz="2900" b="0" i="0" dirty="0">
              <a:solidFill>
                <a:srgbClr val="16191F"/>
              </a:solidFill>
              <a:effectLst/>
              <a:latin typeface="+mj-lt"/>
            </a:endParaRPr>
          </a:p>
          <a:p>
            <a:pPr algn="l"/>
            <a:r>
              <a:rPr lang="en-US" sz="2900" b="0" i="0" dirty="0" err="1">
                <a:solidFill>
                  <a:srgbClr val="16191F"/>
                </a:solidFill>
                <a:effectLst/>
                <a:latin typeface="+mj-lt"/>
              </a:rPr>
              <a:t>Em</a:t>
            </a:r>
            <a:r>
              <a:rPr lang="en-US" sz="2900" b="0" i="0" dirty="0">
                <a:solidFill>
                  <a:srgbClr val="16191F"/>
                </a:solidFill>
                <a:effectLst/>
                <a:latin typeface="+mj-lt"/>
              </a:rPr>
              <a:t> </a:t>
            </a:r>
            <a:r>
              <a:rPr lang="en-US" sz="2900" b="1" i="0" dirty="0">
                <a:solidFill>
                  <a:srgbClr val="16191F"/>
                </a:solidFill>
                <a:effectLst/>
                <a:latin typeface="+mj-lt"/>
              </a:rPr>
              <a:t>Minimum number of tasks</a:t>
            </a:r>
            <a:r>
              <a:rPr lang="en-US" sz="2900" b="0" i="0" dirty="0">
                <a:solidFill>
                  <a:srgbClr val="16191F"/>
                </a:solidFill>
                <a:effectLst/>
                <a:latin typeface="+mj-lt"/>
              </a:rPr>
              <a:t> (</a:t>
            </a:r>
            <a:r>
              <a:rPr lang="en-US" sz="2900" b="0" i="0" dirty="0" err="1">
                <a:solidFill>
                  <a:srgbClr val="16191F"/>
                </a:solidFill>
                <a:effectLst/>
                <a:latin typeface="+mj-lt"/>
              </a:rPr>
              <a:t>Número</a:t>
            </a:r>
            <a:r>
              <a:rPr lang="en-US" sz="2900" b="0" i="0" dirty="0">
                <a:solidFill>
                  <a:srgbClr val="16191F"/>
                </a:solidFill>
                <a:effectLst/>
                <a:latin typeface="+mj-lt"/>
              </a:rPr>
              <a:t> </a:t>
            </a:r>
            <a:r>
              <a:rPr lang="en-US" sz="2900" b="0" i="0" dirty="0" err="1">
                <a:solidFill>
                  <a:srgbClr val="16191F"/>
                </a:solidFill>
                <a:effectLst/>
                <a:latin typeface="+mj-lt"/>
              </a:rPr>
              <a:t>mínimo</a:t>
            </a:r>
            <a:r>
              <a:rPr lang="en-US" sz="2900" b="0" i="0" dirty="0">
                <a:solidFill>
                  <a:srgbClr val="16191F"/>
                </a:solidFill>
                <a:effectLst/>
                <a:latin typeface="+mj-lt"/>
              </a:rPr>
              <a:t> de </a:t>
            </a:r>
            <a:r>
              <a:rPr lang="en-US" sz="2900" b="0" i="0" dirty="0" err="1">
                <a:solidFill>
                  <a:srgbClr val="16191F"/>
                </a:solidFill>
                <a:effectLst/>
                <a:latin typeface="+mj-lt"/>
              </a:rPr>
              <a:t>tarefas</a:t>
            </a:r>
            <a:r>
              <a:rPr lang="en-US" sz="2900" b="0" i="0" dirty="0">
                <a:solidFill>
                  <a:srgbClr val="16191F"/>
                </a:solidFill>
                <a:effectLst/>
                <a:latin typeface="+mj-lt"/>
              </a:rPr>
              <a:t>), </a:t>
            </a:r>
            <a:r>
              <a:rPr lang="en-US" sz="2900" b="0" i="0" dirty="0" err="1">
                <a:solidFill>
                  <a:srgbClr val="16191F"/>
                </a:solidFill>
                <a:effectLst/>
                <a:latin typeface="+mj-lt"/>
              </a:rPr>
              <a:t>insira</a:t>
            </a:r>
            <a:r>
              <a:rPr lang="en-US" sz="2900" b="0" i="0" dirty="0">
                <a:solidFill>
                  <a:srgbClr val="16191F"/>
                </a:solidFill>
                <a:effectLst/>
                <a:latin typeface="+mj-lt"/>
              </a:rPr>
              <a:t> o </a:t>
            </a:r>
            <a:r>
              <a:rPr lang="en-US" sz="2900" b="0" i="0" dirty="0" err="1">
                <a:solidFill>
                  <a:srgbClr val="16191F"/>
                </a:solidFill>
                <a:effectLst/>
                <a:latin typeface="+mj-lt"/>
              </a:rPr>
              <a:t>limite</a:t>
            </a:r>
            <a:r>
              <a:rPr lang="en-US" sz="2900" b="0" i="0" dirty="0">
                <a:solidFill>
                  <a:srgbClr val="16191F"/>
                </a:solidFill>
                <a:effectLst/>
                <a:latin typeface="+mj-lt"/>
              </a:rPr>
              <a:t> inferior do </a:t>
            </a:r>
            <a:r>
              <a:rPr lang="en-US" sz="2900" b="0" i="0" dirty="0" err="1">
                <a:solidFill>
                  <a:srgbClr val="16191F"/>
                </a:solidFill>
                <a:effectLst/>
                <a:latin typeface="+mj-lt"/>
              </a:rPr>
              <a:t>número</a:t>
            </a:r>
            <a:r>
              <a:rPr lang="en-US" sz="2900" b="0" i="0" dirty="0">
                <a:solidFill>
                  <a:srgbClr val="16191F"/>
                </a:solidFill>
                <a:effectLst/>
                <a:latin typeface="+mj-lt"/>
              </a:rPr>
              <a:t> de </a:t>
            </a:r>
            <a:r>
              <a:rPr lang="en-US" sz="2900" b="0" i="0" dirty="0" err="1">
                <a:solidFill>
                  <a:srgbClr val="16191F"/>
                </a:solidFill>
                <a:effectLst/>
                <a:latin typeface="+mj-lt"/>
              </a:rPr>
              <a:t>tarefas</a:t>
            </a:r>
            <a:r>
              <a:rPr lang="en-US" sz="2900" b="0" i="0" dirty="0">
                <a:solidFill>
                  <a:srgbClr val="16191F"/>
                </a:solidFill>
                <a:effectLst/>
                <a:latin typeface="+mj-lt"/>
              </a:rPr>
              <a:t> para o Auto Scaling do </a:t>
            </a:r>
            <a:r>
              <a:rPr lang="en-US" sz="2900" b="0" i="0" dirty="0" err="1">
                <a:solidFill>
                  <a:srgbClr val="16191F"/>
                </a:solidFill>
                <a:effectLst/>
                <a:latin typeface="+mj-lt"/>
              </a:rPr>
              <a:t>serviço</a:t>
            </a:r>
            <a:r>
              <a:rPr lang="en-US" sz="2900" b="0" i="0" dirty="0">
                <a:solidFill>
                  <a:srgbClr val="16191F"/>
                </a:solidFill>
                <a:effectLst/>
                <a:latin typeface="+mj-lt"/>
              </a:rPr>
              <a:t> usar. A </a:t>
            </a:r>
            <a:r>
              <a:rPr lang="en-US" sz="2900" b="0" i="0" dirty="0" err="1">
                <a:solidFill>
                  <a:srgbClr val="16191F"/>
                </a:solidFill>
                <a:effectLst/>
                <a:latin typeface="+mj-lt"/>
              </a:rPr>
              <a:t>contagem</a:t>
            </a:r>
            <a:r>
              <a:rPr lang="en-US" sz="2900" b="0" i="0" dirty="0">
                <a:solidFill>
                  <a:srgbClr val="16191F"/>
                </a:solidFill>
                <a:effectLst/>
                <a:latin typeface="+mj-lt"/>
              </a:rPr>
              <a:t> </a:t>
            </a:r>
            <a:r>
              <a:rPr lang="en-US" sz="2900" b="0" i="0" dirty="0" err="1">
                <a:solidFill>
                  <a:srgbClr val="16191F"/>
                </a:solidFill>
                <a:effectLst/>
                <a:latin typeface="+mj-lt"/>
              </a:rPr>
              <a:t>desejada</a:t>
            </a:r>
            <a:r>
              <a:rPr lang="en-US" sz="2900" b="0" i="0" dirty="0">
                <a:solidFill>
                  <a:srgbClr val="16191F"/>
                </a:solidFill>
                <a:effectLst/>
                <a:latin typeface="+mj-lt"/>
              </a:rPr>
              <a:t> </a:t>
            </a:r>
            <a:r>
              <a:rPr lang="en-US" sz="2900" b="0" i="0" dirty="0" err="1">
                <a:solidFill>
                  <a:srgbClr val="16191F"/>
                </a:solidFill>
                <a:effectLst/>
                <a:latin typeface="+mj-lt"/>
              </a:rPr>
              <a:t>não</a:t>
            </a:r>
            <a:r>
              <a:rPr lang="en-US" sz="2900" b="0" i="0" dirty="0">
                <a:solidFill>
                  <a:srgbClr val="16191F"/>
                </a:solidFill>
                <a:effectLst/>
                <a:latin typeface="+mj-lt"/>
              </a:rPr>
              <a:t> </a:t>
            </a:r>
            <a:r>
              <a:rPr lang="en-US" sz="2900" b="0" i="0" dirty="0" err="1">
                <a:solidFill>
                  <a:srgbClr val="16191F"/>
                </a:solidFill>
                <a:effectLst/>
                <a:latin typeface="+mj-lt"/>
              </a:rPr>
              <a:t>será</a:t>
            </a:r>
            <a:r>
              <a:rPr lang="en-US" sz="2900" b="0" i="0" dirty="0">
                <a:solidFill>
                  <a:srgbClr val="16191F"/>
                </a:solidFill>
                <a:effectLst/>
                <a:latin typeface="+mj-lt"/>
              </a:rPr>
              <a:t> inferior a </a:t>
            </a:r>
            <a:r>
              <a:rPr lang="en-US" sz="2900" b="0" i="0" dirty="0" err="1">
                <a:solidFill>
                  <a:srgbClr val="16191F"/>
                </a:solidFill>
                <a:effectLst/>
                <a:latin typeface="+mj-lt"/>
              </a:rPr>
              <a:t>essa</a:t>
            </a:r>
            <a:r>
              <a:rPr lang="en-US" sz="2900" b="0" i="0" dirty="0">
                <a:solidFill>
                  <a:srgbClr val="16191F"/>
                </a:solidFill>
                <a:effectLst/>
                <a:latin typeface="+mj-lt"/>
              </a:rPr>
              <a:t> </a:t>
            </a:r>
            <a:r>
              <a:rPr lang="en-US" sz="2900" b="0" i="0" dirty="0" err="1">
                <a:solidFill>
                  <a:srgbClr val="16191F"/>
                </a:solidFill>
                <a:effectLst/>
                <a:latin typeface="+mj-lt"/>
              </a:rPr>
              <a:t>contagem</a:t>
            </a:r>
            <a:r>
              <a:rPr lang="en-US" sz="2900" b="0" i="0" dirty="0">
                <a:solidFill>
                  <a:srgbClr val="16191F"/>
                </a:solidFill>
                <a:effectLst/>
                <a:latin typeface="+mj-lt"/>
              </a:rPr>
              <a:t>.</a:t>
            </a:r>
          </a:p>
          <a:p>
            <a:pPr algn="l"/>
            <a:r>
              <a:rPr lang="en-US" sz="2900" b="0" i="0" dirty="0" err="1">
                <a:solidFill>
                  <a:srgbClr val="16191F"/>
                </a:solidFill>
                <a:effectLst/>
                <a:latin typeface="+mj-lt"/>
              </a:rPr>
              <a:t>Em</a:t>
            </a:r>
            <a:r>
              <a:rPr lang="en-US" sz="2900" b="0" i="0" dirty="0">
                <a:solidFill>
                  <a:srgbClr val="16191F"/>
                </a:solidFill>
                <a:effectLst/>
                <a:latin typeface="+mj-lt"/>
              </a:rPr>
              <a:t> </a:t>
            </a:r>
            <a:r>
              <a:rPr lang="en-US" sz="2900" b="1" i="0" dirty="0">
                <a:solidFill>
                  <a:srgbClr val="16191F"/>
                </a:solidFill>
                <a:effectLst/>
                <a:latin typeface="+mj-lt"/>
              </a:rPr>
              <a:t>Maximum number of tasks</a:t>
            </a:r>
            <a:r>
              <a:rPr lang="en-US" sz="2900" b="0" i="0" dirty="0">
                <a:solidFill>
                  <a:srgbClr val="16191F"/>
                </a:solidFill>
                <a:effectLst/>
                <a:latin typeface="+mj-lt"/>
              </a:rPr>
              <a:t> (</a:t>
            </a:r>
            <a:r>
              <a:rPr lang="en-US" sz="2900" b="0" i="0" dirty="0" err="1">
                <a:solidFill>
                  <a:srgbClr val="16191F"/>
                </a:solidFill>
                <a:effectLst/>
                <a:latin typeface="+mj-lt"/>
              </a:rPr>
              <a:t>Número</a:t>
            </a:r>
            <a:r>
              <a:rPr lang="en-US" sz="2900" b="0" i="0" dirty="0">
                <a:solidFill>
                  <a:srgbClr val="16191F"/>
                </a:solidFill>
                <a:effectLst/>
                <a:latin typeface="+mj-lt"/>
              </a:rPr>
              <a:t> </a:t>
            </a:r>
            <a:r>
              <a:rPr lang="en-US" sz="2900" b="0" i="0" dirty="0" err="1">
                <a:solidFill>
                  <a:srgbClr val="16191F"/>
                </a:solidFill>
                <a:effectLst/>
                <a:latin typeface="+mj-lt"/>
              </a:rPr>
              <a:t>máximo</a:t>
            </a:r>
            <a:r>
              <a:rPr lang="en-US" sz="2900" b="0" i="0" dirty="0">
                <a:solidFill>
                  <a:srgbClr val="16191F"/>
                </a:solidFill>
                <a:effectLst/>
                <a:latin typeface="+mj-lt"/>
              </a:rPr>
              <a:t> de </a:t>
            </a:r>
            <a:r>
              <a:rPr lang="en-US" sz="2900" b="0" i="0" dirty="0" err="1">
                <a:solidFill>
                  <a:srgbClr val="16191F"/>
                </a:solidFill>
                <a:effectLst/>
                <a:latin typeface="+mj-lt"/>
              </a:rPr>
              <a:t>tarefas</a:t>
            </a:r>
            <a:r>
              <a:rPr lang="en-US" sz="2900" b="0" i="0" dirty="0">
                <a:solidFill>
                  <a:srgbClr val="16191F"/>
                </a:solidFill>
                <a:effectLst/>
                <a:latin typeface="+mj-lt"/>
              </a:rPr>
              <a:t>), </a:t>
            </a:r>
            <a:r>
              <a:rPr lang="en-US" sz="2900" b="0" i="0" dirty="0" err="1">
                <a:solidFill>
                  <a:srgbClr val="16191F"/>
                </a:solidFill>
                <a:effectLst/>
                <a:latin typeface="+mj-lt"/>
              </a:rPr>
              <a:t>insira</a:t>
            </a:r>
            <a:r>
              <a:rPr lang="en-US" sz="2900" b="0" i="0" dirty="0">
                <a:solidFill>
                  <a:srgbClr val="16191F"/>
                </a:solidFill>
                <a:effectLst/>
                <a:latin typeface="+mj-lt"/>
              </a:rPr>
              <a:t> o </a:t>
            </a:r>
            <a:r>
              <a:rPr lang="en-US" sz="2900" b="0" i="0" dirty="0" err="1">
                <a:solidFill>
                  <a:srgbClr val="16191F"/>
                </a:solidFill>
                <a:effectLst/>
                <a:latin typeface="+mj-lt"/>
              </a:rPr>
              <a:t>limite</a:t>
            </a:r>
            <a:r>
              <a:rPr lang="en-US" sz="2900" b="0" i="0" dirty="0">
                <a:solidFill>
                  <a:srgbClr val="16191F"/>
                </a:solidFill>
                <a:effectLst/>
                <a:latin typeface="+mj-lt"/>
              </a:rPr>
              <a:t> superior do </a:t>
            </a:r>
            <a:r>
              <a:rPr lang="en-US" sz="2900" b="0" i="0" dirty="0" err="1">
                <a:solidFill>
                  <a:srgbClr val="16191F"/>
                </a:solidFill>
                <a:effectLst/>
                <a:latin typeface="+mj-lt"/>
              </a:rPr>
              <a:t>número</a:t>
            </a:r>
            <a:r>
              <a:rPr lang="en-US" sz="2900" b="0" i="0" dirty="0">
                <a:solidFill>
                  <a:srgbClr val="16191F"/>
                </a:solidFill>
                <a:effectLst/>
                <a:latin typeface="+mj-lt"/>
              </a:rPr>
              <a:t> de </a:t>
            </a:r>
            <a:r>
              <a:rPr lang="en-US" sz="2900" b="0" i="0" dirty="0" err="1">
                <a:solidFill>
                  <a:srgbClr val="16191F"/>
                </a:solidFill>
                <a:effectLst/>
                <a:latin typeface="+mj-lt"/>
              </a:rPr>
              <a:t>tarefas</a:t>
            </a:r>
            <a:r>
              <a:rPr lang="en-US" sz="2900" b="0" i="0" dirty="0">
                <a:solidFill>
                  <a:srgbClr val="16191F"/>
                </a:solidFill>
                <a:effectLst/>
                <a:latin typeface="+mj-lt"/>
              </a:rPr>
              <a:t> para o Auto Scaling do </a:t>
            </a:r>
            <a:r>
              <a:rPr lang="en-US" sz="2900" b="0" i="0" dirty="0" err="1">
                <a:solidFill>
                  <a:srgbClr val="16191F"/>
                </a:solidFill>
                <a:effectLst/>
                <a:latin typeface="+mj-lt"/>
              </a:rPr>
              <a:t>serviço</a:t>
            </a:r>
            <a:r>
              <a:rPr lang="en-US" sz="2900" b="0" i="0" dirty="0">
                <a:solidFill>
                  <a:srgbClr val="16191F"/>
                </a:solidFill>
                <a:effectLst/>
                <a:latin typeface="+mj-lt"/>
              </a:rPr>
              <a:t> usar. A </a:t>
            </a:r>
            <a:r>
              <a:rPr lang="en-US" sz="2900" b="0" i="0" dirty="0" err="1">
                <a:solidFill>
                  <a:srgbClr val="16191F"/>
                </a:solidFill>
                <a:effectLst/>
                <a:latin typeface="+mj-lt"/>
              </a:rPr>
              <a:t>contagem</a:t>
            </a:r>
            <a:r>
              <a:rPr lang="en-US" sz="2900" b="0" i="0" dirty="0">
                <a:solidFill>
                  <a:srgbClr val="16191F"/>
                </a:solidFill>
                <a:effectLst/>
                <a:latin typeface="+mj-lt"/>
              </a:rPr>
              <a:t> </a:t>
            </a:r>
            <a:r>
              <a:rPr lang="en-US" sz="2900" b="0" i="0" dirty="0" err="1">
                <a:solidFill>
                  <a:srgbClr val="16191F"/>
                </a:solidFill>
                <a:effectLst/>
                <a:latin typeface="+mj-lt"/>
              </a:rPr>
              <a:t>desejada</a:t>
            </a:r>
            <a:r>
              <a:rPr lang="en-US" sz="2900" b="0" i="0" dirty="0">
                <a:solidFill>
                  <a:srgbClr val="16191F"/>
                </a:solidFill>
                <a:effectLst/>
                <a:latin typeface="+mj-lt"/>
              </a:rPr>
              <a:t> </a:t>
            </a:r>
            <a:r>
              <a:rPr lang="en-US" sz="2900" b="0" i="0" dirty="0" err="1">
                <a:solidFill>
                  <a:srgbClr val="16191F"/>
                </a:solidFill>
                <a:effectLst/>
                <a:latin typeface="+mj-lt"/>
              </a:rPr>
              <a:t>não</a:t>
            </a:r>
            <a:r>
              <a:rPr lang="en-US" sz="2900" b="0" i="0" dirty="0">
                <a:solidFill>
                  <a:srgbClr val="16191F"/>
                </a:solidFill>
                <a:effectLst/>
                <a:latin typeface="+mj-lt"/>
              </a:rPr>
              <a:t> </a:t>
            </a:r>
            <a:r>
              <a:rPr lang="en-US" sz="2900" b="0" i="0" dirty="0" err="1">
                <a:solidFill>
                  <a:srgbClr val="16191F"/>
                </a:solidFill>
                <a:effectLst/>
                <a:latin typeface="+mj-lt"/>
              </a:rPr>
              <a:t>ultrapassará</a:t>
            </a:r>
            <a:r>
              <a:rPr lang="en-US" sz="2900" b="0" i="0" dirty="0">
                <a:solidFill>
                  <a:srgbClr val="16191F"/>
                </a:solidFill>
                <a:effectLst/>
                <a:latin typeface="+mj-lt"/>
              </a:rPr>
              <a:t> </a:t>
            </a:r>
            <a:r>
              <a:rPr lang="en-US" sz="2900" b="0" i="0" dirty="0" err="1">
                <a:solidFill>
                  <a:srgbClr val="16191F"/>
                </a:solidFill>
                <a:effectLst/>
                <a:latin typeface="+mj-lt"/>
              </a:rPr>
              <a:t>essa</a:t>
            </a:r>
            <a:r>
              <a:rPr lang="en-US" sz="2900" b="0" i="0" dirty="0">
                <a:solidFill>
                  <a:srgbClr val="16191F"/>
                </a:solidFill>
                <a:effectLst/>
                <a:latin typeface="+mj-lt"/>
              </a:rPr>
              <a:t> </a:t>
            </a:r>
            <a:r>
              <a:rPr lang="en-US" sz="2900" b="0" i="0" dirty="0" err="1">
                <a:solidFill>
                  <a:srgbClr val="16191F"/>
                </a:solidFill>
                <a:effectLst/>
                <a:latin typeface="+mj-lt"/>
              </a:rPr>
              <a:t>contagem</a:t>
            </a:r>
            <a:r>
              <a:rPr lang="en-US" sz="2900" b="0" i="0" dirty="0">
                <a:solidFill>
                  <a:srgbClr val="16191F"/>
                </a:solidFill>
                <a:effectLst/>
                <a:latin typeface="+mj-lt"/>
              </a:rPr>
              <a:t>.</a:t>
            </a:r>
          </a:p>
          <a:p>
            <a:endParaRPr lang="en-US" sz="2900" dirty="0"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900" dirty="0" err="1">
                <a:latin typeface="+mj-lt"/>
              </a:rPr>
              <a:t>Em</a:t>
            </a:r>
            <a:r>
              <a:rPr lang="en-US" sz="2900" dirty="0">
                <a:latin typeface="+mj-lt"/>
              </a:rPr>
              <a:t> policy type </a:t>
            </a:r>
            <a:r>
              <a:rPr lang="en-US" sz="2900" dirty="0" err="1">
                <a:latin typeface="+mj-lt"/>
              </a:rPr>
              <a:t>é</a:t>
            </a:r>
            <a:r>
              <a:rPr lang="en-US" sz="2900" dirty="0">
                <a:latin typeface="+mj-lt"/>
              </a:rPr>
              <a:t> </a:t>
            </a:r>
            <a:r>
              <a:rPr lang="en-US" sz="2900" dirty="0" err="1">
                <a:latin typeface="+mj-lt"/>
              </a:rPr>
              <a:t>possível</a:t>
            </a:r>
            <a:r>
              <a:rPr lang="en-US" sz="2900" dirty="0">
                <a:latin typeface="+mj-lt"/>
              </a:rPr>
              <a:t> </a:t>
            </a:r>
            <a:r>
              <a:rPr lang="en-US" sz="2900" dirty="0" err="1">
                <a:latin typeface="+mj-lt"/>
              </a:rPr>
              <a:t>delimitar</a:t>
            </a:r>
            <a:r>
              <a:rPr lang="en-US" sz="2900" dirty="0">
                <a:latin typeface="+mj-lt"/>
              </a:rPr>
              <a:t> </a:t>
            </a:r>
            <a:r>
              <a:rPr lang="en-US" sz="2900" dirty="0" err="1">
                <a:latin typeface="+mj-lt"/>
              </a:rPr>
              <a:t>como</a:t>
            </a:r>
            <a:r>
              <a:rPr lang="en-US" sz="2900" dirty="0">
                <a:latin typeface="+mj-lt"/>
              </a:rPr>
              <a:t> o </a:t>
            </a:r>
            <a:r>
              <a:rPr lang="en-US" sz="2900" dirty="0" err="1">
                <a:latin typeface="+mj-lt"/>
              </a:rPr>
              <a:t>servico</a:t>
            </a:r>
            <a:r>
              <a:rPr lang="en-US" sz="2900" dirty="0">
                <a:latin typeface="+mj-lt"/>
              </a:rPr>
              <a:t> </a:t>
            </a:r>
            <a:r>
              <a:rPr lang="en-US" sz="2900" dirty="0" err="1">
                <a:latin typeface="+mj-lt"/>
              </a:rPr>
              <a:t>vai</a:t>
            </a:r>
            <a:r>
              <a:rPr lang="en-US" sz="2900" dirty="0">
                <a:latin typeface="+mj-lt"/>
              </a:rPr>
              <a:t> </a:t>
            </a:r>
            <a:r>
              <a:rPr lang="en-US" sz="2900" dirty="0" err="1">
                <a:latin typeface="+mj-lt"/>
              </a:rPr>
              <a:t>aumentar</a:t>
            </a:r>
            <a:r>
              <a:rPr lang="en-US" sz="2900" dirty="0">
                <a:latin typeface="+mj-lt"/>
              </a:rPr>
              <a:t> e </a:t>
            </a:r>
            <a:r>
              <a:rPr lang="en-US" sz="2900" dirty="0" err="1">
                <a:latin typeface="+mj-lt"/>
              </a:rPr>
              <a:t>diminuir</a:t>
            </a:r>
            <a:r>
              <a:rPr lang="en-US" sz="2900" dirty="0">
                <a:latin typeface="+mj-lt"/>
              </a:rPr>
              <a:t> </a:t>
            </a:r>
            <a:r>
              <a:rPr lang="en-US" sz="2900" dirty="0" err="1">
                <a:latin typeface="+mj-lt"/>
              </a:rPr>
              <a:t>baseado</a:t>
            </a:r>
            <a:r>
              <a:rPr lang="en-US" sz="2900" dirty="0">
                <a:latin typeface="+mj-lt"/>
              </a:rPr>
              <a:t> </a:t>
            </a:r>
            <a:r>
              <a:rPr lang="en-US" sz="2900" dirty="0" err="1">
                <a:latin typeface="+mj-lt"/>
              </a:rPr>
              <a:t>em</a:t>
            </a:r>
            <a:r>
              <a:rPr lang="en-US" sz="2900" dirty="0">
                <a:latin typeface="+mj-lt"/>
              </a:rPr>
              <a:t> </a:t>
            </a:r>
            <a:r>
              <a:rPr lang="en-US" sz="2900" dirty="0" err="1">
                <a:latin typeface="+mj-lt"/>
              </a:rPr>
              <a:t>métricas</a:t>
            </a:r>
            <a:r>
              <a:rPr lang="en-US" sz="2900" dirty="0">
                <a:latin typeface="+mj-lt"/>
              </a:rPr>
              <a:t> </a:t>
            </a:r>
            <a:r>
              <a:rPr lang="en-US" sz="2900" dirty="0" err="1">
                <a:latin typeface="+mj-lt"/>
              </a:rPr>
              <a:t>como</a:t>
            </a:r>
            <a:r>
              <a:rPr lang="en-US" sz="2900" dirty="0">
                <a:latin typeface="+mj-lt"/>
              </a:rPr>
              <a:t> </a:t>
            </a:r>
            <a:r>
              <a:rPr lang="en-US" sz="2900" dirty="0" err="1">
                <a:latin typeface="+mj-lt"/>
              </a:rPr>
              <a:t>por</a:t>
            </a:r>
            <a:r>
              <a:rPr lang="en-US" sz="2900" dirty="0">
                <a:latin typeface="+mj-lt"/>
              </a:rPr>
              <a:t> </a:t>
            </a:r>
            <a:r>
              <a:rPr lang="en-US" sz="2900" dirty="0" err="1">
                <a:latin typeface="+mj-lt"/>
              </a:rPr>
              <a:t>exemplo</a:t>
            </a:r>
            <a:r>
              <a:rPr lang="en-US" sz="2900" dirty="0">
                <a:latin typeface="+mj-lt"/>
              </a:rPr>
              <a:t>: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900" b="1" i="0" dirty="0">
              <a:solidFill>
                <a:srgbClr val="16191F"/>
              </a:solidFill>
              <a:effectLst/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900" b="1" i="0" dirty="0" err="1">
                <a:solidFill>
                  <a:srgbClr val="16191F"/>
                </a:solidFill>
                <a:effectLst/>
                <a:latin typeface="+mj-lt"/>
              </a:rPr>
              <a:t>ECSServiceAverageCPUUtilization</a:t>
            </a:r>
            <a:r>
              <a:rPr lang="en-US" sz="2900" b="0" i="0" dirty="0">
                <a:solidFill>
                  <a:srgbClr val="16191F"/>
                </a:solidFill>
                <a:effectLst/>
                <a:latin typeface="+mj-lt"/>
              </a:rPr>
              <a:t>: </a:t>
            </a:r>
            <a:r>
              <a:rPr lang="en-US" sz="2900" b="0" i="0" dirty="0" err="1">
                <a:solidFill>
                  <a:srgbClr val="16191F"/>
                </a:solidFill>
                <a:effectLst/>
                <a:latin typeface="+mj-lt"/>
              </a:rPr>
              <a:t>utilização</a:t>
            </a:r>
            <a:r>
              <a:rPr lang="en-US" sz="2900" b="0" i="0" dirty="0">
                <a:solidFill>
                  <a:srgbClr val="16191F"/>
                </a:solidFill>
                <a:effectLst/>
                <a:latin typeface="+mj-lt"/>
              </a:rPr>
              <a:t> </a:t>
            </a:r>
            <a:r>
              <a:rPr lang="en-US" sz="2900" b="0" i="0" dirty="0" err="1">
                <a:solidFill>
                  <a:srgbClr val="16191F"/>
                </a:solidFill>
                <a:effectLst/>
                <a:latin typeface="+mj-lt"/>
              </a:rPr>
              <a:t>média</a:t>
            </a:r>
            <a:r>
              <a:rPr lang="en-US" sz="2900" b="0" i="0" dirty="0">
                <a:solidFill>
                  <a:srgbClr val="16191F"/>
                </a:solidFill>
                <a:effectLst/>
                <a:latin typeface="+mj-lt"/>
              </a:rPr>
              <a:t> da CPU </a:t>
            </a:r>
            <a:r>
              <a:rPr lang="en-US" sz="2900" b="0" i="0" dirty="0" err="1">
                <a:solidFill>
                  <a:srgbClr val="16191F"/>
                </a:solidFill>
                <a:effectLst/>
                <a:latin typeface="+mj-lt"/>
              </a:rPr>
              <a:t>pelo</a:t>
            </a:r>
            <a:r>
              <a:rPr lang="en-US" sz="2900" b="0" i="0" dirty="0">
                <a:solidFill>
                  <a:srgbClr val="16191F"/>
                </a:solidFill>
                <a:effectLst/>
                <a:latin typeface="+mj-lt"/>
              </a:rPr>
              <a:t> </a:t>
            </a:r>
            <a:r>
              <a:rPr lang="en-US" sz="2900" b="0" i="0" dirty="0" err="1">
                <a:solidFill>
                  <a:srgbClr val="16191F"/>
                </a:solidFill>
                <a:effectLst/>
                <a:latin typeface="+mj-lt"/>
              </a:rPr>
              <a:t>serviço</a:t>
            </a:r>
            <a:r>
              <a:rPr lang="en-US" sz="2900" dirty="0">
                <a:solidFill>
                  <a:srgbClr val="16191F"/>
                </a:solidFill>
                <a:latin typeface="+mj-lt"/>
              </a:rPr>
              <a:t>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900" dirty="0">
              <a:solidFill>
                <a:srgbClr val="16191F"/>
              </a:solidFill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900" b="1" i="0" dirty="0" err="1">
                <a:solidFill>
                  <a:srgbClr val="16191F"/>
                </a:solidFill>
                <a:effectLst/>
                <a:latin typeface="+mj-lt"/>
              </a:rPr>
              <a:t>ECSServiceAverageMemoryUtilization</a:t>
            </a:r>
            <a:r>
              <a:rPr lang="en-US" sz="2900" b="0" i="0" dirty="0">
                <a:solidFill>
                  <a:srgbClr val="16191F"/>
                </a:solidFill>
                <a:effectLst/>
                <a:latin typeface="+mj-lt"/>
              </a:rPr>
              <a:t>: </a:t>
            </a:r>
            <a:r>
              <a:rPr lang="en-US" sz="2900" b="0" i="0" dirty="0" err="1">
                <a:solidFill>
                  <a:srgbClr val="16191F"/>
                </a:solidFill>
                <a:effectLst/>
                <a:latin typeface="+mj-lt"/>
              </a:rPr>
              <a:t>utilização</a:t>
            </a:r>
            <a:r>
              <a:rPr lang="en-US" sz="2900" b="0" i="0" dirty="0">
                <a:solidFill>
                  <a:srgbClr val="16191F"/>
                </a:solidFill>
                <a:effectLst/>
                <a:latin typeface="+mj-lt"/>
              </a:rPr>
              <a:t> </a:t>
            </a:r>
            <a:r>
              <a:rPr lang="en-US" sz="2900" b="0" i="0" dirty="0" err="1">
                <a:solidFill>
                  <a:srgbClr val="16191F"/>
                </a:solidFill>
                <a:effectLst/>
                <a:latin typeface="+mj-lt"/>
              </a:rPr>
              <a:t>média</a:t>
            </a:r>
            <a:r>
              <a:rPr lang="en-US" sz="2900" b="0" i="0" dirty="0">
                <a:solidFill>
                  <a:srgbClr val="16191F"/>
                </a:solidFill>
                <a:effectLst/>
                <a:latin typeface="+mj-lt"/>
              </a:rPr>
              <a:t> da </a:t>
            </a:r>
            <a:r>
              <a:rPr lang="en-US" sz="2900" b="0" i="0" dirty="0" err="1">
                <a:solidFill>
                  <a:srgbClr val="16191F"/>
                </a:solidFill>
                <a:effectLst/>
                <a:latin typeface="+mj-lt"/>
              </a:rPr>
              <a:t>memória</a:t>
            </a:r>
            <a:r>
              <a:rPr lang="en-US" sz="2900" b="0" i="0" dirty="0">
                <a:solidFill>
                  <a:srgbClr val="16191F"/>
                </a:solidFill>
                <a:effectLst/>
                <a:latin typeface="+mj-lt"/>
              </a:rPr>
              <a:t> </a:t>
            </a:r>
            <a:r>
              <a:rPr lang="en-US" sz="2900" b="0" i="0" dirty="0" err="1">
                <a:solidFill>
                  <a:srgbClr val="16191F"/>
                </a:solidFill>
                <a:effectLst/>
                <a:latin typeface="+mj-lt"/>
              </a:rPr>
              <a:t>pelo</a:t>
            </a:r>
            <a:r>
              <a:rPr lang="en-US" sz="2900" b="0" i="0" dirty="0">
                <a:solidFill>
                  <a:srgbClr val="16191F"/>
                </a:solidFill>
                <a:effectLst/>
                <a:latin typeface="+mj-lt"/>
              </a:rPr>
              <a:t> </a:t>
            </a:r>
            <a:r>
              <a:rPr lang="en-US" sz="2900" b="0" i="0" dirty="0" err="1">
                <a:solidFill>
                  <a:srgbClr val="16191F"/>
                </a:solidFill>
                <a:effectLst/>
                <a:latin typeface="+mj-lt"/>
              </a:rPr>
              <a:t>serviço</a:t>
            </a:r>
            <a:r>
              <a:rPr lang="en-US" sz="2900" dirty="0">
                <a:solidFill>
                  <a:srgbClr val="16191F"/>
                </a:solidFill>
                <a:latin typeface="+mj-lt"/>
              </a:rPr>
              <a:t>’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900" b="0" i="0" dirty="0">
              <a:solidFill>
                <a:srgbClr val="16191F"/>
              </a:solidFill>
              <a:effectLst/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900" b="1" i="0" dirty="0" err="1">
                <a:solidFill>
                  <a:srgbClr val="16191F"/>
                </a:solidFill>
                <a:effectLst/>
                <a:latin typeface="+mj-lt"/>
              </a:rPr>
              <a:t>ALBRequestCountPerTarget</a:t>
            </a:r>
            <a:r>
              <a:rPr lang="en-US" sz="2900" b="1" i="0" dirty="0">
                <a:solidFill>
                  <a:srgbClr val="16191F"/>
                </a:solidFill>
                <a:effectLst/>
                <a:latin typeface="+mj-lt"/>
              </a:rPr>
              <a:t>: </a:t>
            </a:r>
            <a:r>
              <a:rPr lang="en-US" sz="2900" b="0" i="0" dirty="0" err="1">
                <a:solidFill>
                  <a:srgbClr val="16191F"/>
                </a:solidFill>
                <a:effectLst/>
                <a:latin typeface="+mj-lt"/>
              </a:rPr>
              <a:t>número</a:t>
            </a:r>
            <a:r>
              <a:rPr lang="en-US" sz="2900" b="0" i="0" dirty="0">
                <a:solidFill>
                  <a:srgbClr val="16191F"/>
                </a:solidFill>
                <a:effectLst/>
                <a:latin typeface="+mj-lt"/>
              </a:rPr>
              <a:t> de </a:t>
            </a:r>
            <a:r>
              <a:rPr lang="en-US" sz="2900" b="0" i="0" dirty="0" err="1">
                <a:solidFill>
                  <a:srgbClr val="16191F"/>
                </a:solidFill>
                <a:effectLst/>
                <a:latin typeface="+mj-lt"/>
              </a:rPr>
              <a:t>solicitações</a:t>
            </a:r>
            <a:r>
              <a:rPr lang="en-US" sz="2900" b="0" i="0" dirty="0">
                <a:solidFill>
                  <a:srgbClr val="16191F"/>
                </a:solidFill>
                <a:effectLst/>
                <a:latin typeface="+mj-lt"/>
              </a:rPr>
              <a:t> </a:t>
            </a:r>
            <a:r>
              <a:rPr lang="en-US" sz="2900" b="0" i="0" dirty="0" err="1">
                <a:solidFill>
                  <a:srgbClr val="16191F"/>
                </a:solidFill>
                <a:effectLst/>
                <a:latin typeface="+mj-lt"/>
              </a:rPr>
              <a:t>concluídas</a:t>
            </a:r>
            <a:r>
              <a:rPr lang="en-US" sz="2900" b="0" i="0" dirty="0">
                <a:solidFill>
                  <a:srgbClr val="16191F"/>
                </a:solidFill>
                <a:effectLst/>
                <a:latin typeface="+mj-lt"/>
              </a:rPr>
              <a:t> </a:t>
            </a:r>
            <a:r>
              <a:rPr lang="en-US" sz="2900" b="0" i="0" dirty="0" err="1">
                <a:solidFill>
                  <a:srgbClr val="16191F"/>
                </a:solidFill>
                <a:effectLst/>
                <a:latin typeface="+mj-lt"/>
              </a:rPr>
              <a:t>por</a:t>
            </a:r>
            <a:r>
              <a:rPr lang="en-US" sz="2900" b="0" i="0" dirty="0">
                <a:solidFill>
                  <a:srgbClr val="16191F"/>
                </a:solidFill>
                <a:effectLst/>
                <a:latin typeface="+mj-lt"/>
              </a:rPr>
              <a:t> </a:t>
            </a:r>
            <a:r>
              <a:rPr lang="en-US" sz="2900" b="0" i="0" dirty="0" err="1">
                <a:solidFill>
                  <a:srgbClr val="16191F"/>
                </a:solidFill>
                <a:effectLst/>
                <a:latin typeface="+mj-lt"/>
              </a:rPr>
              <a:t>destino</a:t>
            </a:r>
            <a:r>
              <a:rPr lang="en-US" sz="2900" b="0" i="0" dirty="0">
                <a:solidFill>
                  <a:srgbClr val="16191F"/>
                </a:solidFill>
                <a:effectLst/>
                <a:latin typeface="+mj-lt"/>
              </a:rPr>
              <a:t> </a:t>
            </a:r>
            <a:r>
              <a:rPr lang="en-US" sz="2900" b="0" i="0" dirty="0" err="1">
                <a:solidFill>
                  <a:srgbClr val="16191F"/>
                </a:solidFill>
                <a:effectLst/>
                <a:latin typeface="+mj-lt"/>
              </a:rPr>
              <a:t>em</a:t>
            </a:r>
            <a:r>
              <a:rPr lang="en-US" sz="2900" b="0" i="0" dirty="0">
                <a:solidFill>
                  <a:srgbClr val="16191F"/>
                </a:solidFill>
                <a:effectLst/>
                <a:latin typeface="+mj-lt"/>
              </a:rPr>
              <a:t> um </a:t>
            </a:r>
            <a:r>
              <a:rPr lang="en-US" sz="2900" b="0" i="0" dirty="0" err="1">
                <a:solidFill>
                  <a:srgbClr val="16191F"/>
                </a:solidFill>
                <a:effectLst/>
                <a:latin typeface="+mj-lt"/>
              </a:rPr>
              <a:t>grupo</a:t>
            </a:r>
            <a:r>
              <a:rPr lang="en-US" sz="2900" b="0" i="0" dirty="0">
                <a:solidFill>
                  <a:srgbClr val="16191F"/>
                </a:solidFill>
                <a:effectLst/>
                <a:latin typeface="+mj-lt"/>
              </a:rPr>
              <a:t> de </a:t>
            </a:r>
            <a:r>
              <a:rPr lang="en-US" sz="2900" b="0" i="0" dirty="0" err="1">
                <a:solidFill>
                  <a:srgbClr val="16191F"/>
                </a:solidFill>
                <a:effectLst/>
                <a:latin typeface="+mj-lt"/>
              </a:rPr>
              <a:t>destino</a:t>
            </a:r>
            <a:r>
              <a:rPr lang="en-US" sz="2900" b="0" i="0" dirty="0">
                <a:solidFill>
                  <a:srgbClr val="16191F"/>
                </a:solidFill>
                <a:effectLst/>
                <a:latin typeface="+mj-lt"/>
              </a:rPr>
              <a:t> do Application Load Balancer</a:t>
            </a:r>
            <a:r>
              <a:rPr lang="en-US" sz="2900" b="0" i="0" dirty="0">
                <a:solidFill>
                  <a:srgbClr val="16191F"/>
                </a:solidFill>
                <a:effectLst/>
                <a:latin typeface="Amazon Ember"/>
              </a:rPr>
              <a:t>.</a:t>
            </a:r>
          </a:p>
          <a:p>
            <a:endParaRPr lang="en-US" dirty="0"/>
          </a:p>
          <a:p>
            <a:r>
              <a:rPr lang="en-US" sz="2900" dirty="0">
                <a:effectLst/>
              </a:rPr>
              <a:t>AWS ECS com </a:t>
            </a:r>
            <a:r>
              <a:rPr lang="en-US" sz="2900" dirty="0" err="1">
                <a:effectLst/>
              </a:rPr>
              <a:t>Fargate</a:t>
            </a:r>
            <a:r>
              <a:rPr lang="en-US" sz="2900" dirty="0">
                <a:effectLst/>
              </a:rPr>
              <a:t> </a:t>
            </a:r>
            <a:r>
              <a:rPr lang="en-US" sz="2900" dirty="0" err="1">
                <a:effectLst/>
              </a:rPr>
              <a:t>suporta</a:t>
            </a:r>
            <a:r>
              <a:rPr lang="en-US" sz="2900" dirty="0">
                <a:effectLst/>
              </a:rPr>
              <a:t> </a:t>
            </a:r>
            <a:r>
              <a:rPr lang="en-US" sz="2900" dirty="0" err="1">
                <a:effectLst/>
              </a:rPr>
              <a:t>balanceamento</a:t>
            </a:r>
            <a:r>
              <a:rPr lang="en-US" sz="2900" dirty="0">
                <a:effectLst/>
              </a:rPr>
              <a:t> de carga e </a:t>
            </a:r>
            <a:r>
              <a:rPr lang="en-US" sz="2900" dirty="0" err="1">
                <a:effectLst/>
              </a:rPr>
              <a:t>como</a:t>
            </a:r>
            <a:r>
              <a:rPr lang="en-US" sz="2900" dirty="0">
                <a:effectLst/>
              </a:rPr>
              <a:t> </a:t>
            </a:r>
            <a:r>
              <a:rPr lang="en-US" sz="2900" dirty="0" err="1">
                <a:effectLst/>
              </a:rPr>
              <a:t>opcional</a:t>
            </a:r>
            <a:r>
              <a:rPr lang="en-US" sz="2900" dirty="0">
                <a:effectLst/>
              </a:rPr>
              <a:t> </a:t>
            </a:r>
            <a:r>
              <a:rPr lang="en-US" sz="2900" dirty="0" err="1">
                <a:effectLst/>
              </a:rPr>
              <a:t>é</a:t>
            </a:r>
            <a:r>
              <a:rPr lang="en-US" sz="2900" dirty="0">
                <a:effectLst/>
              </a:rPr>
              <a:t> </a:t>
            </a:r>
            <a:r>
              <a:rPr lang="en-US" sz="2900" dirty="0" err="1">
                <a:effectLst/>
              </a:rPr>
              <a:t>possível</a:t>
            </a:r>
            <a:r>
              <a:rPr lang="en-US" sz="2900" dirty="0">
                <a:effectLst/>
              </a:rPr>
              <a:t> </a:t>
            </a:r>
            <a:r>
              <a:rPr lang="en-US" sz="2900" dirty="0" err="1">
                <a:effectLst/>
              </a:rPr>
              <a:t>utilizar</a:t>
            </a:r>
            <a:r>
              <a:rPr lang="en-US" sz="2900" dirty="0">
                <a:effectLst/>
              </a:rPr>
              <a:t> </a:t>
            </a:r>
            <a:r>
              <a:rPr lang="en-US" sz="2900" dirty="0" err="1">
                <a:effectLst/>
              </a:rPr>
              <a:t>servicos</a:t>
            </a:r>
            <a:r>
              <a:rPr lang="en-US" sz="2900" dirty="0">
                <a:effectLst/>
              </a:rPr>
              <a:t> </a:t>
            </a:r>
            <a:r>
              <a:rPr lang="en-US" sz="2900" dirty="0" err="1">
                <a:effectLst/>
              </a:rPr>
              <a:t>como</a:t>
            </a:r>
            <a:r>
              <a:rPr lang="en-US" sz="2900" dirty="0">
                <a:effectLst/>
              </a:rPr>
              <a:t> Application Load Balancing, Network Load Balancing</a:t>
            </a:r>
          </a:p>
          <a:p>
            <a:br>
              <a:rPr lang="en-US" dirty="0"/>
            </a:br>
            <a:endParaRPr lang="en-US" b="0" i="0" dirty="0">
              <a:solidFill>
                <a:srgbClr val="16191F"/>
              </a:solidFill>
              <a:effectLst/>
              <a:latin typeface="Amazon Ember"/>
            </a:endParaRPr>
          </a:p>
          <a:p>
            <a:r>
              <a:rPr lang="en-US" dirty="0"/>
              <a:t> </a:t>
            </a:r>
          </a:p>
          <a:p>
            <a:endParaRPr lang="en-US" sz="1800" dirty="0">
              <a:effectLst/>
            </a:endParaRPr>
          </a:p>
          <a:p>
            <a:pPr defTabSz="914400">
              <a:spcBef>
                <a:spcPts val="900"/>
              </a:spcBef>
            </a:pPr>
            <a:endParaRPr lang="en-US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29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377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429C9-64BA-F64E-2E43-985334035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8791501" cy="2866405"/>
          </a:xfrm>
        </p:spPr>
        <p:txBody>
          <a:bodyPr>
            <a:normAutofit/>
          </a:bodyPr>
          <a:lstStyle/>
          <a:p>
            <a:r>
              <a:rPr lang="en-BR" sz="7200" dirty="0"/>
              <a:t>Monitoramento AWS Fargate</a:t>
            </a:r>
          </a:p>
        </p:txBody>
      </p:sp>
    </p:spTree>
    <p:extLst>
      <p:ext uri="{BB962C8B-B14F-4D97-AF65-F5344CB8AC3E}">
        <p14:creationId xmlns:p14="http://schemas.microsoft.com/office/powerpoint/2010/main" val="3286742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8BB3-7097-602D-54E2-20312A70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6930523" cy="12689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Monitoramento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0A8233-096F-57D8-8D77-DD6AAF8D31FB}"/>
              </a:ext>
            </a:extLst>
          </p:cNvPr>
          <p:cNvSpPr txBox="1"/>
          <p:nvPr/>
        </p:nvSpPr>
        <p:spPr>
          <a:xfrm>
            <a:off x="565151" y="2160016"/>
            <a:ext cx="10407649" cy="36012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sz="3200" b="0" i="0" dirty="0">
                <a:solidFill>
                  <a:srgbClr val="16191F"/>
                </a:solidFill>
                <a:effectLst/>
                <a:latin typeface="Amazon Ember"/>
              </a:rPr>
              <a:t>CloudWatch Logs para </a:t>
            </a:r>
            <a:r>
              <a:rPr lang="en-US" sz="3200" b="0" i="0" dirty="0" err="1">
                <a:solidFill>
                  <a:srgbClr val="16191F"/>
                </a:solidFill>
                <a:effectLst/>
                <a:latin typeface="Amazon Ember"/>
              </a:rPr>
              <a:t>visualizacao</a:t>
            </a:r>
            <a:r>
              <a:rPr lang="en-US" sz="3200" b="0" i="0" dirty="0">
                <a:solidFill>
                  <a:srgbClr val="16191F"/>
                </a:solidFill>
                <a:effectLst/>
                <a:latin typeface="Amazon Ember"/>
              </a:rPr>
              <a:t> e </a:t>
            </a:r>
            <a:r>
              <a:rPr lang="en-US" sz="3200" b="0" i="0" dirty="0" err="1">
                <a:solidFill>
                  <a:srgbClr val="16191F"/>
                </a:solidFill>
                <a:effectLst/>
                <a:latin typeface="Amazon Ember"/>
              </a:rPr>
              <a:t>monitoramento</a:t>
            </a:r>
            <a:r>
              <a:rPr lang="en-US" sz="3200" b="0" i="0" dirty="0">
                <a:solidFill>
                  <a:srgbClr val="16191F"/>
                </a:solidFill>
                <a:effectLst/>
                <a:latin typeface="Amazon Ember"/>
              </a:rPr>
              <a:t> de logs dos </a:t>
            </a:r>
            <a:r>
              <a:rPr lang="en-US" sz="3200" b="0" i="0" dirty="0" err="1">
                <a:solidFill>
                  <a:srgbClr val="16191F"/>
                </a:solidFill>
                <a:effectLst/>
                <a:latin typeface="Amazon Ember"/>
              </a:rPr>
              <a:t>servicos</a:t>
            </a:r>
            <a:endParaRPr lang="en-US" sz="3200" b="0" i="0" dirty="0">
              <a:solidFill>
                <a:srgbClr val="16191F"/>
              </a:solidFill>
              <a:effectLst/>
              <a:latin typeface="Amazon Ember"/>
            </a:endParaRPr>
          </a:p>
          <a:p>
            <a:r>
              <a:rPr lang="en-US" sz="3200" dirty="0">
                <a:solidFill>
                  <a:srgbClr val="16191F"/>
                </a:solidFill>
                <a:latin typeface="Amazon Ember"/>
              </a:rPr>
              <a:t>CloudWatch para </a:t>
            </a:r>
            <a:r>
              <a:rPr lang="en-US" sz="3200" dirty="0" err="1">
                <a:solidFill>
                  <a:srgbClr val="16191F"/>
                </a:solidFill>
                <a:latin typeface="Amazon Ember"/>
              </a:rPr>
              <a:t>monitoramento</a:t>
            </a:r>
            <a:r>
              <a:rPr lang="en-US" sz="3200" dirty="0">
                <a:solidFill>
                  <a:srgbClr val="16191F"/>
                </a:solidFill>
                <a:latin typeface="Amazon Ember"/>
              </a:rPr>
              <a:t> </a:t>
            </a:r>
            <a:r>
              <a:rPr lang="en-US" sz="3200" dirty="0" err="1">
                <a:solidFill>
                  <a:srgbClr val="16191F"/>
                </a:solidFill>
                <a:latin typeface="Amazon Ember"/>
              </a:rPr>
              <a:t>baseado</a:t>
            </a:r>
            <a:r>
              <a:rPr lang="en-US" sz="3200" dirty="0">
                <a:solidFill>
                  <a:srgbClr val="16191F"/>
                </a:solidFill>
                <a:latin typeface="Amazon Ember"/>
              </a:rPr>
              <a:t> </a:t>
            </a:r>
            <a:r>
              <a:rPr lang="en-US" sz="3200" dirty="0" err="1">
                <a:solidFill>
                  <a:srgbClr val="16191F"/>
                </a:solidFill>
                <a:latin typeface="Amazon Ember"/>
              </a:rPr>
              <a:t>em</a:t>
            </a:r>
            <a:r>
              <a:rPr lang="en-US" sz="3200" dirty="0">
                <a:solidFill>
                  <a:srgbClr val="16191F"/>
                </a:solidFill>
                <a:latin typeface="Amazon Ember"/>
              </a:rPr>
              <a:t> </a:t>
            </a:r>
            <a:r>
              <a:rPr lang="en-US" sz="3200" dirty="0" err="1">
                <a:solidFill>
                  <a:srgbClr val="16191F"/>
                </a:solidFill>
                <a:latin typeface="Amazon Ember"/>
              </a:rPr>
              <a:t>métricas</a:t>
            </a:r>
            <a:r>
              <a:rPr lang="en-US" sz="3200" dirty="0">
                <a:solidFill>
                  <a:srgbClr val="16191F"/>
                </a:solidFill>
                <a:latin typeface="Amazon Ember"/>
              </a:rPr>
              <a:t> do cluster </a:t>
            </a:r>
            <a:r>
              <a:rPr lang="en-US" sz="3200" dirty="0" err="1">
                <a:solidFill>
                  <a:srgbClr val="16191F"/>
                </a:solidFill>
                <a:latin typeface="Amazon Ember"/>
              </a:rPr>
              <a:t>como</a:t>
            </a:r>
            <a:r>
              <a:rPr lang="en-US" sz="3200" dirty="0">
                <a:solidFill>
                  <a:srgbClr val="16191F"/>
                </a:solidFill>
                <a:latin typeface="Amazon Ember"/>
              </a:rPr>
              <a:t>:</a:t>
            </a:r>
          </a:p>
          <a:p>
            <a:r>
              <a:rPr lang="en-US" sz="3200" dirty="0" err="1">
                <a:solidFill>
                  <a:srgbClr val="16191F"/>
                </a:solidFill>
                <a:latin typeface="Amazon Ember"/>
              </a:rPr>
              <a:t>Infraestrutura</a:t>
            </a:r>
            <a:r>
              <a:rPr lang="en-US" sz="3200" dirty="0">
                <a:solidFill>
                  <a:srgbClr val="16191F"/>
                </a:solidFill>
                <a:latin typeface="Amazon Ember"/>
              </a:rPr>
              <a:t> (CPU, </a:t>
            </a:r>
            <a:r>
              <a:rPr lang="en-US" sz="3200" dirty="0" err="1">
                <a:solidFill>
                  <a:srgbClr val="16191F"/>
                </a:solidFill>
                <a:latin typeface="Amazon Ember"/>
              </a:rPr>
              <a:t>memoria</a:t>
            </a:r>
            <a:r>
              <a:rPr lang="en-US" sz="3200" dirty="0">
                <a:solidFill>
                  <a:srgbClr val="16191F"/>
                </a:solidFill>
                <a:latin typeface="Amazon Ember"/>
              </a:rPr>
              <a:t>, network)</a:t>
            </a:r>
          </a:p>
          <a:p>
            <a:r>
              <a:rPr lang="en-US" sz="3200" b="0" i="0" dirty="0" err="1">
                <a:solidFill>
                  <a:srgbClr val="16191F"/>
                </a:solidFill>
                <a:effectLst/>
                <a:latin typeface="Amazon Ember"/>
              </a:rPr>
              <a:t>Aplicacao</a:t>
            </a:r>
            <a:r>
              <a:rPr lang="en-US" sz="3200" b="0" i="0" dirty="0">
                <a:solidFill>
                  <a:srgbClr val="16191F"/>
                </a:solidFill>
                <a:effectLst/>
                <a:latin typeface="Amazon Ember"/>
              </a:rPr>
              <a:t> (Thread pool, consume de heap memory, garbage collector ).</a:t>
            </a:r>
          </a:p>
          <a:p>
            <a:br>
              <a:rPr lang="en-US" dirty="0"/>
            </a:br>
            <a:endParaRPr lang="en-US" b="0" i="0" dirty="0">
              <a:solidFill>
                <a:srgbClr val="16191F"/>
              </a:solidFill>
              <a:effectLst/>
              <a:latin typeface="Amazon Ember"/>
            </a:endParaRPr>
          </a:p>
          <a:p>
            <a:r>
              <a:rPr lang="en-US" dirty="0"/>
              <a:t> </a:t>
            </a:r>
          </a:p>
          <a:p>
            <a:endParaRPr lang="en-US" sz="1800" dirty="0">
              <a:effectLst/>
            </a:endParaRPr>
          </a:p>
          <a:p>
            <a:pPr defTabSz="914400">
              <a:spcBef>
                <a:spcPts val="9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2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429C9-64BA-F64E-2E43-985334035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8791501" cy="2866405"/>
          </a:xfrm>
        </p:spPr>
        <p:txBody>
          <a:bodyPr>
            <a:normAutofit/>
          </a:bodyPr>
          <a:lstStyle/>
          <a:p>
            <a:r>
              <a:rPr lang="en-BR" sz="7200" dirty="0"/>
              <a:t>FinOps AWS Fargate</a:t>
            </a:r>
          </a:p>
        </p:txBody>
      </p:sp>
    </p:spTree>
    <p:extLst>
      <p:ext uri="{BB962C8B-B14F-4D97-AF65-F5344CB8AC3E}">
        <p14:creationId xmlns:p14="http://schemas.microsoft.com/office/powerpoint/2010/main" val="2984822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0D8BB3-7097-602D-54E2-20312A70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6653796" cy="12689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Melhores</a:t>
            </a:r>
            <a:r>
              <a:rPr lang="en-US" dirty="0"/>
              <a:t> </a:t>
            </a:r>
            <a:r>
              <a:rPr lang="en-US" dirty="0" err="1"/>
              <a:t>Práticas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0A8233-096F-57D8-8D77-DD6AAF8D31FB}"/>
              </a:ext>
            </a:extLst>
          </p:cNvPr>
          <p:cNvSpPr txBox="1"/>
          <p:nvPr/>
        </p:nvSpPr>
        <p:spPr>
          <a:xfrm>
            <a:off x="565151" y="2160016"/>
            <a:ext cx="8109617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30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135361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25564</TotalTime>
  <Words>290</Words>
  <Application>Microsoft Macintosh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Amazon Ember</vt:lpstr>
      <vt:lpstr>Arial</vt:lpstr>
      <vt:lpstr>Calibri</vt:lpstr>
      <vt:lpstr>Neue Haas Grotesk Text Pro</vt:lpstr>
      <vt:lpstr>PunchcardVTI</vt:lpstr>
      <vt:lpstr>Networking AWS Fargate</vt:lpstr>
      <vt:lpstr>Networking</vt:lpstr>
      <vt:lpstr>Escalabilidade AWS Fargate</vt:lpstr>
      <vt:lpstr>Auto Scaling e Balanceamento de Carga</vt:lpstr>
      <vt:lpstr>Monitoramento AWS Fargate</vt:lpstr>
      <vt:lpstr>Monitoramento</vt:lpstr>
      <vt:lpstr>FinOps AWS Fargate</vt:lpstr>
      <vt:lpstr>Melhores Práticas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SQS</dc:title>
  <dc:creator>Alan Dantas de Moura</dc:creator>
  <cp:lastModifiedBy>Alan Dantas de Moura</cp:lastModifiedBy>
  <cp:revision>20</cp:revision>
  <dcterms:created xsi:type="dcterms:W3CDTF">2023-09-20T01:55:09Z</dcterms:created>
  <dcterms:modified xsi:type="dcterms:W3CDTF">2023-12-20T02:40:37Z</dcterms:modified>
</cp:coreProperties>
</file>