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75"/>
  </p:notesMasterIdLst>
  <p:sldIdLst>
    <p:sldId id="285" r:id="rId5"/>
    <p:sldId id="292" r:id="rId6"/>
    <p:sldId id="294" r:id="rId7"/>
    <p:sldId id="410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3" r:id="rId16"/>
    <p:sldId id="304" r:id="rId17"/>
    <p:sldId id="305" r:id="rId18"/>
    <p:sldId id="306" r:id="rId19"/>
    <p:sldId id="403" r:id="rId20"/>
    <p:sldId id="308" r:id="rId21"/>
    <p:sldId id="309" r:id="rId22"/>
    <p:sldId id="310" r:id="rId23"/>
    <p:sldId id="311" r:id="rId24"/>
    <p:sldId id="313" r:id="rId25"/>
    <p:sldId id="314" r:id="rId26"/>
    <p:sldId id="315" r:id="rId27"/>
    <p:sldId id="317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18" r:id="rId36"/>
    <p:sldId id="329" r:id="rId37"/>
    <p:sldId id="330" r:id="rId38"/>
    <p:sldId id="331" r:id="rId39"/>
    <p:sldId id="332" r:id="rId40"/>
    <p:sldId id="342" r:id="rId41"/>
    <p:sldId id="406" r:id="rId42"/>
    <p:sldId id="407" r:id="rId43"/>
    <p:sldId id="408" r:id="rId44"/>
    <p:sldId id="409" r:id="rId45"/>
    <p:sldId id="346" r:id="rId46"/>
    <p:sldId id="351" r:id="rId47"/>
    <p:sldId id="355" r:id="rId48"/>
    <p:sldId id="363" r:id="rId49"/>
    <p:sldId id="364" r:id="rId50"/>
    <p:sldId id="365" r:id="rId51"/>
    <p:sldId id="369" r:id="rId52"/>
    <p:sldId id="370" r:id="rId53"/>
    <p:sldId id="371" r:id="rId54"/>
    <p:sldId id="373" r:id="rId55"/>
    <p:sldId id="374" r:id="rId56"/>
    <p:sldId id="381" r:id="rId57"/>
    <p:sldId id="383" r:id="rId58"/>
    <p:sldId id="385" r:id="rId59"/>
    <p:sldId id="390" r:id="rId60"/>
    <p:sldId id="391" r:id="rId61"/>
    <p:sldId id="392" r:id="rId62"/>
    <p:sldId id="396" r:id="rId63"/>
    <p:sldId id="353" r:id="rId64"/>
    <p:sldId id="354" r:id="rId65"/>
    <p:sldId id="401" r:id="rId66"/>
    <p:sldId id="411" r:id="rId67"/>
    <p:sldId id="412" r:id="rId68"/>
    <p:sldId id="413" r:id="rId69"/>
    <p:sldId id="399" r:id="rId70"/>
    <p:sldId id="414" r:id="rId71"/>
    <p:sldId id="400" r:id="rId72"/>
    <p:sldId id="415" r:id="rId73"/>
    <p:sldId id="404" r:id="rId74"/>
  </p:sldIdLst>
  <p:sldSz cx="9144000" cy="5143500" type="screen16x9"/>
  <p:notesSz cx="6858000" cy="9144000"/>
  <p:custDataLst>
    <p:tags r:id="rId7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64C"/>
    <a:srgbClr val="595A5D"/>
    <a:srgbClr val="414042"/>
    <a:srgbClr val="DCDCDC"/>
    <a:srgbClr val="4F81BD"/>
    <a:srgbClr val="0C9B2E"/>
    <a:srgbClr val="FFFAD0"/>
    <a:srgbClr val="FFF8AE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6" autoAdjust="0"/>
    <p:restoredTop sz="89580" autoAdjust="0"/>
  </p:normalViewPr>
  <p:slideViewPr>
    <p:cSldViewPr snapToGrid="0" showGuides="1">
      <p:cViewPr varScale="1">
        <p:scale>
          <a:sx n="132" d="100"/>
          <a:sy n="132" d="100"/>
        </p:scale>
        <p:origin x="1128" y="16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gs" Target="tags/tag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t/blogs/aws/elb-connection-draining-remove-instances-from-service-with-care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aws.amazon.com/ElasticLoadBalancing/latest/APIReference/Welcome.html" TargetMode="External"/><Relationship Id="rId5" Type="http://schemas.openxmlformats.org/officeDocument/2006/relationships/hyperlink" Target="https://docs.aws.amazon.com/ElasticLoadBalancing/latest/APIReference/API_ModifyLoadBalancerAttributes.html" TargetMode="External"/><Relationship Id="rId4" Type="http://schemas.openxmlformats.org/officeDocument/2006/relationships/hyperlink" Target="https://aws.amazon.com/cli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distribui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o </a:t>
            </a:r>
            <a:r>
              <a:rPr lang="en-US" dirty="0" err="1"/>
              <a:t>tráfego</a:t>
            </a:r>
            <a:r>
              <a:rPr lang="en-US" dirty="0"/>
              <a:t> de entrada de </a:t>
            </a:r>
            <a:r>
              <a:rPr lang="en-US" dirty="0" err="1"/>
              <a:t>aplicativos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destinos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Amazon</a:t>
            </a:r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36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65" name="Shape 4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554699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589227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945221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8272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64720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07868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7759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873976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60528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2259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70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 marL="0" lvl="0" indent="0">
              <a:buFont typeface="+mj-lt"/>
              <a:buNone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74401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 marL="514350" lvl="0" indent="-514350"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53356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 marL="514350" lvl="0" indent="-514350"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99160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672780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952626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 marL="514350" lvl="0" indent="-514350"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081439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44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723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92483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289675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54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510" name="Shape 5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7631757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510" name="Shape 5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Bold"/>
              </a:rPr>
              <a:t>Server Name Indication (SNI)</a:t>
            </a:r>
            <a:br>
              <a:rPr lang="en-US" sz="3200" dirty="0"/>
            </a:b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O Server Name Indication (SNI –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Indicação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de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nome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de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servidor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)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é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uma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extensão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do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protocolo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TLS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quer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permite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que o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cliente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indique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o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nome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de host a ser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conectado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no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início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do handshake do TLS. O load balancer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pode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apresentar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vários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certificados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pelo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mesmo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listener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seguro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, o que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permite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oferecer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suporte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a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diversos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sites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seguros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usando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um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único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listener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seguro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.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Os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Application Load Balancers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também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oferecem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suporte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a um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algoritmo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inteligente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de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seleção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de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certificado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com SNI. Se o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nome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de host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indicado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por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um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cliente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corresponder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a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vários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certificados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, o load balancer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determinará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o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melhor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certificado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a usar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considerando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vários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fatores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,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incluindo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os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recursos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do </a:t>
            </a:r>
            <a:r>
              <a:rPr lang="en-US" sz="3200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cliente</a:t>
            </a:r>
            <a:r>
              <a:rPr lang="en-US" sz="3200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9158351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510" name="Shape 5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6671251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65" name="Shape 4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4687818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65" name="Shape 4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1276798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65" name="Shape 4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996880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65" name="Shape 4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428953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65" name="Shape 4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5713043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510" name="Shape 5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9512761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540" name="Shape 5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400" indent="-406400">
              <a:lnSpc>
                <a:spcPct val="100000"/>
              </a:lnSpc>
              <a:buSzPct val="100000"/>
              <a:buChar char="•"/>
            </a:lvl1pPr>
          </a:lstStyle>
          <a:p>
            <a:pPr algn="l"/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Cada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log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contém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informações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como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o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horário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em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que a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solicitação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foi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recebida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, o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endereço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IP do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cliente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,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latências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,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caminhos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de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solicitação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e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respostas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do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servidor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.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Você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pode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usar esses logs de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acesso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para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analisar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padrões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de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tráfego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e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solucionar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problemas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.</a:t>
            </a:r>
          </a:p>
          <a:p>
            <a:pPr algn="l"/>
            <a:endParaRPr lang="en-US" sz="3200" b="0" i="0" dirty="0">
              <a:solidFill>
                <a:srgbClr val="16191F"/>
              </a:solidFill>
              <a:effectLst/>
              <a:highlight>
                <a:srgbClr val="FFFFFF"/>
              </a:highlight>
              <a:latin typeface="Amazon Ember"/>
            </a:endParaRPr>
          </a:p>
          <a:p>
            <a:pPr algn="l"/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Logs de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acesso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são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um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recurso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opcional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do Elastic Load Balancing que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é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desabilitado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por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padrão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.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Depois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que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você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habilita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os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logs de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acesso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para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seu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balanceador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de carga, o Elastic Load Balancing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captura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os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logs e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os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armazena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no bucket do Amazon S3 que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você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especifica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como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arquivos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compactados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.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Você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pode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desabilitar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os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logs de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acesso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a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qualquer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sz="32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momento</a:t>
            </a:r>
            <a:r>
              <a:rPr lang="en-US" sz="32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.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108074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400" lvl="0" indent="-406400">
              <a:lnSpc>
                <a:spcPct val="100000"/>
              </a:lnSpc>
              <a:buSzPct val="100000"/>
              <a:buChar char="•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0462938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534" name="Shape 5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8718090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591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65" name="Shape 4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610820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65" name="Shape 4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8596732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65" name="Shape 4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r>
              <a:rPr lang="en-US" sz="3200" b="0" i="0" dirty="0">
                <a:solidFill>
                  <a:srgbClr val="040C28"/>
                </a:solidFill>
                <a:effectLst/>
                <a:latin typeface="Google Sans"/>
              </a:rPr>
              <a:t>O Network Load Balancer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Google Sans"/>
              </a:rPr>
              <a:t>fornece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Google Sans"/>
              </a:rPr>
              <a:t>automaticamente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Google Sans"/>
              </a:rPr>
              <a:t> um IP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Google Sans"/>
              </a:rPr>
              <a:t>estático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Google Sans"/>
              </a:rPr>
              <a:t>por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Google Sans"/>
              </a:rPr>
              <a:t> zona de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Google Sans"/>
              </a:rPr>
              <a:t>disponibilidade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Google Sans"/>
              </a:rPr>
              <a:t> (sub-rede) que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Google Sans"/>
              </a:rPr>
              <a:t>pode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Google Sans"/>
              </a:rPr>
              <a:t> ser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Google Sans"/>
              </a:rPr>
              <a:t>usado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Google Sans"/>
              </a:rPr>
              <a:t>pelas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Google Sans"/>
              </a:rPr>
              <a:t>aplicações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Google Sans"/>
              </a:rPr>
              <a:t>como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Google Sans"/>
              </a:rPr>
              <a:t> IP de front-end do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Google Sans"/>
              </a:rPr>
              <a:t>balanceador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Google Sans"/>
              </a:rPr>
              <a:t> de carga</a:t>
            </a:r>
            <a:r>
              <a:rPr lang="en-US" sz="3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3740679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Bold"/>
              </a:rPr>
              <a:t>Suporte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Bold"/>
              </a:rPr>
              <a:t> a IP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Bold"/>
              </a:rPr>
              <a:t>estático</a:t>
            </a:r>
            <a:b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</a:b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O Network Load Balancer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fornece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automaticamente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um IP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estático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por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zona de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disponibilidade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(sub-rede) que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pode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ser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usado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pelas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aplicações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como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IP de front-end do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balanceador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de carga.</a:t>
            </a:r>
          </a:p>
          <a:p>
            <a:pPr algn="l"/>
            <a:endParaRPr lang="en-US" b="0" i="0" dirty="0">
              <a:solidFill>
                <a:srgbClr val="232F3E"/>
              </a:solidFill>
              <a:effectLst/>
              <a:highlight>
                <a:srgbClr val="F1F4F6"/>
              </a:highlight>
              <a:latin typeface="AmazonEmber"/>
            </a:endParaRPr>
          </a:p>
          <a:p>
            <a:pPr algn="l"/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Bold"/>
              </a:rPr>
              <a:t>Suporte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Bold"/>
              </a:rPr>
              <a:t> a IP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Bold"/>
              </a:rPr>
              <a:t>elástico</a:t>
            </a:r>
            <a:b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</a:b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Além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disso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, o Network Load Balancer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oferece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a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opção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de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atribuir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um IP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elástico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por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zona de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disponibilidade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(sub-rede),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fornecendo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assim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o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seu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próprio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 IP </a:t>
            </a:r>
            <a:r>
              <a:rPr lang="en-US" b="0" i="0" dirty="0" err="1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fixo</a:t>
            </a:r>
            <a:r>
              <a:rPr lang="en-US" b="0" i="0" dirty="0">
                <a:solidFill>
                  <a:srgbClr val="232F3E"/>
                </a:solidFill>
                <a:effectLst/>
                <a:highlight>
                  <a:srgbClr val="F1F4F6"/>
                </a:highlight>
                <a:latin typeface="AmazonEmber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49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65" name="Shape 4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0539606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65" name="Shape 4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br>
              <a:rPr lang="en-US" sz="3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en-US" sz="3200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32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Um </a:t>
            </a:r>
            <a:r>
              <a:rPr lang="en-US" sz="3200" b="0" i="0" dirty="0" err="1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balanceador</a:t>
            </a:r>
            <a:r>
              <a:rPr lang="en-US" sz="32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 de carga </a:t>
            </a:r>
            <a:r>
              <a:rPr lang="en-US" sz="3200" b="0" i="0" dirty="0" err="1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voltado</a:t>
            </a:r>
            <a:r>
              <a:rPr lang="en-US" sz="32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 para a internet </a:t>
            </a:r>
            <a:r>
              <a:rPr lang="en-US" sz="3200" b="0" i="0" dirty="0" err="1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roteia</a:t>
            </a:r>
            <a:r>
              <a:rPr lang="en-US" sz="32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solicitações</a:t>
            </a:r>
            <a:r>
              <a:rPr lang="en-US" sz="32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 de </a:t>
            </a:r>
            <a:r>
              <a:rPr lang="en-US" sz="3200" b="0" i="0" dirty="0" err="1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clientes</a:t>
            </a:r>
            <a:r>
              <a:rPr lang="en-US" sz="32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 para </a:t>
            </a:r>
            <a:r>
              <a:rPr lang="en-US" sz="3200" b="0" i="0" dirty="0" err="1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alvos</a:t>
            </a:r>
            <a:r>
              <a:rPr lang="en-US" sz="32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 pela internet. Um </a:t>
            </a:r>
            <a:r>
              <a:rPr lang="en-US" sz="3200" b="0" i="0" dirty="0" err="1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balanceador</a:t>
            </a:r>
            <a:r>
              <a:rPr lang="en-US" sz="32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 de carga </a:t>
            </a:r>
            <a:r>
              <a:rPr lang="en-US" sz="3200" b="0" i="0" dirty="0" err="1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interno</a:t>
            </a:r>
            <a:r>
              <a:rPr lang="en-US" sz="32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roteia</a:t>
            </a:r>
            <a:r>
              <a:rPr lang="en-US" sz="32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solicitações</a:t>
            </a:r>
            <a:r>
              <a:rPr lang="en-US" sz="32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 para </a:t>
            </a:r>
            <a:r>
              <a:rPr lang="en-US" sz="3200" b="0" i="0" dirty="0" err="1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alvos</a:t>
            </a:r>
            <a:r>
              <a:rPr lang="en-US" sz="32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usando</a:t>
            </a:r>
            <a:r>
              <a:rPr lang="en-US" sz="32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endereços</a:t>
            </a:r>
            <a:r>
              <a:rPr lang="en-US" sz="32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 IP privados</a:t>
            </a:r>
            <a:r>
              <a:rPr lang="en-US" sz="3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 .</a:t>
            </a:r>
            <a:endParaRPr lang="en-US" sz="3200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856516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65" name="Shape 4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9937912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510" name="Shape 5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724945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666078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747726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65" name="Shape 4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8040080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062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19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510" name="Shape 5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3660898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540" name="Shape 5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400" indent="-406400">
              <a:lnSpc>
                <a:spcPct val="100000"/>
              </a:lnSpc>
              <a:buSzPct val="100000"/>
              <a:buChar char="•"/>
            </a:lvl1pPr>
          </a:lstStyle>
          <a:p>
            <a:pPr marL="514350" lvl="0" indent="-514350"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609901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534" name="Shape 5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5522979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534" name="Shape 5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6977595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534" name="Shape 5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7949977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54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 marL="514350" lvl="0" indent="-514350"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3439044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534" name="Shape 5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Figura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1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abaixo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mostra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uma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arquitetura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escalável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para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proteger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o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tráfego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de entrada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usando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o Cisco Secure Firewall e o AWS Gateway Load Balancer. Essa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arquitetura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recomenda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criar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um VPC de appliance com um AWS Gateway Load Balancer e appliances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virtuais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do Cisco Secure Firewall no pool de backend do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balanceador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de carga do gateway.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Os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balanceadores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de carga do gateway se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comunicam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com esses firewalls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usando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o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encapsulamento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Geneve,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eliminando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necessidade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de SNAT, pois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os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pacotes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têm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informações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de interface de rede virtual (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vni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)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incorporadas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.</a:t>
            </a:r>
          </a:p>
          <a:p>
            <a:pPr algn="l"/>
            <a:endParaRPr lang="en-US" sz="3200" b="0" i="0" dirty="0">
              <a:solidFill>
                <a:srgbClr val="495057"/>
              </a:solidFill>
              <a:effectLst/>
              <a:highlight>
                <a:srgbClr val="FFFFFF"/>
              </a:highlight>
              <a:latin typeface="CiscoSans"/>
            </a:endParaRPr>
          </a:p>
          <a:p>
            <a:pPr algn="l"/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O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usuário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da Internet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envia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tráfego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destinado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ao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endereço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IP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elástico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de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uma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carga de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trabalho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. O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tráfego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atinge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o gateway da Internet e,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em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seguida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,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é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redirecionado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para o AWS Gateway Load Balancer Endpoint (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GWLBe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). O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GWLBe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envia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tráfego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para o GWLB e,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em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seguida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, para o firewall para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inspeção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.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Após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inspeção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, o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pacote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é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então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encaminhado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para a carga de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trabalho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de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destino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via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GWLBe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.</a:t>
            </a:r>
          </a:p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5813420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534" name="Shape 5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Figura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1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abaixo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mostra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uma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arquitetura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escalável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para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proteger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o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tráfego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de entrada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usando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o Cisco Secure Firewall e o AWS Gateway Load Balancer. Essa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arquitetura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recomenda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criar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um VPC de appliance com um AWS Gateway Load Balancer e appliances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virtuais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do Cisco Secure Firewall no pool de backend do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balanceador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de carga do gateway.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Os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balanceadores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de carga do gateway se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comunicam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com esses firewalls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usando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o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encapsulamento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Geneve,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eliminando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necessidade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de SNAT, pois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os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pacotes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têm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informações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de interface de rede virtual (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vni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)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incorporadas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.</a:t>
            </a:r>
          </a:p>
          <a:p>
            <a:pPr algn="l"/>
            <a:endParaRPr lang="en-US" sz="3200" b="0" i="0" dirty="0">
              <a:solidFill>
                <a:srgbClr val="495057"/>
              </a:solidFill>
              <a:effectLst/>
              <a:highlight>
                <a:srgbClr val="FFFFFF"/>
              </a:highlight>
              <a:latin typeface="CiscoSans"/>
            </a:endParaRPr>
          </a:p>
          <a:p>
            <a:pPr algn="l"/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O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usuário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da Internet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envia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tráfego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destinado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ao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endereço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IP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elástico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de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uma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carga de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trabalho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. O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tráfego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atinge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o gateway da Internet e,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em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seguida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,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é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redirecionado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para o AWS Gateway Load Balancer Endpoint (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GWLBe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). O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GWLBe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envia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tráfego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para o GWLB e,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em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seguida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, para o firewall para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inspeção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.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Após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inspeção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, o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pacote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é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então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encaminhado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para a carga de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trabalho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de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destino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via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GWLBe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.</a:t>
            </a:r>
          </a:p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5099188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534" name="Shape 5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Figura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1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abaixo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mostra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uma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arquitetura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escalável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para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proteger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o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tráfego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de entrada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usando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o Cisco Secure Firewall e o AWS Gateway Load Balancer. Essa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arquitetura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recomenda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criar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um VPC de appliance com um AWS Gateway Load Balancer e appliances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virtuais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do Cisco Secure Firewall no pool de backend do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balanceador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de carga do gateway.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Os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balanceadores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de carga do gateway se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comunicam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com esses firewalls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usando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o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encapsulamento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Geneve,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eliminando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necessidade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de SNAT, pois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os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pacotes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têm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informações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de interface de rede virtual (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vni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)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incorporadas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.</a:t>
            </a:r>
          </a:p>
          <a:p>
            <a:pPr algn="l"/>
            <a:endParaRPr lang="en-US" sz="3200" b="0" i="0" dirty="0">
              <a:solidFill>
                <a:srgbClr val="495057"/>
              </a:solidFill>
              <a:effectLst/>
              <a:highlight>
                <a:srgbClr val="FFFFFF"/>
              </a:highlight>
              <a:latin typeface="CiscoSans"/>
            </a:endParaRPr>
          </a:p>
          <a:p>
            <a:pPr algn="l"/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O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usuário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da Internet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envia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tráfego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destinado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ao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endereço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IP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elástico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de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uma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carga de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trabalho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. O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tráfego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atinge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o gateway da Internet e,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em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seguida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,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é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redirecionado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para o AWS Gateway Load Balancer Endpoint (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GWLBe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). O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GWLBe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envia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tráfego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para o GWLB e,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em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seguida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, para o firewall para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inspeção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.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Após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inspeção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, o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pacote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é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então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encaminhado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para a carga de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trabalho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de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destino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 via </a:t>
            </a:r>
            <a:r>
              <a:rPr lang="en-US" sz="3200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GWLBe</a:t>
            </a:r>
            <a:r>
              <a:rPr lang="en-US" sz="3200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CiscoSans"/>
              </a:rPr>
              <a:t>.</a:t>
            </a:r>
          </a:p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84868215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8289089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534" name="Shape 5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Agora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você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pode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evitar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essa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situação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habilitando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o novo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recurso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 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Bold"/>
              </a:rPr>
              <a:t>Connection Draining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 para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seus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Elastic Load Balancers.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Você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pode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fazer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isso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no </a:t>
            </a:r>
            <a:r>
              <a:rPr lang="en-US" sz="3200" b="0" i="0" u="sng" dirty="0">
                <a:solidFill>
                  <a:srgbClr val="0972D3"/>
                </a:solidFill>
                <a:effectLst/>
                <a:latin typeface="AmazonEmber"/>
                <a:hlinkClick r:id="rId3"/>
              </a:rPr>
              <a:t>AWS Management Console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 ,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na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 </a:t>
            </a:r>
            <a:r>
              <a:rPr lang="en-US" sz="3200" b="0" i="0" u="sng" dirty="0">
                <a:solidFill>
                  <a:srgbClr val="0972D3"/>
                </a:solidFill>
                <a:effectLst/>
                <a:latin typeface="AmazonEmber"/>
                <a:hlinkClick r:id="rId4"/>
              </a:rPr>
              <a:t>AWS Command Line Interface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 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ou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chamando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a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função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 </a:t>
            </a:r>
            <a:r>
              <a:rPr lang="en-US" sz="3200" b="0" i="0" u="sng" dirty="0">
                <a:solidFill>
                  <a:srgbClr val="0972D3"/>
                </a:solidFill>
                <a:effectLst/>
                <a:latin typeface="AmazonEmberBold"/>
                <a:hlinkClick r:id="rId5"/>
              </a:rPr>
              <a:t>ModifyLoadBalancerAttributes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 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na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 </a:t>
            </a:r>
            <a:r>
              <a:rPr lang="en-US" sz="3200" b="0" i="0" u="sng" dirty="0">
                <a:solidFill>
                  <a:srgbClr val="0972D3"/>
                </a:solidFill>
                <a:effectLst/>
                <a:latin typeface="AmazonEmber"/>
                <a:hlinkClick r:id="rId6"/>
              </a:rPr>
              <a:t>Elastic Load Balancing API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 . Basta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habilitar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o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recurso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e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inserir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um tempo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limite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entre um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segundo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e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uma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hora. O Connection Draining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é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habilitado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por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padrão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balanceadores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de carga que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são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criados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AmazonEmber"/>
              </a:rPr>
              <a:t>usando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mazonEmber"/>
              </a:rPr>
              <a:t> o Console.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96963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750840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22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65" name="Shape 4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00000"/>
              </a:lnSpc>
              <a:buSzPct val="100000"/>
              <a:buFont typeface="+mj-lt"/>
              <a:buAutoNum type="arabicPeriod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27204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00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00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 Experts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8" y="1250571"/>
            <a:ext cx="8477507" cy="744537"/>
          </a:xfrm>
        </p:spPr>
        <p:txBody>
          <a:bodyPr/>
          <a:lstStyle/>
          <a:p>
            <a:r>
              <a:rPr lang="en-US" dirty="0"/>
              <a:t>Elastic Load Balancing Deep Dive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3254630" y="1245568"/>
            <a:ext cx="5467680" cy="3077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000" dirty="0" err="1">
                <a:solidFill>
                  <a:srgbClr val="FFFFFF"/>
                </a:solidFill>
              </a:rPr>
              <a:t>Balanceamento</a:t>
            </a:r>
            <a:r>
              <a:rPr lang="en-US" sz="2000" dirty="0">
                <a:solidFill>
                  <a:srgbClr val="FFFFFF"/>
                </a:solidFill>
              </a:rPr>
              <a:t> de carga de </a:t>
            </a:r>
            <a:r>
              <a:rPr lang="en-US" sz="2000" dirty="0" err="1">
                <a:solidFill>
                  <a:srgbClr val="FFFFFF"/>
                </a:solidFill>
              </a:rPr>
              <a:t>camada</a:t>
            </a:r>
            <a:r>
              <a:rPr lang="en-US" sz="2000" dirty="0">
                <a:solidFill>
                  <a:srgbClr val="FFFFFF"/>
                </a:solidFill>
              </a:rPr>
              <a:t> 7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000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FFFFFF"/>
                </a:solidFill>
              </a:rPr>
              <a:t>O </a:t>
            </a:r>
            <a:r>
              <a:rPr lang="en-US" sz="2000" dirty="0" err="1">
                <a:solidFill>
                  <a:srgbClr val="FFFFFF"/>
                </a:solidFill>
              </a:rPr>
              <a:t>roteamento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baseado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conteúdo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permite</a:t>
            </a:r>
            <a:r>
              <a:rPr lang="en-US" sz="2000" dirty="0">
                <a:solidFill>
                  <a:srgbClr val="FFFFFF"/>
                </a:solidFill>
              </a:rPr>
              <a:t> que </a:t>
            </a:r>
            <a:r>
              <a:rPr lang="en-US" sz="2000" dirty="0" err="1">
                <a:solidFill>
                  <a:srgbClr val="FFFFFF"/>
                </a:solidFill>
              </a:rPr>
              <a:t>solicitações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sejam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roteadas</a:t>
            </a:r>
            <a:r>
              <a:rPr lang="en-US" sz="2000" dirty="0">
                <a:solidFill>
                  <a:srgbClr val="FFFFFF"/>
                </a:solidFill>
              </a:rPr>
              <a:t> para </a:t>
            </a:r>
            <a:r>
              <a:rPr lang="en-US" sz="2000" dirty="0" err="1">
                <a:solidFill>
                  <a:srgbClr val="FFFFFF"/>
                </a:solidFill>
              </a:rPr>
              <a:t>diferentes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aplicativos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por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trás</a:t>
            </a:r>
            <a:r>
              <a:rPr lang="en-US" sz="2000" dirty="0">
                <a:solidFill>
                  <a:srgbClr val="FFFFFF"/>
                </a:solidFill>
              </a:rPr>
              <a:t> de um </a:t>
            </a:r>
            <a:r>
              <a:rPr lang="en-US" sz="2000" dirty="0" err="1">
                <a:solidFill>
                  <a:srgbClr val="FFFFFF"/>
                </a:solidFill>
              </a:rPr>
              <a:t>único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balanceador</a:t>
            </a:r>
            <a:r>
              <a:rPr lang="en-US" sz="2000" dirty="0">
                <a:solidFill>
                  <a:srgbClr val="FFFFFF"/>
                </a:solidFill>
              </a:rPr>
              <a:t> de carga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000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000" dirty="0" err="1">
                <a:solidFill>
                  <a:srgbClr val="FFFFFF"/>
                </a:solidFill>
              </a:rPr>
              <a:t>Suporte</a:t>
            </a:r>
            <a:r>
              <a:rPr lang="en-US" sz="2000" dirty="0">
                <a:solidFill>
                  <a:srgbClr val="FFFFFF"/>
                </a:solidFill>
              </a:rPr>
              <a:t> para </a:t>
            </a:r>
            <a:r>
              <a:rPr lang="en-US" sz="2000" dirty="0" err="1">
                <a:solidFill>
                  <a:srgbClr val="FFFFFF"/>
                </a:solidFill>
              </a:rPr>
              <a:t>microsserviços</a:t>
            </a:r>
            <a:r>
              <a:rPr lang="en-US" sz="2000" dirty="0">
                <a:solidFill>
                  <a:srgbClr val="FFFFFF"/>
                </a:solidFill>
              </a:rPr>
              <a:t> e </a:t>
            </a:r>
            <a:r>
              <a:rPr lang="en-US" sz="2000" dirty="0" err="1">
                <a:solidFill>
                  <a:srgbClr val="FFFFFF"/>
                </a:solidFill>
              </a:rPr>
              <a:t>aplicações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baseadas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contêineres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incluindo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integração</a:t>
            </a:r>
            <a:r>
              <a:rPr lang="en-US" sz="2000" dirty="0">
                <a:solidFill>
                  <a:srgbClr val="FFFFFF"/>
                </a:solidFill>
              </a:rPr>
              <a:t> profunda com o Elastic Container Service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462" name="Shape 462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spc="-100" dirty="0">
                <a:solidFill>
                  <a:schemeClr val="bg2"/>
                </a:solidFill>
              </a:rPr>
              <a:t>Application Load Balancer</a:t>
            </a:r>
            <a:endParaRPr sz="4800" spc="-100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901" y="880399"/>
            <a:ext cx="3827655" cy="38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234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329379" y="1002792"/>
            <a:ext cx="5009870" cy="387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 err="1">
                <a:solidFill>
                  <a:schemeClr val="bg2"/>
                </a:solidFill>
              </a:rPr>
              <a:t>Suporte</a:t>
            </a:r>
            <a:r>
              <a:rPr lang="en-US" dirty="0">
                <a:solidFill>
                  <a:schemeClr val="bg2"/>
                </a:solidFill>
              </a:rPr>
              <a:t> para </a:t>
            </a:r>
            <a:r>
              <a:rPr lang="en-US" dirty="0" err="1">
                <a:solidFill>
                  <a:srgbClr val="FFC000"/>
                </a:solidFill>
              </a:rPr>
              <a:t>WebSockets</a:t>
            </a:r>
            <a:r>
              <a:rPr lang="en-US" dirty="0">
                <a:solidFill>
                  <a:schemeClr val="bg2"/>
                </a:solidFill>
              </a:rPr>
              <a:t> e </a:t>
            </a:r>
            <a:r>
              <a:rPr lang="en-US" dirty="0">
                <a:solidFill>
                  <a:srgbClr val="FFC000"/>
                </a:solidFill>
              </a:rPr>
              <a:t>HTTP/2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 err="1">
                <a:solidFill>
                  <a:schemeClr val="bg2"/>
                </a:solidFill>
              </a:rPr>
              <a:t>Roteamento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baseado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caminho</a:t>
            </a:r>
            <a:r>
              <a:rPr lang="en-US" dirty="0">
                <a:solidFill>
                  <a:srgbClr val="FFC000"/>
                </a:solidFill>
              </a:rPr>
              <a:t> e host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 err="1">
                <a:solidFill>
                  <a:srgbClr val="FFC000"/>
                </a:solidFill>
              </a:rPr>
              <a:t>Verificações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integridade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aprimoradas</a:t>
            </a:r>
            <a:r>
              <a:rPr lang="en-US" dirty="0">
                <a:solidFill>
                  <a:schemeClr val="bg2"/>
                </a:solidFill>
              </a:rPr>
              <a:t> e </a:t>
            </a:r>
            <a:r>
              <a:rPr lang="en-US" dirty="0" err="1">
                <a:solidFill>
                  <a:schemeClr val="bg2"/>
                </a:solidFill>
              </a:rPr>
              <a:t>métricas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adicionais</a:t>
            </a:r>
            <a:r>
              <a:rPr lang="en-US" dirty="0">
                <a:solidFill>
                  <a:schemeClr val="bg2"/>
                </a:solidFill>
              </a:rPr>
              <a:t> do CloudWatch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 err="1">
                <a:solidFill>
                  <a:schemeClr val="bg2"/>
                </a:solidFill>
              </a:rPr>
              <a:t>Desempenho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aprimorado</a:t>
            </a:r>
            <a:r>
              <a:rPr lang="en-US" dirty="0">
                <a:solidFill>
                  <a:schemeClr val="bg2"/>
                </a:solidFill>
              </a:rPr>
              <a:t> para </a:t>
            </a:r>
            <a:r>
              <a:rPr lang="en-US" dirty="0" err="1">
                <a:solidFill>
                  <a:schemeClr val="bg2"/>
                </a:solidFill>
              </a:rPr>
              <a:t>aplicativos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em</a:t>
            </a:r>
            <a:r>
              <a:rPr lang="en-US" dirty="0">
                <a:solidFill>
                  <a:schemeClr val="bg2"/>
                </a:solidFill>
              </a:rPr>
              <a:t> tempo real e de streaming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API do Elastic Load Balancing </a:t>
            </a:r>
            <a:r>
              <a:rPr lang="en-US" dirty="0" err="1">
                <a:solidFill>
                  <a:schemeClr val="bg2"/>
                </a:solidFill>
              </a:rPr>
              <a:t>aprimorada</a:t>
            </a:r>
            <a:endParaRPr lang="en-US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 err="1">
                <a:solidFill>
                  <a:schemeClr val="bg2"/>
                </a:solidFill>
              </a:rPr>
              <a:t>Proteção</a:t>
            </a:r>
            <a:r>
              <a:rPr lang="en-US" dirty="0">
                <a:solidFill>
                  <a:schemeClr val="bg2"/>
                </a:solidFill>
              </a:rPr>
              <a:t> contra </a:t>
            </a:r>
            <a:r>
              <a:rPr lang="en-US" dirty="0" err="1">
                <a:solidFill>
                  <a:schemeClr val="bg2"/>
                </a:solidFill>
              </a:rPr>
              <a:t>exclusão</a:t>
            </a:r>
            <a:r>
              <a:rPr lang="en-US" dirty="0">
                <a:solidFill>
                  <a:schemeClr val="bg2"/>
                </a:solidFill>
              </a:rPr>
              <a:t> da API do </a:t>
            </a:r>
            <a:r>
              <a:rPr lang="en-US" dirty="0" err="1">
                <a:solidFill>
                  <a:schemeClr val="bg2"/>
                </a:solidFill>
              </a:rPr>
              <a:t>balanceador</a:t>
            </a:r>
            <a:r>
              <a:rPr lang="en-US" dirty="0">
                <a:solidFill>
                  <a:schemeClr val="bg2"/>
                </a:solidFill>
              </a:rPr>
              <a:t> de carga</a:t>
            </a:r>
          </a:p>
        </p:txBody>
      </p:sp>
      <p:sp>
        <p:nvSpPr>
          <p:cNvPr id="462" name="Shape 462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spc="-100" dirty="0">
                <a:solidFill>
                  <a:schemeClr val="bg2"/>
                </a:solidFill>
              </a:rPr>
              <a:t>Application Load Balancer</a:t>
            </a:r>
            <a:endParaRPr sz="4800" spc="-100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79" y="1217407"/>
            <a:ext cx="4262458" cy="28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852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26"/>
          <p:cNvSpPr/>
          <p:nvPr/>
        </p:nvSpPr>
        <p:spPr>
          <a:xfrm>
            <a:off x="3284385" y="588275"/>
            <a:ext cx="2558524" cy="585979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350">
                <a:solidFill>
                  <a:schemeClr val="tx1"/>
                </a:solidFill>
              </a:rPr>
              <a:t>Load Balancer</a:t>
            </a:r>
            <a:endParaRPr sz="135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043379" y="1177408"/>
            <a:ext cx="5027232" cy="982205"/>
            <a:chOff x="2724505" y="1569877"/>
            <a:chExt cx="6702976" cy="1309607"/>
          </a:xfrm>
        </p:grpSpPr>
        <p:grpSp>
          <p:nvGrpSpPr>
            <p:cNvPr id="12" name="Group 11"/>
            <p:cNvGrpSpPr/>
            <p:nvPr/>
          </p:nvGrpSpPr>
          <p:grpSpPr>
            <a:xfrm>
              <a:off x="4133659" y="1569877"/>
              <a:ext cx="3839721" cy="861819"/>
              <a:chOff x="3550634" y="2138538"/>
              <a:chExt cx="4433883" cy="861819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H="1">
                <a:off x="5799706" y="2138538"/>
                <a:ext cx="1" cy="508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3559037" y="2615348"/>
                <a:ext cx="4425479" cy="280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550634" y="2634404"/>
                <a:ext cx="0" cy="365953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7984516" y="2612870"/>
                <a:ext cx="1" cy="387487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Shape 126"/>
            <p:cNvSpPr/>
            <p:nvPr/>
          </p:nvSpPr>
          <p:spPr>
            <a:xfrm>
              <a:off x="2724505" y="2452592"/>
              <a:ext cx="2903158" cy="426892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en-US" sz="1350" dirty="0">
                  <a:solidFill>
                    <a:schemeClr val="tx1"/>
                  </a:solidFill>
                </a:rPr>
                <a:t>Listener</a:t>
              </a:r>
              <a:endParaRPr sz="1350" dirty="0">
                <a:solidFill>
                  <a:schemeClr val="tx1"/>
                </a:solidFill>
              </a:endParaRPr>
            </a:p>
          </p:txBody>
        </p:sp>
        <p:sp>
          <p:nvSpPr>
            <p:cNvPr id="83" name="Shape 126"/>
            <p:cNvSpPr/>
            <p:nvPr/>
          </p:nvSpPr>
          <p:spPr>
            <a:xfrm>
              <a:off x="6519280" y="2443797"/>
              <a:ext cx="2908201" cy="426892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en-US" sz="1350" dirty="0">
                  <a:solidFill>
                    <a:schemeClr val="tx1"/>
                  </a:solidFill>
                </a:rPr>
                <a:t>Listener</a:t>
              </a:r>
              <a:endParaRPr sz="13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240403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3342373" y="1304835"/>
            <a:ext cx="5435867" cy="3300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 err="1">
                <a:solidFill>
                  <a:schemeClr val="bg2"/>
                </a:solidFill>
              </a:rPr>
              <a:t>Defina</a:t>
            </a:r>
            <a:r>
              <a:rPr lang="en-US" sz="1950" dirty="0">
                <a:solidFill>
                  <a:schemeClr val="bg2"/>
                </a:solidFill>
              </a:rPr>
              <a:t> a </a:t>
            </a:r>
            <a:r>
              <a:rPr lang="en-US" sz="1950" dirty="0">
                <a:solidFill>
                  <a:srgbClr val="FFC000"/>
                </a:solidFill>
              </a:rPr>
              <a:t>porta e o </a:t>
            </a:r>
            <a:r>
              <a:rPr lang="en-US" sz="1950" dirty="0" err="1">
                <a:solidFill>
                  <a:srgbClr val="FFC000"/>
                </a:solidFill>
              </a:rPr>
              <a:t>protocolo</a:t>
            </a:r>
            <a:r>
              <a:rPr lang="en-US" sz="1950" dirty="0">
                <a:solidFill>
                  <a:srgbClr val="FFC000"/>
                </a:solidFill>
              </a:rPr>
              <a:t> </a:t>
            </a:r>
            <a:r>
              <a:rPr lang="en-US" sz="1950" dirty="0">
                <a:solidFill>
                  <a:schemeClr val="bg2"/>
                </a:solidFill>
              </a:rPr>
              <a:t>que o </a:t>
            </a:r>
            <a:r>
              <a:rPr lang="en-US" sz="1950" dirty="0" err="1">
                <a:solidFill>
                  <a:schemeClr val="bg2"/>
                </a:solidFill>
              </a:rPr>
              <a:t>balanceador</a:t>
            </a:r>
            <a:r>
              <a:rPr lang="en-US" sz="1950" dirty="0">
                <a:solidFill>
                  <a:schemeClr val="bg2"/>
                </a:solidFill>
              </a:rPr>
              <a:t> de carga </a:t>
            </a:r>
            <a:r>
              <a:rPr lang="en-US" sz="1950" dirty="0" err="1">
                <a:solidFill>
                  <a:schemeClr val="bg2"/>
                </a:solidFill>
              </a:rPr>
              <a:t>deve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escutar</a:t>
            </a:r>
            <a:endParaRPr lang="en-US" sz="19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19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 err="1">
                <a:solidFill>
                  <a:schemeClr val="bg2"/>
                </a:solidFill>
              </a:rPr>
              <a:t>Cada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>
                <a:solidFill>
                  <a:srgbClr val="FFC000"/>
                </a:solidFill>
              </a:rPr>
              <a:t>Application Load Balancer </a:t>
            </a:r>
            <a:r>
              <a:rPr lang="en-US" sz="1950" dirty="0" err="1">
                <a:solidFill>
                  <a:schemeClr val="bg2"/>
                </a:solidFill>
              </a:rPr>
              <a:t>precisa</a:t>
            </a:r>
            <a:endParaRPr lang="en-US" sz="19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 err="1">
                <a:solidFill>
                  <a:schemeClr val="bg2"/>
                </a:solidFill>
              </a:rPr>
              <a:t>pelo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menos</a:t>
            </a:r>
            <a:r>
              <a:rPr lang="en-US" sz="1950" dirty="0">
                <a:solidFill>
                  <a:schemeClr val="bg2"/>
                </a:solidFill>
              </a:rPr>
              <a:t> um listener para </a:t>
            </a:r>
            <a:r>
              <a:rPr lang="en-US" sz="1950" dirty="0" err="1">
                <a:solidFill>
                  <a:schemeClr val="bg2"/>
                </a:solidFill>
              </a:rPr>
              <a:t>aceitar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tráfego</a:t>
            </a:r>
            <a:endParaRPr lang="en-US" sz="19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19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 err="1">
                <a:solidFill>
                  <a:schemeClr val="bg2"/>
                </a:solidFill>
              </a:rPr>
              <a:t>Cada</a:t>
            </a:r>
            <a:r>
              <a:rPr lang="en-US" sz="1950" dirty="0">
                <a:solidFill>
                  <a:schemeClr val="bg2"/>
                </a:solidFill>
              </a:rPr>
              <a:t> Application Load Balancer </a:t>
            </a:r>
            <a:r>
              <a:rPr lang="en-US" sz="1950" dirty="0" err="1">
                <a:solidFill>
                  <a:schemeClr val="bg2"/>
                </a:solidFill>
              </a:rPr>
              <a:t>pode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ter</a:t>
            </a:r>
            <a:endParaRPr lang="en-US" sz="19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 err="1">
                <a:solidFill>
                  <a:schemeClr val="bg2"/>
                </a:solidFill>
              </a:rPr>
              <a:t>até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>
                <a:solidFill>
                  <a:srgbClr val="FFC000"/>
                </a:solidFill>
              </a:rPr>
              <a:t>50 listeners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19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>
                <a:solidFill>
                  <a:schemeClr val="bg2"/>
                </a:solidFill>
              </a:rPr>
              <a:t>As </a:t>
            </a:r>
            <a:r>
              <a:rPr lang="en-US" sz="1950" dirty="0" err="1">
                <a:solidFill>
                  <a:srgbClr val="FFC000"/>
                </a:solidFill>
              </a:rPr>
              <a:t>regras</a:t>
            </a:r>
            <a:r>
              <a:rPr lang="en-US" sz="1950" dirty="0">
                <a:solidFill>
                  <a:srgbClr val="FFC000"/>
                </a:solidFill>
              </a:rPr>
              <a:t> de </a:t>
            </a:r>
            <a:r>
              <a:rPr lang="en-US" sz="1950" dirty="0" err="1">
                <a:solidFill>
                  <a:srgbClr val="FFC000"/>
                </a:solidFill>
              </a:rPr>
              <a:t>roteamento</a:t>
            </a:r>
            <a:r>
              <a:rPr lang="en-US" sz="1950" dirty="0">
                <a:solidFill>
                  <a:srgbClr val="FFC000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são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definidas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nos</a:t>
            </a:r>
            <a:r>
              <a:rPr lang="en-US" sz="1950" dirty="0">
                <a:solidFill>
                  <a:schemeClr val="bg2"/>
                </a:solidFill>
              </a:rPr>
              <a:t> listeners</a:t>
            </a:r>
          </a:p>
        </p:txBody>
      </p:sp>
      <p:sp>
        <p:nvSpPr>
          <p:cNvPr id="214" name="Shape 214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spc="-100" dirty="0">
                <a:solidFill>
                  <a:schemeClr val="bg2"/>
                </a:solidFill>
              </a:rPr>
              <a:t>Listeners</a:t>
            </a:r>
            <a:endParaRPr sz="4800" spc="-100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585" y="537761"/>
            <a:ext cx="4385681" cy="43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0752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100245" y="1177408"/>
            <a:ext cx="2879791" cy="646364"/>
            <a:chOff x="3550634" y="2138538"/>
            <a:chExt cx="4433883" cy="861819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5799706" y="2138538"/>
              <a:ext cx="1" cy="508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559037" y="2615348"/>
              <a:ext cx="4425479" cy="280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550634" y="2634404"/>
              <a:ext cx="0" cy="365953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7984516" y="2612870"/>
              <a:ext cx="1" cy="38748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hape 126"/>
          <p:cNvSpPr/>
          <p:nvPr/>
        </p:nvSpPr>
        <p:spPr>
          <a:xfrm>
            <a:off x="3284385" y="588275"/>
            <a:ext cx="2558524" cy="585979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350">
                <a:solidFill>
                  <a:schemeClr val="tx1"/>
                </a:solidFill>
              </a:rPr>
              <a:t>Load Balancer</a:t>
            </a:r>
            <a:endParaRPr sz="1350" dirty="0">
              <a:solidFill>
                <a:schemeClr val="tx1"/>
              </a:solidFill>
            </a:endParaRPr>
          </a:p>
        </p:txBody>
      </p:sp>
      <p:sp>
        <p:nvSpPr>
          <p:cNvPr id="44" name="Shape 126"/>
          <p:cNvSpPr/>
          <p:nvPr/>
        </p:nvSpPr>
        <p:spPr>
          <a:xfrm>
            <a:off x="2043379" y="1839444"/>
            <a:ext cx="2177369" cy="320169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tx1"/>
                </a:solidFill>
              </a:rPr>
              <a:t>Listener</a:t>
            </a:r>
            <a:endParaRPr sz="1350" dirty="0">
              <a:solidFill>
                <a:schemeClr val="tx1"/>
              </a:solidFill>
            </a:endParaRPr>
          </a:p>
        </p:txBody>
      </p:sp>
      <p:sp>
        <p:nvSpPr>
          <p:cNvPr id="83" name="Shape 126"/>
          <p:cNvSpPr/>
          <p:nvPr/>
        </p:nvSpPr>
        <p:spPr>
          <a:xfrm>
            <a:off x="4889460" y="1832848"/>
            <a:ext cx="2181151" cy="320169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tx1"/>
                </a:solidFill>
              </a:rPr>
              <a:t>Listener</a:t>
            </a:r>
            <a:endParaRPr sz="135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2376" y="3101817"/>
            <a:ext cx="8359248" cy="1476492"/>
            <a:chOff x="523168" y="4135756"/>
            <a:chExt cx="11145664" cy="1968655"/>
          </a:xfrm>
        </p:grpSpPr>
        <p:sp>
          <p:nvSpPr>
            <p:cNvPr id="58" name="Shape 150"/>
            <p:cNvSpPr/>
            <p:nvPr/>
          </p:nvSpPr>
          <p:spPr>
            <a:xfrm>
              <a:off x="4435138" y="4135756"/>
              <a:ext cx="3299450" cy="1553005"/>
            </a:xfrm>
            <a:prstGeom prst="roundRect">
              <a:avLst>
                <a:gd name="adj" fmla="val 15000"/>
              </a:avLst>
            </a:prstGeom>
            <a:noFill/>
            <a:ln w="25400" cap="flat">
              <a:solidFill>
                <a:srgbClr val="007CBC"/>
              </a:solidFill>
              <a:prstDash val="dash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0">
                  <a:solidFill>
                    <a:srgbClr val="000000"/>
                  </a:solidFill>
                </a:defRPr>
              </a:pPr>
              <a:endParaRPr sz="1350" dirty="0"/>
            </a:p>
          </p:txBody>
        </p:sp>
        <p:sp>
          <p:nvSpPr>
            <p:cNvPr id="59" name="Shape 150"/>
            <p:cNvSpPr/>
            <p:nvPr/>
          </p:nvSpPr>
          <p:spPr>
            <a:xfrm>
              <a:off x="8369382" y="4135756"/>
              <a:ext cx="3299450" cy="1553005"/>
            </a:xfrm>
            <a:prstGeom prst="roundRect">
              <a:avLst>
                <a:gd name="adj" fmla="val 15000"/>
              </a:avLst>
            </a:prstGeom>
            <a:noFill/>
            <a:ln w="25400" cap="flat">
              <a:solidFill>
                <a:srgbClr val="007CBC"/>
              </a:solidFill>
              <a:prstDash val="dash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0">
                  <a:solidFill>
                    <a:srgbClr val="000000"/>
                  </a:solidFill>
                </a:defRPr>
              </a:pPr>
              <a:endParaRPr sz="1350" dirty="0"/>
            </a:p>
          </p:txBody>
        </p:sp>
        <p:sp>
          <p:nvSpPr>
            <p:cNvPr id="64" name="Shape 150"/>
            <p:cNvSpPr/>
            <p:nvPr/>
          </p:nvSpPr>
          <p:spPr>
            <a:xfrm>
              <a:off x="523168" y="4135756"/>
              <a:ext cx="3299450" cy="1553005"/>
            </a:xfrm>
            <a:prstGeom prst="roundRect">
              <a:avLst>
                <a:gd name="adj" fmla="val 15000"/>
              </a:avLst>
            </a:prstGeom>
            <a:noFill/>
            <a:ln w="25400" cap="flat">
              <a:solidFill>
                <a:srgbClr val="007CBC"/>
              </a:solidFill>
              <a:prstDash val="dash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0">
                  <a:solidFill>
                    <a:srgbClr val="000000"/>
                  </a:solidFill>
                </a:defRPr>
              </a:pPr>
              <a:endParaRPr sz="135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27147" y="5735079"/>
              <a:ext cx="1726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</a:rPr>
                <a:t>Target Group #1</a:t>
              </a:r>
            </a:p>
          </p:txBody>
        </p:sp>
        <p:sp>
          <p:nvSpPr>
            <p:cNvPr id="66" name="Shape 126"/>
            <p:cNvSpPr/>
            <p:nvPr/>
          </p:nvSpPr>
          <p:spPr>
            <a:xfrm>
              <a:off x="2231549" y="5178958"/>
              <a:ext cx="1414197" cy="338554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solidFill>
                    <a:schemeClr val="tx1"/>
                  </a:solidFill>
                </a:rPr>
                <a:t>Health Check</a:t>
              </a:r>
              <a:endParaRPr sz="1050" dirty="0">
                <a:solidFill>
                  <a:schemeClr val="tx1"/>
                </a:solidFill>
              </a:endParaRPr>
            </a:p>
          </p:txBody>
        </p:sp>
        <p:sp>
          <p:nvSpPr>
            <p:cNvPr id="67" name="Shape 126"/>
            <p:cNvSpPr/>
            <p:nvPr/>
          </p:nvSpPr>
          <p:spPr>
            <a:xfrm>
              <a:off x="6164157" y="5178958"/>
              <a:ext cx="1414197" cy="338554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en-US" sz="1050">
                  <a:solidFill>
                    <a:schemeClr val="tx1"/>
                  </a:solidFill>
                </a:rPr>
                <a:t>Health Check</a:t>
              </a:r>
              <a:endParaRPr sz="1050" dirty="0">
                <a:solidFill>
                  <a:schemeClr val="tx1"/>
                </a:solidFill>
              </a:endParaRPr>
            </a:p>
          </p:txBody>
        </p:sp>
        <p:sp>
          <p:nvSpPr>
            <p:cNvPr id="68" name="Shape 126"/>
            <p:cNvSpPr/>
            <p:nvPr/>
          </p:nvSpPr>
          <p:spPr>
            <a:xfrm>
              <a:off x="10087973" y="5178958"/>
              <a:ext cx="1414197" cy="338554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en-US" sz="1050">
                  <a:solidFill>
                    <a:schemeClr val="tx1"/>
                  </a:solidFill>
                </a:rPr>
                <a:t>Health Check</a:t>
              </a:r>
              <a:endParaRPr sz="105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26079" y="5735079"/>
              <a:ext cx="1726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</a:rPr>
                <a:t>Target Group #2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173363" y="5735079"/>
              <a:ext cx="1726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</a:rPr>
                <a:t>Target Group #3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7109091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346510" y="1508113"/>
            <a:ext cx="5464743" cy="300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 err="1">
                <a:solidFill>
                  <a:schemeClr val="accent1"/>
                </a:solidFill>
              </a:rPr>
              <a:t>Agrupamento</a:t>
            </a:r>
            <a:r>
              <a:rPr lang="en-US" sz="1950" dirty="0">
                <a:solidFill>
                  <a:schemeClr val="accent1"/>
                </a:solidFill>
              </a:rPr>
              <a:t> </a:t>
            </a:r>
            <a:r>
              <a:rPr lang="en-US" sz="1950" dirty="0" err="1">
                <a:solidFill>
                  <a:schemeClr val="accent1"/>
                </a:solidFill>
              </a:rPr>
              <a:t>lógico</a:t>
            </a:r>
            <a:r>
              <a:rPr lang="en-US" sz="1950" dirty="0">
                <a:solidFill>
                  <a:schemeClr val="accent1"/>
                </a:solidFill>
              </a:rPr>
              <a:t> </a:t>
            </a:r>
            <a:r>
              <a:rPr lang="en-US" sz="1950" dirty="0">
                <a:solidFill>
                  <a:schemeClr val="bg2"/>
                </a:solidFill>
              </a:rPr>
              <a:t>de </a:t>
            </a:r>
            <a:r>
              <a:rPr lang="en-US" sz="1950" dirty="0" err="1">
                <a:solidFill>
                  <a:schemeClr val="bg2"/>
                </a:solidFill>
              </a:rPr>
              <a:t>destinos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por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trás</a:t>
            </a:r>
            <a:r>
              <a:rPr lang="en-US" sz="1950" dirty="0">
                <a:solidFill>
                  <a:schemeClr val="bg2"/>
                </a:solidFill>
              </a:rPr>
              <a:t> do </a:t>
            </a:r>
            <a:r>
              <a:rPr lang="en-US" sz="1950" dirty="0" err="1">
                <a:solidFill>
                  <a:schemeClr val="bg2"/>
                </a:solidFill>
              </a:rPr>
              <a:t>balanceador</a:t>
            </a:r>
            <a:r>
              <a:rPr lang="en-US" sz="1950" dirty="0">
                <a:solidFill>
                  <a:schemeClr val="bg2"/>
                </a:solidFill>
              </a:rPr>
              <a:t> de carga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1950" dirty="0">
              <a:solidFill>
                <a:schemeClr val="accent1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 err="1">
                <a:solidFill>
                  <a:schemeClr val="accent1"/>
                </a:solidFill>
              </a:rPr>
              <a:t>Os</a:t>
            </a:r>
            <a:r>
              <a:rPr lang="en-US" sz="1950" dirty="0">
                <a:solidFill>
                  <a:schemeClr val="accent1"/>
                </a:solidFill>
              </a:rPr>
              <a:t> target-group </a:t>
            </a:r>
            <a:r>
              <a:rPr lang="en-US" sz="1950" dirty="0" err="1">
                <a:solidFill>
                  <a:schemeClr val="bg2"/>
                </a:solidFill>
              </a:rPr>
              <a:t>podem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existir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independentemente</a:t>
            </a:r>
            <a:r>
              <a:rPr lang="en-US" sz="1950" dirty="0">
                <a:solidFill>
                  <a:schemeClr val="bg2"/>
                </a:solidFill>
              </a:rPr>
              <a:t> do </a:t>
            </a:r>
            <a:r>
              <a:rPr lang="en-US" sz="1950" dirty="0" err="1">
                <a:solidFill>
                  <a:schemeClr val="bg2"/>
                </a:solidFill>
              </a:rPr>
              <a:t>balanceador</a:t>
            </a:r>
            <a:r>
              <a:rPr lang="en-US" sz="1950" dirty="0">
                <a:solidFill>
                  <a:schemeClr val="bg2"/>
                </a:solidFill>
              </a:rPr>
              <a:t> de carga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1950" dirty="0">
              <a:solidFill>
                <a:schemeClr val="accent1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 err="1">
                <a:solidFill>
                  <a:schemeClr val="accent1"/>
                </a:solidFill>
              </a:rPr>
              <a:t>Construção</a:t>
            </a:r>
            <a:r>
              <a:rPr lang="en-US" sz="1950" dirty="0">
                <a:solidFill>
                  <a:schemeClr val="accent1"/>
                </a:solidFill>
              </a:rPr>
              <a:t> regional </a:t>
            </a:r>
            <a:r>
              <a:rPr lang="en-US" sz="1950" dirty="0">
                <a:solidFill>
                  <a:schemeClr val="bg2"/>
                </a:solidFill>
              </a:rPr>
              <a:t>que </a:t>
            </a:r>
            <a:r>
              <a:rPr lang="en-US" sz="1950" dirty="0" err="1">
                <a:solidFill>
                  <a:schemeClr val="bg2"/>
                </a:solidFill>
              </a:rPr>
              <a:t>pode</a:t>
            </a:r>
            <a:r>
              <a:rPr lang="en-US" sz="1950" dirty="0">
                <a:solidFill>
                  <a:schemeClr val="bg2"/>
                </a:solidFill>
              </a:rPr>
              <a:t> ser </a:t>
            </a:r>
            <a:r>
              <a:rPr lang="en-US" sz="1950" dirty="0" err="1">
                <a:solidFill>
                  <a:schemeClr val="bg2"/>
                </a:solidFill>
              </a:rPr>
              <a:t>associada</a:t>
            </a:r>
            <a:r>
              <a:rPr lang="en-US" sz="1950" dirty="0">
                <a:solidFill>
                  <a:schemeClr val="bg2"/>
                </a:solidFill>
              </a:rPr>
              <a:t> a um </a:t>
            </a:r>
            <a:r>
              <a:rPr lang="en-US" sz="1950" dirty="0" err="1">
                <a:solidFill>
                  <a:schemeClr val="bg2"/>
                </a:solidFill>
              </a:rPr>
              <a:t>grupo</a:t>
            </a:r>
            <a:r>
              <a:rPr lang="en-US" sz="1950" dirty="0">
                <a:solidFill>
                  <a:schemeClr val="bg2"/>
                </a:solidFill>
              </a:rPr>
              <a:t> do Auto Scaling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1950" dirty="0">
              <a:solidFill>
                <a:schemeClr val="accent1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 err="1">
                <a:solidFill>
                  <a:schemeClr val="accent1"/>
                </a:solidFill>
              </a:rPr>
              <a:t>Os</a:t>
            </a:r>
            <a:r>
              <a:rPr lang="en-US" sz="1950" dirty="0">
                <a:solidFill>
                  <a:schemeClr val="accent1"/>
                </a:solidFill>
              </a:rPr>
              <a:t> target-group </a:t>
            </a:r>
            <a:r>
              <a:rPr lang="en-US" sz="1950" dirty="0" err="1">
                <a:solidFill>
                  <a:schemeClr val="bg2"/>
                </a:solidFill>
              </a:rPr>
              <a:t>podem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conter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até</a:t>
            </a:r>
            <a:r>
              <a:rPr lang="en-US" sz="1950" dirty="0">
                <a:solidFill>
                  <a:schemeClr val="bg2"/>
                </a:solidFill>
              </a:rPr>
              <a:t> 1.000 </a:t>
            </a:r>
            <a:r>
              <a:rPr lang="en-US" sz="1950" dirty="0" err="1">
                <a:solidFill>
                  <a:schemeClr val="bg2"/>
                </a:solidFill>
              </a:rPr>
              <a:t>alvos</a:t>
            </a:r>
            <a:endParaRPr lang="en-US" sz="1950" dirty="0">
              <a:solidFill>
                <a:schemeClr val="bg2"/>
              </a:solidFill>
            </a:endParaRPr>
          </a:p>
        </p:txBody>
      </p:sp>
      <p:sp>
        <p:nvSpPr>
          <p:cNvPr id="214" name="Shape 214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spc="-100" dirty="0">
                <a:solidFill>
                  <a:schemeClr val="bg2"/>
                </a:solidFill>
              </a:rPr>
              <a:t>Target groups</a:t>
            </a:r>
            <a:endParaRPr sz="4800" spc="-1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615" y="928972"/>
            <a:ext cx="3579962" cy="357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2206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100245" y="1177408"/>
            <a:ext cx="2879791" cy="646364"/>
            <a:chOff x="3550634" y="2138538"/>
            <a:chExt cx="4433883" cy="861819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5799706" y="2138538"/>
              <a:ext cx="1" cy="508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559037" y="2615348"/>
              <a:ext cx="4425479" cy="280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550634" y="2634404"/>
              <a:ext cx="0" cy="365953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7984516" y="2612870"/>
              <a:ext cx="1" cy="38748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hape 126"/>
          <p:cNvSpPr/>
          <p:nvPr/>
        </p:nvSpPr>
        <p:spPr>
          <a:xfrm>
            <a:off x="3284385" y="588275"/>
            <a:ext cx="2558524" cy="585979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350">
                <a:solidFill>
                  <a:schemeClr val="tx1"/>
                </a:solidFill>
              </a:rPr>
              <a:t>Load Balancer</a:t>
            </a:r>
            <a:endParaRPr sz="1350" dirty="0">
              <a:solidFill>
                <a:schemeClr val="tx1"/>
              </a:solidFill>
            </a:endParaRPr>
          </a:p>
        </p:txBody>
      </p:sp>
      <p:sp>
        <p:nvSpPr>
          <p:cNvPr id="58" name="Shape 150"/>
          <p:cNvSpPr/>
          <p:nvPr/>
        </p:nvSpPr>
        <p:spPr>
          <a:xfrm>
            <a:off x="3297120" y="3101817"/>
            <a:ext cx="2474588" cy="1164754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rgbClr val="007CBC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sp>
        <p:nvSpPr>
          <p:cNvPr id="59" name="Shape 150"/>
          <p:cNvSpPr/>
          <p:nvPr/>
        </p:nvSpPr>
        <p:spPr>
          <a:xfrm>
            <a:off x="6277036" y="3101817"/>
            <a:ext cx="2474588" cy="1164754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rgbClr val="007CBC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sp>
        <p:nvSpPr>
          <p:cNvPr id="64" name="Shape 150"/>
          <p:cNvSpPr/>
          <p:nvPr/>
        </p:nvSpPr>
        <p:spPr>
          <a:xfrm>
            <a:off x="392376" y="3101817"/>
            <a:ext cx="2474588" cy="1164754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rgbClr val="007CBC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sp>
        <p:nvSpPr>
          <p:cNvPr id="4" name="TextBox 3"/>
          <p:cNvSpPr txBox="1"/>
          <p:nvPr/>
        </p:nvSpPr>
        <p:spPr>
          <a:xfrm>
            <a:off x="995360" y="4301310"/>
            <a:ext cx="1294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Target Group #1</a:t>
            </a:r>
          </a:p>
        </p:txBody>
      </p:sp>
      <p:sp>
        <p:nvSpPr>
          <p:cNvPr id="66" name="Shape 126"/>
          <p:cNvSpPr/>
          <p:nvPr/>
        </p:nvSpPr>
        <p:spPr>
          <a:xfrm>
            <a:off x="1673662" y="3884218"/>
            <a:ext cx="1060648" cy="253916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050" dirty="0">
                <a:solidFill>
                  <a:schemeClr val="tx1"/>
                </a:solidFill>
              </a:rPr>
              <a:t>Health Check</a:t>
            </a:r>
            <a:endParaRPr sz="1050" dirty="0">
              <a:solidFill>
                <a:schemeClr val="tx1"/>
              </a:solidFill>
            </a:endParaRPr>
          </a:p>
        </p:txBody>
      </p:sp>
      <p:sp>
        <p:nvSpPr>
          <p:cNvPr id="67" name="Shape 126"/>
          <p:cNvSpPr/>
          <p:nvPr/>
        </p:nvSpPr>
        <p:spPr>
          <a:xfrm>
            <a:off x="4623118" y="3884218"/>
            <a:ext cx="1060648" cy="253916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050">
                <a:solidFill>
                  <a:schemeClr val="tx1"/>
                </a:solidFill>
              </a:rPr>
              <a:t>Health Check</a:t>
            </a:r>
            <a:endParaRPr sz="1050" dirty="0">
              <a:solidFill>
                <a:schemeClr val="tx1"/>
              </a:solidFill>
            </a:endParaRPr>
          </a:p>
        </p:txBody>
      </p:sp>
      <p:sp>
        <p:nvSpPr>
          <p:cNvPr id="68" name="Shape 126"/>
          <p:cNvSpPr/>
          <p:nvPr/>
        </p:nvSpPr>
        <p:spPr>
          <a:xfrm>
            <a:off x="7565980" y="3884218"/>
            <a:ext cx="1060648" cy="253916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050">
                <a:solidFill>
                  <a:schemeClr val="tx1"/>
                </a:solidFill>
              </a:rPr>
              <a:t>Health Check</a:t>
            </a:r>
            <a:endParaRPr sz="105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6195" y="3249277"/>
            <a:ext cx="8058099" cy="506505"/>
            <a:chOff x="728260" y="4332369"/>
            <a:chExt cx="10744132" cy="675340"/>
          </a:xfrm>
        </p:grpSpPr>
        <p:sp>
          <p:nvSpPr>
            <p:cNvPr id="71" name="Shape 126"/>
            <p:cNvSpPr/>
            <p:nvPr/>
          </p:nvSpPr>
          <p:spPr>
            <a:xfrm>
              <a:off x="728260" y="4351664"/>
              <a:ext cx="656121" cy="656045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solidFill>
                    <a:schemeClr val="tx1"/>
                  </a:solidFill>
                </a:rPr>
                <a:t>EC2</a:t>
              </a:r>
              <a:endParaRPr sz="1050" dirty="0">
                <a:solidFill>
                  <a:schemeClr val="tx1"/>
                </a:solidFill>
              </a:endParaRPr>
            </a:p>
          </p:txBody>
        </p:sp>
        <p:sp>
          <p:nvSpPr>
            <p:cNvPr id="72" name="Shape 126"/>
            <p:cNvSpPr/>
            <p:nvPr/>
          </p:nvSpPr>
          <p:spPr>
            <a:xfrm>
              <a:off x="1844832" y="4351351"/>
              <a:ext cx="656121" cy="656045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is-IS" sz="1050" dirty="0">
                  <a:solidFill>
                    <a:schemeClr val="tx1"/>
                  </a:solidFill>
                </a:rPr>
                <a:t>EC2</a:t>
              </a:r>
            </a:p>
          </p:txBody>
        </p:sp>
        <p:sp>
          <p:nvSpPr>
            <p:cNvPr id="73" name="Shape 126"/>
            <p:cNvSpPr/>
            <p:nvPr/>
          </p:nvSpPr>
          <p:spPr>
            <a:xfrm>
              <a:off x="2989625" y="4350770"/>
              <a:ext cx="656121" cy="656045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is-IS" sz="1050" dirty="0">
                  <a:solidFill>
                    <a:schemeClr val="tx1"/>
                  </a:solidFill>
                </a:rPr>
                <a:t>EC2</a:t>
              </a:r>
            </a:p>
          </p:txBody>
        </p:sp>
        <p:sp>
          <p:nvSpPr>
            <p:cNvPr id="74" name="Shape 126"/>
            <p:cNvSpPr/>
            <p:nvPr/>
          </p:nvSpPr>
          <p:spPr>
            <a:xfrm>
              <a:off x="4620848" y="4351664"/>
              <a:ext cx="656121" cy="656045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is-IS" sz="1050" dirty="0">
                  <a:solidFill>
                    <a:schemeClr val="tx1"/>
                  </a:solidFill>
                </a:rPr>
                <a:t>EC2</a:t>
              </a:r>
            </a:p>
          </p:txBody>
        </p:sp>
        <p:sp>
          <p:nvSpPr>
            <p:cNvPr id="75" name="Shape 126"/>
            <p:cNvSpPr/>
            <p:nvPr/>
          </p:nvSpPr>
          <p:spPr>
            <a:xfrm>
              <a:off x="5737420" y="4351351"/>
              <a:ext cx="656121" cy="656045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is-IS" sz="1050" dirty="0">
                  <a:solidFill>
                    <a:schemeClr val="tx1"/>
                  </a:solidFill>
                </a:rPr>
                <a:t>EC2</a:t>
              </a:r>
            </a:p>
          </p:txBody>
        </p:sp>
        <p:sp>
          <p:nvSpPr>
            <p:cNvPr id="76" name="Shape 126"/>
            <p:cNvSpPr/>
            <p:nvPr/>
          </p:nvSpPr>
          <p:spPr>
            <a:xfrm>
              <a:off x="6882213" y="4350770"/>
              <a:ext cx="656121" cy="656045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is-IS" sz="1050" dirty="0">
                  <a:solidFill>
                    <a:schemeClr val="tx1"/>
                  </a:solidFill>
                </a:rPr>
                <a:t>EC2</a:t>
              </a:r>
            </a:p>
          </p:txBody>
        </p:sp>
        <p:sp>
          <p:nvSpPr>
            <p:cNvPr id="77" name="Shape 126"/>
            <p:cNvSpPr/>
            <p:nvPr/>
          </p:nvSpPr>
          <p:spPr>
            <a:xfrm>
              <a:off x="8554906" y="4333263"/>
              <a:ext cx="656121" cy="656045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solidFill>
                    <a:schemeClr val="tx1"/>
                  </a:solidFill>
                </a:rPr>
                <a:t>ECS</a:t>
              </a:r>
              <a:endParaRPr sz="1050" dirty="0">
                <a:solidFill>
                  <a:schemeClr val="tx1"/>
                </a:solidFill>
              </a:endParaRPr>
            </a:p>
          </p:txBody>
        </p:sp>
        <p:sp>
          <p:nvSpPr>
            <p:cNvPr id="78" name="Shape 126"/>
            <p:cNvSpPr/>
            <p:nvPr/>
          </p:nvSpPr>
          <p:spPr>
            <a:xfrm>
              <a:off x="9671478" y="4332950"/>
              <a:ext cx="656121" cy="656045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solidFill>
                    <a:schemeClr val="tx1"/>
                  </a:solidFill>
                </a:rPr>
                <a:t>ECS</a:t>
              </a:r>
              <a:endParaRPr sz="1050" dirty="0">
                <a:solidFill>
                  <a:schemeClr val="tx1"/>
                </a:solidFill>
              </a:endParaRPr>
            </a:p>
          </p:txBody>
        </p:sp>
        <p:sp>
          <p:nvSpPr>
            <p:cNvPr id="79" name="Shape 126"/>
            <p:cNvSpPr/>
            <p:nvPr/>
          </p:nvSpPr>
          <p:spPr>
            <a:xfrm>
              <a:off x="10816271" y="4332369"/>
              <a:ext cx="656121" cy="656045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solidFill>
                    <a:schemeClr val="tx1"/>
                  </a:solidFill>
                </a:rPr>
                <a:t>ECS</a:t>
              </a:r>
              <a:endParaRPr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Shape 126"/>
          <p:cNvSpPr/>
          <p:nvPr/>
        </p:nvSpPr>
        <p:spPr>
          <a:xfrm>
            <a:off x="2043379" y="1839444"/>
            <a:ext cx="2177369" cy="320169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tx1"/>
                </a:solidFill>
              </a:rPr>
              <a:t>Listener</a:t>
            </a:r>
            <a:endParaRPr sz="1350" dirty="0">
              <a:solidFill>
                <a:schemeClr val="tx1"/>
              </a:solidFill>
            </a:endParaRPr>
          </a:p>
        </p:txBody>
      </p:sp>
      <p:sp>
        <p:nvSpPr>
          <p:cNvPr id="83" name="Shape 126"/>
          <p:cNvSpPr/>
          <p:nvPr/>
        </p:nvSpPr>
        <p:spPr>
          <a:xfrm>
            <a:off x="4889460" y="1832848"/>
            <a:ext cx="2181151" cy="320169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tx1"/>
                </a:solidFill>
              </a:rPr>
              <a:t>Listener</a:t>
            </a:r>
            <a:endParaRPr sz="135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19558" y="4301310"/>
            <a:ext cx="1294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Target Group #2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80021" y="4301310"/>
            <a:ext cx="1294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Target Group #3</a:t>
            </a:r>
          </a:p>
        </p:txBody>
      </p:sp>
      <p:sp>
        <p:nvSpPr>
          <p:cNvPr id="30" name="Shape 126"/>
          <p:cNvSpPr/>
          <p:nvPr/>
        </p:nvSpPr>
        <p:spPr>
          <a:xfrm>
            <a:off x="3457702" y="3261841"/>
            <a:ext cx="492091" cy="492034"/>
          </a:xfrm>
          <a:prstGeom prst="roundRect">
            <a:avLst>
              <a:gd name="adj" fmla="val 15000"/>
            </a:avLst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is-IS" sz="105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31" name="Shape 126"/>
          <p:cNvSpPr/>
          <p:nvPr/>
        </p:nvSpPr>
        <p:spPr>
          <a:xfrm>
            <a:off x="4295131" y="3261607"/>
            <a:ext cx="492091" cy="492034"/>
          </a:xfrm>
          <a:prstGeom prst="roundRect">
            <a:avLst>
              <a:gd name="adj" fmla="val 15000"/>
            </a:avLst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is-IS" sz="105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32" name="Shape 126"/>
          <p:cNvSpPr/>
          <p:nvPr/>
        </p:nvSpPr>
        <p:spPr>
          <a:xfrm>
            <a:off x="5153726" y="3261171"/>
            <a:ext cx="492091" cy="492034"/>
          </a:xfrm>
          <a:prstGeom prst="roundRect">
            <a:avLst>
              <a:gd name="adj" fmla="val 15000"/>
            </a:avLst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is-IS" sz="1050" dirty="0">
                <a:solidFill>
                  <a:schemeClr val="tx1"/>
                </a:solidFill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1903858786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3340330" y="1262670"/>
            <a:ext cx="5459567" cy="3300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>
                <a:solidFill>
                  <a:schemeClr val="bg2"/>
                </a:solidFill>
              </a:rPr>
              <a:t>Support for </a:t>
            </a:r>
            <a:r>
              <a:rPr lang="en-US" sz="1950" dirty="0">
                <a:solidFill>
                  <a:schemeClr val="accent1"/>
                </a:solidFill>
              </a:rPr>
              <a:t>EC2 instances </a:t>
            </a:r>
            <a:r>
              <a:rPr lang="en-US" sz="1950" dirty="0">
                <a:solidFill>
                  <a:schemeClr val="bg2"/>
                </a:solidFill>
              </a:rPr>
              <a:t>and ECS </a:t>
            </a:r>
            <a:r>
              <a:rPr lang="en-US" sz="1950" dirty="0">
                <a:solidFill>
                  <a:schemeClr val="accent1"/>
                </a:solidFill>
              </a:rPr>
              <a:t>containers, and IP Addresses.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1950" dirty="0">
              <a:solidFill>
                <a:schemeClr val="tx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>
                <a:solidFill>
                  <a:schemeClr val="bg2"/>
                </a:solidFill>
              </a:rPr>
              <a:t>EC2 instances can be </a:t>
            </a:r>
            <a:r>
              <a:rPr lang="en-US" sz="1950" dirty="0">
                <a:solidFill>
                  <a:schemeClr val="accent1"/>
                </a:solidFill>
              </a:rPr>
              <a:t>registered</a:t>
            </a:r>
            <a:r>
              <a:rPr lang="en-US" sz="1950" dirty="0">
                <a:solidFill>
                  <a:schemeClr val="tx2"/>
                </a:solidFill>
              </a:rPr>
              <a:t> </a:t>
            </a:r>
            <a:r>
              <a:rPr lang="en-US" sz="1950" dirty="0">
                <a:solidFill>
                  <a:schemeClr val="bg2"/>
                </a:solidFill>
              </a:rPr>
              <a:t>with the same target group using </a:t>
            </a:r>
            <a:r>
              <a:rPr lang="en-US" sz="1950" dirty="0">
                <a:solidFill>
                  <a:schemeClr val="accent1"/>
                </a:solidFill>
              </a:rPr>
              <a:t>multiple ports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1950" dirty="0">
              <a:solidFill>
                <a:schemeClr val="tx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>
                <a:solidFill>
                  <a:schemeClr val="bg2"/>
                </a:solidFill>
              </a:rPr>
              <a:t>A single target can be registered with </a:t>
            </a:r>
            <a:r>
              <a:rPr lang="en-US" sz="1950" dirty="0">
                <a:solidFill>
                  <a:schemeClr val="accent1"/>
                </a:solidFill>
              </a:rPr>
              <a:t>multiple target groups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1950" dirty="0">
              <a:solidFill>
                <a:schemeClr val="tx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>
                <a:solidFill>
                  <a:schemeClr val="accent1"/>
                </a:solidFill>
              </a:rPr>
              <a:t>IP Addresses </a:t>
            </a:r>
            <a:r>
              <a:rPr lang="en-US" sz="1950" dirty="0">
                <a:solidFill>
                  <a:schemeClr val="bg2"/>
                </a:solidFill>
              </a:rPr>
              <a:t>both accessible within your VPC or via DX and VPN</a:t>
            </a:r>
          </a:p>
        </p:txBody>
      </p:sp>
      <p:sp>
        <p:nvSpPr>
          <p:cNvPr id="214" name="Shape 214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spc="-100" dirty="0">
                <a:solidFill>
                  <a:schemeClr val="bg2"/>
                </a:solidFill>
              </a:rPr>
              <a:t>Targets</a:t>
            </a:r>
            <a:endParaRPr sz="4800" spc="-1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4" y="1262670"/>
            <a:ext cx="2994443" cy="299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1560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100245" y="1177408"/>
            <a:ext cx="2879791" cy="646364"/>
            <a:chOff x="3550634" y="2138538"/>
            <a:chExt cx="4433883" cy="861819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5799706" y="2138538"/>
              <a:ext cx="1" cy="508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559037" y="2615348"/>
              <a:ext cx="4425479" cy="280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550634" y="2634404"/>
              <a:ext cx="0" cy="365953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7984516" y="2612870"/>
              <a:ext cx="1" cy="38748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hape 126"/>
          <p:cNvSpPr/>
          <p:nvPr/>
        </p:nvSpPr>
        <p:spPr>
          <a:xfrm>
            <a:off x="3284385" y="588275"/>
            <a:ext cx="2558524" cy="585979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350">
                <a:solidFill>
                  <a:schemeClr val="tx1"/>
                </a:solidFill>
              </a:rPr>
              <a:t>Load Balancer</a:t>
            </a:r>
            <a:endParaRPr sz="1350" dirty="0">
              <a:solidFill>
                <a:schemeClr val="tx1"/>
              </a:solidFill>
            </a:endParaRPr>
          </a:p>
        </p:txBody>
      </p:sp>
      <p:sp>
        <p:nvSpPr>
          <p:cNvPr id="58" name="Shape 150"/>
          <p:cNvSpPr/>
          <p:nvPr/>
        </p:nvSpPr>
        <p:spPr>
          <a:xfrm>
            <a:off x="3326353" y="3101817"/>
            <a:ext cx="2474588" cy="1164754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rgbClr val="007CBC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sp>
        <p:nvSpPr>
          <p:cNvPr id="59" name="Shape 150"/>
          <p:cNvSpPr/>
          <p:nvPr/>
        </p:nvSpPr>
        <p:spPr>
          <a:xfrm>
            <a:off x="6277036" y="3101817"/>
            <a:ext cx="2474588" cy="1164754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rgbClr val="007CBC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sp>
        <p:nvSpPr>
          <p:cNvPr id="64" name="Shape 150"/>
          <p:cNvSpPr/>
          <p:nvPr/>
        </p:nvSpPr>
        <p:spPr>
          <a:xfrm>
            <a:off x="392376" y="3101817"/>
            <a:ext cx="2474588" cy="1164754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rgbClr val="007CBC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sp>
        <p:nvSpPr>
          <p:cNvPr id="4" name="TextBox 3"/>
          <p:cNvSpPr txBox="1"/>
          <p:nvPr/>
        </p:nvSpPr>
        <p:spPr>
          <a:xfrm>
            <a:off x="995360" y="4301310"/>
            <a:ext cx="1294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Target Group #1</a:t>
            </a:r>
          </a:p>
        </p:txBody>
      </p:sp>
      <p:sp>
        <p:nvSpPr>
          <p:cNvPr id="66" name="Shape 126"/>
          <p:cNvSpPr/>
          <p:nvPr/>
        </p:nvSpPr>
        <p:spPr>
          <a:xfrm>
            <a:off x="1673662" y="3884218"/>
            <a:ext cx="1060648" cy="253916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050" dirty="0">
                <a:solidFill>
                  <a:schemeClr val="tx1"/>
                </a:solidFill>
              </a:rPr>
              <a:t>Health Check</a:t>
            </a:r>
            <a:endParaRPr sz="1050" dirty="0">
              <a:solidFill>
                <a:schemeClr val="tx1"/>
              </a:solidFill>
            </a:endParaRPr>
          </a:p>
        </p:txBody>
      </p:sp>
      <p:sp>
        <p:nvSpPr>
          <p:cNvPr id="67" name="Shape 126"/>
          <p:cNvSpPr/>
          <p:nvPr/>
        </p:nvSpPr>
        <p:spPr>
          <a:xfrm>
            <a:off x="4623118" y="3884218"/>
            <a:ext cx="1060648" cy="253916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050">
                <a:solidFill>
                  <a:schemeClr val="tx1"/>
                </a:solidFill>
              </a:rPr>
              <a:t>Health Check</a:t>
            </a:r>
            <a:endParaRPr sz="1050" dirty="0">
              <a:solidFill>
                <a:schemeClr val="tx1"/>
              </a:solidFill>
            </a:endParaRPr>
          </a:p>
        </p:txBody>
      </p:sp>
      <p:sp>
        <p:nvSpPr>
          <p:cNvPr id="68" name="Shape 126"/>
          <p:cNvSpPr/>
          <p:nvPr/>
        </p:nvSpPr>
        <p:spPr>
          <a:xfrm>
            <a:off x="7565980" y="3884218"/>
            <a:ext cx="1060648" cy="253916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050">
                <a:solidFill>
                  <a:schemeClr val="tx1"/>
                </a:solidFill>
              </a:rPr>
              <a:t>Health Check</a:t>
            </a:r>
            <a:endParaRPr sz="1050" dirty="0">
              <a:solidFill>
                <a:schemeClr val="tx1"/>
              </a:solidFill>
            </a:endParaRPr>
          </a:p>
        </p:txBody>
      </p:sp>
      <p:sp>
        <p:nvSpPr>
          <p:cNvPr id="71" name="Shape 126"/>
          <p:cNvSpPr/>
          <p:nvPr/>
        </p:nvSpPr>
        <p:spPr>
          <a:xfrm>
            <a:off x="546195" y="3263748"/>
            <a:ext cx="492091" cy="492034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050" dirty="0">
                <a:solidFill>
                  <a:schemeClr val="tx1"/>
                </a:solidFill>
              </a:rPr>
              <a:t>EC2</a:t>
            </a:r>
            <a:endParaRPr sz="1050" dirty="0">
              <a:solidFill>
                <a:schemeClr val="tx1"/>
              </a:solidFill>
            </a:endParaRPr>
          </a:p>
        </p:txBody>
      </p:sp>
      <p:sp>
        <p:nvSpPr>
          <p:cNvPr id="72" name="Shape 126"/>
          <p:cNvSpPr/>
          <p:nvPr/>
        </p:nvSpPr>
        <p:spPr>
          <a:xfrm>
            <a:off x="1383624" y="3263514"/>
            <a:ext cx="492091" cy="492034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is-IS" sz="1050" dirty="0">
                <a:solidFill>
                  <a:schemeClr val="tx1"/>
                </a:solidFill>
              </a:rPr>
              <a:t>EC2</a:t>
            </a:r>
          </a:p>
        </p:txBody>
      </p:sp>
      <p:sp>
        <p:nvSpPr>
          <p:cNvPr id="73" name="Shape 126"/>
          <p:cNvSpPr/>
          <p:nvPr/>
        </p:nvSpPr>
        <p:spPr>
          <a:xfrm>
            <a:off x="2242219" y="3263078"/>
            <a:ext cx="492091" cy="492034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is-IS" sz="1050" dirty="0">
                <a:solidFill>
                  <a:schemeClr val="tx1"/>
                </a:solidFill>
              </a:rPr>
              <a:t>EC2</a:t>
            </a:r>
          </a:p>
        </p:txBody>
      </p:sp>
      <p:sp>
        <p:nvSpPr>
          <p:cNvPr id="74" name="Shape 126"/>
          <p:cNvSpPr/>
          <p:nvPr/>
        </p:nvSpPr>
        <p:spPr>
          <a:xfrm>
            <a:off x="3465636" y="3263748"/>
            <a:ext cx="492091" cy="492034"/>
          </a:xfrm>
          <a:prstGeom prst="roundRect">
            <a:avLst>
              <a:gd name="adj" fmla="val 15000"/>
            </a:avLst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is-IS" sz="105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75" name="Shape 126"/>
          <p:cNvSpPr/>
          <p:nvPr/>
        </p:nvSpPr>
        <p:spPr>
          <a:xfrm>
            <a:off x="4303065" y="3263514"/>
            <a:ext cx="492091" cy="492034"/>
          </a:xfrm>
          <a:prstGeom prst="roundRect">
            <a:avLst>
              <a:gd name="adj" fmla="val 15000"/>
            </a:avLst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is-IS" sz="105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76" name="Shape 126"/>
          <p:cNvSpPr/>
          <p:nvPr/>
        </p:nvSpPr>
        <p:spPr>
          <a:xfrm>
            <a:off x="5161660" y="3263078"/>
            <a:ext cx="492091" cy="492034"/>
          </a:xfrm>
          <a:prstGeom prst="roundRect">
            <a:avLst>
              <a:gd name="adj" fmla="val 15000"/>
            </a:avLst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is-IS" sz="105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77" name="Shape 126"/>
          <p:cNvSpPr/>
          <p:nvPr/>
        </p:nvSpPr>
        <p:spPr>
          <a:xfrm>
            <a:off x="6416180" y="3249948"/>
            <a:ext cx="492091" cy="492034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050" dirty="0">
                <a:solidFill>
                  <a:schemeClr val="tx1"/>
                </a:solidFill>
              </a:rPr>
              <a:t>ECS</a:t>
            </a:r>
            <a:endParaRPr sz="1050" dirty="0">
              <a:solidFill>
                <a:schemeClr val="tx1"/>
              </a:solidFill>
            </a:endParaRPr>
          </a:p>
        </p:txBody>
      </p:sp>
      <p:sp>
        <p:nvSpPr>
          <p:cNvPr id="78" name="Shape 126"/>
          <p:cNvSpPr/>
          <p:nvPr/>
        </p:nvSpPr>
        <p:spPr>
          <a:xfrm>
            <a:off x="7253609" y="3249713"/>
            <a:ext cx="492091" cy="492034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050" dirty="0">
                <a:solidFill>
                  <a:schemeClr val="tx1"/>
                </a:solidFill>
              </a:rPr>
              <a:t>ECS</a:t>
            </a:r>
            <a:endParaRPr sz="1050" dirty="0">
              <a:solidFill>
                <a:schemeClr val="tx1"/>
              </a:solidFill>
            </a:endParaRPr>
          </a:p>
        </p:txBody>
      </p:sp>
      <p:sp>
        <p:nvSpPr>
          <p:cNvPr id="79" name="Shape 126"/>
          <p:cNvSpPr/>
          <p:nvPr/>
        </p:nvSpPr>
        <p:spPr>
          <a:xfrm>
            <a:off x="8112204" y="3249277"/>
            <a:ext cx="492091" cy="492034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050" dirty="0">
                <a:solidFill>
                  <a:schemeClr val="tx1"/>
                </a:solidFill>
              </a:rPr>
              <a:t>ECS</a:t>
            </a:r>
            <a:endParaRPr sz="1050" dirty="0">
              <a:solidFill>
                <a:schemeClr val="tx1"/>
              </a:solidFill>
            </a:endParaRPr>
          </a:p>
        </p:txBody>
      </p:sp>
      <p:sp>
        <p:nvSpPr>
          <p:cNvPr id="44" name="Shape 126"/>
          <p:cNvSpPr/>
          <p:nvPr/>
        </p:nvSpPr>
        <p:spPr>
          <a:xfrm>
            <a:off x="2043379" y="1839444"/>
            <a:ext cx="2177369" cy="320169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tx1"/>
                </a:solidFill>
              </a:rPr>
              <a:t>Listener</a:t>
            </a:r>
            <a:endParaRPr sz="1350" dirty="0">
              <a:solidFill>
                <a:schemeClr val="tx1"/>
              </a:solidFill>
            </a:endParaRPr>
          </a:p>
        </p:txBody>
      </p:sp>
      <p:sp>
        <p:nvSpPr>
          <p:cNvPr id="83" name="Shape 126"/>
          <p:cNvSpPr/>
          <p:nvPr/>
        </p:nvSpPr>
        <p:spPr>
          <a:xfrm>
            <a:off x="4889460" y="1832848"/>
            <a:ext cx="2181151" cy="320169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tx1"/>
                </a:solidFill>
              </a:rPr>
              <a:t>Listener</a:t>
            </a:r>
            <a:endParaRPr sz="135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19558" y="4301310"/>
            <a:ext cx="1294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Target Group #2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80021" y="4301310"/>
            <a:ext cx="1294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Target Group #3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46724" y="2203788"/>
            <a:ext cx="5967605" cy="898030"/>
            <a:chOff x="2062299" y="2938383"/>
            <a:chExt cx="7956806" cy="1197373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4920564" y="3256057"/>
              <a:ext cx="0" cy="49928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429494" y="3277434"/>
              <a:ext cx="2" cy="49010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062299" y="3755337"/>
              <a:ext cx="1364261" cy="160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2066921" y="3755867"/>
              <a:ext cx="2" cy="379889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6081345" y="3755337"/>
              <a:ext cx="2" cy="379889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7973378" y="3287145"/>
              <a:ext cx="2045727" cy="848081"/>
              <a:chOff x="7237515" y="3865431"/>
              <a:chExt cx="2792728" cy="848081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H="1">
                <a:off x="10030241" y="4333623"/>
                <a:ext cx="2" cy="379889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7237515" y="3865431"/>
                <a:ext cx="2" cy="49010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7237515" y="4345461"/>
                <a:ext cx="2792726" cy="53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Shape 126"/>
            <p:cNvSpPr/>
            <p:nvPr/>
          </p:nvSpPr>
          <p:spPr>
            <a:xfrm>
              <a:off x="2719462" y="2948702"/>
              <a:ext cx="1414197" cy="338554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solidFill>
                    <a:schemeClr val="bg1"/>
                  </a:solidFill>
                </a:rPr>
                <a:t>Rule (default)</a:t>
              </a:r>
              <a:endParaRPr sz="1050" dirty="0">
                <a:solidFill>
                  <a:schemeClr val="bg1"/>
                </a:solidFill>
              </a:endParaRPr>
            </a:p>
          </p:txBody>
        </p:sp>
        <p:sp>
          <p:nvSpPr>
            <p:cNvPr id="81" name="Shape 126"/>
            <p:cNvSpPr/>
            <p:nvPr/>
          </p:nvSpPr>
          <p:spPr>
            <a:xfrm>
              <a:off x="4213466" y="2948702"/>
              <a:ext cx="1414197" cy="338554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solidFill>
                    <a:schemeClr val="bg1"/>
                  </a:solidFill>
                </a:rPr>
                <a:t>Rule (*/</a:t>
              </a:r>
              <a:r>
                <a:rPr lang="en-US" sz="1050" dirty="0" err="1">
                  <a:solidFill>
                    <a:schemeClr val="bg1"/>
                  </a:solidFill>
                </a:rPr>
                <a:t>img</a:t>
              </a:r>
              <a:r>
                <a:rPr lang="en-US" sz="1050" dirty="0">
                  <a:solidFill>
                    <a:schemeClr val="bg1"/>
                  </a:solidFill>
                </a:rPr>
                <a:t>/*)</a:t>
              </a:r>
              <a:endParaRPr sz="1050" dirty="0">
                <a:solidFill>
                  <a:schemeClr val="bg1"/>
                </a:solidFill>
              </a:endParaRPr>
            </a:p>
          </p:txBody>
        </p:sp>
        <p:sp>
          <p:nvSpPr>
            <p:cNvPr id="84" name="Shape 126"/>
            <p:cNvSpPr/>
            <p:nvPr/>
          </p:nvSpPr>
          <p:spPr>
            <a:xfrm>
              <a:off x="6519280" y="2938383"/>
              <a:ext cx="2908201" cy="338554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solidFill>
                    <a:schemeClr val="bg1"/>
                  </a:solidFill>
                </a:rPr>
                <a:t>Rule (default)</a:t>
              </a:r>
              <a:endParaRPr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58" name="Straight Connector 157"/>
            <p:cNvCxnSpPr/>
            <p:nvPr/>
          </p:nvCxnSpPr>
          <p:spPr>
            <a:xfrm>
              <a:off x="4920564" y="3746095"/>
              <a:ext cx="1164299" cy="183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9045590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3347549" y="1544208"/>
            <a:ext cx="5459567" cy="300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 err="1">
                <a:solidFill>
                  <a:schemeClr val="bg2"/>
                </a:solidFill>
              </a:rPr>
              <a:t>Cada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>
                <a:solidFill>
                  <a:schemeClr val="accent1"/>
                </a:solidFill>
              </a:rPr>
              <a:t>listener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pode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ter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uma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ou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mais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regras</a:t>
            </a:r>
            <a:r>
              <a:rPr lang="en-US" sz="1950" dirty="0">
                <a:solidFill>
                  <a:schemeClr val="bg2"/>
                </a:solidFill>
              </a:rPr>
              <a:t> para </a:t>
            </a:r>
            <a:r>
              <a:rPr lang="en-US" sz="1950" dirty="0" err="1">
                <a:solidFill>
                  <a:schemeClr val="bg2"/>
                </a:solidFill>
              </a:rPr>
              <a:t>rotear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solicitações</a:t>
            </a:r>
            <a:r>
              <a:rPr lang="en-US" sz="1950" dirty="0">
                <a:solidFill>
                  <a:schemeClr val="bg2"/>
                </a:solidFill>
              </a:rPr>
              <a:t> para </a:t>
            </a:r>
            <a:r>
              <a:rPr lang="en-US" sz="1950" dirty="0">
                <a:solidFill>
                  <a:schemeClr val="accent1"/>
                </a:solidFill>
              </a:rPr>
              <a:t>target-groups</a:t>
            </a:r>
            <a:r>
              <a:rPr lang="en-US" sz="1950" dirty="0">
                <a:solidFill>
                  <a:schemeClr val="bg2"/>
                </a:solidFill>
              </a:rPr>
              <a:t>.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19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>
                <a:solidFill>
                  <a:schemeClr val="bg2"/>
                </a:solidFill>
              </a:rPr>
              <a:t>As </a:t>
            </a:r>
            <a:r>
              <a:rPr lang="en-US" sz="1950" dirty="0" err="1">
                <a:solidFill>
                  <a:schemeClr val="bg2"/>
                </a:solidFill>
              </a:rPr>
              <a:t>regras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consistem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em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condições</a:t>
            </a:r>
            <a:r>
              <a:rPr lang="en-US" sz="1950" dirty="0">
                <a:solidFill>
                  <a:schemeClr val="bg2"/>
                </a:solidFill>
              </a:rPr>
              <a:t> e </a:t>
            </a:r>
            <a:r>
              <a:rPr lang="en-US" sz="1950" dirty="0" err="1">
                <a:solidFill>
                  <a:schemeClr val="bg2"/>
                </a:solidFill>
              </a:rPr>
              <a:t>ações</a:t>
            </a:r>
            <a:endParaRPr lang="en-US" sz="19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19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 err="1">
                <a:solidFill>
                  <a:schemeClr val="bg2"/>
                </a:solidFill>
              </a:rPr>
              <a:t>Quando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uma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solicitação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atende</a:t>
            </a:r>
            <a:r>
              <a:rPr lang="en-US" sz="1950" dirty="0">
                <a:solidFill>
                  <a:schemeClr val="bg2"/>
                </a:solidFill>
              </a:rPr>
              <a:t> à </a:t>
            </a:r>
            <a:r>
              <a:rPr lang="en-US" sz="1950" dirty="0" err="1">
                <a:solidFill>
                  <a:schemeClr val="bg2"/>
                </a:solidFill>
              </a:rPr>
              <a:t>condição</a:t>
            </a:r>
            <a:r>
              <a:rPr lang="en-US" sz="1950" dirty="0">
                <a:solidFill>
                  <a:schemeClr val="bg2"/>
                </a:solidFill>
              </a:rPr>
              <a:t> da </a:t>
            </a:r>
            <a:r>
              <a:rPr lang="en-US" sz="1950" dirty="0" err="1">
                <a:solidFill>
                  <a:schemeClr val="bg2"/>
                </a:solidFill>
              </a:rPr>
              <a:t>regra</a:t>
            </a:r>
            <a:r>
              <a:rPr lang="en-US" sz="1950" dirty="0">
                <a:solidFill>
                  <a:schemeClr val="bg2"/>
                </a:solidFill>
              </a:rPr>
              <a:t>, a </a:t>
            </a:r>
            <a:r>
              <a:rPr lang="en-US" sz="1950" dirty="0" err="1">
                <a:solidFill>
                  <a:schemeClr val="bg2"/>
                </a:solidFill>
              </a:rPr>
              <a:t>ação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é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executada</a:t>
            </a:r>
            <a:endParaRPr lang="en-US" sz="19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19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 err="1">
                <a:solidFill>
                  <a:schemeClr val="bg2"/>
                </a:solidFill>
              </a:rPr>
              <a:t>Hoje</a:t>
            </a:r>
            <a:r>
              <a:rPr lang="en-US" sz="1950" dirty="0">
                <a:solidFill>
                  <a:schemeClr val="bg2"/>
                </a:solidFill>
              </a:rPr>
              <a:t>, as </a:t>
            </a:r>
            <a:r>
              <a:rPr lang="en-US" sz="1950" dirty="0" err="1">
                <a:solidFill>
                  <a:schemeClr val="bg2"/>
                </a:solidFill>
              </a:rPr>
              <a:t>regras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podem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encaminhar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solicitações</a:t>
            </a:r>
            <a:r>
              <a:rPr lang="en-US" sz="1950" dirty="0">
                <a:solidFill>
                  <a:schemeClr val="bg2"/>
                </a:solidFill>
              </a:rPr>
              <a:t> para um </a:t>
            </a:r>
            <a:r>
              <a:rPr lang="en-US" sz="1950" dirty="0">
                <a:solidFill>
                  <a:schemeClr val="accent1"/>
                </a:solidFill>
              </a:rPr>
              <a:t>target-group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específico</a:t>
            </a:r>
            <a:endParaRPr lang="en-US" sz="1950" dirty="0">
              <a:solidFill>
                <a:schemeClr val="bg2"/>
              </a:solidFill>
            </a:endParaRPr>
          </a:p>
        </p:txBody>
      </p:sp>
      <p:sp>
        <p:nvSpPr>
          <p:cNvPr id="214" name="Shape 214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spc="-100" dirty="0">
                <a:solidFill>
                  <a:schemeClr val="bg2"/>
                </a:solidFill>
              </a:rPr>
              <a:t>Rules</a:t>
            </a:r>
            <a:endParaRPr sz="4800" spc="-100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4702"/>
            <a:ext cx="3299832" cy="329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616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388528" y="1048738"/>
            <a:ext cx="8366945" cy="3046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ts val="4800"/>
              </a:lnSpc>
              <a:defRPr sz="1800" spc="0">
                <a:solidFill>
                  <a:srgbClr val="000000"/>
                </a:solidFill>
              </a:defRPr>
            </a:pPr>
            <a:r>
              <a:rPr lang="en-US" sz="2925" spc="-61" dirty="0">
                <a:solidFill>
                  <a:schemeClr val="accent1"/>
                </a:solidFill>
              </a:rPr>
              <a:t>Elastic Load Balancing </a:t>
            </a:r>
            <a:r>
              <a:rPr lang="en-US" sz="2900" dirty="0" err="1">
                <a:solidFill>
                  <a:schemeClr val="bg2"/>
                </a:solidFill>
              </a:rPr>
              <a:t>distribui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en-US" sz="2900" dirty="0" err="1">
                <a:solidFill>
                  <a:schemeClr val="bg2"/>
                </a:solidFill>
              </a:rPr>
              <a:t>automaticamente</a:t>
            </a:r>
            <a:r>
              <a:rPr lang="en-US" sz="2900" dirty="0">
                <a:solidFill>
                  <a:schemeClr val="bg2"/>
                </a:solidFill>
              </a:rPr>
              <a:t> o </a:t>
            </a:r>
            <a:r>
              <a:rPr lang="en-US" sz="2900" dirty="0" err="1">
                <a:solidFill>
                  <a:schemeClr val="bg2"/>
                </a:solidFill>
              </a:rPr>
              <a:t>tráfego</a:t>
            </a:r>
            <a:r>
              <a:rPr lang="en-US" sz="2900" dirty="0">
                <a:solidFill>
                  <a:schemeClr val="bg2"/>
                </a:solidFill>
              </a:rPr>
              <a:t> de entrada de </a:t>
            </a:r>
            <a:r>
              <a:rPr lang="en-US" sz="2900" dirty="0" err="1">
                <a:solidFill>
                  <a:schemeClr val="bg2"/>
                </a:solidFill>
              </a:rPr>
              <a:t>aplicativos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en-US" sz="2900" dirty="0" err="1">
                <a:solidFill>
                  <a:schemeClr val="bg2"/>
                </a:solidFill>
              </a:rPr>
              <a:t>em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en-US" sz="2900" dirty="0" err="1">
                <a:solidFill>
                  <a:schemeClr val="bg2"/>
                </a:solidFill>
              </a:rPr>
              <a:t>vários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en-US" sz="2900" dirty="0" err="1">
                <a:solidFill>
                  <a:schemeClr val="bg2"/>
                </a:solidFill>
              </a:rPr>
              <a:t>destinos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en-US" sz="2900" dirty="0" err="1">
                <a:solidFill>
                  <a:schemeClr val="bg2"/>
                </a:solidFill>
              </a:rPr>
              <a:t>como</a:t>
            </a:r>
            <a:r>
              <a:rPr lang="en-US" sz="2900" dirty="0">
                <a:solidFill>
                  <a:schemeClr val="bg2"/>
                </a:solidFill>
              </a:rPr>
              <a:t> Amazon</a:t>
            </a:r>
            <a:r>
              <a:rPr lang="en-BR" sz="2000" dirty="0">
                <a:solidFill>
                  <a:schemeClr val="bg2"/>
                </a:solidFill>
              </a:rPr>
              <a:t> </a:t>
            </a:r>
            <a:r>
              <a:rPr lang="en-US" sz="2925" spc="-61" dirty="0">
                <a:solidFill>
                  <a:schemeClr val="accent1"/>
                </a:solidFill>
              </a:rPr>
              <a:t>EC2 instances</a:t>
            </a:r>
            <a:r>
              <a:rPr lang="en-US" sz="2925" spc="-61" dirty="0">
                <a:solidFill>
                  <a:schemeClr val="bg2"/>
                </a:solidFill>
              </a:rPr>
              <a:t>,</a:t>
            </a:r>
            <a:r>
              <a:rPr lang="en-US" sz="2925" spc="-61" dirty="0">
                <a:solidFill>
                  <a:schemeClr val="tx1"/>
                </a:solidFill>
              </a:rPr>
              <a:t> </a:t>
            </a:r>
            <a:r>
              <a:rPr lang="en-US" sz="2925" spc="-61" dirty="0">
                <a:solidFill>
                  <a:schemeClr val="accent1"/>
                </a:solidFill>
              </a:rPr>
              <a:t>containers</a:t>
            </a:r>
            <a:r>
              <a:rPr lang="en-US" sz="2925" spc="-61" dirty="0">
                <a:solidFill>
                  <a:schemeClr val="bg2"/>
                </a:solidFill>
              </a:rPr>
              <a:t>, and </a:t>
            </a:r>
            <a:r>
              <a:rPr lang="en-US" sz="2925" spc="-61" dirty="0">
                <a:solidFill>
                  <a:schemeClr val="accent1"/>
                </a:solidFill>
              </a:rPr>
              <a:t>IP addresses</a:t>
            </a:r>
            <a:r>
              <a:rPr lang="en-US" sz="2925" spc="-61" dirty="0">
                <a:solidFill>
                  <a:schemeClr val="bg2"/>
                </a:solidFill>
              </a:rPr>
              <a:t>.</a:t>
            </a:r>
            <a:endParaRPr sz="2925" spc="-6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3270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339291" y="1358072"/>
            <a:ext cx="5729952" cy="3162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As </a:t>
            </a:r>
            <a:r>
              <a:rPr lang="en-US" dirty="0" err="1">
                <a:solidFill>
                  <a:schemeClr val="bg2"/>
                </a:solidFill>
              </a:rPr>
              <a:t>condições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podem</a:t>
            </a:r>
            <a:r>
              <a:rPr lang="en-US" dirty="0">
                <a:solidFill>
                  <a:schemeClr val="bg2"/>
                </a:solidFill>
              </a:rPr>
              <a:t> ser </a:t>
            </a:r>
            <a:r>
              <a:rPr lang="en-US" dirty="0" err="1">
                <a:solidFill>
                  <a:schemeClr val="bg2"/>
                </a:solidFill>
              </a:rPr>
              <a:t>especificadas</a:t>
            </a:r>
            <a:r>
              <a:rPr lang="en-US" dirty="0">
                <a:solidFill>
                  <a:schemeClr val="bg2"/>
                </a:solidFill>
              </a:rPr>
              <a:t> no </a:t>
            </a:r>
            <a:r>
              <a:rPr lang="en-US" dirty="0" err="1">
                <a:solidFill>
                  <a:schemeClr val="bg2"/>
                </a:solidFill>
              </a:rPr>
              <a:t>formato</a:t>
            </a:r>
            <a:r>
              <a:rPr lang="en-US" dirty="0">
                <a:solidFill>
                  <a:schemeClr val="bg2"/>
                </a:solidFill>
              </a:rPr>
              <a:t> pattern path.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Um pattern path </a:t>
            </a:r>
            <a:r>
              <a:rPr lang="en-US" dirty="0" err="1">
                <a:solidFill>
                  <a:schemeClr val="bg2"/>
                </a:solidFill>
              </a:rPr>
              <a:t>diferencia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maiúsculas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minúsculas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pode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até</a:t>
            </a:r>
            <a:r>
              <a:rPr lang="en-US" dirty="0">
                <a:solidFill>
                  <a:schemeClr val="bg2"/>
                </a:solidFill>
              </a:rPr>
              <a:t> 255 </a:t>
            </a:r>
            <a:r>
              <a:rPr lang="en-US" dirty="0" err="1">
                <a:solidFill>
                  <a:schemeClr val="bg2"/>
                </a:solidFill>
              </a:rPr>
              <a:t>caracteres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comprimento</a:t>
            </a:r>
            <a:r>
              <a:rPr lang="en-US" dirty="0">
                <a:solidFill>
                  <a:schemeClr val="bg2"/>
                </a:solidFill>
              </a:rPr>
              <a:t> e </a:t>
            </a:r>
            <a:r>
              <a:rPr lang="en-US" dirty="0" err="1">
                <a:solidFill>
                  <a:schemeClr val="bg2"/>
                </a:solidFill>
              </a:rPr>
              <a:t>pode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conter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qualquer</a:t>
            </a:r>
            <a:r>
              <a:rPr lang="en-US" dirty="0">
                <a:solidFill>
                  <a:schemeClr val="bg2"/>
                </a:solidFill>
              </a:rPr>
              <a:t> um dos </a:t>
            </a:r>
            <a:r>
              <a:rPr lang="en-US" dirty="0" err="1">
                <a:solidFill>
                  <a:schemeClr val="bg2"/>
                </a:solidFill>
              </a:rPr>
              <a:t>seguintes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caracteres</a:t>
            </a:r>
            <a:r>
              <a:rPr lang="en-US" dirty="0">
                <a:solidFill>
                  <a:schemeClr val="bg2"/>
                </a:solidFill>
              </a:rPr>
              <a:t>:</a:t>
            </a:r>
          </a:p>
          <a:p>
            <a:pPr marL="515541" lvl="1" indent="-336947">
              <a:buFont typeface="Arial" charset="0"/>
              <a:buChar char="•"/>
            </a:pPr>
            <a:r>
              <a:rPr lang="en-US" sz="1950" dirty="0">
                <a:solidFill>
                  <a:schemeClr val="bg2"/>
                </a:solidFill>
              </a:rPr>
              <a:t>A-Z, a-z, 0-9</a:t>
            </a:r>
          </a:p>
          <a:p>
            <a:pPr marL="515541" lvl="1" indent="-336947">
              <a:buFont typeface="Arial" charset="0"/>
              <a:buChar char="•"/>
            </a:pPr>
            <a:r>
              <a:rPr lang="en-US" sz="1950" dirty="0">
                <a:solidFill>
                  <a:schemeClr val="bg2"/>
                </a:solidFill>
              </a:rPr>
              <a:t>_ - . $ / ~ " ' @ : +</a:t>
            </a:r>
          </a:p>
          <a:p>
            <a:pPr marL="515541" lvl="1" indent="-336947">
              <a:buFont typeface="Arial" charset="0"/>
              <a:buChar char="•"/>
            </a:pPr>
            <a:r>
              <a:rPr lang="en-US" sz="1950" dirty="0">
                <a:solidFill>
                  <a:schemeClr val="bg2"/>
                </a:solidFill>
              </a:rPr>
              <a:t>&amp; (using &amp;amp;)</a:t>
            </a:r>
          </a:p>
          <a:p>
            <a:pPr marL="515541" lvl="1" indent="-336947">
              <a:buFont typeface="Arial" charset="0"/>
              <a:buChar char="•"/>
            </a:pPr>
            <a:r>
              <a:rPr lang="en-US" sz="1950" dirty="0">
                <a:solidFill>
                  <a:schemeClr val="bg2"/>
                </a:solidFill>
              </a:rPr>
              <a:t>* (matches 0 or more characters)</a:t>
            </a:r>
          </a:p>
          <a:p>
            <a:pPr marL="515541" lvl="1" indent="-336947">
              <a:buFont typeface="Arial" charset="0"/>
              <a:buChar char="•"/>
            </a:pPr>
            <a:r>
              <a:rPr lang="en-US" sz="1950" dirty="0">
                <a:solidFill>
                  <a:schemeClr val="bg2"/>
                </a:solidFill>
              </a:rPr>
              <a:t>? (matches exactly 1 character)</a:t>
            </a:r>
          </a:p>
        </p:txBody>
      </p:sp>
      <p:sp>
        <p:nvSpPr>
          <p:cNvPr id="214" name="Shape 214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spc="-100" dirty="0">
                <a:solidFill>
                  <a:schemeClr val="bg2"/>
                </a:solidFill>
              </a:rPr>
              <a:t>Rules (</a:t>
            </a:r>
            <a:r>
              <a:rPr lang="en-US" sz="4800" spc="-100" dirty="0" err="1">
                <a:solidFill>
                  <a:schemeClr val="bg2"/>
                </a:solidFill>
              </a:rPr>
              <a:t>contínuo</a:t>
            </a:r>
            <a:r>
              <a:rPr lang="en-US" sz="4800" spc="-100" dirty="0">
                <a:solidFill>
                  <a:schemeClr val="bg2"/>
                </a:solidFill>
              </a:rPr>
              <a:t>)</a:t>
            </a:r>
            <a:endParaRPr sz="4800" spc="-100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918" y="1028700"/>
            <a:ext cx="3478251" cy="34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969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6169745" y="659068"/>
            <a:ext cx="1" cy="3825365"/>
          </a:xfrm>
          <a:prstGeom prst="line">
            <a:avLst/>
          </a:prstGeom>
          <a:ln w="50800" cap="rnd">
            <a:solidFill>
              <a:srgbClr val="FFFFFF"/>
            </a:solidFill>
            <a:custDash>
              <a:ds d="100000" sp="200000"/>
            </a:custDash>
            <a:round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94" name="Shape 94"/>
          <p:cNvSpPr/>
          <p:nvPr/>
        </p:nvSpPr>
        <p:spPr>
          <a:xfrm>
            <a:off x="6399128" y="2133062"/>
            <a:ext cx="245565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Amazon EC2 instances </a:t>
            </a:r>
            <a:r>
              <a:rPr lang="en-US" dirty="0" err="1">
                <a:solidFill>
                  <a:srgbClr val="FFFFFF"/>
                </a:solidFill>
              </a:rPr>
              <a:t>por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trás</a:t>
            </a:r>
            <a:r>
              <a:rPr lang="en-US" dirty="0">
                <a:solidFill>
                  <a:srgbClr val="FFFFFF"/>
                </a:solidFill>
              </a:rPr>
              <a:t> de um Classic Load Balancer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5" name="I-Heart-Clou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28493" y="1748387"/>
            <a:ext cx="867994" cy="1646726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1208562" y="2573637"/>
            <a:ext cx="100521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97" name="Shape 97"/>
          <p:cNvSpPr/>
          <p:nvPr/>
        </p:nvSpPr>
        <p:spPr>
          <a:xfrm flipV="1">
            <a:off x="3482119" y="1226863"/>
            <a:ext cx="636332" cy="112358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98" name="Shape 98"/>
          <p:cNvSpPr/>
          <p:nvPr/>
        </p:nvSpPr>
        <p:spPr>
          <a:xfrm>
            <a:off x="3458206" y="2573637"/>
            <a:ext cx="66747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pic>
        <p:nvPicPr>
          <p:cNvPr id="99" name="Compute &amp; Networking_Amazon EC2 Instance.pdf"/>
          <p:cNvPicPr/>
          <p:nvPr/>
        </p:nvPicPr>
        <p:blipFill>
          <a:blip r:embed="rId4"/>
          <a:stretch>
            <a:fillRect/>
          </a:stretch>
        </p:blipFill>
        <p:spPr>
          <a:xfrm>
            <a:off x="4095750" y="732161"/>
            <a:ext cx="952500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Compute &amp; Networking_Elastic Load Balancing.pdf"/>
          <p:cNvPicPr/>
          <p:nvPr/>
        </p:nvPicPr>
        <p:blipFill>
          <a:blip r:embed="rId5"/>
          <a:stretch>
            <a:fillRect/>
          </a:stretch>
        </p:blipFill>
        <p:spPr>
          <a:xfrm>
            <a:off x="2110480" y="2095500"/>
            <a:ext cx="952501" cy="952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/>
        </p:nvSpPr>
        <p:spPr>
          <a:xfrm>
            <a:off x="2867554" y="2396419"/>
            <a:ext cx="456213" cy="32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>
            <a:spAutoFit/>
          </a:bodyPr>
          <a:lstStyle>
            <a:lvl1pPr>
              <a:defRPr sz="20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ELB</a:t>
            </a:r>
          </a:p>
        </p:txBody>
      </p:sp>
      <p:sp>
        <p:nvSpPr>
          <p:cNvPr id="102" name="Shape 102"/>
          <p:cNvSpPr/>
          <p:nvPr/>
        </p:nvSpPr>
        <p:spPr>
          <a:xfrm>
            <a:off x="3479641" y="2793052"/>
            <a:ext cx="636333" cy="112358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pic>
        <p:nvPicPr>
          <p:cNvPr id="103" name="Compute &amp; Networking_Amazon EC2 Instance.pdf"/>
          <p:cNvPicPr/>
          <p:nvPr/>
        </p:nvPicPr>
        <p:blipFill>
          <a:blip r:embed="rId4"/>
          <a:stretch>
            <a:fillRect/>
          </a:stretch>
        </p:blipFill>
        <p:spPr>
          <a:xfrm>
            <a:off x="4113171" y="2095500"/>
            <a:ext cx="952501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Compute &amp; Networking_Amazon EC2 Instance.pdf"/>
          <p:cNvPicPr/>
          <p:nvPr/>
        </p:nvPicPr>
        <p:blipFill>
          <a:blip r:embed="rId4"/>
          <a:stretch>
            <a:fillRect/>
          </a:stretch>
        </p:blipFill>
        <p:spPr>
          <a:xfrm>
            <a:off x="4113171" y="3442274"/>
            <a:ext cx="952501" cy="952501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4890373" y="946732"/>
            <a:ext cx="72776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EC2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Instance</a:t>
            </a:r>
          </a:p>
        </p:txBody>
      </p:sp>
      <p:sp>
        <p:nvSpPr>
          <p:cNvPr id="106" name="Shape 106"/>
          <p:cNvSpPr/>
          <p:nvPr/>
        </p:nvSpPr>
        <p:spPr>
          <a:xfrm>
            <a:off x="4890373" y="2310071"/>
            <a:ext cx="72776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EC2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Instance</a:t>
            </a:r>
          </a:p>
        </p:txBody>
      </p:sp>
      <p:sp>
        <p:nvSpPr>
          <p:cNvPr id="107" name="Shape 107"/>
          <p:cNvSpPr/>
          <p:nvPr/>
        </p:nvSpPr>
        <p:spPr>
          <a:xfrm>
            <a:off x="4890373" y="3656845"/>
            <a:ext cx="72776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EC2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379830444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6169745" y="659068"/>
            <a:ext cx="1" cy="3825365"/>
          </a:xfrm>
          <a:prstGeom prst="line">
            <a:avLst/>
          </a:prstGeom>
          <a:ln w="50800" cap="rnd">
            <a:solidFill>
              <a:srgbClr val="FFFFFF"/>
            </a:solidFill>
            <a:custDash>
              <a:ds d="100000" sp="200000"/>
            </a:custDash>
            <a:round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94" name="Shape 94"/>
          <p:cNvSpPr/>
          <p:nvPr/>
        </p:nvSpPr>
        <p:spPr>
          <a:xfrm>
            <a:off x="6399128" y="2133062"/>
            <a:ext cx="245565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dirty="0" err="1">
                <a:solidFill>
                  <a:srgbClr val="FFFFFF"/>
                </a:solidFill>
              </a:rPr>
              <a:t>Executando</a:t>
            </a:r>
            <a:r>
              <a:rPr lang="en-US" dirty="0">
                <a:solidFill>
                  <a:srgbClr val="FFFFFF"/>
                </a:solidFill>
              </a:rPr>
              <a:t> 2 </a:t>
            </a:r>
            <a:r>
              <a:rPr lang="en-US" dirty="0" err="1">
                <a:solidFill>
                  <a:srgbClr val="FFFFFF"/>
                </a:solidFill>
              </a:rPr>
              <a:t>serviços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separados</a:t>
            </a:r>
            <a:r>
              <a:rPr lang="en-US" dirty="0">
                <a:solidFill>
                  <a:srgbClr val="FFFFFF"/>
                </a:solidFill>
              </a:rPr>
              <a:t> com Classic Load Balancer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5" name="I-Heart-Clou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28493" y="1748387"/>
            <a:ext cx="867994" cy="1646726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 flipV="1">
            <a:off x="1208562" y="1329464"/>
            <a:ext cx="934161" cy="12441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97" name="Shape 97"/>
          <p:cNvSpPr/>
          <p:nvPr/>
        </p:nvSpPr>
        <p:spPr>
          <a:xfrm flipV="1">
            <a:off x="3525320" y="512746"/>
            <a:ext cx="641733" cy="67698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98" name="Shape 98"/>
          <p:cNvSpPr/>
          <p:nvPr/>
        </p:nvSpPr>
        <p:spPr>
          <a:xfrm>
            <a:off x="3521245" y="1179563"/>
            <a:ext cx="66747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pic>
        <p:nvPicPr>
          <p:cNvPr id="100" name="Compute &amp; Networking_Elastic Load Balancing.pdf"/>
          <p:cNvPicPr/>
          <p:nvPr/>
        </p:nvPicPr>
        <p:blipFill>
          <a:blip r:embed="rId4"/>
          <a:stretch>
            <a:fillRect/>
          </a:stretch>
        </p:blipFill>
        <p:spPr>
          <a:xfrm>
            <a:off x="2079816" y="3354816"/>
            <a:ext cx="952501" cy="952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/>
        </p:nvSpPr>
        <p:spPr>
          <a:xfrm>
            <a:off x="2836891" y="3655735"/>
            <a:ext cx="456213" cy="32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>
            <a:spAutoFit/>
          </a:bodyPr>
          <a:lstStyle>
            <a:lvl1pPr>
              <a:defRPr sz="20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ELB</a:t>
            </a:r>
          </a:p>
        </p:txBody>
      </p:sp>
      <p:pic>
        <p:nvPicPr>
          <p:cNvPr id="103" name="Compute &amp; Networking_Amazon EC2 Instance.pdf"/>
          <p:cNvPicPr/>
          <p:nvPr/>
        </p:nvPicPr>
        <p:blipFill>
          <a:blip r:embed="rId5"/>
          <a:stretch>
            <a:fillRect/>
          </a:stretch>
        </p:blipFill>
        <p:spPr>
          <a:xfrm>
            <a:off x="4082508" y="2704533"/>
            <a:ext cx="952501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Compute &amp; Networking_Amazon EC2 Instance.pdf"/>
          <p:cNvPicPr/>
          <p:nvPr/>
        </p:nvPicPr>
        <p:blipFill>
          <a:blip r:embed="rId5"/>
          <a:stretch>
            <a:fillRect/>
          </a:stretch>
        </p:blipFill>
        <p:spPr>
          <a:xfrm>
            <a:off x="4082508" y="4008182"/>
            <a:ext cx="952501" cy="952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/>
          <p:cNvGrpSpPr/>
          <p:nvPr/>
        </p:nvGrpSpPr>
        <p:grpSpPr>
          <a:xfrm>
            <a:off x="4095750" y="732161"/>
            <a:ext cx="1522386" cy="952501"/>
            <a:chOff x="5461000" y="976214"/>
            <a:chExt cx="2029848" cy="1270001"/>
          </a:xfrm>
        </p:grpSpPr>
        <p:pic>
          <p:nvPicPr>
            <p:cNvPr id="99" name="Compute &amp; Networking_Amazon EC2 Instance.pdf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461000" y="976214"/>
              <a:ext cx="1270000" cy="12700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5" name="Shape 105"/>
            <p:cNvSpPr/>
            <p:nvPr/>
          </p:nvSpPr>
          <p:spPr>
            <a:xfrm>
              <a:off x="6520497" y="1262309"/>
              <a:ext cx="970351" cy="6155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EC2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Instance</a:t>
              </a:r>
            </a:p>
          </p:txBody>
        </p:sp>
      </p:grpSp>
      <p:sp>
        <p:nvSpPr>
          <p:cNvPr id="106" name="Shape 106"/>
          <p:cNvSpPr/>
          <p:nvPr/>
        </p:nvSpPr>
        <p:spPr>
          <a:xfrm>
            <a:off x="4859710" y="2919104"/>
            <a:ext cx="72776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EC2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Instance</a:t>
            </a:r>
          </a:p>
        </p:txBody>
      </p:sp>
      <p:sp>
        <p:nvSpPr>
          <p:cNvPr id="107" name="Shape 107"/>
          <p:cNvSpPr/>
          <p:nvPr/>
        </p:nvSpPr>
        <p:spPr>
          <a:xfrm>
            <a:off x="4859710" y="4222753"/>
            <a:ext cx="72776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EC2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Instance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95750" y="1412942"/>
            <a:ext cx="1522386" cy="952501"/>
            <a:chOff x="5461000" y="976214"/>
            <a:chExt cx="2029848" cy="1270001"/>
          </a:xfrm>
        </p:grpSpPr>
        <p:pic>
          <p:nvPicPr>
            <p:cNvPr id="19" name="Compute &amp; Networking_Amazon EC2 Instance.pdf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461000" y="976214"/>
              <a:ext cx="1270000" cy="12700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0" name="Shape 105"/>
            <p:cNvSpPr/>
            <p:nvPr/>
          </p:nvSpPr>
          <p:spPr>
            <a:xfrm>
              <a:off x="6520497" y="1262309"/>
              <a:ext cx="970351" cy="6155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EC2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Instance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82507" y="59643"/>
            <a:ext cx="1522386" cy="952501"/>
            <a:chOff x="5461000" y="976214"/>
            <a:chExt cx="2029848" cy="1270001"/>
          </a:xfrm>
        </p:grpSpPr>
        <p:pic>
          <p:nvPicPr>
            <p:cNvPr id="22" name="Compute &amp; Networking_Amazon EC2 Instance.pdf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461000" y="976214"/>
              <a:ext cx="1270000" cy="12700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3" name="Shape 105"/>
            <p:cNvSpPr/>
            <p:nvPr/>
          </p:nvSpPr>
          <p:spPr>
            <a:xfrm>
              <a:off x="6520497" y="1262309"/>
              <a:ext cx="970351" cy="6155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EC2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Instance</a:t>
              </a:r>
            </a:p>
          </p:txBody>
        </p:sp>
      </p:grpSp>
      <p:pic>
        <p:nvPicPr>
          <p:cNvPr id="24" name="Compute &amp; Networking_Elastic Load Balancing.pdf"/>
          <p:cNvPicPr/>
          <p:nvPr/>
        </p:nvPicPr>
        <p:blipFill>
          <a:blip r:embed="rId4"/>
          <a:stretch>
            <a:fillRect/>
          </a:stretch>
        </p:blipFill>
        <p:spPr>
          <a:xfrm>
            <a:off x="2110480" y="724261"/>
            <a:ext cx="952501" cy="9525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101"/>
          <p:cNvSpPr/>
          <p:nvPr/>
        </p:nvSpPr>
        <p:spPr>
          <a:xfrm>
            <a:off x="2867554" y="1025180"/>
            <a:ext cx="456213" cy="32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>
            <a:spAutoFit/>
          </a:bodyPr>
          <a:lstStyle>
            <a:lvl1pPr>
              <a:defRPr sz="20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ELB</a:t>
            </a:r>
          </a:p>
        </p:txBody>
      </p:sp>
      <p:sp>
        <p:nvSpPr>
          <p:cNvPr id="26" name="Shape 97"/>
          <p:cNvSpPr/>
          <p:nvPr/>
        </p:nvSpPr>
        <p:spPr>
          <a:xfrm>
            <a:off x="3523808" y="1177322"/>
            <a:ext cx="641733" cy="67698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27" name="Shape 97"/>
          <p:cNvSpPr/>
          <p:nvPr/>
        </p:nvSpPr>
        <p:spPr>
          <a:xfrm flipV="1">
            <a:off x="3492863" y="3166490"/>
            <a:ext cx="641733" cy="67698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28" name="Shape 98"/>
          <p:cNvSpPr/>
          <p:nvPr/>
        </p:nvSpPr>
        <p:spPr>
          <a:xfrm>
            <a:off x="3488787" y="3833307"/>
            <a:ext cx="66747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29" name="Shape 97"/>
          <p:cNvSpPr/>
          <p:nvPr/>
        </p:nvSpPr>
        <p:spPr>
          <a:xfrm>
            <a:off x="3491351" y="3831067"/>
            <a:ext cx="641733" cy="67698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pic>
        <p:nvPicPr>
          <p:cNvPr id="30" name="Compute &amp; Networking_Amazon EC2 Instance.pdf"/>
          <p:cNvPicPr/>
          <p:nvPr/>
        </p:nvPicPr>
        <p:blipFill>
          <a:blip r:embed="rId5"/>
          <a:stretch>
            <a:fillRect/>
          </a:stretch>
        </p:blipFill>
        <p:spPr>
          <a:xfrm>
            <a:off x="4074102" y="3369130"/>
            <a:ext cx="952501" cy="9525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106"/>
          <p:cNvSpPr/>
          <p:nvPr/>
        </p:nvSpPr>
        <p:spPr>
          <a:xfrm>
            <a:off x="4851304" y="3583701"/>
            <a:ext cx="72776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EC2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Instance</a:t>
            </a:r>
          </a:p>
        </p:txBody>
      </p:sp>
      <p:sp>
        <p:nvSpPr>
          <p:cNvPr id="32" name="Shape 96"/>
          <p:cNvSpPr/>
          <p:nvPr/>
        </p:nvSpPr>
        <p:spPr>
          <a:xfrm>
            <a:off x="1196486" y="2566013"/>
            <a:ext cx="934161" cy="12441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33" name="Shape 101"/>
          <p:cNvSpPr/>
          <p:nvPr/>
        </p:nvSpPr>
        <p:spPr>
          <a:xfrm>
            <a:off x="496924" y="439394"/>
            <a:ext cx="1838002" cy="32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>
            <a:spAutoFit/>
          </a:bodyPr>
          <a:lstStyle>
            <a:lvl1pPr>
              <a:defRPr sz="20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500" dirty="0" err="1">
                <a:solidFill>
                  <a:srgbClr val="FFFFFF"/>
                </a:solidFill>
              </a:rPr>
              <a:t>orders.example.com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34" name="Shape 101"/>
          <p:cNvSpPr/>
          <p:nvPr/>
        </p:nvSpPr>
        <p:spPr>
          <a:xfrm>
            <a:off x="496923" y="4386331"/>
            <a:ext cx="1913342" cy="32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>
            <a:spAutoFit/>
          </a:bodyPr>
          <a:lstStyle>
            <a:lvl1pPr>
              <a:defRPr sz="20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500" dirty="0" err="1">
                <a:solidFill>
                  <a:srgbClr val="FFFFFF"/>
                </a:solidFill>
              </a:rPr>
              <a:t>images.example.com</a:t>
            </a:r>
            <a:endParaRPr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1082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6169745" y="659068"/>
            <a:ext cx="1" cy="3825365"/>
          </a:xfrm>
          <a:prstGeom prst="line">
            <a:avLst/>
          </a:prstGeom>
          <a:ln w="50800" cap="rnd">
            <a:solidFill>
              <a:srgbClr val="FFFFFF"/>
            </a:solidFill>
            <a:custDash>
              <a:ds d="100000" sp="200000"/>
            </a:custDash>
            <a:round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94" name="Shape 94"/>
          <p:cNvSpPr/>
          <p:nvPr/>
        </p:nvSpPr>
        <p:spPr>
          <a:xfrm>
            <a:off x="6426882" y="2017752"/>
            <a:ext cx="245565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95" name="I-Heart-Clou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28493" y="1748387"/>
            <a:ext cx="867994" cy="1646726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1208562" y="2573637"/>
            <a:ext cx="100521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97" name="Shape 97"/>
          <p:cNvSpPr/>
          <p:nvPr/>
        </p:nvSpPr>
        <p:spPr>
          <a:xfrm flipV="1">
            <a:off x="3482119" y="1313848"/>
            <a:ext cx="555521" cy="10366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pic>
        <p:nvPicPr>
          <p:cNvPr id="100" name="Compute &amp; Networking_Elastic Load Balancing.pdf"/>
          <p:cNvPicPr/>
          <p:nvPr/>
        </p:nvPicPr>
        <p:blipFill>
          <a:blip r:embed="rId4"/>
          <a:stretch>
            <a:fillRect/>
          </a:stretch>
        </p:blipFill>
        <p:spPr>
          <a:xfrm>
            <a:off x="2110480" y="2095500"/>
            <a:ext cx="952501" cy="952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/>
        </p:nvSpPr>
        <p:spPr>
          <a:xfrm>
            <a:off x="2867554" y="2396419"/>
            <a:ext cx="456213" cy="32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>
            <a:spAutoFit/>
          </a:bodyPr>
          <a:lstStyle>
            <a:lvl1pPr>
              <a:defRPr sz="20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ELB</a:t>
            </a:r>
          </a:p>
        </p:txBody>
      </p:sp>
      <p:sp>
        <p:nvSpPr>
          <p:cNvPr id="32" name="Shape 97"/>
          <p:cNvSpPr/>
          <p:nvPr/>
        </p:nvSpPr>
        <p:spPr>
          <a:xfrm>
            <a:off x="3476157" y="2774724"/>
            <a:ext cx="561484" cy="105634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33" name="Shape 101"/>
          <p:cNvSpPr/>
          <p:nvPr/>
        </p:nvSpPr>
        <p:spPr>
          <a:xfrm>
            <a:off x="2946305" y="1586621"/>
            <a:ext cx="691854" cy="32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>
            <a:spAutoFit/>
          </a:bodyPr>
          <a:lstStyle>
            <a:lvl1pPr>
              <a:defRPr sz="20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500" dirty="0">
                <a:solidFill>
                  <a:srgbClr val="FFFFFF"/>
                </a:solidFill>
              </a:rPr>
              <a:t>/orders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34" name="Shape 101"/>
          <p:cNvSpPr/>
          <p:nvPr/>
        </p:nvSpPr>
        <p:spPr>
          <a:xfrm>
            <a:off x="1092665" y="2611982"/>
            <a:ext cx="1238479" cy="32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>
            <a:spAutoFit/>
          </a:bodyPr>
          <a:lstStyle>
            <a:lvl1pPr>
              <a:defRPr sz="20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500">
                <a:solidFill>
                  <a:srgbClr val="FFFFFF"/>
                </a:solidFill>
              </a:rPr>
              <a:t>example.com</a:t>
            </a:r>
            <a:endParaRPr sz="1500" dirty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66847" y="197233"/>
            <a:ext cx="1643032" cy="2280556"/>
            <a:chOff x="5555584" y="166724"/>
            <a:chExt cx="2190709" cy="3040741"/>
          </a:xfrm>
        </p:grpSpPr>
        <p:grpSp>
          <p:nvGrpSpPr>
            <p:cNvPr id="2" name="Group 1"/>
            <p:cNvGrpSpPr/>
            <p:nvPr/>
          </p:nvGrpSpPr>
          <p:grpSpPr>
            <a:xfrm>
              <a:off x="5555584" y="1054161"/>
              <a:ext cx="2061339" cy="1270001"/>
              <a:chOff x="5461000" y="976214"/>
              <a:chExt cx="2061339" cy="1270001"/>
            </a:xfrm>
          </p:grpSpPr>
          <p:pic>
            <p:nvPicPr>
              <p:cNvPr id="99" name="Compute &amp; Networking_Amazon EC2 Instance.pdf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1000" y="976214"/>
                <a:ext cx="1270000" cy="1270001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05" name="Shape 105"/>
              <p:cNvSpPr/>
              <p:nvPr/>
            </p:nvSpPr>
            <p:spPr>
              <a:xfrm>
                <a:off x="6551988" y="1298953"/>
                <a:ext cx="970351" cy="61555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500" dirty="0">
                    <a:solidFill>
                      <a:srgbClr val="FFFFFF"/>
                    </a:solidFill>
                  </a:rPr>
                  <a:t>EC2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500" dirty="0">
                    <a:solidFill>
                      <a:srgbClr val="FFFFFF"/>
                    </a:solidFill>
                  </a:rPr>
                  <a:t>Instance</a:t>
                </a:r>
              </a:p>
            </p:txBody>
          </p:sp>
        </p:grpSp>
        <p:sp>
          <p:nvSpPr>
            <p:cNvPr id="17" name="Shape 150"/>
            <p:cNvSpPr/>
            <p:nvPr/>
          </p:nvSpPr>
          <p:spPr>
            <a:xfrm>
              <a:off x="5591986" y="252872"/>
              <a:ext cx="2154307" cy="2945865"/>
            </a:xfrm>
            <a:prstGeom prst="roundRect">
              <a:avLst>
                <a:gd name="adj" fmla="val 15000"/>
              </a:avLst>
            </a:prstGeom>
            <a:noFill/>
            <a:ln w="25400" cap="flat">
              <a:solidFill>
                <a:srgbClr val="007CBC"/>
              </a:solidFill>
              <a:prstDash val="dash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0">
                  <a:solidFill>
                    <a:srgbClr val="000000"/>
                  </a:solidFill>
                </a:defRPr>
              </a:pPr>
              <a:endParaRPr sz="135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555584" y="1937464"/>
              <a:ext cx="2061339" cy="1270001"/>
              <a:chOff x="5461000" y="976214"/>
              <a:chExt cx="2061339" cy="1270001"/>
            </a:xfrm>
          </p:grpSpPr>
          <p:pic>
            <p:nvPicPr>
              <p:cNvPr id="20" name="Compute &amp; Networking_Amazon EC2 Instance.pdf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1000" y="976214"/>
                <a:ext cx="1270000" cy="1270001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21" name="Shape 105"/>
              <p:cNvSpPr/>
              <p:nvPr/>
            </p:nvSpPr>
            <p:spPr>
              <a:xfrm>
                <a:off x="6551988" y="1298953"/>
                <a:ext cx="970351" cy="61555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500" dirty="0">
                    <a:solidFill>
                      <a:srgbClr val="FFFFFF"/>
                    </a:solidFill>
                  </a:rPr>
                  <a:t>EC2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500" dirty="0">
                    <a:solidFill>
                      <a:srgbClr val="FFFFFF"/>
                    </a:solidFill>
                  </a:rPr>
                  <a:t>Instance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555584" y="166724"/>
              <a:ext cx="2061339" cy="1270001"/>
              <a:chOff x="5461000" y="976214"/>
              <a:chExt cx="2061339" cy="1270001"/>
            </a:xfrm>
          </p:grpSpPr>
          <p:pic>
            <p:nvPicPr>
              <p:cNvPr id="36" name="Compute &amp; Networking_Amazon EC2 Instance.pdf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1000" y="976214"/>
                <a:ext cx="1270000" cy="1270001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37" name="Shape 105"/>
              <p:cNvSpPr/>
              <p:nvPr/>
            </p:nvSpPr>
            <p:spPr>
              <a:xfrm>
                <a:off x="6551988" y="1298953"/>
                <a:ext cx="970351" cy="61555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500" dirty="0">
                    <a:solidFill>
                      <a:srgbClr val="FFFFFF"/>
                    </a:solidFill>
                  </a:rPr>
                  <a:t>EC2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500" dirty="0">
                    <a:solidFill>
                      <a:srgbClr val="FFFFFF"/>
                    </a:solidFill>
                  </a:rPr>
                  <a:t>Instance</a:t>
                </a: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4163164" y="2616907"/>
            <a:ext cx="1643032" cy="2280556"/>
            <a:chOff x="5555584" y="166724"/>
            <a:chExt cx="2190709" cy="3040741"/>
          </a:xfrm>
        </p:grpSpPr>
        <p:grpSp>
          <p:nvGrpSpPr>
            <p:cNvPr id="40" name="Group 39"/>
            <p:cNvGrpSpPr/>
            <p:nvPr/>
          </p:nvGrpSpPr>
          <p:grpSpPr>
            <a:xfrm>
              <a:off x="5555584" y="1054161"/>
              <a:ext cx="2061339" cy="1270001"/>
              <a:chOff x="5461000" y="976214"/>
              <a:chExt cx="2061339" cy="1270001"/>
            </a:xfrm>
          </p:grpSpPr>
          <p:pic>
            <p:nvPicPr>
              <p:cNvPr id="48" name="Compute &amp; Networking_Amazon EC2 Instance.pdf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1000" y="976214"/>
                <a:ext cx="1270000" cy="1270001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49" name="Shape 105"/>
              <p:cNvSpPr/>
              <p:nvPr/>
            </p:nvSpPr>
            <p:spPr>
              <a:xfrm>
                <a:off x="6551988" y="1298953"/>
                <a:ext cx="970351" cy="61555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500" dirty="0">
                    <a:solidFill>
                      <a:srgbClr val="FFFFFF"/>
                    </a:solidFill>
                  </a:rPr>
                  <a:t>EC2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500" dirty="0">
                    <a:solidFill>
                      <a:srgbClr val="FFFFFF"/>
                    </a:solidFill>
                  </a:rPr>
                  <a:t>Instance</a:t>
                </a:r>
              </a:p>
            </p:txBody>
          </p:sp>
        </p:grpSp>
        <p:sp>
          <p:nvSpPr>
            <p:cNvPr id="41" name="Shape 150"/>
            <p:cNvSpPr/>
            <p:nvPr/>
          </p:nvSpPr>
          <p:spPr>
            <a:xfrm>
              <a:off x="5591986" y="252872"/>
              <a:ext cx="2154307" cy="2945865"/>
            </a:xfrm>
            <a:prstGeom prst="roundRect">
              <a:avLst>
                <a:gd name="adj" fmla="val 15000"/>
              </a:avLst>
            </a:prstGeom>
            <a:noFill/>
            <a:ln w="25400" cap="flat">
              <a:solidFill>
                <a:srgbClr val="007CBC"/>
              </a:solidFill>
              <a:prstDash val="dash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0">
                  <a:solidFill>
                    <a:srgbClr val="000000"/>
                  </a:solidFill>
                </a:defRPr>
              </a:pPr>
              <a:endParaRPr sz="1350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555584" y="1937464"/>
              <a:ext cx="2061339" cy="1270001"/>
              <a:chOff x="5461000" y="976214"/>
              <a:chExt cx="2061339" cy="1270001"/>
            </a:xfrm>
          </p:grpSpPr>
          <p:pic>
            <p:nvPicPr>
              <p:cNvPr id="46" name="Compute &amp; Networking_Amazon EC2 Instance.pdf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1000" y="976214"/>
                <a:ext cx="1270000" cy="1270001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47" name="Shape 105"/>
              <p:cNvSpPr/>
              <p:nvPr/>
            </p:nvSpPr>
            <p:spPr>
              <a:xfrm>
                <a:off x="6551988" y="1298953"/>
                <a:ext cx="970351" cy="61555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500" dirty="0">
                    <a:solidFill>
                      <a:srgbClr val="FFFFFF"/>
                    </a:solidFill>
                  </a:rPr>
                  <a:t>EC2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500" dirty="0">
                    <a:solidFill>
                      <a:srgbClr val="FFFFFF"/>
                    </a:solidFill>
                  </a:rPr>
                  <a:t>Instance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555584" y="166724"/>
              <a:ext cx="2061339" cy="1270001"/>
              <a:chOff x="5461000" y="976214"/>
              <a:chExt cx="2061339" cy="1270001"/>
            </a:xfrm>
          </p:grpSpPr>
          <p:pic>
            <p:nvPicPr>
              <p:cNvPr id="44" name="Compute &amp; Networking_Amazon EC2 Instance.pdf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1000" y="976214"/>
                <a:ext cx="1270000" cy="1270001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45" name="Shape 105"/>
              <p:cNvSpPr/>
              <p:nvPr/>
            </p:nvSpPr>
            <p:spPr>
              <a:xfrm>
                <a:off x="6551988" y="1298953"/>
                <a:ext cx="970351" cy="61555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500" dirty="0">
                    <a:solidFill>
                      <a:srgbClr val="FFFFFF"/>
                    </a:solidFill>
                  </a:rPr>
                  <a:t>EC2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500" dirty="0">
                    <a:solidFill>
                      <a:srgbClr val="FFFFFF"/>
                    </a:solidFill>
                  </a:rPr>
                  <a:t>Instance</a:t>
                </a:r>
              </a:p>
            </p:txBody>
          </p:sp>
        </p:grpSp>
      </p:grpSp>
      <p:sp>
        <p:nvSpPr>
          <p:cNvPr id="50" name="Shape 101"/>
          <p:cNvSpPr/>
          <p:nvPr/>
        </p:nvSpPr>
        <p:spPr>
          <a:xfrm>
            <a:off x="2935318" y="3211287"/>
            <a:ext cx="767196" cy="32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>
            <a:spAutoFit/>
          </a:bodyPr>
          <a:lstStyle>
            <a:lvl1pPr>
              <a:defRPr sz="20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500">
                <a:solidFill>
                  <a:srgbClr val="FFFFFF"/>
                </a:solidFill>
              </a:rPr>
              <a:t>/images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51" name="Shape 94"/>
          <p:cNvSpPr/>
          <p:nvPr/>
        </p:nvSpPr>
        <p:spPr>
          <a:xfrm>
            <a:off x="6426882" y="1848963"/>
            <a:ext cx="245565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accent1"/>
                </a:solidFill>
              </a:rPr>
              <a:t>Application Load Balancer </a:t>
            </a:r>
            <a:r>
              <a:rPr lang="en-US" dirty="0" err="1">
                <a:solidFill>
                  <a:srgbClr val="FFFFFF"/>
                </a:solidFill>
              </a:rPr>
              <a:t>permite</a:t>
            </a:r>
            <a:r>
              <a:rPr lang="en-US" dirty="0">
                <a:solidFill>
                  <a:srgbClr val="FFFFFF"/>
                </a:solidFill>
              </a:rPr>
              <a:t> que </a:t>
            </a:r>
            <a:r>
              <a:rPr lang="en-US" dirty="0" err="1">
                <a:solidFill>
                  <a:srgbClr val="FFFFFF"/>
                </a:solidFill>
              </a:rPr>
              <a:t>vários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serviços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sejam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hospedados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em</a:t>
            </a:r>
            <a:r>
              <a:rPr lang="en-US" dirty="0">
                <a:solidFill>
                  <a:srgbClr val="FFFFFF"/>
                </a:solidFill>
              </a:rPr>
              <a:t> um </a:t>
            </a:r>
            <a:r>
              <a:rPr lang="en-US" dirty="0" err="1">
                <a:solidFill>
                  <a:srgbClr val="FFFFFF"/>
                </a:solidFill>
              </a:rPr>
              <a:t>único</a:t>
            </a:r>
            <a:r>
              <a:rPr lang="en-US" dirty="0">
                <a:solidFill>
                  <a:srgbClr val="FFFFFF"/>
                </a:solidFill>
              </a:rPr>
              <a:t> load balance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4489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381324" y="1596247"/>
            <a:ext cx="5042323" cy="1800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>
                <a:solidFill>
                  <a:schemeClr val="bg2"/>
                </a:solidFill>
              </a:rPr>
              <a:t>O Auto Scaling </a:t>
            </a:r>
            <a:r>
              <a:rPr lang="en-US" sz="1950" dirty="0" err="1">
                <a:solidFill>
                  <a:schemeClr val="bg2"/>
                </a:solidFill>
              </a:rPr>
              <a:t>pode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dimensionar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alvos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dentro</a:t>
            </a:r>
            <a:r>
              <a:rPr lang="en-US" sz="1950" dirty="0">
                <a:solidFill>
                  <a:schemeClr val="bg2"/>
                </a:solidFill>
              </a:rPr>
              <a:t> de um target-group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19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 err="1">
                <a:solidFill>
                  <a:schemeClr val="bg2"/>
                </a:solidFill>
              </a:rPr>
              <a:t>Permite</a:t>
            </a:r>
            <a:r>
              <a:rPr lang="en-US" sz="1950" dirty="0">
                <a:solidFill>
                  <a:schemeClr val="bg2"/>
                </a:solidFill>
              </a:rPr>
              <a:t> que </a:t>
            </a:r>
            <a:r>
              <a:rPr lang="en-US" sz="1950" dirty="0" err="1">
                <a:solidFill>
                  <a:schemeClr val="bg2"/>
                </a:solidFill>
              </a:rPr>
              <a:t>os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aplicativos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sejam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dimensionados</a:t>
            </a:r>
            <a:r>
              <a:rPr lang="en-US" sz="1950" dirty="0">
                <a:solidFill>
                  <a:schemeClr val="bg2"/>
                </a:solidFill>
              </a:rPr>
              <a:t> de forma </a:t>
            </a:r>
            <a:r>
              <a:rPr lang="en-US" sz="1950" dirty="0" err="1">
                <a:solidFill>
                  <a:schemeClr val="bg2"/>
                </a:solidFill>
              </a:rPr>
              <a:t>independente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por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trás</a:t>
            </a:r>
            <a:r>
              <a:rPr lang="en-US" sz="1950" dirty="0">
                <a:solidFill>
                  <a:schemeClr val="bg2"/>
                </a:solidFill>
              </a:rPr>
              <a:t> do Application Load Balancer</a:t>
            </a:r>
          </a:p>
        </p:txBody>
      </p:sp>
      <p:sp>
        <p:nvSpPr>
          <p:cNvPr id="214" name="Shape 214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spc="-100" dirty="0">
                <a:solidFill>
                  <a:schemeClr val="bg2"/>
                </a:solidFill>
              </a:rPr>
              <a:t>Auto Scaling integration</a:t>
            </a:r>
            <a:endParaRPr sz="4800" spc="-100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84" y="921369"/>
            <a:ext cx="3895028" cy="389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1598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3354769" y="1287610"/>
            <a:ext cx="5459567" cy="3300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>
                <a:solidFill>
                  <a:schemeClr val="accent1"/>
                </a:solidFill>
              </a:rPr>
              <a:t>Application Load Balancer (ALB) </a:t>
            </a:r>
            <a:r>
              <a:rPr lang="en-US" sz="1950" dirty="0" err="1">
                <a:solidFill>
                  <a:schemeClr val="bg2"/>
                </a:solidFill>
              </a:rPr>
              <a:t>é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totalmente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integrado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ao</a:t>
            </a:r>
            <a:r>
              <a:rPr lang="en-US" sz="1950" dirty="0">
                <a:solidFill>
                  <a:schemeClr val="bg2"/>
                </a:solidFill>
              </a:rPr>
              <a:t> Amazon EC2 Container Service (Amazon ECS), </a:t>
            </a:r>
            <a:r>
              <a:rPr lang="en-US" sz="1950" dirty="0" err="1">
                <a:solidFill>
                  <a:schemeClr val="bg2"/>
                </a:solidFill>
              </a:rPr>
              <a:t>gerenciando</a:t>
            </a:r>
            <a:r>
              <a:rPr lang="en-US" sz="1950" dirty="0">
                <a:solidFill>
                  <a:schemeClr val="bg2"/>
                </a:solidFill>
              </a:rPr>
              <a:t> target-groups, paths e targets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19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>
                <a:solidFill>
                  <a:schemeClr val="bg2"/>
                </a:solidFill>
              </a:rPr>
              <a:t>O </a:t>
            </a:r>
            <a:r>
              <a:rPr lang="en-US" sz="1950" dirty="0">
                <a:solidFill>
                  <a:schemeClr val="accent1"/>
                </a:solidFill>
              </a:rPr>
              <a:t>ECS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registrará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automaticamente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tarefas</a:t>
            </a:r>
            <a:r>
              <a:rPr lang="en-US" sz="1950" dirty="0">
                <a:solidFill>
                  <a:schemeClr val="bg2"/>
                </a:solidFill>
              </a:rPr>
              <a:t> no </a:t>
            </a:r>
            <a:r>
              <a:rPr lang="en-US" sz="1950" dirty="0" err="1">
                <a:solidFill>
                  <a:schemeClr val="bg2"/>
                </a:solidFill>
              </a:rPr>
              <a:t>balanceador</a:t>
            </a:r>
            <a:r>
              <a:rPr lang="en-US" sz="1950" dirty="0">
                <a:solidFill>
                  <a:schemeClr val="bg2"/>
                </a:solidFill>
              </a:rPr>
              <a:t> de carga </a:t>
            </a:r>
            <a:r>
              <a:rPr lang="en-US" sz="1950" dirty="0" err="1">
                <a:solidFill>
                  <a:schemeClr val="bg2"/>
                </a:solidFill>
              </a:rPr>
              <a:t>usando</a:t>
            </a:r>
            <a:r>
              <a:rPr lang="en-US" sz="1950" dirty="0">
                <a:solidFill>
                  <a:schemeClr val="bg2"/>
                </a:solidFill>
              </a:rPr>
              <a:t> um </a:t>
            </a:r>
            <a:r>
              <a:rPr lang="en-US" sz="1950" dirty="0" err="1">
                <a:solidFill>
                  <a:schemeClr val="bg2"/>
                </a:solidFill>
              </a:rPr>
              <a:t>mapeamento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dinâmico</a:t>
            </a:r>
            <a:r>
              <a:rPr lang="en-US" sz="1950" dirty="0">
                <a:solidFill>
                  <a:schemeClr val="bg2"/>
                </a:solidFill>
              </a:rPr>
              <a:t> de </a:t>
            </a:r>
            <a:r>
              <a:rPr lang="en-US" sz="1950" dirty="0" err="1">
                <a:solidFill>
                  <a:schemeClr val="bg2"/>
                </a:solidFill>
              </a:rPr>
              <a:t>portas</a:t>
            </a:r>
            <a:endParaRPr lang="en-US" sz="19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19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 err="1">
                <a:solidFill>
                  <a:schemeClr val="bg2"/>
                </a:solidFill>
              </a:rPr>
              <a:t>Também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pode</a:t>
            </a:r>
            <a:r>
              <a:rPr lang="en-US" sz="1950" dirty="0">
                <a:solidFill>
                  <a:schemeClr val="bg2"/>
                </a:solidFill>
              </a:rPr>
              <a:t> ser </a:t>
            </a:r>
            <a:r>
              <a:rPr lang="en-US" sz="1950" dirty="0" err="1">
                <a:solidFill>
                  <a:schemeClr val="bg2"/>
                </a:solidFill>
              </a:rPr>
              <a:t>usado</a:t>
            </a:r>
            <a:r>
              <a:rPr lang="en-US" sz="1950" dirty="0">
                <a:solidFill>
                  <a:schemeClr val="bg2"/>
                </a:solidFill>
              </a:rPr>
              <a:t> com </a:t>
            </a:r>
            <a:r>
              <a:rPr lang="en-US" sz="1950" dirty="0" err="1">
                <a:solidFill>
                  <a:schemeClr val="bg2"/>
                </a:solidFill>
              </a:rPr>
              <a:t>outras</a:t>
            </a:r>
            <a:r>
              <a:rPr lang="en-US" sz="1950" dirty="0">
                <a:solidFill>
                  <a:schemeClr val="bg2"/>
                </a:solidFill>
              </a:rPr>
              <a:t> </a:t>
            </a:r>
            <a:r>
              <a:rPr lang="en-US" sz="1950" dirty="0" err="1">
                <a:solidFill>
                  <a:schemeClr val="bg2"/>
                </a:solidFill>
              </a:rPr>
              <a:t>tecnologias</a:t>
            </a:r>
            <a:r>
              <a:rPr lang="en-US" sz="1950" dirty="0">
                <a:solidFill>
                  <a:schemeClr val="bg2"/>
                </a:solidFill>
              </a:rPr>
              <a:t> de </a:t>
            </a:r>
            <a:r>
              <a:rPr lang="en-US" sz="1950" dirty="0" err="1">
                <a:solidFill>
                  <a:schemeClr val="bg2"/>
                </a:solidFill>
              </a:rPr>
              <a:t>contêiner</a:t>
            </a:r>
            <a:endParaRPr lang="en-US" sz="1950" dirty="0">
              <a:solidFill>
                <a:schemeClr val="bg2"/>
              </a:solidFill>
            </a:endParaRPr>
          </a:p>
        </p:txBody>
      </p:sp>
      <p:sp>
        <p:nvSpPr>
          <p:cNvPr id="214" name="Shape 214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spc="-100" dirty="0">
                <a:solidFill>
                  <a:schemeClr val="bg2"/>
                </a:solidFill>
              </a:rPr>
              <a:t>ECS integration</a:t>
            </a:r>
            <a:endParaRPr sz="4800" spc="-100" dirty="0">
              <a:solidFill>
                <a:schemeClr val="bg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4" t="11508" r="14898" b="60000"/>
          <a:stretch/>
        </p:blipFill>
        <p:spPr>
          <a:xfrm>
            <a:off x="274320" y="1155151"/>
            <a:ext cx="2930893" cy="283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1058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6169745" y="659068"/>
            <a:ext cx="1" cy="3825365"/>
          </a:xfrm>
          <a:prstGeom prst="line">
            <a:avLst/>
          </a:prstGeom>
          <a:ln w="50800" cap="rnd">
            <a:solidFill>
              <a:srgbClr val="FFFFFF"/>
            </a:solidFill>
            <a:custDash>
              <a:ds d="100000" sp="200000"/>
            </a:custDash>
            <a:round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94" name="Shape 94"/>
          <p:cNvSpPr/>
          <p:nvPr/>
        </p:nvSpPr>
        <p:spPr>
          <a:xfrm>
            <a:off x="6426882" y="2017752"/>
            <a:ext cx="245565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95" name="I-Heart-Clou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28493" y="1748387"/>
            <a:ext cx="867994" cy="1646726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1208562" y="2573637"/>
            <a:ext cx="100521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97" name="Shape 97"/>
          <p:cNvSpPr/>
          <p:nvPr/>
        </p:nvSpPr>
        <p:spPr>
          <a:xfrm flipV="1">
            <a:off x="3482119" y="1313848"/>
            <a:ext cx="555521" cy="10366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pic>
        <p:nvPicPr>
          <p:cNvPr id="100" name="Compute &amp; Networking_Elastic Load Balancing.pdf"/>
          <p:cNvPicPr/>
          <p:nvPr/>
        </p:nvPicPr>
        <p:blipFill>
          <a:blip r:embed="rId4"/>
          <a:stretch>
            <a:fillRect/>
          </a:stretch>
        </p:blipFill>
        <p:spPr>
          <a:xfrm>
            <a:off x="2110480" y="2095500"/>
            <a:ext cx="952501" cy="952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/>
        </p:nvSpPr>
        <p:spPr>
          <a:xfrm>
            <a:off x="2867554" y="2396419"/>
            <a:ext cx="456213" cy="32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>
            <a:spAutoFit/>
          </a:bodyPr>
          <a:lstStyle>
            <a:lvl1pPr>
              <a:defRPr sz="20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ELB</a:t>
            </a:r>
          </a:p>
        </p:txBody>
      </p:sp>
      <p:sp>
        <p:nvSpPr>
          <p:cNvPr id="32" name="Shape 97"/>
          <p:cNvSpPr/>
          <p:nvPr/>
        </p:nvSpPr>
        <p:spPr>
          <a:xfrm>
            <a:off x="3476157" y="2774724"/>
            <a:ext cx="561484" cy="105634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33" name="Shape 101"/>
          <p:cNvSpPr/>
          <p:nvPr/>
        </p:nvSpPr>
        <p:spPr>
          <a:xfrm>
            <a:off x="3318115" y="1586805"/>
            <a:ext cx="403314" cy="32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>
            <a:spAutoFit/>
          </a:bodyPr>
          <a:lstStyle>
            <a:lvl1pPr>
              <a:defRPr sz="20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500">
                <a:solidFill>
                  <a:srgbClr val="FFFFFF"/>
                </a:solidFill>
              </a:rPr>
              <a:t>/</a:t>
            </a:r>
            <a:r>
              <a:rPr lang="en-US" sz="1500" dirty="0" err="1">
                <a:solidFill>
                  <a:srgbClr val="FFFFFF"/>
                </a:solidFill>
              </a:rPr>
              <a:t>api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34" name="Shape 101"/>
          <p:cNvSpPr/>
          <p:nvPr/>
        </p:nvSpPr>
        <p:spPr>
          <a:xfrm>
            <a:off x="1092665" y="2611982"/>
            <a:ext cx="1238479" cy="32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>
            <a:spAutoFit/>
          </a:bodyPr>
          <a:lstStyle>
            <a:lvl1pPr>
              <a:defRPr sz="20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500">
                <a:solidFill>
                  <a:srgbClr val="FFFFFF"/>
                </a:solidFill>
              </a:rPr>
              <a:t>example.com</a:t>
            </a:r>
            <a:endParaRPr sz="1500" dirty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66847" y="197233"/>
            <a:ext cx="1643032" cy="2280556"/>
            <a:chOff x="5555584" y="166724"/>
            <a:chExt cx="2190709" cy="3040741"/>
          </a:xfrm>
        </p:grpSpPr>
        <p:grpSp>
          <p:nvGrpSpPr>
            <p:cNvPr id="2" name="Group 1"/>
            <p:cNvGrpSpPr/>
            <p:nvPr/>
          </p:nvGrpSpPr>
          <p:grpSpPr>
            <a:xfrm>
              <a:off x="5555584" y="1054161"/>
              <a:ext cx="2061339" cy="1270001"/>
              <a:chOff x="5461000" y="976214"/>
              <a:chExt cx="2061339" cy="1270001"/>
            </a:xfrm>
          </p:grpSpPr>
          <p:pic>
            <p:nvPicPr>
              <p:cNvPr id="99" name="Compute &amp; Networking_Amazon EC2 Instance.pdf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1000" y="976214"/>
                <a:ext cx="1270000" cy="1270001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05" name="Shape 105"/>
              <p:cNvSpPr/>
              <p:nvPr/>
            </p:nvSpPr>
            <p:spPr>
              <a:xfrm>
                <a:off x="6551988" y="1298953"/>
                <a:ext cx="970351" cy="61555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500" dirty="0">
                    <a:solidFill>
                      <a:srgbClr val="FFFFFF"/>
                    </a:solidFill>
                  </a:rPr>
                  <a:t>EC2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500" dirty="0">
                    <a:solidFill>
                      <a:srgbClr val="FFFFFF"/>
                    </a:solidFill>
                  </a:rPr>
                  <a:t>Instance</a:t>
                </a:r>
              </a:p>
            </p:txBody>
          </p:sp>
        </p:grpSp>
        <p:sp>
          <p:nvSpPr>
            <p:cNvPr id="17" name="Shape 150"/>
            <p:cNvSpPr/>
            <p:nvPr/>
          </p:nvSpPr>
          <p:spPr>
            <a:xfrm>
              <a:off x="5591986" y="252872"/>
              <a:ext cx="2154307" cy="2945865"/>
            </a:xfrm>
            <a:prstGeom prst="roundRect">
              <a:avLst>
                <a:gd name="adj" fmla="val 15000"/>
              </a:avLst>
            </a:prstGeom>
            <a:noFill/>
            <a:ln w="25400" cap="flat">
              <a:solidFill>
                <a:srgbClr val="007CBC"/>
              </a:solidFill>
              <a:prstDash val="dash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0">
                  <a:solidFill>
                    <a:srgbClr val="000000"/>
                  </a:solidFill>
                </a:defRPr>
              </a:pPr>
              <a:endParaRPr sz="135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555584" y="1937464"/>
              <a:ext cx="2061339" cy="1270001"/>
              <a:chOff x="5461000" y="976214"/>
              <a:chExt cx="2061339" cy="1270001"/>
            </a:xfrm>
          </p:grpSpPr>
          <p:pic>
            <p:nvPicPr>
              <p:cNvPr id="20" name="Compute &amp; Networking_Amazon EC2 Instance.pdf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1000" y="976214"/>
                <a:ext cx="1270000" cy="1270001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21" name="Shape 105"/>
              <p:cNvSpPr/>
              <p:nvPr/>
            </p:nvSpPr>
            <p:spPr>
              <a:xfrm>
                <a:off x="6551988" y="1298953"/>
                <a:ext cx="970351" cy="61555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500" dirty="0">
                    <a:solidFill>
                      <a:srgbClr val="FFFFFF"/>
                    </a:solidFill>
                  </a:rPr>
                  <a:t>EC2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500" dirty="0">
                    <a:solidFill>
                      <a:srgbClr val="FFFFFF"/>
                    </a:solidFill>
                  </a:rPr>
                  <a:t>Instance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555584" y="166724"/>
              <a:ext cx="2061339" cy="1270001"/>
              <a:chOff x="5461000" y="976214"/>
              <a:chExt cx="2061339" cy="1270001"/>
            </a:xfrm>
          </p:grpSpPr>
          <p:pic>
            <p:nvPicPr>
              <p:cNvPr id="36" name="Compute &amp; Networking_Amazon EC2 Instance.pdf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1000" y="976214"/>
                <a:ext cx="1270000" cy="1270001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37" name="Shape 105"/>
              <p:cNvSpPr/>
              <p:nvPr/>
            </p:nvSpPr>
            <p:spPr>
              <a:xfrm>
                <a:off x="6551988" y="1298953"/>
                <a:ext cx="970351" cy="61555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500" dirty="0">
                    <a:solidFill>
                      <a:srgbClr val="FFFFFF"/>
                    </a:solidFill>
                  </a:rPr>
                  <a:t>EC2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500" dirty="0">
                    <a:solidFill>
                      <a:srgbClr val="FFFFFF"/>
                    </a:solidFill>
                  </a:rPr>
                  <a:t>Instance</a:t>
                </a: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4190466" y="2681518"/>
            <a:ext cx="1615730" cy="2209399"/>
            <a:chOff x="5591986" y="252872"/>
            <a:chExt cx="2154307" cy="2945865"/>
          </a:xfrm>
        </p:grpSpPr>
        <p:sp>
          <p:nvSpPr>
            <p:cNvPr id="41" name="Shape 150"/>
            <p:cNvSpPr/>
            <p:nvPr/>
          </p:nvSpPr>
          <p:spPr>
            <a:xfrm>
              <a:off x="5591986" y="252872"/>
              <a:ext cx="2154307" cy="2945865"/>
            </a:xfrm>
            <a:prstGeom prst="roundRect">
              <a:avLst>
                <a:gd name="adj" fmla="val 15000"/>
              </a:avLst>
            </a:prstGeom>
            <a:noFill/>
            <a:ln w="25400" cap="flat">
              <a:solidFill>
                <a:srgbClr val="007CBC"/>
              </a:solidFill>
              <a:prstDash val="dash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0">
                  <a:solidFill>
                    <a:srgbClr val="000000"/>
                  </a:solidFill>
                </a:defRPr>
              </a:pPr>
              <a:endParaRPr sz="1350" dirty="0"/>
            </a:p>
          </p:txBody>
        </p:sp>
        <p:sp>
          <p:nvSpPr>
            <p:cNvPr id="45" name="Shape 105"/>
            <p:cNvSpPr/>
            <p:nvPr/>
          </p:nvSpPr>
          <p:spPr>
            <a:xfrm>
              <a:off x="6646571" y="554355"/>
              <a:ext cx="884857" cy="4924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200" dirty="0">
                  <a:solidFill>
                    <a:srgbClr val="FFFFFF"/>
                  </a:solidFill>
                </a:rPr>
                <a:t>ECS</a:t>
              </a:r>
              <a:endParaRPr sz="1200" dirty="0">
                <a:solidFill>
                  <a:srgbClr val="FFFFFF"/>
                </a:solidFill>
              </a:endParaRP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200" dirty="0">
                  <a:solidFill>
                    <a:srgbClr val="FFFFFF"/>
                  </a:solidFill>
                </a:rPr>
                <a:t>Container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Shape 101"/>
          <p:cNvSpPr/>
          <p:nvPr/>
        </p:nvSpPr>
        <p:spPr>
          <a:xfrm>
            <a:off x="3318114" y="3201375"/>
            <a:ext cx="454610" cy="32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>
            <a:spAutoFit/>
          </a:bodyPr>
          <a:lstStyle>
            <a:lvl1pPr>
              <a:defRPr sz="20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500" dirty="0">
                <a:solidFill>
                  <a:srgbClr val="FFFFFF"/>
                </a:solidFill>
              </a:rPr>
              <a:t>/test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38" name="Shape 94"/>
          <p:cNvSpPr/>
          <p:nvPr/>
        </p:nvSpPr>
        <p:spPr>
          <a:xfrm>
            <a:off x="6426882" y="1848963"/>
            <a:ext cx="245565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accent1"/>
                </a:solidFill>
              </a:rPr>
              <a:t>Application Load Balancer </a:t>
            </a:r>
            <a:r>
              <a:rPr lang="en-US" dirty="0" err="1">
                <a:solidFill>
                  <a:srgbClr val="FFFFFF"/>
                </a:solidFill>
              </a:rPr>
              <a:t>permite</a:t>
            </a:r>
            <a:r>
              <a:rPr lang="en-US" dirty="0">
                <a:solidFill>
                  <a:srgbClr val="FFFFFF"/>
                </a:solidFill>
              </a:rPr>
              <a:t> que </a:t>
            </a:r>
            <a:r>
              <a:rPr lang="en-US" dirty="0" err="1">
                <a:solidFill>
                  <a:srgbClr val="FFFFFF"/>
                </a:solidFill>
              </a:rPr>
              <a:t>contêineres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sejam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incluídos</a:t>
            </a:r>
            <a:r>
              <a:rPr lang="en-US" dirty="0">
                <a:solidFill>
                  <a:srgbClr val="FFFFFF"/>
                </a:solidFill>
              </a:rPr>
              <a:t> no target group</a:t>
            </a:r>
            <a:endParaRPr dirty="0"/>
          </a:p>
        </p:txBody>
      </p:sp>
      <p:sp>
        <p:nvSpPr>
          <p:cNvPr id="51" name="Shape 105"/>
          <p:cNvSpPr/>
          <p:nvPr/>
        </p:nvSpPr>
        <p:spPr>
          <a:xfrm>
            <a:off x="4988899" y="3570901"/>
            <a:ext cx="66364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FFFFFF"/>
                </a:solidFill>
              </a:rPr>
              <a:t>ECS</a:t>
            </a:r>
            <a:endParaRPr sz="1200" dirty="0">
              <a:solidFill>
                <a:srgbClr val="FFFFFF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FFFFFF"/>
                </a:solidFill>
              </a:rPr>
              <a:t>Container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52" name="Shape 105"/>
          <p:cNvSpPr/>
          <p:nvPr/>
        </p:nvSpPr>
        <p:spPr>
          <a:xfrm>
            <a:off x="4998331" y="4228649"/>
            <a:ext cx="66364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FFFFFF"/>
                </a:solidFill>
              </a:rPr>
              <a:t>ECS</a:t>
            </a:r>
            <a:endParaRPr sz="1200" dirty="0">
              <a:solidFill>
                <a:srgbClr val="FFFFFF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FFFFFF"/>
                </a:solidFill>
              </a:rPr>
              <a:t>Container</a:t>
            </a:r>
            <a:endParaRPr sz="12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65" y="2846797"/>
            <a:ext cx="514350" cy="54292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65" y="3484104"/>
            <a:ext cx="514350" cy="54292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65" y="4123721"/>
            <a:ext cx="5143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5008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296180" y="1048738"/>
            <a:ext cx="5792293" cy="3046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algn="r">
              <a:lnSpc>
                <a:spcPts val="4800"/>
              </a:lnSpc>
              <a:defRPr sz="1800" spc="0">
                <a:solidFill>
                  <a:srgbClr val="000000"/>
                </a:solidFill>
              </a:defRPr>
            </a:pPr>
            <a:r>
              <a:rPr sz="3750" spc="-78" dirty="0">
                <a:solidFill>
                  <a:srgbClr val="F2A52C"/>
                </a:solidFill>
              </a:rPr>
              <a:t>Health checks</a:t>
            </a:r>
            <a:r>
              <a:rPr sz="3750" spc="-78" dirty="0">
                <a:solidFill>
                  <a:srgbClr val="FFFFFF"/>
                </a:solidFill>
              </a:rPr>
              <a:t> </a:t>
            </a:r>
            <a:r>
              <a:rPr lang="pt-BR" sz="3750" spc="-78" dirty="0">
                <a:solidFill>
                  <a:srgbClr val="FFFFFF"/>
                </a:solidFill>
              </a:rPr>
              <a:t>permite que o tráfego seja desviado de </a:t>
            </a:r>
            <a:r>
              <a:rPr lang="pt-BR" sz="3750" spc="-78" dirty="0">
                <a:solidFill>
                  <a:srgbClr val="F2A52C"/>
                </a:solidFill>
              </a:rPr>
              <a:t>instancias com falhas</a:t>
            </a:r>
            <a:endParaRPr sz="3750" spc="-78" dirty="0">
              <a:solidFill>
                <a:srgbClr val="F2A52C"/>
              </a:solidFill>
            </a:endParaRPr>
          </a:p>
        </p:txBody>
      </p:sp>
      <p:pic>
        <p:nvPicPr>
          <p:cNvPr id="170" name="Humans.png"/>
          <p:cNvPicPr/>
          <p:nvPr/>
        </p:nvPicPr>
        <p:blipFill>
          <a:blip r:embed="rId3"/>
          <a:srcRect l="69639" t="46572" r="23649" b="8468"/>
          <a:stretch>
            <a:fillRect/>
          </a:stretch>
        </p:blipFill>
        <p:spPr>
          <a:xfrm>
            <a:off x="6405897" y="668387"/>
            <a:ext cx="1781977" cy="38066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7525156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 flipV="1">
            <a:off x="6186523" y="1059118"/>
            <a:ext cx="1" cy="3825365"/>
          </a:xfrm>
          <a:prstGeom prst="line">
            <a:avLst/>
          </a:prstGeom>
          <a:ln w="50800" cap="rnd">
            <a:solidFill>
              <a:srgbClr val="FFFFFF"/>
            </a:solidFill>
            <a:custDash>
              <a:ds d="100000" sp="200000"/>
            </a:custDash>
            <a:round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pic>
        <p:nvPicPr>
          <p:cNvPr id="173" name="I-Heart-Clou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99898" y="2148437"/>
            <a:ext cx="867994" cy="164672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1179967" y="2973687"/>
            <a:ext cx="100521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175" name="Shape 175"/>
          <p:cNvSpPr/>
          <p:nvPr/>
        </p:nvSpPr>
        <p:spPr>
          <a:xfrm flipV="1">
            <a:off x="3453522" y="1626913"/>
            <a:ext cx="636333" cy="112358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176" name="Shape 176"/>
          <p:cNvSpPr/>
          <p:nvPr/>
        </p:nvSpPr>
        <p:spPr>
          <a:xfrm>
            <a:off x="3429611" y="2973687"/>
            <a:ext cx="66747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pic>
        <p:nvPicPr>
          <p:cNvPr id="177" name="Compute &amp; Networking_Amazon EC2 Instance.pdf"/>
          <p:cNvPicPr/>
          <p:nvPr/>
        </p:nvPicPr>
        <p:blipFill>
          <a:blip r:embed="rId4"/>
          <a:stretch>
            <a:fillRect/>
          </a:stretch>
        </p:blipFill>
        <p:spPr>
          <a:xfrm>
            <a:off x="4067154" y="1132211"/>
            <a:ext cx="952501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Compute &amp; Networking_Elastic Load Balancing.pdf"/>
          <p:cNvPicPr/>
          <p:nvPr/>
        </p:nvPicPr>
        <p:blipFill>
          <a:blip r:embed="rId5"/>
          <a:stretch>
            <a:fillRect/>
          </a:stretch>
        </p:blipFill>
        <p:spPr>
          <a:xfrm>
            <a:off x="2081885" y="2495550"/>
            <a:ext cx="952501" cy="952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2838958" y="2796469"/>
            <a:ext cx="36388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ELB</a:t>
            </a:r>
          </a:p>
        </p:txBody>
      </p:sp>
      <p:sp>
        <p:nvSpPr>
          <p:cNvPr id="180" name="Shape 180"/>
          <p:cNvSpPr/>
          <p:nvPr/>
        </p:nvSpPr>
        <p:spPr>
          <a:xfrm>
            <a:off x="3451046" y="3193102"/>
            <a:ext cx="636332" cy="112358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pic>
        <p:nvPicPr>
          <p:cNvPr id="181" name="Compute &amp; Networking_Amazon EC2 Instance.pdf"/>
          <p:cNvPicPr/>
          <p:nvPr/>
        </p:nvPicPr>
        <p:blipFill>
          <a:blip r:embed="rId4"/>
          <a:stretch>
            <a:fillRect/>
          </a:stretch>
        </p:blipFill>
        <p:spPr>
          <a:xfrm>
            <a:off x="4084576" y="2495550"/>
            <a:ext cx="952501" cy="95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Compute &amp; Networking_Amazon EC2 Instance.pdf"/>
          <p:cNvPicPr/>
          <p:nvPr/>
        </p:nvPicPr>
        <p:blipFill>
          <a:blip r:embed="rId4"/>
          <a:stretch>
            <a:fillRect/>
          </a:stretch>
        </p:blipFill>
        <p:spPr>
          <a:xfrm>
            <a:off x="4084576" y="3842324"/>
            <a:ext cx="952501" cy="952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4832217" y="1346782"/>
            <a:ext cx="72776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EC2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Instance</a:t>
            </a:r>
          </a:p>
        </p:txBody>
      </p:sp>
      <p:sp>
        <p:nvSpPr>
          <p:cNvPr id="184" name="Shape 184"/>
          <p:cNvSpPr/>
          <p:nvPr/>
        </p:nvSpPr>
        <p:spPr>
          <a:xfrm>
            <a:off x="4832217" y="2710121"/>
            <a:ext cx="72776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EC2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Instance</a:t>
            </a:r>
          </a:p>
        </p:txBody>
      </p:sp>
      <p:sp>
        <p:nvSpPr>
          <p:cNvPr id="185" name="Shape 185"/>
          <p:cNvSpPr/>
          <p:nvPr/>
        </p:nvSpPr>
        <p:spPr>
          <a:xfrm>
            <a:off x="4832217" y="4056895"/>
            <a:ext cx="72776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EC2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Instance</a:t>
            </a:r>
          </a:p>
        </p:txBody>
      </p:sp>
      <p:sp>
        <p:nvSpPr>
          <p:cNvPr id="186" name="Shape 186"/>
          <p:cNvSpPr/>
          <p:nvPr/>
        </p:nvSpPr>
        <p:spPr>
          <a:xfrm>
            <a:off x="6388453" y="2396419"/>
            <a:ext cx="245565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b="1" dirty="0">
                <a:solidFill>
                  <a:schemeClr val="accent1"/>
                </a:solidFill>
              </a:rPr>
              <a:t>Health checks </a:t>
            </a:r>
            <a:r>
              <a:rPr lang="en-US" dirty="0" err="1">
                <a:solidFill>
                  <a:srgbClr val="FFFFFF"/>
                </a:solidFill>
              </a:rPr>
              <a:t>garante</a:t>
            </a:r>
            <a:r>
              <a:rPr lang="en-US" dirty="0">
                <a:solidFill>
                  <a:srgbClr val="FFFFFF"/>
                </a:solidFill>
              </a:rPr>
              <a:t> que o </a:t>
            </a:r>
            <a:r>
              <a:rPr lang="en-US" dirty="0" err="1">
                <a:solidFill>
                  <a:srgbClr val="FFFFFF"/>
                </a:solidFill>
              </a:rPr>
              <a:t>tráfego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solicitação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seja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desviado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uma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instância</a:t>
            </a:r>
            <a:r>
              <a:rPr lang="en-US" dirty="0">
                <a:solidFill>
                  <a:srgbClr val="FFFFFF"/>
                </a:solidFill>
              </a:rPr>
              <a:t> com </a:t>
            </a:r>
            <a:r>
              <a:rPr lang="en-US" dirty="0" err="1">
                <a:solidFill>
                  <a:srgbClr val="FFFFFF"/>
                </a:solidFill>
              </a:rPr>
              <a:t>falha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189" name="Group 189"/>
          <p:cNvGrpSpPr/>
          <p:nvPr/>
        </p:nvGrpSpPr>
        <p:grpSpPr>
          <a:xfrm>
            <a:off x="5701269" y="1328785"/>
            <a:ext cx="278303" cy="559352"/>
            <a:chOff x="0" y="0"/>
            <a:chExt cx="371070" cy="745800"/>
          </a:xfrm>
        </p:grpSpPr>
        <p:sp>
          <p:nvSpPr>
            <p:cNvPr id="187" name="Shape 187"/>
            <p:cNvSpPr/>
            <p:nvPr/>
          </p:nvSpPr>
          <p:spPr>
            <a:xfrm>
              <a:off x="0" y="0"/>
              <a:ext cx="371071" cy="745801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/>
              </a:pPr>
              <a:endParaRPr sz="12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48191" y="563700"/>
              <a:ext cx="279860" cy="125971"/>
            </a:xfrm>
            <a:prstGeom prst="rect">
              <a:avLst/>
            </a:prstGeom>
            <a:solidFill>
              <a:srgbClr val="8BC94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0">
                  <a:solidFill>
                    <a:srgbClr val="000000"/>
                  </a:solidFill>
                </a:defRPr>
              </a:pPr>
              <a:endParaRPr sz="1350" dirty="0"/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5706290" y="2668935"/>
            <a:ext cx="278304" cy="559352"/>
            <a:chOff x="0" y="0"/>
            <a:chExt cx="371070" cy="745800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371071" cy="745801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/>
              </a:pPr>
              <a:endParaRPr sz="12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48191" y="563700"/>
              <a:ext cx="279860" cy="125971"/>
            </a:xfrm>
            <a:prstGeom prst="rect">
              <a:avLst/>
            </a:prstGeom>
            <a:solidFill>
              <a:srgbClr val="8BC94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0">
                  <a:solidFill>
                    <a:srgbClr val="000000"/>
                  </a:solidFill>
                </a:defRPr>
              </a:pPr>
              <a:endParaRPr sz="1350" dirty="0"/>
            </a:p>
          </p:txBody>
        </p:sp>
      </p:grpSp>
      <p:grpSp>
        <p:nvGrpSpPr>
          <p:cNvPr id="195" name="Group 195"/>
          <p:cNvGrpSpPr/>
          <p:nvPr/>
        </p:nvGrpSpPr>
        <p:grpSpPr>
          <a:xfrm>
            <a:off x="5706290" y="4038899"/>
            <a:ext cx="278304" cy="559351"/>
            <a:chOff x="0" y="0"/>
            <a:chExt cx="371070" cy="745800"/>
          </a:xfrm>
        </p:grpSpPr>
        <p:sp>
          <p:nvSpPr>
            <p:cNvPr id="193" name="Shape 193"/>
            <p:cNvSpPr/>
            <p:nvPr/>
          </p:nvSpPr>
          <p:spPr>
            <a:xfrm>
              <a:off x="0" y="0"/>
              <a:ext cx="371071" cy="745801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/>
              </a:pPr>
              <a:endParaRPr sz="12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48191" y="563700"/>
              <a:ext cx="279860" cy="125971"/>
            </a:xfrm>
            <a:prstGeom prst="rect">
              <a:avLst/>
            </a:prstGeom>
            <a:solidFill>
              <a:srgbClr val="8BC94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0">
                  <a:solidFill>
                    <a:srgbClr val="000000"/>
                  </a:solidFill>
                </a:defRPr>
              </a:pPr>
              <a:endParaRPr sz="1350" dirty="0"/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5706290" y="1328785"/>
            <a:ext cx="278304" cy="559352"/>
            <a:chOff x="0" y="0"/>
            <a:chExt cx="371070" cy="745800"/>
          </a:xfrm>
        </p:grpSpPr>
        <p:sp>
          <p:nvSpPr>
            <p:cNvPr id="196" name="Shape 196"/>
            <p:cNvSpPr/>
            <p:nvPr/>
          </p:nvSpPr>
          <p:spPr>
            <a:xfrm>
              <a:off x="0" y="0"/>
              <a:ext cx="371071" cy="745801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/>
              </a:pPr>
              <a:endParaRPr sz="12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48191" y="563700"/>
              <a:ext cx="279860" cy="125971"/>
            </a:xfrm>
            <a:prstGeom prst="rect">
              <a:avLst/>
            </a:prstGeom>
            <a:solidFill>
              <a:srgbClr val="8BC94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0">
                  <a:solidFill>
                    <a:srgbClr val="000000"/>
                  </a:solidFill>
                </a:defRPr>
              </a:pPr>
              <a:endParaRPr sz="135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48191" y="394971"/>
              <a:ext cx="279860" cy="125972"/>
            </a:xfrm>
            <a:prstGeom prst="rect">
              <a:avLst/>
            </a:prstGeom>
            <a:solidFill>
              <a:srgbClr val="8BC94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0">
                  <a:solidFill>
                    <a:srgbClr val="000000"/>
                  </a:solidFill>
                </a:defRPr>
              </a:pPr>
              <a:endParaRPr sz="135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48191" y="226242"/>
              <a:ext cx="279860" cy="125972"/>
            </a:xfrm>
            <a:prstGeom prst="rect">
              <a:avLst/>
            </a:prstGeom>
            <a:solidFill>
              <a:srgbClr val="FFFB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0">
                  <a:solidFill>
                    <a:srgbClr val="000000"/>
                  </a:solidFill>
                </a:defRPr>
              </a:pPr>
              <a:endParaRPr sz="135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48191" y="57514"/>
              <a:ext cx="279860" cy="125971"/>
            </a:xfrm>
            <a:prstGeom prst="rect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0">
                  <a:solidFill>
                    <a:srgbClr val="000000"/>
                  </a:solidFill>
                </a:defRPr>
              </a:pPr>
              <a:endParaRPr sz="1350" dirty="0"/>
            </a:p>
          </p:txBody>
        </p:sp>
      </p:grp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sz="4800" spc="-100" dirty="0">
                <a:solidFill>
                  <a:schemeClr val="bg2"/>
                </a:solidFill>
              </a:rPr>
              <a:t>Health </a:t>
            </a:r>
            <a:r>
              <a:rPr lang="en-US" sz="4800" spc="-100" dirty="0">
                <a:solidFill>
                  <a:schemeClr val="bg2"/>
                </a:solidFill>
              </a:rPr>
              <a:t>c</a:t>
            </a:r>
            <a:r>
              <a:rPr sz="4800" spc="-100" dirty="0">
                <a:solidFill>
                  <a:schemeClr val="bg2"/>
                </a:solidFill>
              </a:rPr>
              <a:t>hecks</a:t>
            </a:r>
          </a:p>
        </p:txBody>
      </p:sp>
      <p:sp>
        <p:nvSpPr>
          <p:cNvPr id="203" name="Shape 203"/>
          <p:cNvSpPr/>
          <p:nvPr/>
        </p:nvSpPr>
        <p:spPr>
          <a:xfrm flipV="1">
            <a:off x="3464150" y="1626913"/>
            <a:ext cx="636333" cy="112358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grpSp>
        <p:nvGrpSpPr>
          <p:cNvPr id="207" name="Group 207"/>
          <p:cNvGrpSpPr/>
          <p:nvPr/>
        </p:nvGrpSpPr>
        <p:grpSpPr>
          <a:xfrm>
            <a:off x="5706290" y="2668935"/>
            <a:ext cx="278304" cy="559352"/>
            <a:chOff x="0" y="0"/>
            <a:chExt cx="371070" cy="745800"/>
          </a:xfrm>
        </p:grpSpPr>
        <p:sp>
          <p:nvSpPr>
            <p:cNvPr id="204" name="Shape 204"/>
            <p:cNvSpPr/>
            <p:nvPr/>
          </p:nvSpPr>
          <p:spPr>
            <a:xfrm>
              <a:off x="0" y="0"/>
              <a:ext cx="371071" cy="745801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/>
              </a:pPr>
              <a:endParaRPr sz="12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48191" y="563700"/>
              <a:ext cx="279860" cy="125971"/>
            </a:xfrm>
            <a:prstGeom prst="rect">
              <a:avLst/>
            </a:prstGeom>
            <a:solidFill>
              <a:srgbClr val="8BC94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0">
                  <a:solidFill>
                    <a:srgbClr val="000000"/>
                  </a:solidFill>
                </a:defRPr>
              </a:pPr>
              <a:endParaRPr sz="135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48191" y="394971"/>
              <a:ext cx="279860" cy="125972"/>
            </a:xfrm>
            <a:prstGeom prst="rect">
              <a:avLst/>
            </a:prstGeom>
            <a:solidFill>
              <a:srgbClr val="8BC94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0">
                  <a:solidFill>
                    <a:srgbClr val="000000"/>
                  </a:solidFill>
                </a:defRPr>
              </a:pPr>
              <a:endParaRPr sz="1350" dirty="0"/>
            </a:p>
          </p:txBody>
        </p:sp>
      </p:grpSp>
      <p:grpSp>
        <p:nvGrpSpPr>
          <p:cNvPr id="211" name="Group 211"/>
          <p:cNvGrpSpPr/>
          <p:nvPr/>
        </p:nvGrpSpPr>
        <p:grpSpPr>
          <a:xfrm>
            <a:off x="5706290" y="4038899"/>
            <a:ext cx="278304" cy="559351"/>
            <a:chOff x="0" y="0"/>
            <a:chExt cx="371070" cy="745800"/>
          </a:xfrm>
        </p:grpSpPr>
        <p:sp>
          <p:nvSpPr>
            <p:cNvPr id="208" name="Shape 208"/>
            <p:cNvSpPr/>
            <p:nvPr/>
          </p:nvSpPr>
          <p:spPr>
            <a:xfrm>
              <a:off x="0" y="0"/>
              <a:ext cx="371071" cy="745801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/>
              </a:pPr>
              <a:endParaRPr sz="12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191" y="563700"/>
              <a:ext cx="279860" cy="125971"/>
            </a:xfrm>
            <a:prstGeom prst="rect">
              <a:avLst/>
            </a:prstGeom>
            <a:solidFill>
              <a:srgbClr val="8BC94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0">
                  <a:solidFill>
                    <a:srgbClr val="000000"/>
                  </a:solidFill>
                </a:defRPr>
              </a:pPr>
              <a:endParaRPr sz="135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48191" y="394971"/>
              <a:ext cx="279860" cy="125972"/>
            </a:xfrm>
            <a:prstGeom prst="rect">
              <a:avLst/>
            </a:prstGeom>
            <a:solidFill>
              <a:srgbClr val="8BC94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0">
                  <a:solidFill>
                    <a:srgbClr val="000000"/>
                  </a:solidFill>
                </a:defRPr>
              </a:pPr>
              <a:endParaRPr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4596300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1" dur="1000" fill="hold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1000" fill="hold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1000" fill="hold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1000" fill="hold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 advAuto="0"/>
      <p:bldP spid="201" grpId="0" animBg="1" advAuto="0"/>
      <p:bldP spid="201" grpId="1" animBg="1" advAuto="0"/>
      <p:bldP spid="203" grpId="0" animBg="1" advAuto="0"/>
      <p:bldP spid="207" grpId="0" animBg="1" advAuto="0"/>
      <p:bldP spid="207" grpId="1" animBg="1" advAuto="0"/>
      <p:bldP spid="211" grpId="0" animBg="1" advAuto="0"/>
      <p:bldP spid="211" grpId="1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350118" y="1949145"/>
            <a:ext cx="5425040" cy="1800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pt-BR" sz="1950" dirty="0">
                <a:solidFill>
                  <a:srgbClr val="FFFFFF"/>
                </a:solidFill>
              </a:rPr>
              <a:t>Suporta </a:t>
            </a:r>
            <a:r>
              <a:rPr sz="1950" dirty="0">
                <a:solidFill>
                  <a:schemeClr val="accent1"/>
                </a:solidFill>
              </a:rPr>
              <a:t>HTTP</a:t>
            </a:r>
            <a:r>
              <a:rPr lang="en-US" sz="1950" dirty="0">
                <a:solidFill>
                  <a:schemeClr val="accent1"/>
                </a:solidFill>
              </a:rPr>
              <a:t> e HTTPS</a:t>
            </a:r>
            <a:r>
              <a:rPr sz="1950" dirty="0">
                <a:solidFill>
                  <a:schemeClr val="accent1"/>
                </a:solidFill>
              </a:rPr>
              <a:t> </a:t>
            </a:r>
            <a:r>
              <a:rPr sz="1950" dirty="0">
                <a:solidFill>
                  <a:srgbClr val="FFFFFF"/>
                </a:solidFill>
              </a:rPr>
              <a:t>health checks.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sz="1950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pt-BR" sz="1950" dirty="0">
                <a:solidFill>
                  <a:srgbClr val="FFFFFF"/>
                </a:solidFill>
              </a:rPr>
              <a:t>Customize a frequência e os limites </a:t>
            </a:r>
            <a:endParaRPr sz="1950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1950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pt-BR" sz="1950" dirty="0">
                <a:solidFill>
                  <a:srgbClr val="FFFFFF"/>
                </a:solidFill>
              </a:rPr>
              <a:t>Considere sempre a frequência e a precisão dos </a:t>
            </a:r>
            <a:r>
              <a:rPr lang="pt-BR" sz="1950" dirty="0" err="1">
                <a:solidFill>
                  <a:schemeClr val="accent1"/>
                </a:solidFill>
              </a:rPr>
              <a:t>health</a:t>
            </a:r>
            <a:r>
              <a:rPr lang="pt-BR" sz="1950" dirty="0">
                <a:solidFill>
                  <a:schemeClr val="accent1"/>
                </a:solidFill>
              </a:rPr>
              <a:t> </a:t>
            </a:r>
            <a:r>
              <a:rPr lang="pt-BR" sz="1950" dirty="0" err="1">
                <a:solidFill>
                  <a:schemeClr val="accent1"/>
                </a:solidFill>
              </a:rPr>
              <a:t>checks</a:t>
            </a:r>
            <a:endParaRPr sz="1950" dirty="0">
              <a:solidFill>
                <a:schemeClr val="accent1"/>
              </a:solidFill>
            </a:endParaRPr>
          </a:p>
        </p:txBody>
      </p:sp>
      <p:sp>
        <p:nvSpPr>
          <p:cNvPr id="214" name="Shape 214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sz="4800" spc="-100" dirty="0">
                <a:solidFill>
                  <a:schemeClr val="bg2"/>
                </a:solidFill>
              </a:rPr>
              <a:t>Health </a:t>
            </a:r>
            <a:r>
              <a:rPr lang="en-US" sz="4800" spc="-100" dirty="0">
                <a:solidFill>
                  <a:schemeClr val="bg2"/>
                </a:solidFill>
              </a:rPr>
              <a:t>c</a:t>
            </a:r>
            <a:r>
              <a:rPr sz="4800" spc="-100" dirty="0">
                <a:solidFill>
                  <a:schemeClr val="bg2"/>
                </a:solidFill>
              </a:rPr>
              <a:t>hecks</a:t>
            </a:r>
          </a:p>
        </p:txBody>
      </p:sp>
      <p:pic>
        <p:nvPicPr>
          <p:cNvPr id="215" name="Disaster_Recovery.png"/>
          <p:cNvPicPr/>
          <p:nvPr/>
        </p:nvPicPr>
        <p:blipFill>
          <a:blip r:embed="rId3"/>
          <a:srcRect l="10566" t="16838" r="70615" b="55381"/>
          <a:stretch>
            <a:fillRect/>
          </a:stretch>
        </p:blipFill>
        <p:spPr>
          <a:xfrm>
            <a:off x="5537523" y="1394031"/>
            <a:ext cx="3740121" cy="32108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097437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9"/>
          <p:cNvSpPr txBox="1">
            <a:spLocks/>
          </p:cNvSpPr>
          <p:nvPr/>
        </p:nvSpPr>
        <p:spPr>
          <a:xfrm>
            <a:off x="267629" y="102742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6400" b="1" i="0" kern="12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bg2"/>
                </a:solidFill>
              </a:rPr>
              <a:t>The Elastic Load Balancing Family</a:t>
            </a:r>
          </a:p>
        </p:txBody>
      </p:sp>
      <p:sp>
        <p:nvSpPr>
          <p:cNvPr id="4" name="Shape 82"/>
          <p:cNvSpPr/>
          <p:nvPr/>
        </p:nvSpPr>
        <p:spPr>
          <a:xfrm flipV="1">
            <a:off x="4325860" y="1271936"/>
            <a:ext cx="1" cy="2916403"/>
          </a:xfrm>
          <a:prstGeom prst="line">
            <a:avLst/>
          </a:prstGeom>
          <a:ln w="50800" cap="rnd">
            <a:solidFill>
              <a:srgbClr val="FFFFFF"/>
            </a:solidFill>
            <a:custDash>
              <a:ds d="100000" sp="200000"/>
            </a:custDash>
            <a:round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pic>
        <p:nvPicPr>
          <p:cNvPr id="1026" name="Picture 2" descr="Application Load Balan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4" y="227637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Load Balanc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557" y="227637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2228" y="1271936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AmazonEmberBold"/>
              </a:rPr>
              <a:t>Application Load Balancer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92446" y="1282963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AmazonEmberBold"/>
              </a:rPr>
              <a:t>Network Load Balancer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76557" y="1777264"/>
            <a:ext cx="2678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TCP Workloads (VPC)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5335" y="1764604"/>
            <a:ext cx="2841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HTTP &amp; HTTPS (VPC)</a:t>
            </a:r>
          </a:p>
        </p:txBody>
      </p:sp>
    </p:spTree>
    <p:extLst>
      <p:ext uri="{BB962C8B-B14F-4D97-AF65-F5344CB8AC3E}">
        <p14:creationId xmlns:p14="http://schemas.microsoft.com/office/powerpoint/2010/main" val="1736648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3410953" y="2249227"/>
            <a:ext cx="5425040" cy="1800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>
                <a:solidFill>
                  <a:srgbClr val="FFFFFF"/>
                </a:solidFill>
              </a:rPr>
              <a:t>Personalize a </a:t>
            </a:r>
            <a:r>
              <a:rPr lang="en-US" sz="1950" dirty="0" err="1">
                <a:solidFill>
                  <a:srgbClr val="FFFFFF"/>
                </a:solidFill>
              </a:rPr>
              <a:t>lista</a:t>
            </a:r>
            <a:r>
              <a:rPr lang="en-US" sz="1950" dirty="0">
                <a:solidFill>
                  <a:srgbClr val="FFFFFF"/>
                </a:solidFill>
              </a:rPr>
              <a:t> de </a:t>
            </a:r>
            <a:r>
              <a:rPr lang="en-US" sz="1950" dirty="0">
                <a:solidFill>
                  <a:schemeClr val="accent1"/>
                </a:solidFill>
              </a:rPr>
              <a:t>response code </a:t>
            </a:r>
            <a:r>
              <a:rPr lang="en-US" sz="1950" dirty="0" err="1">
                <a:solidFill>
                  <a:srgbClr val="FFFFFF"/>
                </a:solidFill>
              </a:rPr>
              <a:t>bem-sucedidos</a:t>
            </a:r>
            <a:r>
              <a:rPr lang="en-US" sz="1950" dirty="0">
                <a:solidFill>
                  <a:srgbClr val="FFFFFF"/>
                </a:solidFill>
              </a:rPr>
              <a:t>, </a:t>
            </a:r>
            <a:r>
              <a:rPr lang="en-US" sz="1950" dirty="0" err="1">
                <a:solidFill>
                  <a:srgbClr val="FFFFFF"/>
                </a:solidFill>
              </a:rPr>
              <a:t>por</a:t>
            </a:r>
            <a:r>
              <a:rPr lang="en-US" sz="1950" dirty="0">
                <a:solidFill>
                  <a:srgbClr val="FFFFFF"/>
                </a:solidFill>
              </a:rPr>
              <a:t> </a:t>
            </a:r>
            <a:r>
              <a:rPr lang="en-US" sz="1950" dirty="0" err="1">
                <a:solidFill>
                  <a:srgbClr val="FFFFFF"/>
                </a:solidFill>
              </a:rPr>
              <a:t>exemplo</a:t>
            </a:r>
            <a:r>
              <a:rPr lang="en-US" sz="1950" dirty="0">
                <a:solidFill>
                  <a:srgbClr val="FFFFFF"/>
                </a:solidFill>
              </a:rPr>
              <a:t> 200-300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1950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950" dirty="0" err="1">
                <a:solidFill>
                  <a:srgbClr val="FFFFFF"/>
                </a:solidFill>
              </a:rPr>
              <a:t>Detalhes</a:t>
            </a:r>
            <a:r>
              <a:rPr lang="en-US" sz="1950" dirty="0">
                <a:solidFill>
                  <a:srgbClr val="FFFFFF"/>
                </a:solidFill>
              </a:rPr>
              <a:t> de </a:t>
            </a:r>
            <a:r>
              <a:rPr lang="en-US" sz="1950" dirty="0" err="1">
                <a:solidFill>
                  <a:srgbClr val="FFFFFF"/>
                </a:solidFill>
              </a:rPr>
              <a:t>falhas</a:t>
            </a:r>
            <a:r>
              <a:rPr lang="en-US" sz="1950" dirty="0">
                <a:solidFill>
                  <a:srgbClr val="FFFFFF"/>
                </a:solidFill>
              </a:rPr>
              <a:t> </a:t>
            </a:r>
            <a:r>
              <a:rPr lang="en-US" sz="1950" dirty="0" err="1">
                <a:solidFill>
                  <a:srgbClr val="FFFFFF"/>
                </a:solidFill>
              </a:rPr>
              <a:t>na</a:t>
            </a:r>
            <a:r>
              <a:rPr lang="en-US" sz="1950" dirty="0">
                <a:solidFill>
                  <a:srgbClr val="FFFFFF"/>
                </a:solidFill>
              </a:rPr>
              <a:t> </a:t>
            </a:r>
            <a:r>
              <a:rPr lang="en-US" sz="1950" dirty="0" err="1">
                <a:solidFill>
                  <a:srgbClr val="FFFFFF"/>
                </a:solidFill>
              </a:rPr>
              <a:t>verificação</a:t>
            </a:r>
            <a:r>
              <a:rPr lang="en-US" sz="1950" dirty="0">
                <a:solidFill>
                  <a:srgbClr val="FFFFFF"/>
                </a:solidFill>
              </a:rPr>
              <a:t> de </a:t>
            </a:r>
            <a:r>
              <a:rPr lang="en-US" sz="1950" dirty="0" err="1">
                <a:solidFill>
                  <a:srgbClr val="FFFFFF"/>
                </a:solidFill>
              </a:rPr>
              <a:t>integridade</a:t>
            </a:r>
            <a:r>
              <a:rPr lang="en-US" sz="1950" dirty="0">
                <a:solidFill>
                  <a:srgbClr val="FFFFFF"/>
                </a:solidFill>
              </a:rPr>
              <a:t> agora </a:t>
            </a:r>
            <a:r>
              <a:rPr lang="en-US" sz="1950" dirty="0" err="1">
                <a:solidFill>
                  <a:srgbClr val="FFFFFF"/>
                </a:solidFill>
              </a:rPr>
              <a:t>são</a:t>
            </a:r>
            <a:r>
              <a:rPr lang="en-US" sz="1950" dirty="0">
                <a:solidFill>
                  <a:srgbClr val="FFFFFF"/>
                </a:solidFill>
              </a:rPr>
              <a:t> </a:t>
            </a:r>
            <a:r>
              <a:rPr lang="en-US" sz="1950" dirty="0" err="1">
                <a:solidFill>
                  <a:srgbClr val="FFFFFF"/>
                </a:solidFill>
              </a:rPr>
              <a:t>retornados</a:t>
            </a:r>
            <a:r>
              <a:rPr lang="en-US" sz="1950" dirty="0">
                <a:solidFill>
                  <a:srgbClr val="FFFFFF"/>
                </a:solidFill>
              </a:rPr>
              <a:t> </a:t>
            </a:r>
            <a:r>
              <a:rPr lang="en-US" sz="1950" dirty="0" err="1">
                <a:solidFill>
                  <a:srgbClr val="FFFFFF"/>
                </a:solidFill>
              </a:rPr>
              <a:t>por</a:t>
            </a:r>
            <a:r>
              <a:rPr lang="en-US" sz="1950" dirty="0">
                <a:solidFill>
                  <a:srgbClr val="FFFFFF"/>
                </a:solidFill>
              </a:rPr>
              <a:t> </a:t>
            </a:r>
            <a:r>
              <a:rPr lang="en-US" sz="1950" dirty="0" err="1">
                <a:solidFill>
                  <a:srgbClr val="FFFFFF"/>
                </a:solidFill>
              </a:rPr>
              <a:t>meio</a:t>
            </a:r>
            <a:r>
              <a:rPr lang="en-US" sz="1950" dirty="0">
                <a:solidFill>
                  <a:srgbClr val="FFFFFF"/>
                </a:solidFill>
              </a:rPr>
              <a:t> da API e do Management Console</a:t>
            </a:r>
            <a:endParaRPr sz="195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sz="4800" spc="-100" dirty="0">
                <a:solidFill>
                  <a:schemeClr val="bg2"/>
                </a:solidFill>
              </a:rPr>
              <a:t>Health </a:t>
            </a:r>
            <a:r>
              <a:rPr lang="en-US" sz="4800" spc="-100" dirty="0">
                <a:solidFill>
                  <a:schemeClr val="bg2"/>
                </a:solidFill>
              </a:rPr>
              <a:t>c</a:t>
            </a:r>
            <a:r>
              <a:rPr sz="4800" spc="-100" dirty="0">
                <a:solidFill>
                  <a:schemeClr val="bg2"/>
                </a:solidFill>
              </a:rPr>
              <a:t>hecks</a:t>
            </a:r>
          </a:p>
        </p:txBody>
      </p:sp>
      <p:pic>
        <p:nvPicPr>
          <p:cNvPr id="215" name="Disaster_Recovery.png"/>
          <p:cNvPicPr/>
          <p:nvPr/>
        </p:nvPicPr>
        <p:blipFill>
          <a:blip r:embed="rId3"/>
          <a:srcRect l="10566" t="16838" r="70615" b="55381"/>
          <a:stretch>
            <a:fillRect/>
          </a:stretch>
        </p:blipFill>
        <p:spPr>
          <a:xfrm>
            <a:off x="-78818" y="1394031"/>
            <a:ext cx="3740121" cy="32108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4354764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7"/>
            <a:ext cx="8873886" cy="545192"/>
          </a:xfrm>
        </p:spPr>
        <p:txBody>
          <a:bodyPr/>
          <a:lstStyle/>
          <a:p>
            <a:r>
              <a:rPr lang="en-US" sz="3600" dirty="0"/>
              <a:t>Host-based Routing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0329" y="859920"/>
            <a:ext cx="5346530" cy="42691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Rota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baseada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no campo host no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cabeçalho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HTTP</a:t>
            </a:r>
          </a:p>
          <a:p>
            <a:pPr>
              <a:defRPr sz="1800" b="0">
                <a:solidFill>
                  <a:srgbClr val="000000"/>
                </a:solidFill>
              </a:defRPr>
            </a:pPr>
            <a:endParaRPr lang="en-US" sz="1600" dirty="0">
              <a:solidFill>
                <a:schemeClr val="bg2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160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Suporte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vários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domínios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usando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um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único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balanceador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de carga</a:t>
            </a:r>
          </a:p>
          <a:p>
            <a:pPr>
              <a:defRPr sz="1800" b="0">
                <a:solidFill>
                  <a:srgbClr val="000000"/>
                </a:solidFill>
              </a:defRPr>
            </a:pPr>
            <a:endParaRPr lang="en-US" sz="1600" dirty="0">
              <a:solidFill>
                <a:schemeClr val="bg2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160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Roteie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nome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de host para um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grupo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destino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diferente</a:t>
            </a:r>
            <a:endParaRPr lang="en-US" sz="1600" dirty="0">
              <a:solidFill>
                <a:schemeClr val="bg2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 sz="1800" b="0">
                <a:solidFill>
                  <a:srgbClr val="000000"/>
                </a:solidFill>
              </a:defRPr>
            </a:pPr>
            <a:endParaRPr lang="en-US" sz="1600" dirty="0">
              <a:solidFill>
                <a:schemeClr val="bg2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Combine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roteamento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baseado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host e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roteamento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baseado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caminho128-character limit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A-Z, a-z, 0-9, -, 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* (matches 0 or more characters)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? (matches exactly 1 character)</a:t>
            </a:r>
          </a:p>
          <a:p>
            <a:pPr>
              <a:defRPr sz="1800" b="0">
                <a:solidFill>
                  <a:srgbClr val="000000"/>
                </a:solidFill>
              </a:defRPr>
            </a:pP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 sz="1800" b="0">
                <a:solidFill>
                  <a:srgbClr val="000000"/>
                </a:solidFill>
              </a:defRPr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 sz="1800" b="0">
                <a:solidFill>
                  <a:srgbClr val="000000"/>
                </a:solidFill>
              </a:defRPr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 sz="1800" b="0">
                <a:solidFill>
                  <a:srgbClr val="000000"/>
                </a:solidFill>
              </a:defRPr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 sz="1800" b="0">
                <a:solidFill>
                  <a:srgbClr val="000000"/>
                </a:solidFill>
              </a:defRPr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 sz="1800" b="0">
                <a:solidFill>
                  <a:srgbClr val="000000"/>
                </a:solidFill>
              </a:defRPr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733" y="951570"/>
            <a:ext cx="3347861" cy="33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16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Predefined Security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3" y="1009332"/>
            <a:ext cx="5831608" cy="3553926"/>
          </a:xfrm>
        </p:spPr>
        <p:txBody>
          <a:bodyPr/>
          <a:lstStyle/>
          <a:p>
            <a:pPr indent="-285743">
              <a:defRPr sz="1800" b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bg2"/>
                </a:solidFill>
              </a:rPr>
              <a:t>ELBSecurityPolicy-TLS-1-1-2017-01 – Supports TLS 1.1 and above </a:t>
            </a:r>
          </a:p>
          <a:p>
            <a:pPr marL="457189" lvl="1" indent="0">
              <a:buNone/>
              <a:defRPr sz="1800" b="0">
                <a:solidFill>
                  <a:srgbClr val="000000"/>
                </a:solidFill>
              </a:defRPr>
            </a:pPr>
            <a:endParaRPr lang="en-US" dirty="0">
              <a:solidFill>
                <a:schemeClr val="bg2"/>
              </a:solidFill>
            </a:endParaRPr>
          </a:p>
          <a:p>
            <a:pPr indent="-285743">
              <a:defRPr sz="1800" b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bg2"/>
                </a:solidFill>
              </a:rPr>
              <a:t>ELBSecurityPolicy-TLS-1-2-2017-01 – Strictly supports TLS1.2 </a:t>
            </a:r>
          </a:p>
          <a:p>
            <a:pPr marL="457189" lvl="1" indent="0">
              <a:buNone/>
              <a:defRPr sz="1800" b="0">
                <a:solidFill>
                  <a:srgbClr val="000000"/>
                </a:solidFill>
              </a:defRPr>
            </a:pPr>
            <a:endParaRPr lang="en-US" dirty="0">
              <a:solidFill>
                <a:schemeClr val="bg2"/>
              </a:solidFill>
            </a:endParaRPr>
          </a:p>
          <a:p>
            <a:pPr indent="-285743">
              <a:defRPr sz="1800" b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bg2"/>
                </a:solidFill>
              </a:rPr>
              <a:t>ELBSecurityPolicy-2016-08 – New default policy -same as Classic Load Balancer default policy</a:t>
            </a:r>
          </a:p>
          <a:p>
            <a:pPr indent="-285743">
              <a:defRPr sz="1800" b="0">
                <a:solidFill>
                  <a:srgbClr val="000000"/>
                </a:solidFill>
              </a:defRPr>
            </a:pPr>
            <a:endParaRPr lang="en-US" sz="2000" dirty="0">
              <a:solidFill>
                <a:schemeClr val="bg2"/>
              </a:solidFill>
            </a:endParaRPr>
          </a:p>
          <a:p>
            <a:pPr indent="-285743">
              <a:defRPr sz="1800" b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bg2"/>
                </a:solidFill>
              </a:rPr>
              <a:t>Windows XP Security Policy</a:t>
            </a:r>
          </a:p>
          <a:p>
            <a:pPr indent="-285743">
              <a:defRPr sz="1800" b="0">
                <a:solidFill>
                  <a:srgbClr val="000000"/>
                </a:solidFill>
              </a:defRPr>
            </a:pPr>
            <a:endParaRPr lang="en-US" sz="2000" dirty="0">
              <a:solidFill>
                <a:schemeClr val="tx2"/>
              </a:solidFill>
            </a:endParaRPr>
          </a:p>
          <a:p>
            <a:pPr indent="-285743">
              <a:defRPr sz="1800" b="0">
                <a:solidFill>
                  <a:srgbClr val="000000"/>
                </a:solidFill>
              </a:defRPr>
            </a:pPr>
            <a:endParaRPr lang="en-US" sz="2000" dirty="0">
              <a:solidFill>
                <a:schemeClr val="tx2"/>
              </a:solidFill>
            </a:endParaRPr>
          </a:p>
          <a:p>
            <a:pPr indent="-285743">
              <a:defRPr sz="1800" b="0">
                <a:solidFill>
                  <a:srgbClr val="000000"/>
                </a:solidFill>
              </a:defRPr>
            </a:pPr>
            <a:endParaRPr lang="en-US" sz="2000" dirty="0">
              <a:solidFill>
                <a:schemeClr val="tx2"/>
              </a:solidFill>
            </a:endParaRPr>
          </a:p>
          <a:p>
            <a:pPr indent="-285743">
              <a:defRPr sz="1800" b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/>
                </a:solidFill>
              </a:rPr>
              <a:t>Windows XP supported policy – Coming soon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660678"/>
            <a:ext cx="4114801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85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/>
          <a:p>
            <a:pPr defTabSz="342892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pc="-133" dirty="0">
                <a:solidFill>
                  <a:srgbClr val="FFFFFF"/>
                </a:solidFill>
                <a:ea typeface="Arial"/>
                <a:sym typeface="Arial"/>
              </a:rPr>
              <a:t>  </a:t>
            </a:r>
            <a:r>
              <a:rPr lang="en-US" sz="4800" spc="-133" dirty="0">
                <a:solidFill>
                  <a:schemeClr val="bg2"/>
                </a:solidFill>
                <a:ea typeface="Arial"/>
                <a:sym typeface="Arial"/>
              </a:rPr>
              <a:t>Native IPv6 support</a:t>
            </a:r>
            <a:endParaRPr sz="4800" spc="-100" dirty="0">
              <a:solidFill>
                <a:schemeClr val="bg2"/>
              </a:solidFill>
              <a:ea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09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11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Load Balancer with WAF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152" y="660677"/>
            <a:ext cx="6120990" cy="3878746"/>
          </a:xfrm>
        </p:spPr>
        <p:txBody>
          <a:bodyPr/>
          <a:lstStyle/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000" dirty="0" err="1">
                <a:solidFill>
                  <a:schemeClr val="accent1"/>
                </a:solidFill>
              </a:rPr>
              <a:t>Monitore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solicitações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da Web e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proteja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aplicativos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da Web contra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solicitações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maliciosas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no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balanceador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de carga</a:t>
            </a:r>
          </a:p>
          <a:p>
            <a:pPr>
              <a:defRPr sz="1800" b="0">
                <a:solidFill>
                  <a:srgbClr val="000000"/>
                </a:solidFill>
              </a:defRPr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000" dirty="0" err="1">
                <a:solidFill>
                  <a:schemeClr val="accent1"/>
                </a:solidFill>
              </a:rPr>
              <a:t>Bloqueie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ou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permita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solicitações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com base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em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condições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como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endereços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IP</a:t>
            </a:r>
          </a:p>
          <a:p>
            <a:pPr>
              <a:defRPr sz="1800" b="0">
                <a:solidFill>
                  <a:srgbClr val="000000"/>
                </a:solidFill>
              </a:defRPr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Proteção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pré-configurada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para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bloquear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ataques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comuns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como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SQL Inject </a:t>
            </a:r>
            <a:r>
              <a:rPr lang="en-US" sz="2000" dirty="0" err="1">
                <a:solidFill>
                  <a:schemeClr val="accent1"/>
                </a:solidFill>
              </a:rPr>
              <a:t>ou</a:t>
            </a:r>
            <a:r>
              <a:rPr lang="en-US" sz="2000" dirty="0">
                <a:solidFill>
                  <a:schemeClr val="accent1"/>
                </a:solidFill>
              </a:rPr>
              <a:t> cross-site scripting</a:t>
            </a:r>
          </a:p>
          <a:p>
            <a:pPr>
              <a:defRPr sz="1800" b="0">
                <a:solidFill>
                  <a:srgbClr val="000000"/>
                </a:solidFill>
              </a:defRPr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accent1"/>
                </a:solidFill>
              </a:rPr>
              <a:t>Configure ACLs e </a:t>
            </a:r>
            <a:r>
              <a:rPr lang="en-US" sz="2000" dirty="0" err="1">
                <a:solidFill>
                  <a:schemeClr val="accent1"/>
                </a:solidFill>
              </a:rPr>
              <a:t>regras</a:t>
            </a:r>
            <a:r>
              <a:rPr lang="en-US" sz="2000" dirty="0">
                <a:solidFill>
                  <a:schemeClr val="accent1"/>
                </a:solidFill>
              </a:rPr>
              <a:t> da web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no console WAF e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aplique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-as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ao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balanceador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de carga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331330" y="663158"/>
            <a:ext cx="1319841" cy="1228400"/>
            <a:chOff x="7470476" y="802303"/>
            <a:chExt cx="1319841" cy="1228400"/>
          </a:xfrm>
        </p:grpSpPr>
        <p:pic>
          <p:nvPicPr>
            <p:cNvPr id="6" name="Picture 38" descr="Deck_Magnify-Debug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476" y="802303"/>
              <a:ext cx="1228400" cy="122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57"/>
            <p:cNvSpPr txBox="1">
              <a:spLocks noChangeArrowheads="1"/>
            </p:cNvSpPr>
            <p:nvPr/>
          </p:nvSpPr>
          <p:spPr bwMode="auto">
            <a:xfrm>
              <a:off x="7643004" y="1328469"/>
              <a:ext cx="114731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4D4D4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4D4D4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rgbClr val="4D4D4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rgbClr val="4D4D4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rgbClr val="4D4D4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rgbClr val="4D4D4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rgbClr val="4D4D4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rgbClr val="4D4D4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rgbClr val="4D4D4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36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pic>
        <p:nvPicPr>
          <p:cNvPr id="8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859" y="1855933"/>
            <a:ext cx="1261550" cy="126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7023405" y="3233562"/>
            <a:ext cx="2001328" cy="1274605"/>
            <a:chOff x="4386800" y="1874950"/>
            <a:chExt cx="3373882" cy="2338642"/>
          </a:xfrm>
        </p:grpSpPr>
        <p:pic>
          <p:nvPicPr>
            <p:cNvPr id="10" name="Picture 8" descr="Deck_Graph-Line1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566" y="1874950"/>
              <a:ext cx="3084116" cy="2338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 descr="Deck_Magnify-Binary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800" y="2076554"/>
              <a:ext cx="1559697" cy="1559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6495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/>
          </p:cNvSpPr>
          <p:nvPr>
            <p:ph type="title" idx="4294967295"/>
          </p:nvPr>
        </p:nvSpPr>
        <p:spPr>
          <a:xfrm>
            <a:off x="297366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/>
          <a:p>
            <a:pPr defTabSz="342892">
              <a:defRPr sz="1800">
                <a:solidFill>
                  <a:srgbClr val="000000"/>
                </a:solidFill>
                <a:uFillTx/>
              </a:defRPr>
            </a:pPr>
            <a:r>
              <a:rPr lang="en-US" sz="4400" spc="-100" dirty="0">
                <a:solidFill>
                  <a:schemeClr val="bg2"/>
                </a:solidFill>
                <a:ea typeface="Arial"/>
                <a:sym typeface="Arial"/>
              </a:rPr>
              <a:t>Server Name Indication (SNI)</a:t>
            </a:r>
            <a:endParaRPr sz="4400" spc="-100" dirty="0">
              <a:solidFill>
                <a:schemeClr val="bg2"/>
              </a:solidFill>
              <a:ea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367" y="1140588"/>
            <a:ext cx="48991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Hospede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vários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aplicativos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protegidos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por</a:t>
            </a:r>
            <a:r>
              <a:rPr lang="en-US" dirty="0">
                <a:solidFill>
                  <a:schemeClr val="accent1"/>
                </a:solidFill>
              </a:rPr>
              <a:t> TLS, </a:t>
            </a:r>
            <a:r>
              <a:rPr lang="en-US" dirty="0" err="1">
                <a:solidFill>
                  <a:schemeClr val="accent1"/>
                </a:solidFill>
              </a:rPr>
              <a:t>cada</a:t>
            </a:r>
            <a:r>
              <a:rPr lang="en-US" dirty="0">
                <a:solidFill>
                  <a:schemeClr val="accent1"/>
                </a:solidFill>
              </a:rPr>
              <a:t> um com </a:t>
            </a:r>
            <a:r>
              <a:rPr lang="en-US" dirty="0" err="1">
                <a:solidFill>
                  <a:schemeClr val="accent1"/>
                </a:solidFill>
              </a:rPr>
              <a:t>seu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próprio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certificado</a:t>
            </a:r>
            <a:r>
              <a:rPr lang="en-US" dirty="0">
                <a:solidFill>
                  <a:schemeClr val="accent1"/>
                </a:solidFill>
              </a:rPr>
              <a:t> TLS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Vincule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vários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certificados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mesmo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listener </a:t>
            </a:r>
            <a:r>
              <a:rPr lang="en-US" dirty="0" err="1">
                <a:solidFill>
                  <a:schemeClr val="accent1"/>
                </a:solidFill>
              </a:rPr>
              <a:t>seguro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seu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balanceador</a:t>
            </a:r>
            <a:r>
              <a:rPr lang="en-US" dirty="0">
                <a:solidFill>
                  <a:schemeClr val="accent1"/>
                </a:solidFill>
              </a:rPr>
              <a:t> de carga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ALB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escolherá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automaticamente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certificado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TLS ideal para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cada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cliente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chemeClr val="accent1"/>
                </a:solidFill>
              </a:rPr>
              <a:t>Suporte</a:t>
            </a:r>
            <a:r>
              <a:rPr lang="en-US" dirty="0">
                <a:solidFill>
                  <a:schemeClr val="accent1"/>
                </a:solidFill>
              </a:rPr>
              <a:t> para o </a:t>
            </a:r>
            <a:r>
              <a:rPr lang="en-US" dirty="0" err="1">
                <a:solidFill>
                  <a:schemeClr val="accent1"/>
                </a:solidFill>
              </a:rPr>
              <a:t>algoritmo</a:t>
            </a:r>
            <a:r>
              <a:rPr lang="en-US" dirty="0">
                <a:solidFill>
                  <a:schemeClr val="accent1"/>
                </a:solidFill>
              </a:rPr>
              <a:t> RSA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clássico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e para o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algoritmo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ECDSA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baseado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curva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elíptica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mais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recente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mais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rápido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972" y="922539"/>
            <a:ext cx="3649237" cy="36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6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/>
          </p:cNvSpPr>
          <p:nvPr>
            <p:ph type="title" idx="4294967295"/>
          </p:nvPr>
        </p:nvSpPr>
        <p:spPr>
          <a:xfrm>
            <a:off x="230458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/>
          <a:p>
            <a:pPr defTabSz="342892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pc="-133" dirty="0">
                <a:solidFill>
                  <a:srgbClr val="FFFFFF"/>
                </a:solidFill>
                <a:ea typeface="Arial"/>
                <a:sym typeface="Arial"/>
              </a:rPr>
              <a:t>IP as a Target</a:t>
            </a:r>
            <a:endParaRPr sz="4800" spc="-100" dirty="0">
              <a:solidFill>
                <a:schemeClr val="tx2"/>
              </a:solidFill>
              <a:ea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6117" y="1012031"/>
            <a:ext cx="541949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Use any IPv4 address from the </a:t>
            </a:r>
            <a:r>
              <a:rPr lang="en-US" sz="2000" dirty="0">
                <a:solidFill>
                  <a:schemeClr val="accent1"/>
                </a:solidFill>
              </a:rPr>
              <a:t>load balancer’s VPC CIDR </a:t>
            </a:r>
            <a:r>
              <a:rPr lang="en-US" sz="2000" dirty="0">
                <a:solidFill>
                  <a:schemeClr val="bg2"/>
                </a:solidFill>
              </a:rPr>
              <a:t>for targets within load balancer’s VPC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Use any IP address from the RFC 6598 range (100.64.0.0/10)  and in RFC 1918 ranges (10.0.0.0/8, 172.16.0.0/12, and 192.168.0.0/16) for targets located outside the load balancer’s VPC (this includes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Peered VPC, EC2-Classic, and on-premises targets reachable over Direct Connect or VPN)</a:t>
            </a:r>
            <a:r>
              <a:rPr lang="en-US" sz="200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670" y="718353"/>
            <a:ext cx="4072983" cy="407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49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351632" y="1072444"/>
            <a:ext cx="8078786" cy="311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 err="1">
                <a:solidFill>
                  <a:schemeClr val="bg2"/>
                </a:solidFill>
              </a:rPr>
              <a:t>Solicitações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distribuídas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uniformemente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em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várias</a:t>
            </a:r>
            <a:r>
              <a:rPr lang="en-US" sz="2250" dirty="0">
                <a:solidFill>
                  <a:schemeClr val="bg2"/>
                </a:solidFill>
              </a:rPr>
              <a:t> zonas de </a:t>
            </a:r>
            <a:r>
              <a:rPr lang="en-US" sz="2250" dirty="0" err="1">
                <a:solidFill>
                  <a:schemeClr val="bg2"/>
                </a:solidFill>
              </a:rPr>
              <a:t>disponibilidade</a:t>
            </a:r>
            <a:endParaRPr lang="en-US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 err="1">
                <a:solidFill>
                  <a:schemeClr val="bg2"/>
                </a:solidFill>
              </a:rPr>
              <a:t>Elimina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desequilíbrios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na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utilização</a:t>
            </a:r>
            <a:r>
              <a:rPr lang="en-US" sz="2250" dirty="0">
                <a:solidFill>
                  <a:schemeClr val="bg2"/>
                </a:solidFill>
              </a:rPr>
              <a:t> de </a:t>
            </a:r>
            <a:r>
              <a:rPr lang="en-US" sz="2250" dirty="0" err="1">
                <a:solidFill>
                  <a:schemeClr val="bg2"/>
                </a:solidFill>
              </a:rPr>
              <a:t>instâncias</a:t>
            </a:r>
            <a:r>
              <a:rPr lang="en-US" sz="2250" dirty="0">
                <a:solidFill>
                  <a:schemeClr val="bg2"/>
                </a:solidFill>
              </a:rPr>
              <a:t> de back-end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 err="1">
                <a:solidFill>
                  <a:schemeClr val="bg2"/>
                </a:solidFill>
              </a:rPr>
              <a:t>Nenhuma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cobrança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adicional</a:t>
            </a:r>
            <a:r>
              <a:rPr lang="en-US" sz="2250" dirty="0">
                <a:solidFill>
                  <a:schemeClr val="bg2"/>
                </a:solidFill>
              </a:rPr>
              <a:t> de </a:t>
            </a:r>
            <a:r>
              <a:rPr lang="en-US" sz="2250" dirty="0" err="1">
                <a:solidFill>
                  <a:schemeClr val="bg2"/>
                </a:solidFill>
              </a:rPr>
              <a:t>largura</a:t>
            </a:r>
            <a:r>
              <a:rPr lang="en-US" sz="2250" dirty="0">
                <a:solidFill>
                  <a:schemeClr val="bg2"/>
                </a:solidFill>
              </a:rPr>
              <a:t> de </a:t>
            </a:r>
            <a:r>
              <a:rPr lang="en-US" sz="2250" dirty="0" err="1">
                <a:solidFill>
                  <a:schemeClr val="bg2"/>
                </a:solidFill>
              </a:rPr>
              <a:t>banda</a:t>
            </a:r>
            <a:r>
              <a:rPr lang="en-US" sz="2250" dirty="0">
                <a:solidFill>
                  <a:schemeClr val="bg2"/>
                </a:solidFill>
              </a:rPr>
              <a:t> para </a:t>
            </a:r>
            <a:r>
              <a:rPr lang="en-US" sz="2250" dirty="0" err="1">
                <a:solidFill>
                  <a:schemeClr val="bg2"/>
                </a:solidFill>
              </a:rPr>
              <a:t>tráfego</a:t>
            </a:r>
            <a:r>
              <a:rPr lang="en-US" sz="2250" dirty="0">
                <a:solidFill>
                  <a:schemeClr val="bg2"/>
                </a:solidFill>
              </a:rPr>
              <a:t> entre zonas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 err="1">
                <a:solidFill>
                  <a:schemeClr val="bg2"/>
                </a:solidFill>
              </a:rPr>
              <a:t>Habilitado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em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todos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os</a:t>
            </a:r>
            <a:r>
              <a:rPr lang="en-US" sz="2250" dirty="0">
                <a:solidFill>
                  <a:schemeClr val="bg2"/>
                </a:solidFill>
              </a:rPr>
              <a:t> ALBs</a:t>
            </a:r>
            <a:endParaRPr sz="2250" dirty="0">
              <a:solidFill>
                <a:schemeClr val="bg2"/>
              </a:solidFill>
            </a:endParaRPr>
          </a:p>
        </p:txBody>
      </p:sp>
      <p:sp>
        <p:nvSpPr>
          <p:cNvPr id="462" name="Shape 462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spc="-100" dirty="0">
                <a:solidFill>
                  <a:schemeClr val="bg2"/>
                </a:solidFill>
              </a:rPr>
              <a:t>Cross-zone load balancing</a:t>
            </a:r>
            <a:endParaRPr sz="4800" spc="-100" dirty="0">
              <a:solidFill>
                <a:schemeClr val="bg2"/>
              </a:solidFill>
            </a:endParaRPr>
          </a:p>
        </p:txBody>
      </p:sp>
      <p:pic>
        <p:nvPicPr>
          <p:cNvPr id="463" name="Open-Flexabl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739149" y="1523283"/>
            <a:ext cx="5189381" cy="50586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83570228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351632" y="1072444"/>
            <a:ext cx="8078786" cy="4501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pt-BR" sz="2250" dirty="0">
                <a:solidFill>
                  <a:schemeClr val="bg2"/>
                </a:solidFill>
              </a:rPr>
              <a:t>Cross-zone habilitado.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sz="2250" dirty="0">
              <a:solidFill>
                <a:schemeClr val="bg2"/>
              </a:solidFill>
            </a:endParaRPr>
          </a:p>
        </p:txBody>
      </p:sp>
      <p:sp>
        <p:nvSpPr>
          <p:cNvPr id="462" name="Shape 462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spc="-100" dirty="0">
                <a:solidFill>
                  <a:schemeClr val="bg2"/>
                </a:solidFill>
              </a:rPr>
              <a:t>Cross-zone load balancing</a:t>
            </a:r>
            <a:endParaRPr sz="4800" spc="-100" dirty="0">
              <a:solidFill>
                <a:schemeClr val="bg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7A04E6-3FEE-6F0D-AB3F-FAF426D6B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900" y="1012031"/>
            <a:ext cx="4040794" cy="387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9876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351632" y="1072444"/>
            <a:ext cx="8078786" cy="484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pt-BR" sz="2250" dirty="0">
                <a:solidFill>
                  <a:schemeClr val="bg2"/>
                </a:solidFill>
              </a:rPr>
              <a:t>Cross-zone </a:t>
            </a:r>
            <a:r>
              <a:rPr lang="pt-BR" sz="2250" dirty="0" err="1">
                <a:solidFill>
                  <a:schemeClr val="bg2"/>
                </a:solidFill>
              </a:rPr>
              <a:t>load</a:t>
            </a:r>
            <a:r>
              <a:rPr lang="pt-BR" sz="2250" dirty="0">
                <a:solidFill>
                  <a:schemeClr val="bg2"/>
                </a:solidFill>
              </a:rPr>
              <a:t> 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pt-BR" sz="2250" dirty="0">
                <a:solidFill>
                  <a:schemeClr val="bg2"/>
                </a:solidFill>
              </a:rPr>
              <a:t>Balance desabilitado.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sz="2250" dirty="0">
              <a:solidFill>
                <a:schemeClr val="bg2"/>
              </a:solidFill>
            </a:endParaRPr>
          </a:p>
        </p:txBody>
      </p:sp>
      <p:sp>
        <p:nvSpPr>
          <p:cNvPr id="462" name="Shape 462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spc="-100" dirty="0">
                <a:solidFill>
                  <a:schemeClr val="bg2"/>
                </a:solidFill>
              </a:rPr>
              <a:t>Cross-zone load balancing</a:t>
            </a:r>
            <a:endParaRPr sz="4800" spc="-100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F350FC-58FB-F308-17E0-71EC16582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613" y="920750"/>
            <a:ext cx="4582902" cy="406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614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9"/>
          <p:cNvSpPr txBox="1">
            <a:spLocks/>
          </p:cNvSpPr>
          <p:nvPr/>
        </p:nvSpPr>
        <p:spPr>
          <a:xfrm>
            <a:off x="267629" y="102742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6400" b="1" i="0" kern="12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bg2"/>
                </a:solidFill>
              </a:rPr>
              <a:t>The Elastic Load Balancing Family</a:t>
            </a:r>
          </a:p>
        </p:txBody>
      </p:sp>
      <p:sp>
        <p:nvSpPr>
          <p:cNvPr id="5" name="Shape 82"/>
          <p:cNvSpPr/>
          <p:nvPr/>
        </p:nvSpPr>
        <p:spPr>
          <a:xfrm flipV="1">
            <a:off x="4380439" y="1480663"/>
            <a:ext cx="1" cy="2916403"/>
          </a:xfrm>
          <a:prstGeom prst="line">
            <a:avLst/>
          </a:prstGeom>
          <a:ln w="50800" cap="rnd">
            <a:solidFill>
              <a:srgbClr val="FFFFFF"/>
            </a:solidFill>
            <a:custDash>
              <a:ds d="100000" sp="200000"/>
            </a:custDash>
            <a:round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pic>
        <p:nvPicPr>
          <p:cNvPr id="1028" name="Picture 4" descr="Network Load Balan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1" y="216754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assic Load Balanc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39" y="227290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76719" y="1295997"/>
            <a:ext cx="241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AmazonEmberBold"/>
              </a:rPr>
              <a:t>Gateway Load Balancer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76110" y="1295997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AmazonEmberBold"/>
              </a:rPr>
              <a:t>Classic Load Balancer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0781" y="1798217"/>
            <a:ext cx="2678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TCP Workloads  e HTTP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17672" y="1665329"/>
            <a:ext cx="29195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Previous Generation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for HTTP, HTTPS, TCP </a:t>
            </a:r>
            <a:r>
              <a:rPr lang="en-US" dirty="0">
                <a:solidFill>
                  <a:schemeClr val="accent1"/>
                </a:solidFill>
              </a:rPr>
              <a:t>(Classic Network)</a:t>
            </a:r>
          </a:p>
        </p:txBody>
      </p:sp>
    </p:spTree>
    <p:extLst>
      <p:ext uri="{BB962C8B-B14F-4D97-AF65-F5344CB8AC3E}">
        <p14:creationId xmlns:p14="http://schemas.microsoft.com/office/powerpoint/2010/main" val="2913467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275432" y="898273"/>
            <a:ext cx="8078786" cy="7063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Application Load Balancer 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Habilitado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por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default (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pode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ser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desabilitado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no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nivel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do target-group)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Network Load Balancer &amp; Gateway Load Balancer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Desabilitado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por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default 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Você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paga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taxas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($)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por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dados entre AZ, se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ativado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Classic Load Balancer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Desabilitado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por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default ,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sem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cobranças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se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habilitado</a:t>
            </a: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sz="2250" dirty="0">
              <a:solidFill>
                <a:schemeClr val="bg2"/>
              </a:solidFill>
            </a:endParaRPr>
          </a:p>
        </p:txBody>
      </p:sp>
      <p:sp>
        <p:nvSpPr>
          <p:cNvPr id="462" name="Shape 462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spc="-100" dirty="0">
                <a:solidFill>
                  <a:schemeClr val="bg2"/>
                </a:solidFill>
              </a:rPr>
              <a:t>Cross-zone load balancing</a:t>
            </a:r>
            <a:endParaRPr sz="4800" spc="-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347542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275432" y="898273"/>
            <a:ext cx="5439568" cy="6463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É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possível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implementar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US" sz="1600" dirty="0">
                <a:solidFill>
                  <a:schemeClr val="accent1"/>
                </a:solidFill>
              </a:rPr>
              <a:t>stickiness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para que o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mesmo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cliente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é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sempre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redirecionado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para a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mesma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instância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por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trás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de um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balanceador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de carga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Isso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funciona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para </a:t>
            </a:r>
            <a:r>
              <a:rPr lang="en-US" sz="1600" dirty="0">
                <a:solidFill>
                  <a:schemeClr val="accent1"/>
                </a:solidFill>
              </a:rPr>
              <a:t>Classic Load Balancer, Application Load Balancer e Network Load </a:t>
            </a:r>
            <a:r>
              <a:rPr lang="en-US" sz="1600" dirty="0" err="1">
                <a:solidFill>
                  <a:schemeClr val="accent1"/>
                </a:solidFill>
              </a:rPr>
              <a:t>Balanceador</a:t>
            </a:r>
            <a:endParaRPr lang="en-US" sz="1600" dirty="0">
              <a:solidFill>
                <a:schemeClr val="accent1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1600" dirty="0">
              <a:solidFill>
                <a:schemeClr val="accent1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• Tanto para CLB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quanto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para ALB, o “cookie”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usado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para a stickiness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tem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uma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data de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validade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que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você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controla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• Caso de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uso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certifique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-se de que o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usuário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não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perca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seu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dados da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sessão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•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Permitir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US" sz="1600" dirty="0">
                <a:solidFill>
                  <a:schemeClr val="accent1"/>
                </a:solidFill>
              </a:rPr>
              <a:t>stickiness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pode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trazer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desequilíbrio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ao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carregar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nas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instâncias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EC2 de back-end</a:t>
            </a:r>
            <a:endParaRPr lang="pt-BR" sz="160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160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pt-BR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sz="2250" dirty="0">
              <a:solidFill>
                <a:schemeClr val="bg2"/>
              </a:solidFill>
            </a:endParaRPr>
          </a:p>
        </p:txBody>
      </p:sp>
      <p:sp>
        <p:nvSpPr>
          <p:cNvPr id="462" name="Shape 462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 fontScale="90000"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Sticky Sessions (Session Affinity)</a:t>
            </a:r>
            <a:endParaRPr sz="4800" spc="-1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62901C-0C97-4B61-D595-B5AD2CA87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45" y="919841"/>
            <a:ext cx="3163854" cy="412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17857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/>
        </p:nvSpPr>
        <p:spPr>
          <a:xfrm>
            <a:off x="3726588" y="1466704"/>
            <a:ext cx="5150917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dirty="0">
                <a:solidFill>
                  <a:schemeClr val="accent1"/>
                </a:solidFill>
              </a:rPr>
              <a:t>CloudWatch metrics </a:t>
            </a:r>
            <a:r>
              <a:rPr dirty="0">
                <a:solidFill>
                  <a:srgbClr val="FFFFFF"/>
                </a:solidFill>
              </a:rPr>
              <a:t>provided for each load balancer.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Provide </a:t>
            </a:r>
            <a:r>
              <a:rPr dirty="0">
                <a:solidFill>
                  <a:schemeClr val="accent1"/>
                </a:solidFill>
              </a:rPr>
              <a:t>detailed insight </a:t>
            </a:r>
            <a:r>
              <a:rPr dirty="0">
                <a:solidFill>
                  <a:srgbClr val="FFFFFF"/>
                </a:solidFill>
              </a:rPr>
              <a:t>into the health of the load balancer and application stack.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dirty="0">
              <a:solidFill>
                <a:schemeClr val="accent1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dirty="0">
                <a:solidFill>
                  <a:schemeClr val="accent1"/>
                </a:solidFill>
              </a:rPr>
              <a:t>CloudWatch alarms </a:t>
            </a:r>
            <a:r>
              <a:rPr dirty="0">
                <a:solidFill>
                  <a:srgbClr val="FFFFFF"/>
                </a:solidFill>
              </a:rPr>
              <a:t>can be configured to notify or take action should any metric go outside the acceptable range.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All metrics provided at the </a:t>
            </a:r>
            <a:r>
              <a:rPr dirty="0">
                <a:solidFill>
                  <a:schemeClr val="accent1"/>
                </a:solidFill>
              </a:rPr>
              <a:t>1-minute granularity</a:t>
            </a:r>
          </a:p>
        </p:txBody>
      </p:sp>
      <p:sp>
        <p:nvSpPr>
          <p:cNvPr id="507" name="Shape 507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/>
          <a:p>
            <a:pPr defTabSz="34290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pc="-133" dirty="0">
                <a:solidFill>
                  <a:srgbClr val="FFFFFF"/>
                </a:solidFill>
                <a:ea typeface="Arial"/>
                <a:sym typeface="Arial"/>
              </a:rPr>
              <a:t>  </a:t>
            </a:r>
            <a:r>
              <a:rPr sz="4800" spc="-133" dirty="0">
                <a:solidFill>
                  <a:srgbClr val="FFFFFF"/>
                </a:solidFill>
                <a:ea typeface="Arial"/>
                <a:sym typeface="Arial"/>
              </a:rPr>
              <a:t>Amazon </a:t>
            </a:r>
            <a:r>
              <a:rPr sz="4800" spc="-100" dirty="0" err="1">
                <a:solidFill>
                  <a:srgbClr val="FFFFFF"/>
                </a:solidFill>
                <a:ea typeface="Arial"/>
                <a:sym typeface="Arial"/>
              </a:rPr>
              <a:t>CloudWatch</a:t>
            </a:r>
            <a:r>
              <a:rPr sz="4800" spc="-100" dirty="0">
                <a:solidFill>
                  <a:srgbClr val="FFFFFF"/>
                </a:solidFill>
                <a:ea typeface="Arial"/>
                <a:sym typeface="Arial"/>
              </a:rPr>
              <a:t> </a:t>
            </a:r>
            <a:r>
              <a:rPr lang="en-US" sz="4800" spc="-100" dirty="0">
                <a:solidFill>
                  <a:srgbClr val="FFFFFF"/>
                </a:solidFill>
                <a:ea typeface="Arial"/>
                <a:sym typeface="Arial"/>
              </a:rPr>
              <a:t>m</a:t>
            </a:r>
            <a:r>
              <a:rPr sz="4800" spc="-100" dirty="0">
                <a:solidFill>
                  <a:srgbClr val="FFFFFF"/>
                </a:solidFill>
                <a:ea typeface="Arial"/>
                <a:sym typeface="Arial"/>
              </a:rPr>
              <a:t>etrics</a:t>
            </a:r>
          </a:p>
        </p:txBody>
      </p:sp>
      <p:pic>
        <p:nvPicPr>
          <p:cNvPr id="508" name="Managment-Windows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-1662156" y="1008812"/>
            <a:ext cx="6743052" cy="39334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13986033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3465869" y="1160109"/>
            <a:ext cx="5220542" cy="3462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 err="1">
                <a:solidFill>
                  <a:schemeClr val="bg2"/>
                </a:solidFill>
              </a:rPr>
              <a:t>Forneça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informações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detalhadas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sobre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cada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solicitação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processada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pelo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balanceador</a:t>
            </a:r>
            <a:r>
              <a:rPr lang="en-US" sz="2250" dirty="0">
                <a:solidFill>
                  <a:schemeClr val="bg2"/>
                </a:solidFill>
              </a:rPr>
              <a:t> de carga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 err="1">
                <a:solidFill>
                  <a:schemeClr val="bg2"/>
                </a:solidFill>
              </a:rPr>
              <a:t>Inclui</a:t>
            </a:r>
            <a:r>
              <a:rPr lang="en-US" sz="2250" dirty="0">
                <a:solidFill>
                  <a:schemeClr val="bg2"/>
                </a:solidFill>
              </a:rPr>
              <a:t> tempo de </a:t>
            </a:r>
            <a:r>
              <a:rPr lang="en-US" sz="2250" dirty="0" err="1">
                <a:solidFill>
                  <a:schemeClr val="bg2"/>
                </a:solidFill>
              </a:rPr>
              <a:t>solicitação</a:t>
            </a:r>
            <a:r>
              <a:rPr lang="en-US" sz="2250" dirty="0">
                <a:solidFill>
                  <a:schemeClr val="bg2"/>
                </a:solidFill>
              </a:rPr>
              <a:t>, </a:t>
            </a:r>
            <a:r>
              <a:rPr lang="en-US" sz="2250" dirty="0" err="1">
                <a:solidFill>
                  <a:schemeClr val="bg2"/>
                </a:solidFill>
              </a:rPr>
              <a:t>endereço</a:t>
            </a:r>
            <a:r>
              <a:rPr lang="en-US" sz="2250" dirty="0">
                <a:solidFill>
                  <a:schemeClr val="bg2"/>
                </a:solidFill>
              </a:rPr>
              <a:t> IP do </a:t>
            </a:r>
            <a:r>
              <a:rPr lang="en-US" sz="2250" dirty="0" err="1">
                <a:solidFill>
                  <a:schemeClr val="bg2"/>
                </a:solidFill>
              </a:rPr>
              <a:t>cliente</a:t>
            </a:r>
            <a:r>
              <a:rPr lang="en-US" sz="2250" dirty="0">
                <a:solidFill>
                  <a:schemeClr val="bg2"/>
                </a:solidFill>
              </a:rPr>
              <a:t>, </a:t>
            </a:r>
            <a:r>
              <a:rPr lang="en-US" sz="2250" dirty="0" err="1">
                <a:solidFill>
                  <a:schemeClr val="bg2"/>
                </a:solidFill>
              </a:rPr>
              <a:t>latências</a:t>
            </a:r>
            <a:r>
              <a:rPr lang="en-US" sz="2250" dirty="0">
                <a:solidFill>
                  <a:schemeClr val="bg2"/>
                </a:solidFill>
              </a:rPr>
              <a:t>, </a:t>
            </a:r>
            <a:r>
              <a:rPr lang="en-US" sz="2250" dirty="0" err="1">
                <a:solidFill>
                  <a:schemeClr val="bg2"/>
                </a:solidFill>
              </a:rPr>
              <a:t>caminho</a:t>
            </a:r>
            <a:r>
              <a:rPr lang="en-US" sz="2250" dirty="0">
                <a:solidFill>
                  <a:schemeClr val="bg2"/>
                </a:solidFill>
              </a:rPr>
              <a:t> da </a:t>
            </a:r>
            <a:r>
              <a:rPr lang="en-US" sz="2250" dirty="0" err="1">
                <a:solidFill>
                  <a:schemeClr val="bg2"/>
                </a:solidFill>
              </a:rPr>
              <a:t>solicitação</a:t>
            </a:r>
            <a:r>
              <a:rPr lang="en-US" sz="2250" dirty="0">
                <a:solidFill>
                  <a:schemeClr val="bg2"/>
                </a:solidFill>
              </a:rPr>
              <a:t> e </a:t>
            </a:r>
            <a:r>
              <a:rPr lang="en-US" sz="2250" dirty="0" err="1">
                <a:solidFill>
                  <a:schemeClr val="bg2"/>
                </a:solidFill>
              </a:rPr>
              <a:t>respostas</a:t>
            </a:r>
            <a:r>
              <a:rPr lang="en-US" sz="2250" dirty="0">
                <a:solidFill>
                  <a:schemeClr val="bg2"/>
                </a:solidFill>
              </a:rPr>
              <a:t> do </a:t>
            </a:r>
            <a:r>
              <a:rPr lang="en-US" sz="2250" dirty="0" err="1">
                <a:solidFill>
                  <a:schemeClr val="bg2"/>
                </a:solidFill>
              </a:rPr>
              <a:t>servidor</a:t>
            </a:r>
            <a:endParaRPr lang="en-US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 err="1">
                <a:solidFill>
                  <a:schemeClr val="bg2"/>
                </a:solidFill>
              </a:rPr>
              <a:t>Entregue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em</a:t>
            </a:r>
            <a:r>
              <a:rPr lang="en-US" sz="2250" dirty="0">
                <a:solidFill>
                  <a:schemeClr val="bg2"/>
                </a:solidFill>
              </a:rPr>
              <a:t> um bucket do Amazon S3 a </a:t>
            </a:r>
            <a:r>
              <a:rPr lang="en-US" sz="2250" dirty="0" err="1">
                <a:solidFill>
                  <a:schemeClr val="bg2"/>
                </a:solidFill>
              </a:rPr>
              <a:t>cada</a:t>
            </a:r>
            <a:r>
              <a:rPr lang="en-US" sz="2250" dirty="0">
                <a:solidFill>
                  <a:schemeClr val="bg2"/>
                </a:solidFill>
              </a:rPr>
              <a:t> 5 </a:t>
            </a:r>
            <a:r>
              <a:rPr lang="en-US" sz="2250" dirty="0" err="1">
                <a:solidFill>
                  <a:schemeClr val="bg2"/>
                </a:solidFill>
              </a:rPr>
              <a:t>ou</a:t>
            </a:r>
            <a:r>
              <a:rPr lang="en-US" sz="2250" dirty="0">
                <a:solidFill>
                  <a:schemeClr val="bg2"/>
                </a:solidFill>
              </a:rPr>
              <a:t> 60 </a:t>
            </a:r>
            <a:r>
              <a:rPr lang="en-US" sz="2250" dirty="0" err="1">
                <a:solidFill>
                  <a:schemeClr val="bg2"/>
                </a:solidFill>
              </a:rPr>
              <a:t>minutos</a:t>
            </a:r>
            <a:endParaRPr sz="2250" dirty="0">
              <a:solidFill>
                <a:srgbClr val="FFFFFF"/>
              </a:solidFill>
            </a:endParaRPr>
          </a:p>
        </p:txBody>
      </p:sp>
      <p:pic>
        <p:nvPicPr>
          <p:cNvPr id="537" name="RDS-Database-Cylinder-Graphic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-450099" y="620283"/>
            <a:ext cx="4537322" cy="4542138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Shape 538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sz="4800" spc="-100" dirty="0">
                <a:solidFill>
                  <a:schemeClr val="bg2"/>
                </a:solidFill>
              </a:rPr>
              <a:t>Access </a:t>
            </a:r>
            <a:r>
              <a:rPr lang="en-US" sz="4800" spc="-100" dirty="0">
                <a:solidFill>
                  <a:schemeClr val="bg2"/>
                </a:solidFill>
              </a:rPr>
              <a:t>l</a:t>
            </a:r>
            <a:r>
              <a:rPr sz="4800" spc="-100" dirty="0">
                <a:solidFill>
                  <a:schemeClr val="bg2"/>
                </a:solidFill>
              </a:rPr>
              <a:t>ogs</a:t>
            </a:r>
          </a:p>
        </p:txBody>
      </p:sp>
    </p:spTree>
    <p:extLst>
      <p:ext uri="{BB962C8B-B14F-4D97-AF65-F5344CB8AC3E}">
        <p14:creationId xmlns:p14="http://schemas.microsoft.com/office/powerpoint/2010/main" val="201079845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600" spc="-100" dirty="0">
                <a:solidFill>
                  <a:schemeClr val="tx2"/>
                </a:solidFill>
              </a:rPr>
              <a:t>  </a:t>
            </a:r>
            <a:r>
              <a:rPr lang="en-US" sz="3600" spc="-100" dirty="0">
                <a:solidFill>
                  <a:schemeClr val="bg2"/>
                </a:solidFill>
              </a:rPr>
              <a:t>Migrating to Application Load Balancer</a:t>
            </a:r>
            <a:endParaRPr sz="3600" spc="-100" dirty="0">
              <a:solidFill>
                <a:schemeClr val="bg2"/>
              </a:solidFill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270710" y="1270405"/>
            <a:ext cx="8404939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bg2"/>
                </a:solidFill>
              </a:rPr>
              <a:t>Publishing LCU Metrics for Classic Load Balancer which Allows customers to estimate pricing if they migrate from Classic to ALB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532" name="Instant-Scal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44940" y="1192610"/>
            <a:ext cx="5389657" cy="494452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213467" y="2114460"/>
            <a:ext cx="59197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bg2"/>
                </a:solidFill>
              </a:rPr>
              <a:t>Migration is as simple as creating a new Application Load Balancer, registering targets and updating DNS to point at the new CNAME.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en-US" sz="2000" dirty="0">
              <a:solidFill>
                <a:schemeClr val="bg2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bg2"/>
                </a:solidFill>
              </a:rPr>
              <a:t>Classic Load Balancer or Application Load Balancer migration utility: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bg2"/>
                </a:solidFill>
              </a:rPr>
              <a:t>https://github.com/aws/elastic-load-balancing-tools </a:t>
            </a:r>
          </a:p>
        </p:txBody>
      </p:sp>
    </p:spTree>
    <p:extLst>
      <p:ext uri="{BB962C8B-B14F-4D97-AF65-F5344CB8AC3E}">
        <p14:creationId xmlns:p14="http://schemas.microsoft.com/office/powerpoint/2010/main" val="1792973595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"/>
            <a:ext cx="9144000" cy="350840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Shape 169"/>
          <p:cNvSpPr txBox="1">
            <a:spLocks/>
          </p:cNvSpPr>
          <p:nvPr/>
        </p:nvSpPr>
        <p:spPr>
          <a:xfrm>
            <a:off x="336790" y="3673877"/>
            <a:ext cx="8484764" cy="11454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3733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US" sz="3600" spc="-78" dirty="0">
                <a:solidFill>
                  <a:srgbClr val="F2A52C"/>
                </a:solidFill>
              </a:rPr>
              <a:t>Network Load Balancer</a:t>
            </a:r>
            <a:br>
              <a:rPr lang="en-US" sz="3600" spc="-78" dirty="0">
                <a:solidFill>
                  <a:srgbClr val="F2A52C"/>
                </a:solidFill>
              </a:rPr>
            </a:br>
            <a:endParaRPr lang="en-US" sz="3000" spc="-78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175" y="731672"/>
            <a:ext cx="4828450" cy="2359356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7815649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3254630" y="1245568"/>
            <a:ext cx="5467680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 err="1">
                <a:solidFill>
                  <a:srgbClr val="FFFFFF"/>
                </a:solidFill>
              </a:rPr>
              <a:t>Balanceamento</a:t>
            </a:r>
            <a:r>
              <a:rPr lang="en-US" dirty="0">
                <a:solidFill>
                  <a:srgbClr val="FFFFFF"/>
                </a:solidFill>
              </a:rPr>
              <a:t> de carga </a:t>
            </a:r>
            <a:r>
              <a:rPr lang="en-US" dirty="0" err="1">
                <a:solidFill>
                  <a:srgbClr val="FFFFFF"/>
                </a:solidFill>
              </a:rPr>
              <a:t>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camada</a:t>
            </a:r>
            <a:r>
              <a:rPr lang="en-US" dirty="0">
                <a:solidFill>
                  <a:srgbClr val="FFFFFF"/>
                </a:solidFill>
              </a:rPr>
              <a:t> 4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Balanceamento</a:t>
            </a:r>
            <a:r>
              <a:rPr lang="en-US" dirty="0">
                <a:solidFill>
                  <a:srgbClr val="FFFFFF"/>
                </a:solidFill>
              </a:rPr>
              <a:t> de carga </a:t>
            </a:r>
            <a:r>
              <a:rPr lang="en-US" dirty="0" err="1">
                <a:solidFill>
                  <a:srgbClr val="FFFFFF"/>
                </a:solidFill>
              </a:rPr>
              <a:t>baseado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conexão</a:t>
            </a:r>
            <a:endParaRPr lang="en-US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Protocolo</a:t>
            </a:r>
            <a:r>
              <a:rPr lang="en-US" dirty="0">
                <a:solidFill>
                  <a:srgbClr val="FFFFFF"/>
                </a:solidFill>
              </a:rPr>
              <a:t> TCP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Alta performance 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 err="1">
                <a:solidFill>
                  <a:srgbClr val="FFFFFF"/>
                </a:solidFill>
              </a:rPr>
              <a:t>Pode</a:t>
            </a:r>
            <a:r>
              <a:rPr lang="en-US" dirty="0">
                <a:solidFill>
                  <a:srgbClr val="FFFFFF"/>
                </a:solidFill>
              </a:rPr>
              <a:t> lidar com </a:t>
            </a:r>
            <a:r>
              <a:rPr lang="en-US" dirty="0" err="1">
                <a:solidFill>
                  <a:srgbClr val="FFFFFF"/>
                </a:solidFill>
              </a:rPr>
              <a:t>milhões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solicitações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segundo</a:t>
            </a:r>
            <a:endParaRPr lang="en-US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 err="1">
                <a:solidFill>
                  <a:srgbClr val="FFFFFF"/>
                </a:solidFill>
              </a:rPr>
              <a:t>Suporte</a:t>
            </a:r>
            <a:r>
              <a:rPr lang="en-US" dirty="0">
                <a:solidFill>
                  <a:srgbClr val="FFFFFF"/>
                </a:solidFill>
              </a:rPr>
              <a:t> IP </a:t>
            </a:r>
            <a:r>
              <a:rPr lang="en-US" dirty="0" err="1">
                <a:solidFill>
                  <a:srgbClr val="FFFFFF"/>
                </a:solidFill>
              </a:rPr>
              <a:t>Estático</a:t>
            </a:r>
            <a:endParaRPr lang="en-US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Ideal para </a:t>
            </a:r>
            <a:r>
              <a:rPr lang="en-US" dirty="0" err="1">
                <a:solidFill>
                  <a:srgbClr val="FFFFFF"/>
                </a:solidFill>
              </a:rPr>
              <a:t>aplicações</a:t>
            </a:r>
            <a:r>
              <a:rPr lang="en-US" dirty="0">
                <a:solidFill>
                  <a:srgbClr val="FFFFFF"/>
                </a:solidFill>
              </a:rPr>
              <a:t> com </a:t>
            </a:r>
            <a:r>
              <a:rPr lang="en-US" dirty="0" err="1">
                <a:solidFill>
                  <a:srgbClr val="FFFFFF"/>
                </a:solidFill>
              </a:rPr>
              <a:t>conexões</a:t>
            </a:r>
            <a:r>
              <a:rPr lang="en-US" dirty="0">
                <a:solidFill>
                  <a:srgbClr val="FFFFFF"/>
                </a:solidFill>
              </a:rPr>
              <a:t> de longa </a:t>
            </a:r>
            <a:r>
              <a:rPr lang="en-US" dirty="0" err="1">
                <a:solidFill>
                  <a:srgbClr val="FFFFFF"/>
                </a:solidFill>
              </a:rPr>
              <a:t>duração</a:t>
            </a:r>
            <a:endParaRPr lang="en-US" dirty="0"/>
          </a:p>
        </p:txBody>
      </p:sp>
      <p:sp>
        <p:nvSpPr>
          <p:cNvPr id="462" name="Shape 462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spc="-100" dirty="0">
                <a:solidFill>
                  <a:schemeClr val="bg2"/>
                </a:solidFill>
              </a:rPr>
              <a:t>Network Load Balancer</a:t>
            </a:r>
            <a:endParaRPr sz="4800" spc="-1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49" y="1133723"/>
            <a:ext cx="2847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15841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3254630" y="1245568"/>
            <a:ext cx="5467680" cy="2077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 err="1">
                <a:solidFill>
                  <a:srgbClr val="FFFFFF"/>
                </a:solidFill>
              </a:rPr>
              <a:t>Latências</a:t>
            </a:r>
            <a:r>
              <a:rPr lang="en-US" sz="2250" dirty="0">
                <a:solidFill>
                  <a:srgbClr val="FFFFFF"/>
                </a:solidFill>
              </a:rPr>
              <a:t> </a:t>
            </a:r>
            <a:r>
              <a:rPr lang="en-US" sz="2250" dirty="0" err="1">
                <a:solidFill>
                  <a:srgbClr val="FFFFFF"/>
                </a:solidFill>
              </a:rPr>
              <a:t>extremamente</a:t>
            </a:r>
            <a:r>
              <a:rPr lang="en-US" sz="2250" dirty="0">
                <a:solidFill>
                  <a:srgbClr val="FFFFFF"/>
                </a:solidFill>
              </a:rPr>
              <a:t> </a:t>
            </a:r>
            <a:r>
              <a:rPr lang="en-US" sz="2250" dirty="0" err="1">
                <a:solidFill>
                  <a:srgbClr val="FFFFFF"/>
                </a:solidFill>
              </a:rPr>
              <a:t>baixas</a:t>
            </a:r>
            <a:endParaRPr lang="en-US" sz="2250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250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 err="1">
                <a:solidFill>
                  <a:srgbClr val="FFFFFF"/>
                </a:solidFill>
              </a:rPr>
              <a:t>Mesma</a:t>
            </a:r>
            <a:r>
              <a:rPr lang="en-US" sz="2250" dirty="0">
                <a:solidFill>
                  <a:srgbClr val="FFFFFF"/>
                </a:solidFill>
              </a:rPr>
              <a:t> API do Application Load Balancer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250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 err="1">
                <a:solidFill>
                  <a:srgbClr val="FFFFFF"/>
                </a:solidFill>
              </a:rPr>
              <a:t>Proteção</a:t>
            </a:r>
            <a:r>
              <a:rPr lang="en-US" sz="2250" dirty="0">
                <a:solidFill>
                  <a:srgbClr val="FFFFFF"/>
                </a:solidFill>
              </a:rPr>
              <a:t> contra </a:t>
            </a:r>
            <a:r>
              <a:rPr lang="en-US" sz="2250" dirty="0" err="1">
                <a:solidFill>
                  <a:srgbClr val="FFFFFF"/>
                </a:solidFill>
              </a:rPr>
              <a:t>exclusão</a:t>
            </a:r>
            <a:r>
              <a:rPr lang="en-US" sz="2250" dirty="0">
                <a:solidFill>
                  <a:srgbClr val="FFFFFF"/>
                </a:solidFill>
              </a:rPr>
              <a:t> da API do </a:t>
            </a:r>
            <a:r>
              <a:rPr lang="en-US" sz="2250" dirty="0" err="1">
                <a:solidFill>
                  <a:srgbClr val="FFFFFF"/>
                </a:solidFill>
              </a:rPr>
              <a:t>balanceador</a:t>
            </a:r>
            <a:r>
              <a:rPr lang="en-US" sz="2250" dirty="0">
                <a:solidFill>
                  <a:srgbClr val="FFFFFF"/>
                </a:solidFill>
              </a:rPr>
              <a:t> de carga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462" name="Shape 462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spc="-100" dirty="0">
                <a:solidFill>
                  <a:schemeClr val="bg2"/>
                </a:solidFill>
              </a:rPr>
              <a:t>Network Load Balancer</a:t>
            </a:r>
            <a:endParaRPr sz="4800" spc="-1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49" y="1133723"/>
            <a:ext cx="2847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25567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bg2"/>
                </a:solidFill>
              </a:rPr>
              <a:t>Static IP</a:t>
            </a:r>
            <a:endParaRPr sz="4800" spc="-100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3" y="1329546"/>
            <a:ext cx="2847795" cy="2847795"/>
          </a:xfrm>
          <a:prstGeom prst="rect">
            <a:avLst/>
          </a:prstGeom>
        </p:spPr>
      </p:pic>
      <p:sp>
        <p:nvSpPr>
          <p:cNvPr id="7" name="Shape 461"/>
          <p:cNvSpPr/>
          <p:nvPr/>
        </p:nvSpPr>
        <p:spPr>
          <a:xfrm>
            <a:off x="3254630" y="1245568"/>
            <a:ext cx="5467680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 err="1">
                <a:solidFill>
                  <a:srgbClr val="FFFFFF"/>
                </a:solidFill>
              </a:rPr>
              <a:t>É</a:t>
            </a:r>
            <a:r>
              <a:rPr lang="en-US" sz="2250" dirty="0">
                <a:solidFill>
                  <a:srgbClr val="FFFFFF"/>
                </a:solidFill>
              </a:rPr>
              <a:t> </a:t>
            </a:r>
            <a:r>
              <a:rPr lang="en-US" sz="2250" dirty="0" err="1">
                <a:solidFill>
                  <a:srgbClr val="FFFFFF"/>
                </a:solidFill>
              </a:rPr>
              <a:t>atribuído</a:t>
            </a:r>
            <a:r>
              <a:rPr lang="en-US" sz="2250" dirty="0">
                <a:solidFill>
                  <a:srgbClr val="FFFFFF"/>
                </a:solidFill>
              </a:rPr>
              <a:t> </a:t>
            </a:r>
            <a:r>
              <a:rPr lang="en-US" sz="2250" dirty="0" err="1">
                <a:solidFill>
                  <a:srgbClr val="FFFFFF"/>
                </a:solidFill>
              </a:rPr>
              <a:t>automaticamente</a:t>
            </a:r>
            <a:r>
              <a:rPr lang="en-US" sz="2250" dirty="0">
                <a:solidFill>
                  <a:srgbClr val="FFFFFF"/>
                </a:solidFill>
              </a:rPr>
              <a:t> um </a:t>
            </a:r>
            <a:r>
              <a:rPr lang="en-US" sz="2250" dirty="0" err="1">
                <a:solidFill>
                  <a:srgbClr val="FFFFFF"/>
                </a:solidFill>
              </a:rPr>
              <a:t>único</a:t>
            </a:r>
            <a:r>
              <a:rPr lang="en-US" sz="2250" dirty="0">
                <a:solidFill>
                  <a:srgbClr val="FFFFFF"/>
                </a:solidFill>
              </a:rPr>
              <a:t> IP </a:t>
            </a:r>
            <a:r>
              <a:rPr lang="en-US" sz="2250" dirty="0" err="1">
                <a:solidFill>
                  <a:srgbClr val="FFFFFF"/>
                </a:solidFill>
              </a:rPr>
              <a:t>por</a:t>
            </a:r>
            <a:r>
              <a:rPr lang="en-US" sz="2250" dirty="0">
                <a:solidFill>
                  <a:srgbClr val="FFFFFF"/>
                </a:solidFill>
              </a:rPr>
              <a:t> zona de </a:t>
            </a:r>
            <a:r>
              <a:rPr lang="en-US" sz="2250" dirty="0" err="1">
                <a:solidFill>
                  <a:srgbClr val="FFFFFF"/>
                </a:solidFill>
              </a:rPr>
              <a:t>disponibilidade</a:t>
            </a:r>
            <a:endParaRPr lang="en-US" sz="2250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250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 err="1">
                <a:solidFill>
                  <a:srgbClr val="FFFFFF"/>
                </a:solidFill>
              </a:rPr>
              <a:t>Atribua</a:t>
            </a:r>
            <a:r>
              <a:rPr lang="en-US" sz="2250" dirty="0">
                <a:solidFill>
                  <a:srgbClr val="FFFFFF"/>
                </a:solidFill>
              </a:rPr>
              <a:t> um EIP </a:t>
            </a:r>
            <a:r>
              <a:rPr lang="en-US" sz="2250" dirty="0" err="1">
                <a:solidFill>
                  <a:srgbClr val="FFFFFF"/>
                </a:solidFill>
              </a:rPr>
              <a:t>por</a:t>
            </a:r>
            <a:r>
              <a:rPr lang="en-US" sz="2250" dirty="0">
                <a:solidFill>
                  <a:srgbClr val="FFFFFF"/>
                </a:solidFill>
              </a:rPr>
              <a:t> AZ para </a:t>
            </a:r>
            <a:r>
              <a:rPr lang="en-US" sz="2250" dirty="0" err="1">
                <a:solidFill>
                  <a:srgbClr val="FFFFFF"/>
                </a:solidFill>
              </a:rPr>
              <a:t>obter</a:t>
            </a:r>
            <a:r>
              <a:rPr lang="en-US" sz="2250" dirty="0">
                <a:solidFill>
                  <a:srgbClr val="FFFFFF"/>
                </a:solidFill>
              </a:rPr>
              <a:t> IP </a:t>
            </a:r>
            <a:r>
              <a:rPr lang="en-US" sz="2250" dirty="0" err="1">
                <a:solidFill>
                  <a:srgbClr val="FFFFFF"/>
                </a:solidFill>
              </a:rPr>
              <a:t>estático</a:t>
            </a:r>
            <a:endParaRPr lang="en-US" sz="2250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250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 err="1">
                <a:solidFill>
                  <a:srgbClr val="FFFFFF"/>
                </a:solidFill>
              </a:rPr>
              <a:t>Ajuda</a:t>
            </a:r>
            <a:r>
              <a:rPr lang="en-US" sz="2250" dirty="0">
                <a:solidFill>
                  <a:srgbClr val="FFFFFF"/>
                </a:solidFill>
              </a:rPr>
              <a:t> com a </a:t>
            </a:r>
            <a:r>
              <a:rPr lang="en-US" sz="2250" dirty="0" err="1">
                <a:solidFill>
                  <a:srgbClr val="FFFFFF"/>
                </a:solidFill>
              </a:rPr>
              <a:t>lista</a:t>
            </a:r>
            <a:r>
              <a:rPr lang="en-US" sz="2250" dirty="0">
                <a:solidFill>
                  <a:srgbClr val="FFFFFF"/>
                </a:solidFill>
              </a:rPr>
              <a:t> </a:t>
            </a:r>
            <a:r>
              <a:rPr lang="en-US" sz="2250" dirty="0" err="1">
                <a:solidFill>
                  <a:srgbClr val="FFFFFF"/>
                </a:solidFill>
              </a:rPr>
              <a:t>branca</a:t>
            </a:r>
            <a:r>
              <a:rPr lang="en-US" sz="2250" dirty="0">
                <a:solidFill>
                  <a:srgbClr val="FFFFFF"/>
                </a:solidFill>
              </a:rPr>
              <a:t> de firewalls e </a:t>
            </a:r>
            <a:r>
              <a:rPr lang="en-US" sz="2250" dirty="0" err="1">
                <a:solidFill>
                  <a:srgbClr val="FFFFFF"/>
                </a:solidFill>
              </a:rPr>
              <a:t>casos</a:t>
            </a:r>
            <a:r>
              <a:rPr lang="en-US" sz="2250" dirty="0">
                <a:solidFill>
                  <a:srgbClr val="FFFFFF"/>
                </a:solidFill>
              </a:rPr>
              <a:t> de </a:t>
            </a:r>
            <a:r>
              <a:rPr lang="en-US" sz="2250" dirty="0" err="1">
                <a:solidFill>
                  <a:srgbClr val="FFFFFF"/>
                </a:solidFill>
              </a:rPr>
              <a:t>uso</a:t>
            </a:r>
            <a:r>
              <a:rPr lang="en-US" sz="2250" dirty="0">
                <a:solidFill>
                  <a:srgbClr val="FFFFFF"/>
                </a:solidFill>
              </a:rPr>
              <a:t> de </a:t>
            </a:r>
            <a:r>
              <a:rPr lang="en-US" sz="2250" dirty="0" err="1">
                <a:solidFill>
                  <a:srgbClr val="FFFFFF"/>
                </a:solidFill>
              </a:rPr>
              <a:t>cobrança</a:t>
            </a:r>
            <a:r>
              <a:rPr lang="en-US" sz="2250" dirty="0">
                <a:solidFill>
                  <a:srgbClr val="FFFFFF"/>
                </a:solidFill>
              </a:rPr>
              <a:t> zero</a:t>
            </a:r>
            <a:endParaRPr lang="en-US" sz="22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41136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9933" y="50099"/>
            <a:ext cx="8609496" cy="686858"/>
          </a:xfrm>
        </p:spPr>
        <p:txBody>
          <a:bodyPr/>
          <a:lstStyle/>
          <a:p>
            <a:r>
              <a:rPr lang="en-US" dirty="0"/>
              <a:t>Assign Elastic IP Addresses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871254" y="2748246"/>
            <a:ext cx="41611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-Heart-Clou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19933" y="1944926"/>
            <a:ext cx="867994" cy="1646726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589"/>
          <p:cNvSpPr/>
          <p:nvPr/>
        </p:nvSpPr>
        <p:spPr>
          <a:xfrm>
            <a:off x="2205807" y="889265"/>
            <a:ext cx="1069921" cy="3758047"/>
          </a:xfrm>
          <a:prstGeom prst="rect">
            <a:avLst/>
          </a:prstGeom>
          <a:solidFill>
            <a:srgbClr val="F2A52C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defRPr sz="16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00" b="1" dirty="0">
                <a:solidFill>
                  <a:srgbClr val="FFFFFF"/>
                </a:solidFill>
              </a:rPr>
              <a:t>Network</a:t>
            </a:r>
            <a:r>
              <a:rPr sz="1200" b="1" dirty="0">
                <a:solidFill>
                  <a:srgbClr val="FFFFFF"/>
                </a:solidFill>
              </a:rPr>
              <a:t> Load Balancer</a:t>
            </a:r>
          </a:p>
        </p:txBody>
      </p:sp>
      <p:grpSp>
        <p:nvGrpSpPr>
          <p:cNvPr id="15" name="Group 598"/>
          <p:cNvGrpSpPr/>
          <p:nvPr/>
        </p:nvGrpSpPr>
        <p:grpSpPr>
          <a:xfrm>
            <a:off x="4408801" y="1235675"/>
            <a:ext cx="1238102" cy="1217379"/>
            <a:chOff x="-35921" y="-35921"/>
            <a:chExt cx="1650801" cy="1623171"/>
          </a:xfrm>
        </p:grpSpPr>
        <p:grpSp>
          <p:nvGrpSpPr>
            <p:cNvPr id="16" name="Group 594"/>
            <p:cNvGrpSpPr/>
            <p:nvPr/>
          </p:nvGrpSpPr>
          <p:grpSpPr>
            <a:xfrm>
              <a:off x="116478" y="96077"/>
              <a:ext cx="1498403" cy="1491174"/>
              <a:chOff x="-35921" y="-35921"/>
              <a:chExt cx="1498401" cy="1491172"/>
            </a:xfrm>
          </p:grpSpPr>
          <p:sp>
            <p:nvSpPr>
              <p:cNvPr id="20" name="Shape 593"/>
              <p:cNvSpPr/>
              <p:nvPr/>
            </p:nvSpPr>
            <p:spPr>
              <a:xfrm>
                <a:off x="0" y="0"/>
                <a:ext cx="1426560" cy="1419331"/>
              </a:xfrm>
              <a:prstGeom prst="rect">
                <a:avLst/>
              </a:prstGeom>
              <a:solidFill>
                <a:srgbClr val="007CBC"/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defRPr sz="1600"/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200" b="1">
                    <a:solidFill>
                      <a:srgbClr val="FFFFFF"/>
                    </a:solidFill>
                  </a:rPr>
                  <a:t>EC2 Instance</a:t>
                </a:r>
              </a:p>
            </p:txBody>
          </p:sp>
          <p:pic>
            <p:nvPicPr>
              <p:cNvPr id="21" name="Picture 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5922" y="-35922"/>
                <a:ext cx="1498403" cy="1491174"/>
              </a:xfrm>
              <a:prstGeom prst="rect">
                <a:avLst/>
              </a:prstGeom>
              <a:effectLst/>
            </p:spPr>
          </p:pic>
        </p:grpSp>
        <p:grpSp>
          <p:nvGrpSpPr>
            <p:cNvPr id="17" name="Group 597"/>
            <p:cNvGrpSpPr/>
            <p:nvPr/>
          </p:nvGrpSpPr>
          <p:grpSpPr>
            <a:xfrm>
              <a:off x="-35922" y="-35922"/>
              <a:ext cx="1498403" cy="1491174"/>
              <a:chOff x="-35921" y="-35921"/>
              <a:chExt cx="1498401" cy="1491172"/>
            </a:xfrm>
          </p:grpSpPr>
          <p:sp>
            <p:nvSpPr>
              <p:cNvPr id="18" name="Shape 596"/>
              <p:cNvSpPr/>
              <p:nvPr/>
            </p:nvSpPr>
            <p:spPr>
              <a:xfrm>
                <a:off x="0" y="0"/>
                <a:ext cx="1426560" cy="1419331"/>
              </a:xfrm>
              <a:prstGeom prst="rect">
                <a:avLst/>
              </a:prstGeom>
              <a:solidFill>
                <a:srgbClr val="007CBC"/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defRPr sz="1600"/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200" b="1">
                    <a:solidFill>
                      <a:srgbClr val="FFFFFF"/>
                    </a:solidFill>
                  </a:rPr>
                  <a:t>EC2 Instances</a:t>
                </a:r>
              </a:p>
            </p:txBody>
          </p:sp>
          <p:pic>
            <p:nvPicPr>
              <p:cNvPr id="19" name="Picture 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5922" y="-35922"/>
                <a:ext cx="1498403" cy="1491174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22" name="Group 605"/>
          <p:cNvGrpSpPr/>
          <p:nvPr/>
        </p:nvGrpSpPr>
        <p:grpSpPr>
          <a:xfrm>
            <a:off x="4416034" y="3083525"/>
            <a:ext cx="1230869" cy="1236994"/>
            <a:chOff x="-35921" y="-35921"/>
            <a:chExt cx="1641158" cy="1649324"/>
          </a:xfrm>
        </p:grpSpPr>
        <p:grpSp>
          <p:nvGrpSpPr>
            <p:cNvPr id="23" name="Group 601"/>
            <p:cNvGrpSpPr/>
            <p:nvPr/>
          </p:nvGrpSpPr>
          <p:grpSpPr>
            <a:xfrm>
              <a:off x="106836" y="122230"/>
              <a:ext cx="1498402" cy="1491174"/>
              <a:chOff x="-35921" y="-35921"/>
              <a:chExt cx="1498401" cy="1491172"/>
            </a:xfrm>
          </p:grpSpPr>
          <p:sp>
            <p:nvSpPr>
              <p:cNvPr id="27" name="Shape 600"/>
              <p:cNvSpPr/>
              <p:nvPr/>
            </p:nvSpPr>
            <p:spPr>
              <a:xfrm>
                <a:off x="0" y="0"/>
                <a:ext cx="1426560" cy="1419331"/>
              </a:xfrm>
              <a:prstGeom prst="rect">
                <a:avLst/>
              </a:prstGeom>
              <a:solidFill>
                <a:srgbClr val="007CBC"/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defRPr sz="1600"/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200" b="1">
                    <a:solidFill>
                      <a:srgbClr val="FFFFFF"/>
                    </a:solidFill>
                  </a:rPr>
                  <a:t>EC2 Instance</a:t>
                </a:r>
              </a:p>
            </p:txBody>
          </p:sp>
          <p:pic>
            <p:nvPicPr>
              <p:cNvPr id="28" name="Picture 2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5922" y="-35922"/>
                <a:ext cx="1498403" cy="1491174"/>
              </a:xfrm>
              <a:prstGeom prst="rect">
                <a:avLst/>
              </a:prstGeom>
              <a:effectLst/>
            </p:spPr>
          </p:pic>
        </p:grpSp>
        <p:grpSp>
          <p:nvGrpSpPr>
            <p:cNvPr id="24" name="Group 604"/>
            <p:cNvGrpSpPr/>
            <p:nvPr/>
          </p:nvGrpSpPr>
          <p:grpSpPr>
            <a:xfrm>
              <a:off x="-35922" y="-35922"/>
              <a:ext cx="1498403" cy="1491174"/>
              <a:chOff x="-35921" y="-35921"/>
              <a:chExt cx="1498401" cy="1491172"/>
            </a:xfrm>
          </p:grpSpPr>
          <p:sp>
            <p:nvSpPr>
              <p:cNvPr id="25" name="Shape 603"/>
              <p:cNvSpPr/>
              <p:nvPr/>
            </p:nvSpPr>
            <p:spPr>
              <a:xfrm>
                <a:off x="0" y="0"/>
                <a:ext cx="1426560" cy="1419331"/>
              </a:xfrm>
              <a:prstGeom prst="rect">
                <a:avLst/>
              </a:prstGeom>
              <a:solidFill>
                <a:srgbClr val="007CBC"/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defRPr sz="1600"/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200" b="1">
                    <a:solidFill>
                      <a:srgbClr val="FFFFFF"/>
                    </a:solidFill>
                  </a:rPr>
                  <a:t>EC2 Instances</a:t>
                </a:r>
              </a:p>
            </p:txBody>
          </p:sp>
          <p:pic>
            <p:nvPicPr>
              <p:cNvPr id="26" name="Picture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5922" y="-35922"/>
                <a:ext cx="1498403" cy="149117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9" name="Shape 609"/>
          <p:cNvSpPr/>
          <p:nvPr/>
        </p:nvSpPr>
        <p:spPr>
          <a:xfrm>
            <a:off x="6489997" y="2059558"/>
            <a:ext cx="2455650" cy="166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A </a:t>
            </a:r>
            <a:r>
              <a:rPr lang="en-US" dirty="0" err="1">
                <a:solidFill>
                  <a:schemeClr val="bg2"/>
                </a:solidFill>
              </a:rPr>
              <a:t>atribuição</a:t>
            </a:r>
            <a:r>
              <a:rPr lang="en-US" dirty="0">
                <a:solidFill>
                  <a:schemeClr val="bg2"/>
                </a:solidFill>
              </a:rPr>
              <a:t> do Elastic IP </a:t>
            </a:r>
            <a:r>
              <a:rPr lang="en-US" dirty="0" err="1">
                <a:solidFill>
                  <a:schemeClr val="bg2"/>
                </a:solidFill>
              </a:rPr>
              <a:t>fornece</a:t>
            </a:r>
            <a:r>
              <a:rPr lang="en-US" dirty="0">
                <a:solidFill>
                  <a:schemeClr val="bg2"/>
                </a:solidFill>
              </a:rPr>
              <a:t> um </a:t>
            </a:r>
            <a:r>
              <a:rPr lang="en-US" dirty="0" err="1">
                <a:solidFill>
                  <a:schemeClr val="bg2"/>
                </a:solidFill>
              </a:rPr>
              <a:t>único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endereço</a:t>
            </a:r>
            <a:r>
              <a:rPr lang="en-US" dirty="0">
                <a:solidFill>
                  <a:schemeClr val="bg2"/>
                </a:solidFill>
              </a:rPr>
              <a:t> IP </a:t>
            </a:r>
            <a:r>
              <a:rPr lang="en-US" dirty="0" err="1">
                <a:solidFill>
                  <a:schemeClr val="bg2"/>
                </a:solidFill>
              </a:rPr>
              <a:t>por</a:t>
            </a:r>
            <a:r>
              <a:rPr lang="en-US" dirty="0">
                <a:solidFill>
                  <a:schemeClr val="bg2"/>
                </a:solidFill>
              </a:rPr>
              <a:t> zona de </a:t>
            </a:r>
            <a:r>
              <a:rPr lang="en-US" dirty="0" err="1">
                <a:solidFill>
                  <a:schemeClr val="bg2"/>
                </a:solidFill>
              </a:rPr>
              <a:t>disponibilidade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por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balanceador</a:t>
            </a:r>
            <a:r>
              <a:rPr lang="en-US" dirty="0">
                <a:solidFill>
                  <a:schemeClr val="bg2"/>
                </a:solidFill>
              </a:rPr>
              <a:t> de carga que </a:t>
            </a:r>
            <a:r>
              <a:rPr lang="en-US" dirty="0" err="1">
                <a:solidFill>
                  <a:schemeClr val="bg2"/>
                </a:solidFill>
              </a:rPr>
              <a:t>não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será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alterado</a:t>
            </a:r>
            <a:r>
              <a:rPr lang="en-US" dirty="0">
                <a:solidFill>
                  <a:schemeClr val="bg2"/>
                </a:solidFill>
              </a:rPr>
              <a:t>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6" name="Shape 617"/>
          <p:cNvSpPr/>
          <p:nvPr/>
        </p:nvSpPr>
        <p:spPr>
          <a:xfrm>
            <a:off x="5862455" y="849883"/>
            <a:ext cx="16991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6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00B050"/>
                </a:solidFill>
              </a:rPr>
              <a:t>1a</a:t>
            </a:r>
          </a:p>
        </p:txBody>
      </p:sp>
      <p:sp>
        <p:nvSpPr>
          <p:cNvPr id="37" name="Shape 618"/>
          <p:cNvSpPr/>
          <p:nvPr/>
        </p:nvSpPr>
        <p:spPr>
          <a:xfrm>
            <a:off x="5852836" y="4428790"/>
            <a:ext cx="17953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6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00B050"/>
                </a:solidFill>
              </a:rPr>
              <a:t>1b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273060" y="1801972"/>
            <a:ext cx="668767" cy="966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273060" y="2768289"/>
            <a:ext cx="675604" cy="950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534760" y="1794865"/>
            <a:ext cx="673713" cy="7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534760" y="3639160"/>
            <a:ext cx="673713" cy="7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61185" y="801726"/>
            <a:ext cx="1" cy="3933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hape 183"/>
          <p:cNvSpPr/>
          <p:nvPr/>
        </p:nvSpPr>
        <p:spPr>
          <a:xfrm>
            <a:off x="4355404" y="586208"/>
            <a:ext cx="1230593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500" dirty="0">
                <a:solidFill>
                  <a:srgbClr val="FFFFFF"/>
                </a:solidFill>
              </a:rPr>
              <a:t>TargetGroup 1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31" name="Shape 150"/>
          <p:cNvSpPr/>
          <p:nvPr/>
        </p:nvSpPr>
        <p:spPr>
          <a:xfrm>
            <a:off x="4189645" y="896820"/>
            <a:ext cx="1601556" cy="3716636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rgbClr val="007CBC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b="0">
                <a:solidFill>
                  <a:srgbClr val="000000"/>
                </a:solidFill>
              </a:defRPr>
            </a:pPr>
            <a:endParaRPr sz="1350" dirty="0">
              <a:solidFill>
                <a:srgbClr val="000000"/>
              </a:solidFill>
            </a:endParaRPr>
          </a:p>
        </p:txBody>
      </p:sp>
      <p:sp>
        <p:nvSpPr>
          <p:cNvPr id="32" name="Shape 612"/>
          <p:cNvSpPr/>
          <p:nvPr/>
        </p:nvSpPr>
        <p:spPr>
          <a:xfrm>
            <a:off x="1990082" y="1384248"/>
            <a:ext cx="1377951" cy="473085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lang="en-US" sz="1500" b="1" dirty="0">
                <a:solidFill>
                  <a:schemeClr val="bg1"/>
                </a:solidFill>
              </a:rPr>
              <a:t>34.214.45.162</a:t>
            </a:r>
            <a:endParaRPr sz="1500" b="1" dirty="0">
              <a:solidFill>
                <a:schemeClr val="bg1"/>
              </a:solidFill>
            </a:endParaRPr>
          </a:p>
        </p:txBody>
      </p:sp>
      <p:sp>
        <p:nvSpPr>
          <p:cNvPr id="33" name="Shape 612"/>
          <p:cNvSpPr/>
          <p:nvPr/>
        </p:nvSpPr>
        <p:spPr>
          <a:xfrm>
            <a:off x="2097429" y="3509601"/>
            <a:ext cx="1208519" cy="477981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lang="en-US" sz="1500" b="1" dirty="0">
                <a:solidFill>
                  <a:schemeClr val="bg1"/>
                </a:solidFill>
              </a:rPr>
              <a:t>54.69.111.179</a:t>
            </a:r>
            <a:endParaRPr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52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4806" y="53093"/>
            <a:ext cx="10767793" cy="4095569"/>
            <a:chOff x="-246408" y="70790"/>
            <a:chExt cx="14357057" cy="5460759"/>
          </a:xfrm>
        </p:grpSpPr>
        <p:pic>
          <p:nvPicPr>
            <p:cNvPr id="79" name="PriceDrop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406464" y="70790"/>
              <a:ext cx="6704185" cy="5179865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/>
            <p:cNvGrpSpPr/>
            <p:nvPr/>
          </p:nvGrpSpPr>
          <p:grpSpPr>
            <a:xfrm>
              <a:off x="-246408" y="975745"/>
              <a:ext cx="12049098" cy="4555804"/>
              <a:chOff x="-246408" y="975745"/>
              <a:chExt cx="12049098" cy="4555804"/>
            </a:xfrm>
          </p:grpSpPr>
          <p:pic>
            <p:nvPicPr>
              <p:cNvPr id="72" name="Lock-Secure.png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8791" y="975745"/>
                <a:ext cx="4673548" cy="4555804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73" name="Shape 73"/>
              <p:cNvSpPr/>
              <p:nvPr/>
            </p:nvSpPr>
            <p:spPr>
              <a:xfrm>
                <a:off x="2965657" y="4080513"/>
                <a:ext cx="2821471" cy="49244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>
                <a:spAutoFit/>
              </a:bodyPr>
              <a:lstStyle>
                <a:lvl1pPr algn="ctr">
                  <a:defRPr sz="3200" b="0"/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 dirty="0">
                    <a:solidFill>
                      <a:srgbClr val="FFFFFF"/>
                    </a:solidFill>
                  </a:rPr>
                  <a:t>Secure</a:t>
                </a:r>
              </a:p>
            </p:txBody>
          </p:sp>
          <p:pic>
            <p:nvPicPr>
              <p:cNvPr id="74" name="Open-Flexable.png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8471" y="1706141"/>
                <a:ext cx="3175001" cy="3095011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75" name="Instant-Scale.png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46408" y="1706141"/>
                <a:ext cx="3175001" cy="3095011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76" name="Shape 76"/>
              <p:cNvSpPr/>
              <p:nvPr/>
            </p:nvSpPr>
            <p:spPr>
              <a:xfrm>
                <a:off x="-63293" y="4080513"/>
                <a:ext cx="2808771" cy="49244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>
                <a:spAutoFit/>
              </a:bodyPr>
              <a:lstStyle>
                <a:lvl1pPr algn="ctr">
                  <a:defRPr sz="3200" b="0"/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 dirty="0">
                    <a:solidFill>
                      <a:srgbClr val="FFFFFF"/>
                    </a:solidFill>
                  </a:rPr>
                  <a:t>Elastic</a:t>
                </a: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5973925" y="4080513"/>
                <a:ext cx="2724095" cy="49244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>
                <a:spAutoFit/>
              </a:bodyPr>
              <a:lstStyle>
                <a:lvl1pPr algn="ctr">
                  <a:defRPr sz="3200" b="0"/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 dirty="0">
                    <a:solidFill>
                      <a:srgbClr val="FFFFFF"/>
                    </a:solidFill>
                  </a:rPr>
                  <a:t>Integrated</a:t>
                </a: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9078595" y="4080513"/>
                <a:ext cx="2724095" cy="49244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>
                <a:spAutoFit/>
              </a:bodyPr>
              <a:lstStyle>
                <a:lvl1pPr algn="ctr">
                  <a:defRPr sz="3200" b="0"/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 dirty="0">
                    <a:solidFill>
                      <a:srgbClr val="FFFFFF"/>
                    </a:solidFill>
                  </a:rPr>
                  <a:t>Cost Effective</a:t>
                </a:r>
              </a:p>
            </p:txBody>
          </p:sp>
          <p:sp>
            <p:nvSpPr>
              <p:cNvPr id="80" name="Shape 80"/>
              <p:cNvSpPr/>
              <p:nvPr/>
            </p:nvSpPr>
            <p:spPr>
              <a:xfrm flipV="1">
                <a:off x="3001578" y="1484731"/>
                <a:ext cx="1" cy="3888537"/>
              </a:xfrm>
              <a:prstGeom prst="line">
                <a:avLst/>
              </a:prstGeom>
              <a:ln w="50800" cap="rnd">
                <a:solidFill>
                  <a:srgbClr val="FFFFFF"/>
                </a:solidFill>
                <a:custDash>
                  <a:ds d="100000" sp="200000"/>
                </a:custDash>
                <a:round/>
              </a:ln>
              <a:effectLst>
                <a:outerShdw blurRad="50800" dist="254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tIns="0" rIns="0" bIns="0"/>
              <a:lstStyle/>
              <a:p>
                <a:pPr lvl="0">
                  <a:defRPr sz="1600" b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200" dirty="0"/>
              </a:p>
            </p:txBody>
          </p:sp>
          <p:sp>
            <p:nvSpPr>
              <p:cNvPr id="81" name="Shape 81"/>
              <p:cNvSpPr/>
              <p:nvPr/>
            </p:nvSpPr>
            <p:spPr>
              <a:xfrm flipV="1">
                <a:off x="5748471" y="1484731"/>
                <a:ext cx="1" cy="3888537"/>
              </a:xfrm>
              <a:prstGeom prst="line">
                <a:avLst/>
              </a:prstGeom>
              <a:ln w="50800" cap="rnd">
                <a:solidFill>
                  <a:srgbClr val="FFFFFF"/>
                </a:solidFill>
                <a:custDash>
                  <a:ds d="100000" sp="200000"/>
                </a:custDash>
                <a:round/>
              </a:ln>
              <a:effectLst>
                <a:outerShdw blurRad="50800" dist="254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tIns="0" rIns="0" bIns="0"/>
              <a:lstStyle/>
              <a:p>
                <a:pPr lvl="0">
                  <a:defRPr sz="1600" b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200" dirty="0"/>
              </a:p>
            </p:txBody>
          </p:sp>
          <p:sp>
            <p:nvSpPr>
              <p:cNvPr id="82" name="Shape 82"/>
              <p:cNvSpPr/>
              <p:nvPr/>
            </p:nvSpPr>
            <p:spPr>
              <a:xfrm flipV="1">
                <a:off x="8787385" y="1484731"/>
                <a:ext cx="1" cy="3888537"/>
              </a:xfrm>
              <a:prstGeom prst="line">
                <a:avLst/>
              </a:prstGeom>
              <a:ln w="50800" cap="rnd">
                <a:solidFill>
                  <a:srgbClr val="FFFFFF"/>
                </a:solidFill>
                <a:custDash>
                  <a:ds d="100000" sp="200000"/>
                </a:custDash>
                <a:round/>
              </a:ln>
              <a:effectLst>
                <a:outerShdw blurRad="50800" dist="254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tIns="0" rIns="0" bIns="0"/>
              <a:lstStyle/>
              <a:p>
                <a:pPr lvl="0">
                  <a:defRPr sz="1600" b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0952772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spc="-100" dirty="0">
                <a:solidFill>
                  <a:schemeClr val="bg2"/>
                </a:solidFill>
              </a:rPr>
              <a:t>Preserve Source IP</a:t>
            </a:r>
            <a:endParaRPr sz="4800" spc="-100" dirty="0">
              <a:solidFill>
                <a:schemeClr val="bg2"/>
              </a:solidFill>
            </a:endParaRPr>
          </a:p>
        </p:txBody>
      </p:sp>
      <p:sp>
        <p:nvSpPr>
          <p:cNvPr id="7" name="Shape 461"/>
          <p:cNvSpPr/>
          <p:nvPr/>
        </p:nvSpPr>
        <p:spPr>
          <a:xfrm>
            <a:off x="3254630" y="1245568"/>
            <a:ext cx="5467680" cy="242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FFFFFF"/>
                </a:solidFill>
              </a:rPr>
              <a:t>Preserves Client IP to back-ends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250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FFFFFF"/>
                </a:solidFill>
              </a:rPr>
              <a:t>Can be used for logging and other applications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250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FFFFFF"/>
                </a:solidFill>
              </a:rPr>
              <a:t>Removes need for Proxy Protocol</a:t>
            </a:r>
            <a:endParaRPr lang="en-US" sz="2250" dirty="0">
              <a:solidFill>
                <a:schemeClr val="tx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25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74" y="796995"/>
            <a:ext cx="3291926" cy="32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8149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spc="-100" dirty="0">
                <a:solidFill>
                  <a:schemeClr val="bg2"/>
                </a:solidFill>
              </a:rPr>
              <a:t>Firewall Example with NLB</a:t>
            </a:r>
            <a:endParaRPr sz="4800" spc="-100" dirty="0">
              <a:solidFill>
                <a:schemeClr val="bg2"/>
              </a:solidFill>
            </a:endParaRPr>
          </a:p>
        </p:txBody>
      </p:sp>
      <p:sp>
        <p:nvSpPr>
          <p:cNvPr id="7" name="Shape 461"/>
          <p:cNvSpPr/>
          <p:nvPr/>
        </p:nvSpPr>
        <p:spPr>
          <a:xfrm>
            <a:off x="3254630" y="1245568"/>
            <a:ext cx="5467680" cy="380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FFFFFF"/>
                </a:solidFill>
              </a:rPr>
              <a:t>External facing NLB </a:t>
            </a:r>
            <a:r>
              <a:rPr lang="en-US" sz="2250" dirty="0" err="1">
                <a:solidFill>
                  <a:srgbClr val="FFFFFF"/>
                </a:solidFill>
              </a:rPr>
              <a:t>usa</a:t>
            </a:r>
            <a:r>
              <a:rPr lang="en-US" sz="2250" dirty="0">
                <a:solidFill>
                  <a:srgbClr val="FFFFFF"/>
                </a:solidFill>
              </a:rPr>
              <a:t> </a:t>
            </a:r>
            <a:r>
              <a:rPr lang="en-US" sz="2250" dirty="0" err="1">
                <a:solidFill>
                  <a:srgbClr val="FFFFFF"/>
                </a:solidFill>
              </a:rPr>
              <a:t>menos</a:t>
            </a:r>
            <a:r>
              <a:rPr lang="en-US" sz="2250" dirty="0">
                <a:solidFill>
                  <a:srgbClr val="FFFFFF"/>
                </a:solidFill>
              </a:rPr>
              <a:t> </a:t>
            </a:r>
            <a:r>
              <a:rPr lang="en-US" sz="2250" dirty="0" err="1">
                <a:solidFill>
                  <a:srgbClr val="FFFFFF"/>
                </a:solidFill>
              </a:rPr>
              <a:t>endereços</a:t>
            </a:r>
            <a:endParaRPr lang="en-US" sz="2250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 err="1">
                <a:solidFill>
                  <a:srgbClr val="FFFFFF"/>
                </a:solidFill>
              </a:rPr>
              <a:t>Usado</a:t>
            </a:r>
            <a:r>
              <a:rPr lang="en-US" sz="2250" dirty="0">
                <a:solidFill>
                  <a:srgbClr val="FFFFFF"/>
                </a:solidFill>
              </a:rPr>
              <a:t> para firewalls, proxies </a:t>
            </a:r>
            <a:r>
              <a:rPr lang="en-US" sz="2250" dirty="0" err="1">
                <a:solidFill>
                  <a:srgbClr val="FFFFFF"/>
                </a:solidFill>
              </a:rPr>
              <a:t>ou</a:t>
            </a:r>
            <a:r>
              <a:rPr lang="en-US" sz="2250" dirty="0">
                <a:solidFill>
                  <a:srgbClr val="FFFFFF"/>
                </a:solidFill>
              </a:rPr>
              <a:t> </a:t>
            </a:r>
            <a:r>
              <a:rPr lang="en-US" sz="2250" dirty="0" err="1">
                <a:solidFill>
                  <a:srgbClr val="FFFFFF"/>
                </a:solidFill>
              </a:rPr>
              <a:t>balanceadores</a:t>
            </a:r>
            <a:r>
              <a:rPr lang="en-US" sz="2250" dirty="0">
                <a:solidFill>
                  <a:srgbClr val="FFFFFF"/>
                </a:solidFill>
              </a:rPr>
              <a:t> de carga de </a:t>
            </a:r>
            <a:r>
              <a:rPr lang="en-US" sz="2250" dirty="0" err="1">
                <a:solidFill>
                  <a:srgbClr val="FFFFFF"/>
                </a:solidFill>
              </a:rPr>
              <a:t>terceiros</a:t>
            </a:r>
            <a:endParaRPr lang="en-US" sz="2250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250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 err="1">
                <a:solidFill>
                  <a:srgbClr val="FFFFFF"/>
                </a:solidFill>
              </a:rPr>
              <a:t>Preserva</a:t>
            </a:r>
            <a:r>
              <a:rPr lang="en-US" sz="2250" dirty="0">
                <a:solidFill>
                  <a:srgbClr val="FFFFFF"/>
                </a:solidFill>
              </a:rPr>
              <a:t> o IP de </a:t>
            </a:r>
            <a:r>
              <a:rPr lang="en-US" sz="2250" dirty="0" err="1">
                <a:solidFill>
                  <a:srgbClr val="FFFFFF"/>
                </a:solidFill>
              </a:rPr>
              <a:t>origem</a:t>
            </a:r>
            <a:r>
              <a:rPr lang="en-US" sz="2250" dirty="0">
                <a:solidFill>
                  <a:srgbClr val="FFFFFF"/>
                </a:solidFill>
              </a:rPr>
              <a:t> </a:t>
            </a:r>
            <a:r>
              <a:rPr lang="en-US" sz="2250" dirty="0" err="1">
                <a:solidFill>
                  <a:srgbClr val="FFFFFF"/>
                </a:solidFill>
              </a:rPr>
              <a:t>ajudando</a:t>
            </a:r>
            <a:r>
              <a:rPr lang="en-US" sz="2250" dirty="0">
                <a:solidFill>
                  <a:srgbClr val="FFFFFF"/>
                </a:solidFill>
              </a:rPr>
              <a:t> firewalls com </a:t>
            </a:r>
            <a:r>
              <a:rPr lang="en-US" sz="2250" dirty="0" err="1">
                <a:solidFill>
                  <a:srgbClr val="FFFFFF"/>
                </a:solidFill>
              </a:rPr>
              <a:t>recursos</a:t>
            </a:r>
            <a:r>
              <a:rPr lang="en-US" sz="2250" dirty="0">
                <a:solidFill>
                  <a:srgbClr val="FFFFFF"/>
                </a:solidFill>
              </a:rPr>
              <a:t> </a:t>
            </a:r>
            <a:r>
              <a:rPr lang="en-US" sz="2250" dirty="0" err="1">
                <a:solidFill>
                  <a:srgbClr val="FFFFFF"/>
                </a:solidFill>
              </a:rPr>
              <a:t>como</a:t>
            </a:r>
            <a:r>
              <a:rPr lang="en-US" sz="2250" dirty="0">
                <a:solidFill>
                  <a:srgbClr val="FFFFFF"/>
                </a:solidFill>
              </a:rPr>
              <a:t> </a:t>
            </a:r>
            <a:r>
              <a:rPr lang="en-US" sz="2250" dirty="0" err="1">
                <a:solidFill>
                  <a:srgbClr val="FFFFFF"/>
                </a:solidFill>
              </a:rPr>
              <a:t>bloqueio</a:t>
            </a:r>
            <a:r>
              <a:rPr lang="en-US" sz="2250" dirty="0">
                <a:solidFill>
                  <a:srgbClr val="FFFFFF"/>
                </a:solidFill>
              </a:rPr>
              <a:t> Geo-IP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250"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FFFFFF"/>
                </a:solidFill>
              </a:rPr>
              <a:t>NLB </a:t>
            </a:r>
            <a:r>
              <a:rPr lang="en-US" sz="2250" dirty="0" err="1">
                <a:solidFill>
                  <a:srgbClr val="FFFFFF"/>
                </a:solidFill>
              </a:rPr>
              <a:t>interno</a:t>
            </a:r>
            <a:r>
              <a:rPr lang="en-US" sz="2250" dirty="0">
                <a:solidFill>
                  <a:srgbClr val="FFFFFF"/>
                </a:solidFill>
              </a:rPr>
              <a:t> </a:t>
            </a:r>
            <a:r>
              <a:rPr lang="en-US" sz="2250" dirty="0" err="1">
                <a:solidFill>
                  <a:srgbClr val="FFFFFF"/>
                </a:solidFill>
              </a:rPr>
              <a:t>não</a:t>
            </a:r>
            <a:r>
              <a:rPr lang="en-US" sz="2250" dirty="0">
                <a:solidFill>
                  <a:srgbClr val="FFFFFF"/>
                </a:solidFill>
              </a:rPr>
              <a:t> altera IPs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FFFFFF"/>
                </a:solidFill>
              </a:rPr>
              <a:t>  </a:t>
            </a:r>
            <a:r>
              <a:rPr lang="en-US" sz="2250" dirty="0" err="1">
                <a:solidFill>
                  <a:srgbClr val="FFFFFF"/>
                </a:solidFill>
              </a:rPr>
              <a:t>Permite</a:t>
            </a:r>
            <a:r>
              <a:rPr lang="en-US" sz="2250" dirty="0">
                <a:solidFill>
                  <a:srgbClr val="FFFFFF"/>
                </a:solidFill>
              </a:rPr>
              <a:t> que Firewalls, WAFs e proxies </a:t>
            </a:r>
            <a:r>
              <a:rPr lang="en-US" sz="2250" dirty="0" err="1">
                <a:solidFill>
                  <a:srgbClr val="FFFFFF"/>
                </a:solidFill>
              </a:rPr>
              <a:t>mantenham</a:t>
            </a:r>
            <a:r>
              <a:rPr lang="en-US" sz="2250" dirty="0">
                <a:solidFill>
                  <a:srgbClr val="FFFFFF"/>
                </a:solidFill>
              </a:rPr>
              <a:t> </a:t>
            </a:r>
            <a:r>
              <a:rPr lang="en-US" sz="2250" dirty="0" err="1">
                <a:solidFill>
                  <a:srgbClr val="FFFFFF"/>
                </a:solidFill>
              </a:rPr>
              <a:t>endereços</a:t>
            </a:r>
            <a:r>
              <a:rPr lang="en-US" sz="2250" dirty="0">
                <a:solidFill>
                  <a:srgbClr val="FFFFFF"/>
                </a:solidFill>
              </a:rPr>
              <a:t> </a:t>
            </a:r>
            <a:r>
              <a:rPr lang="en-US" sz="2250" dirty="0" err="1">
                <a:solidFill>
                  <a:srgbClr val="FFFFFF"/>
                </a:solidFill>
              </a:rPr>
              <a:t>únicos</a:t>
            </a:r>
            <a:r>
              <a:rPr lang="en-US" sz="2250" dirty="0">
                <a:solidFill>
                  <a:srgbClr val="FFFFFF"/>
                </a:solidFill>
              </a:rPr>
              <a:t> para NAT</a:t>
            </a:r>
            <a:endParaRPr lang="en-US" sz="2250" dirty="0">
              <a:solidFill>
                <a:srgbClr val="000000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250" dirty="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08369" y="667859"/>
            <a:ext cx="3013075" cy="4344987"/>
            <a:chOff x="90" y="437"/>
            <a:chExt cx="1898" cy="2737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90" y="437"/>
              <a:ext cx="1898" cy="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106" y="910"/>
              <a:ext cx="1878" cy="2248"/>
            </a:xfrm>
            <a:custGeom>
              <a:avLst/>
              <a:gdLst>
                <a:gd name="T0" fmla="*/ 200 w 3960"/>
                <a:gd name="T1" fmla="*/ 0 h 4746"/>
                <a:gd name="T2" fmla="*/ 200 w 3960"/>
                <a:gd name="T3" fmla="*/ 0 h 4746"/>
                <a:gd name="T4" fmla="*/ 3760 w 3960"/>
                <a:gd name="T5" fmla="*/ 0 h 4746"/>
                <a:gd name="T6" fmla="*/ 3960 w 3960"/>
                <a:gd name="T7" fmla="*/ 200 h 4746"/>
                <a:gd name="T8" fmla="*/ 3960 w 3960"/>
                <a:gd name="T9" fmla="*/ 4546 h 4746"/>
                <a:gd name="T10" fmla="*/ 3760 w 3960"/>
                <a:gd name="T11" fmla="*/ 4746 h 4746"/>
                <a:gd name="T12" fmla="*/ 200 w 3960"/>
                <a:gd name="T13" fmla="*/ 4746 h 4746"/>
                <a:gd name="T14" fmla="*/ 0 w 3960"/>
                <a:gd name="T15" fmla="*/ 4546 h 4746"/>
                <a:gd name="T16" fmla="*/ 0 w 3960"/>
                <a:gd name="T17" fmla="*/ 200 h 4746"/>
                <a:gd name="T18" fmla="*/ 200 w 3960"/>
                <a:gd name="T19" fmla="*/ 0 h 4746"/>
                <a:gd name="T20" fmla="*/ 200 w 3960"/>
                <a:gd name="T21" fmla="*/ 0 h 4746"/>
                <a:gd name="T22" fmla="*/ 200 w 3960"/>
                <a:gd name="T23" fmla="*/ 0 h 4746"/>
                <a:gd name="T24" fmla="*/ 200 w 3960"/>
                <a:gd name="T25" fmla="*/ 0 h 4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0" h="4746">
                  <a:moveTo>
                    <a:pt x="200" y="0"/>
                  </a:moveTo>
                  <a:lnTo>
                    <a:pt x="200" y="0"/>
                  </a:lnTo>
                  <a:lnTo>
                    <a:pt x="3760" y="0"/>
                  </a:lnTo>
                  <a:cubicBezTo>
                    <a:pt x="3870" y="0"/>
                    <a:pt x="3960" y="89"/>
                    <a:pt x="3960" y="200"/>
                  </a:cubicBezTo>
                  <a:lnTo>
                    <a:pt x="3960" y="4546"/>
                  </a:lnTo>
                  <a:cubicBezTo>
                    <a:pt x="3960" y="4657"/>
                    <a:pt x="3870" y="4746"/>
                    <a:pt x="3760" y="4746"/>
                  </a:cubicBezTo>
                  <a:lnTo>
                    <a:pt x="200" y="4746"/>
                  </a:lnTo>
                  <a:cubicBezTo>
                    <a:pt x="89" y="4746"/>
                    <a:pt x="0" y="4657"/>
                    <a:pt x="0" y="4546"/>
                  </a:cubicBezTo>
                  <a:lnTo>
                    <a:pt x="0" y="200"/>
                  </a:lnTo>
                  <a:cubicBezTo>
                    <a:pt x="0" y="89"/>
                    <a:pt x="89" y="0"/>
                    <a:pt x="200" y="0"/>
                  </a:cubicBezTo>
                  <a:lnTo>
                    <a:pt x="200" y="0"/>
                  </a:lnTo>
                  <a:close/>
                  <a:moveTo>
                    <a:pt x="200" y="0"/>
                  </a:move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06" y="910"/>
              <a:ext cx="1878" cy="2248"/>
            </a:xfrm>
            <a:custGeom>
              <a:avLst/>
              <a:gdLst>
                <a:gd name="T0" fmla="*/ 200 w 3960"/>
                <a:gd name="T1" fmla="*/ 0 h 4746"/>
                <a:gd name="T2" fmla="*/ 200 w 3960"/>
                <a:gd name="T3" fmla="*/ 0 h 4746"/>
                <a:gd name="T4" fmla="*/ 3760 w 3960"/>
                <a:gd name="T5" fmla="*/ 0 h 4746"/>
                <a:gd name="T6" fmla="*/ 3960 w 3960"/>
                <a:gd name="T7" fmla="*/ 200 h 4746"/>
                <a:gd name="T8" fmla="*/ 3960 w 3960"/>
                <a:gd name="T9" fmla="*/ 4546 h 4746"/>
                <a:gd name="T10" fmla="*/ 3760 w 3960"/>
                <a:gd name="T11" fmla="*/ 4746 h 4746"/>
                <a:gd name="T12" fmla="*/ 200 w 3960"/>
                <a:gd name="T13" fmla="*/ 4746 h 4746"/>
                <a:gd name="T14" fmla="*/ 0 w 3960"/>
                <a:gd name="T15" fmla="*/ 4546 h 4746"/>
                <a:gd name="T16" fmla="*/ 0 w 3960"/>
                <a:gd name="T17" fmla="*/ 200 h 4746"/>
                <a:gd name="T18" fmla="*/ 200 w 3960"/>
                <a:gd name="T19" fmla="*/ 0 h 4746"/>
                <a:gd name="T20" fmla="*/ 200 w 3960"/>
                <a:gd name="T21" fmla="*/ 0 h 4746"/>
                <a:gd name="T22" fmla="*/ 200 w 3960"/>
                <a:gd name="T23" fmla="*/ 0 h 4746"/>
                <a:gd name="T24" fmla="*/ 200 w 3960"/>
                <a:gd name="T25" fmla="*/ 0 h 4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0" h="4746">
                  <a:moveTo>
                    <a:pt x="200" y="0"/>
                  </a:moveTo>
                  <a:lnTo>
                    <a:pt x="200" y="0"/>
                  </a:lnTo>
                  <a:lnTo>
                    <a:pt x="3760" y="0"/>
                  </a:lnTo>
                  <a:cubicBezTo>
                    <a:pt x="3870" y="0"/>
                    <a:pt x="3960" y="89"/>
                    <a:pt x="3960" y="200"/>
                  </a:cubicBezTo>
                  <a:lnTo>
                    <a:pt x="3960" y="4546"/>
                  </a:lnTo>
                  <a:cubicBezTo>
                    <a:pt x="3960" y="4657"/>
                    <a:pt x="3870" y="4746"/>
                    <a:pt x="3760" y="4746"/>
                  </a:cubicBezTo>
                  <a:lnTo>
                    <a:pt x="200" y="4746"/>
                  </a:lnTo>
                  <a:cubicBezTo>
                    <a:pt x="89" y="4746"/>
                    <a:pt x="0" y="4657"/>
                    <a:pt x="0" y="4546"/>
                  </a:cubicBezTo>
                  <a:lnTo>
                    <a:pt x="0" y="200"/>
                  </a:lnTo>
                  <a:cubicBezTo>
                    <a:pt x="0" y="89"/>
                    <a:pt x="89" y="0"/>
                    <a:pt x="200" y="0"/>
                  </a:cubicBezTo>
                  <a:lnTo>
                    <a:pt x="200" y="0"/>
                  </a:lnTo>
                  <a:close/>
                  <a:moveTo>
                    <a:pt x="200" y="0"/>
                  </a:moveTo>
                  <a:lnTo>
                    <a:pt x="2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172" y="904"/>
              <a:ext cx="329" cy="72"/>
            </a:xfrm>
            <a:custGeom>
              <a:avLst/>
              <a:gdLst>
                <a:gd name="T0" fmla="*/ 560 w 693"/>
                <a:gd name="T1" fmla="*/ 125 h 152"/>
                <a:gd name="T2" fmla="*/ 560 w 693"/>
                <a:gd name="T3" fmla="*/ 125 h 152"/>
                <a:gd name="T4" fmla="*/ 558 w 693"/>
                <a:gd name="T5" fmla="*/ 114 h 152"/>
                <a:gd name="T6" fmla="*/ 137 w 693"/>
                <a:gd name="T7" fmla="*/ 114 h 152"/>
                <a:gd name="T8" fmla="*/ 138 w 693"/>
                <a:gd name="T9" fmla="*/ 119 h 152"/>
                <a:gd name="T10" fmla="*/ 0 w 693"/>
                <a:gd name="T11" fmla="*/ 0 h 152"/>
                <a:gd name="T12" fmla="*/ 0 w 693"/>
                <a:gd name="T13" fmla="*/ 26 h 152"/>
                <a:gd name="T14" fmla="*/ 144 w 693"/>
                <a:gd name="T15" fmla="*/ 152 h 152"/>
                <a:gd name="T16" fmla="*/ 551 w 693"/>
                <a:gd name="T17" fmla="*/ 152 h 152"/>
                <a:gd name="T18" fmla="*/ 693 w 693"/>
                <a:gd name="T19" fmla="*/ 26 h 152"/>
                <a:gd name="T20" fmla="*/ 693 w 693"/>
                <a:gd name="T21" fmla="*/ 0 h 152"/>
                <a:gd name="T22" fmla="*/ 560 w 693"/>
                <a:gd name="T23" fmla="*/ 125 h 152"/>
                <a:gd name="T24" fmla="*/ 560 w 693"/>
                <a:gd name="T25" fmla="*/ 125 h 152"/>
                <a:gd name="T26" fmla="*/ 557 w 693"/>
                <a:gd name="T27" fmla="*/ 119 h 152"/>
                <a:gd name="T28" fmla="*/ 557 w 693"/>
                <a:gd name="T29" fmla="*/ 11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3" h="152">
                  <a:moveTo>
                    <a:pt x="560" y="125"/>
                  </a:moveTo>
                  <a:lnTo>
                    <a:pt x="560" y="125"/>
                  </a:lnTo>
                  <a:lnTo>
                    <a:pt x="558" y="114"/>
                  </a:lnTo>
                  <a:lnTo>
                    <a:pt x="137" y="114"/>
                  </a:lnTo>
                  <a:lnTo>
                    <a:pt x="138" y="119"/>
                  </a:lnTo>
                  <a:cubicBezTo>
                    <a:pt x="65" y="115"/>
                    <a:pt x="0" y="58"/>
                    <a:pt x="0" y="0"/>
                  </a:cubicBezTo>
                  <a:lnTo>
                    <a:pt x="0" y="26"/>
                  </a:lnTo>
                  <a:cubicBezTo>
                    <a:pt x="0" y="85"/>
                    <a:pt x="68" y="152"/>
                    <a:pt x="144" y="152"/>
                  </a:cubicBezTo>
                  <a:lnTo>
                    <a:pt x="551" y="152"/>
                  </a:lnTo>
                  <a:cubicBezTo>
                    <a:pt x="627" y="152"/>
                    <a:pt x="693" y="85"/>
                    <a:pt x="693" y="26"/>
                  </a:cubicBezTo>
                  <a:lnTo>
                    <a:pt x="693" y="0"/>
                  </a:lnTo>
                  <a:cubicBezTo>
                    <a:pt x="693" y="58"/>
                    <a:pt x="631" y="116"/>
                    <a:pt x="560" y="125"/>
                  </a:cubicBezTo>
                  <a:lnTo>
                    <a:pt x="560" y="125"/>
                  </a:lnTo>
                  <a:close/>
                  <a:moveTo>
                    <a:pt x="557" y="119"/>
                  </a:moveTo>
                  <a:lnTo>
                    <a:pt x="557" y="119"/>
                  </a:lnTo>
                  <a:close/>
                </a:path>
              </a:pathLst>
            </a:custGeom>
            <a:solidFill>
              <a:srgbClr val="98451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72" y="752"/>
              <a:ext cx="329" cy="211"/>
            </a:xfrm>
            <a:custGeom>
              <a:avLst/>
              <a:gdLst>
                <a:gd name="T0" fmla="*/ 266 w 693"/>
                <a:gd name="T1" fmla="*/ 5 h 445"/>
                <a:gd name="T2" fmla="*/ 266 w 693"/>
                <a:gd name="T3" fmla="*/ 5 h 445"/>
                <a:gd name="T4" fmla="*/ 428 w 693"/>
                <a:gd name="T5" fmla="*/ 106 h 445"/>
                <a:gd name="T6" fmla="*/ 479 w 693"/>
                <a:gd name="T7" fmla="*/ 90 h 445"/>
                <a:gd name="T8" fmla="*/ 567 w 693"/>
                <a:gd name="T9" fmla="*/ 179 h 445"/>
                <a:gd name="T10" fmla="*/ 693 w 693"/>
                <a:gd name="T11" fmla="*/ 308 h 445"/>
                <a:gd name="T12" fmla="*/ 693 w 693"/>
                <a:gd name="T13" fmla="*/ 320 h 445"/>
                <a:gd name="T14" fmla="*/ 551 w 693"/>
                <a:gd name="T15" fmla="*/ 445 h 445"/>
                <a:gd name="T16" fmla="*/ 144 w 693"/>
                <a:gd name="T17" fmla="*/ 445 h 445"/>
                <a:gd name="T18" fmla="*/ 0 w 693"/>
                <a:gd name="T19" fmla="*/ 320 h 445"/>
                <a:gd name="T20" fmla="*/ 0 w 693"/>
                <a:gd name="T21" fmla="*/ 308 h 445"/>
                <a:gd name="T22" fmla="*/ 95 w 693"/>
                <a:gd name="T23" fmla="*/ 185 h 445"/>
                <a:gd name="T24" fmla="*/ 94 w 693"/>
                <a:gd name="T25" fmla="*/ 180 h 445"/>
                <a:gd name="T26" fmla="*/ 266 w 693"/>
                <a:gd name="T27" fmla="*/ 5 h 445"/>
                <a:gd name="T28" fmla="*/ 266 w 693"/>
                <a:gd name="T29" fmla="*/ 5 h 445"/>
                <a:gd name="T30" fmla="*/ 269 w 693"/>
                <a:gd name="T31" fmla="*/ 0 h 445"/>
                <a:gd name="T32" fmla="*/ 269 w 693"/>
                <a:gd name="T33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3" h="445">
                  <a:moveTo>
                    <a:pt x="266" y="5"/>
                  </a:moveTo>
                  <a:lnTo>
                    <a:pt x="266" y="5"/>
                  </a:lnTo>
                  <a:cubicBezTo>
                    <a:pt x="340" y="0"/>
                    <a:pt x="401" y="44"/>
                    <a:pt x="428" y="106"/>
                  </a:cubicBezTo>
                  <a:cubicBezTo>
                    <a:pt x="443" y="96"/>
                    <a:pt x="460" y="90"/>
                    <a:pt x="479" y="90"/>
                  </a:cubicBezTo>
                  <a:cubicBezTo>
                    <a:pt x="526" y="90"/>
                    <a:pt x="565" y="129"/>
                    <a:pt x="567" y="179"/>
                  </a:cubicBezTo>
                  <a:cubicBezTo>
                    <a:pt x="636" y="185"/>
                    <a:pt x="693" y="253"/>
                    <a:pt x="693" y="308"/>
                  </a:cubicBezTo>
                  <a:lnTo>
                    <a:pt x="693" y="320"/>
                  </a:lnTo>
                  <a:cubicBezTo>
                    <a:pt x="693" y="379"/>
                    <a:pt x="627" y="445"/>
                    <a:pt x="551" y="445"/>
                  </a:cubicBezTo>
                  <a:lnTo>
                    <a:pt x="144" y="445"/>
                  </a:lnTo>
                  <a:cubicBezTo>
                    <a:pt x="68" y="445"/>
                    <a:pt x="0" y="379"/>
                    <a:pt x="0" y="320"/>
                  </a:cubicBezTo>
                  <a:lnTo>
                    <a:pt x="0" y="308"/>
                  </a:lnTo>
                  <a:cubicBezTo>
                    <a:pt x="0" y="263"/>
                    <a:pt x="43" y="200"/>
                    <a:pt x="95" y="185"/>
                  </a:cubicBezTo>
                  <a:cubicBezTo>
                    <a:pt x="94" y="183"/>
                    <a:pt x="94" y="182"/>
                    <a:pt x="94" y="180"/>
                  </a:cubicBezTo>
                  <a:cubicBezTo>
                    <a:pt x="94" y="80"/>
                    <a:pt x="173" y="5"/>
                    <a:pt x="266" y="5"/>
                  </a:cubicBezTo>
                  <a:lnTo>
                    <a:pt x="266" y="5"/>
                  </a:lnTo>
                  <a:close/>
                  <a:moveTo>
                    <a:pt x="269" y="0"/>
                  </a:moveTo>
                  <a:lnTo>
                    <a:pt x="269" y="0"/>
                  </a:lnTo>
                  <a:close/>
                </a:path>
              </a:pathLst>
            </a:custGeom>
            <a:solidFill>
              <a:srgbClr val="F3732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254" y="850"/>
              <a:ext cx="52" cy="82"/>
            </a:xfrm>
            <a:custGeom>
              <a:avLst/>
              <a:gdLst>
                <a:gd name="T0" fmla="*/ 0 w 110"/>
                <a:gd name="T1" fmla="*/ 0 h 173"/>
                <a:gd name="T2" fmla="*/ 0 w 110"/>
                <a:gd name="T3" fmla="*/ 0 h 173"/>
                <a:gd name="T4" fmla="*/ 27 w 110"/>
                <a:gd name="T5" fmla="*/ 0 h 173"/>
                <a:gd name="T6" fmla="*/ 54 w 110"/>
                <a:gd name="T7" fmla="*/ 133 h 173"/>
                <a:gd name="T8" fmla="*/ 54 w 110"/>
                <a:gd name="T9" fmla="*/ 133 h 173"/>
                <a:gd name="T10" fmla="*/ 83 w 110"/>
                <a:gd name="T11" fmla="*/ 0 h 173"/>
                <a:gd name="T12" fmla="*/ 110 w 110"/>
                <a:gd name="T13" fmla="*/ 0 h 173"/>
                <a:gd name="T14" fmla="*/ 70 w 110"/>
                <a:gd name="T15" fmla="*/ 173 h 173"/>
                <a:gd name="T16" fmla="*/ 37 w 110"/>
                <a:gd name="T17" fmla="*/ 173 h 173"/>
                <a:gd name="T18" fmla="*/ 0 w 110"/>
                <a:gd name="T19" fmla="*/ 0 h 173"/>
                <a:gd name="T20" fmla="*/ 0 w 110"/>
                <a:gd name="T21" fmla="*/ 5 h 173"/>
                <a:gd name="T22" fmla="*/ 0 w 110"/>
                <a:gd name="T23" fmla="*/ 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173">
                  <a:moveTo>
                    <a:pt x="0" y="0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54" y="133"/>
                  </a:lnTo>
                  <a:lnTo>
                    <a:pt x="54" y="133"/>
                  </a:lnTo>
                  <a:lnTo>
                    <a:pt x="83" y="0"/>
                  </a:lnTo>
                  <a:lnTo>
                    <a:pt x="110" y="0"/>
                  </a:lnTo>
                  <a:lnTo>
                    <a:pt x="70" y="173"/>
                  </a:lnTo>
                  <a:lnTo>
                    <a:pt x="37" y="173"/>
                  </a:lnTo>
                  <a:lnTo>
                    <a:pt x="0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311" y="850"/>
              <a:ext cx="47" cy="82"/>
            </a:xfrm>
            <a:custGeom>
              <a:avLst/>
              <a:gdLst>
                <a:gd name="T0" fmla="*/ 27 w 100"/>
                <a:gd name="T1" fmla="*/ 80 h 173"/>
                <a:gd name="T2" fmla="*/ 27 w 100"/>
                <a:gd name="T3" fmla="*/ 80 h 173"/>
                <a:gd name="T4" fmla="*/ 49 w 100"/>
                <a:gd name="T5" fmla="*/ 80 h 173"/>
                <a:gd name="T6" fmla="*/ 75 w 100"/>
                <a:gd name="T7" fmla="*/ 54 h 173"/>
                <a:gd name="T8" fmla="*/ 47 w 100"/>
                <a:gd name="T9" fmla="*/ 27 h 173"/>
                <a:gd name="T10" fmla="*/ 27 w 100"/>
                <a:gd name="T11" fmla="*/ 27 h 173"/>
                <a:gd name="T12" fmla="*/ 27 w 100"/>
                <a:gd name="T13" fmla="*/ 80 h 173"/>
                <a:gd name="T14" fmla="*/ 27 w 100"/>
                <a:gd name="T15" fmla="*/ 80 h 173"/>
                <a:gd name="T16" fmla="*/ 0 w 100"/>
                <a:gd name="T17" fmla="*/ 5 h 173"/>
                <a:gd name="T18" fmla="*/ 0 w 100"/>
                <a:gd name="T19" fmla="*/ 5 h 173"/>
                <a:gd name="T20" fmla="*/ 56 w 100"/>
                <a:gd name="T21" fmla="*/ 0 h 173"/>
                <a:gd name="T22" fmla="*/ 100 w 100"/>
                <a:gd name="T23" fmla="*/ 54 h 173"/>
                <a:gd name="T24" fmla="*/ 53 w 100"/>
                <a:gd name="T25" fmla="*/ 107 h 173"/>
                <a:gd name="T26" fmla="*/ 27 w 100"/>
                <a:gd name="T27" fmla="*/ 107 h 173"/>
                <a:gd name="T28" fmla="*/ 27 w 100"/>
                <a:gd name="T29" fmla="*/ 173 h 173"/>
                <a:gd name="T30" fmla="*/ 0 w 100"/>
                <a:gd name="T31" fmla="*/ 173 h 173"/>
                <a:gd name="T32" fmla="*/ 0 w 100"/>
                <a:gd name="T33" fmla="*/ 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73">
                  <a:moveTo>
                    <a:pt x="27" y="80"/>
                  </a:moveTo>
                  <a:lnTo>
                    <a:pt x="27" y="80"/>
                  </a:lnTo>
                  <a:lnTo>
                    <a:pt x="49" y="80"/>
                  </a:lnTo>
                  <a:cubicBezTo>
                    <a:pt x="63" y="80"/>
                    <a:pt x="75" y="75"/>
                    <a:pt x="75" y="54"/>
                  </a:cubicBezTo>
                  <a:cubicBezTo>
                    <a:pt x="75" y="36"/>
                    <a:pt x="68" y="27"/>
                    <a:pt x="47" y="27"/>
                  </a:cubicBezTo>
                  <a:lnTo>
                    <a:pt x="27" y="27"/>
                  </a:lnTo>
                  <a:lnTo>
                    <a:pt x="27" y="80"/>
                  </a:lnTo>
                  <a:lnTo>
                    <a:pt x="27" y="8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56" y="0"/>
                  </a:lnTo>
                  <a:cubicBezTo>
                    <a:pt x="87" y="0"/>
                    <a:pt x="100" y="25"/>
                    <a:pt x="100" y="54"/>
                  </a:cubicBezTo>
                  <a:cubicBezTo>
                    <a:pt x="100" y="83"/>
                    <a:pt x="83" y="107"/>
                    <a:pt x="53" y="107"/>
                  </a:cubicBezTo>
                  <a:lnTo>
                    <a:pt x="27" y="107"/>
                  </a:lnTo>
                  <a:lnTo>
                    <a:pt x="27" y="173"/>
                  </a:lnTo>
                  <a:lnTo>
                    <a:pt x="0" y="17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367" y="851"/>
              <a:ext cx="48" cy="82"/>
            </a:xfrm>
            <a:custGeom>
              <a:avLst/>
              <a:gdLst>
                <a:gd name="T0" fmla="*/ 95 w 102"/>
                <a:gd name="T1" fmla="*/ 105 h 173"/>
                <a:gd name="T2" fmla="*/ 95 w 102"/>
                <a:gd name="T3" fmla="*/ 105 h 173"/>
                <a:gd name="T4" fmla="*/ 95 w 102"/>
                <a:gd name="T5" fmla="*/ 113 h 173"/>
                <a:gd name="T6" fmla="*/ 53 w 102"/>
                <a:gd name="T7" fmla="*/ 173 h 173"/>
                <a:gd name="T8" fmla="*/ 0 w 102"/>
                <a:gd name="T9" fmla="*/ 86 h 173"/>
                <a:gd name="T10" fmla="*/ 53 w 102"/>
                <a:gd name="T11" fmla="*/ 0 h 173"/>
                <a:gd name="T12" fmla="*/ 95 w 102"/>
                <a:gd name="T13" fmla="*/ 52 h 173"/>
                <a:gd name="T14" fmla="*/ 95 w 102"/>
                <a:gd name="T15" fmla="*/ 51 h 173"/>
                <a:gd name="T16" fmla="*/ 82 w 102"/>
                <a:gd name="T17" fmla="*/ 51 h 173"/>
                <a:gd name="T18" fmla="*/ 82 w 102"/>
                <a:gd name="T19" fmla="*/ 52 h 173"/>
                <a:gd name="T20" fmla="*/ 53 w 102"/>
                <a:gd name="T21" fmla="*/ 20 h 173"/>
                <a:gd name="T22" fmla="*/ 25 w 102"/>
                <a:gd name="T23" fmla="*/ 86 h 173"/>
                <a:gd name="T24" fmla="*/ 53 w 102"/>
                <a:gd name="T25" fmla="*/ 153 h 173"/>
                <a:gd name="T26" fmla="*/ 82 w 102"/>
                <a:gd name="T27" fmla="*/ 113 h 173"/>
                <a:gd name="T28" fmla="*/ 82 w 102"/>
                <a:gd name="T29" fmla="*/ 105 h 173"/>
                <a:gd name="T30" fmla="*/ 95 w 102"/>
                <a:gd name="T31" fmla="*/ 105 h 173"/>
                <a:gd name="T32" fmla="*/ 102 w 102"/>
                <a:gd name="T33" fmla="*/ 110 h 173"/>
                <a:gd name="T34" fmla="*/ 102 w 102"/>
                <a:gd name="T35" fmla="*/ 11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" h="173">
                  <a:moveTo>
                    <a:pt x="95" y="105"/>
                  </a:moveTo>
                  <a:lnTo>
                    <a:pt x="95" y="105"/>
                  </a:lnTo>
                  <a:lnTo>
                    <a:pt x="95" y="113"/>
                  </a:lnTo>
                  <a:cubicBezTo>
                    <a:pt x="95" y="143"/>
                    <a:pt x="90" y="173"/>
                    <a:pt x="53" y="173"/>
                  </a:cubicBezTo>
                  <a:cubicBezTo>
                    <a:pt x="12" y="173"/>
                    <a:pt x="0" y="146"/>
                    <a:pt x="0" y="86"/>
                  </a:cubicBezTo>
                  <a:cubicBezTo>
                    <a:pt x="0" y="27"/>
                    <a:pt x="12" y="0"/>
                    <a:pt x="53" y="0"/>
                  </a:cubicBezTo>
                  <a:cubicBezTo>
                    <a:pt x="98" y="0"/>
                    <a:pt x="95" y="35"/>
                    <a:pt x="95" y="52"/>
                  </a:cubicBezTo>
                  <a:lnTo>
                    <a:pt x="95" y="51"/>
                  </a:lnTo>
                  <a:lnTo>
                    <a:pt x="82" y="51"/>
                  </a:lnTo>
                  <a:lnTo>
                    <a:pt x="82" y="52"/>
                  </a:lnTo>
                  <a:cubicBezTo>
                    <a:pt x="82" y="37"/>
                    <a:pt x="71" y="19"/>
                    <a:pt x="53" y="20"/>
                  </a:cubicBezTo>
                  <a:cubicBezTo>
                    <a:pt x="34" y="20"/>
                    <a:pt x="25" y="32"/>
                    <a:pt x="25" y="86"/>
                  </a:cubicBezTo>
                  <a:cubicBezTo>
                    <a:pt x="25" y="139"/>
                    <a:pt x="34" y="153"/>
                    <a:pt x="53" y="153"/>
                  </a:cubicBezTo>
                  <a:cubicBezTo>
                    <a:pt x="74" y="153"/>
                    <a:pt x="82" y="128"/>
                    <a:pt x="82" y="113"/>
                  </a:cubicBezTo>
                  <a:lnTo>
                    <a:pt x="82" y="105"/>
                  </a:lnTo>
                  <a:lnTo>
                    <a:pt x="95" y="105"/>
                  </a:lnTo>
                  <a:close/>
                  <a:moveTo>
                    <a:pt x="102" y="110"/>
                  </a:moveTo>
                  <a:lnTo>
                    <a:pt x="102" y="110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813" y="1442"/>
              <a:ext cx="171" cy="153"/>
            </a:xfrm>
            <a:custGeom>
              <a:avLst/>
              <a:gdLst>
                <a:gd name="T0" fmla="*/ 360 w 360"/>
                <a:gd name="T1" fmla="*/ 0 h 323"/>
                <a:gd name="T2" fmla="*/ 360 w 360"/>
                <a:gd name="T3" fmla="*/ 0 h 323"/>
                <a:gd name="T4" fmla="*/ 0 w 360"/>
                <a:gd name="T5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0" h="323">
                  <a:moveTo>
                    <a:pt x="360" y="0"/>
                  </a:moveTo>
                  <a:lnTo>
                    <a:pt x="360" y="0"/>
                  </a:lnTo>
                  <a:lnTo>
                    <a:pt x="0" y="323"/>
                  </a:lnTo>
                </a:path>
              </a:pathLst>
            </a:custGeom>
            <a:noFill/>
            <a:ln w="19050" cap="rnd">
              <a:solidFill>
                <a:srgbClr val="008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114" y="1508"/>
              <a:ext cx="0" cy="87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19050" cap="rnd">
              <a:solidFill>
                <a:srgbClr val="008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77" y="1683"/>
              <a:ext cx="116" cy="261"/>
            </a:xfrm>
            <a:custGeom>
              <a:avLst/>
              <a:gdLst>
                <a:gd name="T0" fmla="*/ 198 w 244"/>
                <a:gd name="T1" fmla="*/ 123 h 550"/>
                <a:gd name="T2" fmla="*/ 198 w 244"/>
                <a:gd name="T3" fmla="*/ 123 h 550"/>
                <a:gd name="T4" fmla="*/ 244 w 244"/>
                <a:gd name="T5" fmla="*/ 123 h 550"/>
                <a:gd name="T6" fmla="*/ 122 w 244"/>
                <a:gd name="T7" fmla="*/ 0 h 550"/>
                <a:gd name="T8" fmla="*/ 0 w 244"/>
                <a:gd name="T9" fmla="*/ 123 h 550"/>
                <a:gd name="T10" fmla="*/ 45 w 244"/>
                <a:gd name="T11" fmla="*/ 123 h 550"/>
                <a:gd name="T12" fmla="*/ 45 w 244"/>
                <a:gd name="T13" fmla="*/ 204 h 550"/>
                <a:gd name="T14" fmla="*/ 109 w 244"/>
                <a:gd name="T15" fmla="*/ 270 h 550"/>
                <a:gd name="T16" fmla="*/ 45 w 244"/>
                <a:gd name="T17" fmla="*/ 337 h 550"/>
                <a:gd name="T18" fmla="*/ 45 w 244"/>
                <a:gd name="T19" fmla="*/ 426 h 550"/>
                <a:gd name="T20" fmla="*/ 0 w 244"/>
                <a:gd name="T21" fmla="*/ 426 h 550"/>
                <a:gd name="T22" fmla="*/ 121 w 244"/>
                <a:gd name="T23" fmla="*/ 550 h 550"/>
                <a:gd name="T24" fmla="*/ 244 w 244"/>
                <a:gd name="T25" fmla="*/ 426 h 550"/>
                <a:gd name="T26" fmla="*/ 198 w 244"/>
                <a:gd name="T27" fmla="*/ 426 h 550"/>
                <a:gd name="T28" fmla="*/ 198 w 244"/>
                <a:gd name="T29" fmla="*/ 336 h 550"/>
                <a:gd name="T30" fmla="*/ 137 w 244"/>
                <a:gd name="T31" fmla="*/ 270 h 550"/>
                <a:gd name="T32" fmla="*/ 198 w 244"/>
                <a:gd name="T33" fmla="*/ 206 h 550"/>
                <a:gd name="T34" fmla="*/ 198 w 244"/>
                <a:gd name="T35" fmla="*/ 12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4" h="550">
                  <a:moveTo>
                    <a:pt x="198" y="123"/>
                  </a:moveTo>
                  <a:lnTo>
                    <a:pt x="198" y="123"/>
                  </a:lnTo>
                  <a:lnTo>
                    <a:pt x="244" y="123"/>
                  </a:lnTo>
                  <a:lnTo>
                    <a:pt x="122" y="0"/>
                  </a:lnTo>
                  <a:lnTo>
                    <a:pt x="0" y="123"/>
                  </a:lnTo>
                  <a:lnTo>
                    <a:pt x="45" y="123"/>
                  </a:lnTo>
                  <a:lnTo>
                    <a:pt x="45" y="204"/>
                  </a:lnTo>
                  <a:lnTo>
                    <a:pt x="109" y="270"/>
                  </a:lnTo>
                  <a:lnTo>
                    <a:pt x="45" y="337"/>
                  </a:lnTo>
                  <a:lnTo>
                    <a:pt x="45" y="426"/>
                  </a:lnTo>
                  <a:lnTo>
                    <a:pt x="0" y="426"/>
                  </a:lnTo>
                  <a:lnTo>
                    <a:pt x="121" y="550"/>
                  </a:lnTo>
                  <a:lnTo>
                    <a:pt x="244" y="426"/>
                  </a:lnTo>
                  <a:lnTo>
                    <a:pt x="198" y="426"/>
                  </a:lnTo>
                  <a:lnTo>
                    <a:pt x="198" y="336"/>
                  </a:lnTo>
                  <a:lnTo>
                    <a:pt x="137" y="270"/>
                  </a:lnTo>
                  <a:lnTo>
                    <a:pt x="198" y="206"/>
                  </a:lnTo>
                  <a:lnTo>
                    <a:pt x="198" y="123"/>
                  </a:lnTo>
                  <a:close/>
                </a:path>
              </a:pathLst>
            </a:custGeom>
            <a:solidFill>
              <a:srgbClr val="F58C1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03" y="1753"/>
              <a:ext cx="109" cy="117"/>
            </a:xfrm>
            <a:custGeom>
              <a:avLst/>
              <a:gdLst>
                <a:gd name="T0" fmla="*/ 229 w 229"/>
                <a:gd name="T1" fmla="*/ 123 h 245"/>
                <a:gd name="T2" fmla="*/ 229 w 229"/>
                <a:gd name="T3" fmla="*/ 123 h 245"/>
                <a:gd name="T4" fmla="*/ 106 w 229"/>
                <a:gd name="T5" fmla="*/ 0 h 245"/>
                <a:gd name="T6" fmla="*/ 106 w 229"/>
                <a:gd name="T7" fmla="*/ 62 h 245"/>
                <a:gd name="T8" fmla="*/ 0 w 229"/>
                <a:gd name="T9" fmla="*/ 62 h 245"/>
                <a:gd name="T10" fmla="*/ 0 w 229"/>
                <a:gd name="T11" fmla="*/ 182 h 245"/>
                <a:gd name="T12" fmla="*/ 106 w 229"/>
                <a:gd name="T13" fmla="*/ 182 h 245"/>
                <a:gd name="T14" fmla="*/ 106 w 229"/>
                <a:gd name="T15" fmla="*/ 245 h 245"/>
                <a:gd name="T16" fmla="*/ 229 w 229"/>
                <a:gd name="T17" fmla="*/ 123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45">
                  <a:moveTo>
                    <a:pt x="229" y="123"/>
                  </a:moveTo>
                  <a:lnTo>
                    <a:pt x="229" y="123"/>
                  </a:lnTo>
                  <a:lnTo>
                    <a:pt x="106" y="0"/>
                  </a:lnTo>
                  <a:lnTo>
                    <a:pt x="106" y="62"/>
                  </a:lnTo>
                  <a:lnTo>
                    <a:pt x="0" y="62"/>
                  </a:lnTo>
                  <a:lnTo>
                    <a:pt x="0" y="182"/>
                  </a:lnTo>
                  <a:lnTo>
                    <a:pt x="106" y="182"/>
                  </a:lnTo>
                  <a:lnTo>
                    <a:pt x="106" y="245"/>
                  </a:lnTo>
                  <a:lnTo>
                    <a:pt x="229" y="123"/>
                  </a:lnTo>
                  <a:close/>
                </a:path>
              </a:pathLst>
            </a:custGeom>
            <a:solidFill>
              <a:srgbClr val="F58C1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59" y="1753"/>
              <a:ext cx="108" cy="117"/>
            </a:xfrm>
            <a:custGeom>
              <a:avLst/>
              <a:gdLst>
                <a:gd name="T0" fmla="*/ 0 w 229"/>
                <a:gd name="T1" fmla="*/ 122 h 245"/>
                <a:gd name="T2" fmla="*/ 0 w 229"/>
                <a:gd name="T3" fmla="*/ 122 h 245"/>
                <a:gd name="T4" fmla="*/ 124 w 229"/>
                <a:gd name="T5" fmla="*/ 245 h 245"/>
                <a:gd name="T6" fmla="*/ 124 w 229"/>
                <a:gd name="T7" fmla="*/ 183 h 245"/>
                <a:gd name="T8" fmla="*/ 229 w 229"/>
                <a:gd name="T9" fmla="*/ 183 h 245"/>
                <a:gd name="T10" fmla="*/ 229 w 229"/>
                <a:gd name="T11" fmla="*/ 62 h 245"/>
                <a:gd name="T12" fmla="*/ 124 w 229"/>
                <a:gd name="T13" fmla="*/ 62 h 245"/>
                <a:gd name="T14" fmla="*/ 124 w 229"/>
                <a:gd name="T15" fmla="*/ 0 h 245"/>
                <a:gd name="T16" fmla="*/ 0 w 229"/>
                <a:gd name="T17" fmla="*/ 12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45">
                  <a:moveTo>
                    <a:pt x="0" y="122"/>
                  </a:moveTo>
                  <a:lnTo>
                    <a:pt x="0" y="122"/>
                  </a:lnTo>
                  <a:lnTo>
                    <a:pt x="124" y="245"/>
                  </a:lnTo>
                  <a:lnTo>
                    <a:pt x="124" y="183"/>
                  </a:lnTo>
                  <a:lnTo>
                    <a:pt x="229" y="183"/>
                  </a:lnTo>
                  <a:lnTo>
                    <a:pt x="229" y="62"/>
                  </a:lnTo>
                  <a:lnTo>
                    <a:pt x="124" y="62"/>
                  </a:lnTo>
                  <a:lnTo>
                    <a:pt x="12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F58C1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264" y="1433"/>
              <a:ext cx="153" cy="170"/>
            </a:xfrm>
            <a:custGeom>
              <a:avLst/>
              <a:gdLst>
                <a:gd name="T0" fmla="*/ 0 w 323"/>
                <a:gd name="T1" fmla="*/ 0 h 359"/>
                <a:gd name="T2" fmla="*/ 0 w 323"/>
                <a:gd name="T3" fmla="*/ 0 h 359"/>
                <a:gd name="T4" fmla="*/ 323 w 323"/>
                <a:gd name="T5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" h="359">
                  <a:moveTo>
                    <a:pt x="0" y="0"/>
                  </a:moveTo>
                  <a:lnTo>
                    <a:pt x="0" y="0"/>
                  </a:lnTo>
                  <a:lnTo>
                    <a:pt x="323" y="359"/>
                  </a:lnTo>
                </a:path>
              </a:pathLst>
            </a:custGeom>
            <a:noFill/>
            <a:ln w="19050" cap="rnd">
              <a:solidFill>
                <a:srgbClr val="008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247" y="2045"/>
              <a:ext cx="170" cy="137"/>
            </a:xfrm>
            <a:custGeom>
              <a:avLst/>
              <a:gdLst>
                <a:gd name="T0" fmla="*/ 0 w 360"/>
                <a:gd name="T1" fmla="*/ 290 h 290"/>
                <a:gd name="T2" fmla="*/ 0 w 360"/>
                <a:gd name="T3" fmla="*/ 290 h 290"/>
                <a:gd name="T4" fmla="*/ 360 w 360"/>
                <a:gd name="T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0" h="290">
                  <a:moveTo>
                    <a:pt x="0" y="290"/>
                  </a:moveTo>
                  <a:lnTo>
                    <a:pt x="0" y="290"/>
                  </a:lnTo>
                  <a:lnTo>
                    <a:pt x="360" y="0"/>
                  </a:lnTo>
                </a:path>
              </a:pathLst>
            </a:custGeom>
            <a:noFill/>
            <a:ln w="19050" cap="rnd">
              <a:solidFill>
                <a:srgbClr val="008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114" y="2045"/>
              <a:ext cx="0" cy="77"/>
            </a:xfrm>
            <a:custGeom>
              <a:avLst/>
              <a:gdLst>
                <a:gd name="T0" fmla="*/ 164 h 164"/>
                <a:gd name="T1" fmla="*/ 164 h 164"/>
                <a:gd name="T2" fmla="*/ 0 h 16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64">
                  <a:moveTo>
                    <a:pt x="0" y="164"/>
                  </a:moveTo>
                  <a:lnTo>
                    <a:pt x="0" y="164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rgbClr val="008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13" y="2037"/>
              <a:ext cx="153" cy="153"/>
            </a:xfrm>
            <a:custGeom>
              <a:avLst/>
              <a:gdLst>
                <a:gd name="T0" fmla="*/ 323 w 323"/>
                <a:gd name="T1" fmla="*/ 322 h 322"/>
                <a:gd name="T2" fmla="*/ 323 w 323"/>
                <a:gd name="T3" fmla="*/ 322 h 322"/>
                <a:gd name="T4" fmla="*/ 0 w 323"/>
                <a:gd name="T5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" h="322">
                  <a:moveTo>
                    <a:pt x="323" y="322"/>
                  </a:moveTo>
                  <a:lnTo>
                    <a:pt x="323" y="322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rgbClr val="008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510" y="2602"/>
              <a:ext cx="1195" cy="411"/>
            </a:xfrm>
            <a:custGeom>
              <a:avLst/>
              <a:gdLst>
                <a:gd name="T0" fmla="*/ 307 w 2520"/>
                <a:gd name="T1" fmla="*/ 0 h 867"/>
                <a:gd name="T2" fmla="*/ 480 w 2520"/>
                <a:gd name="T3" fmla="*/ 0 h 867"/>
                <a:gd name="T4" fmla="*/ 653 w 2520"/>
                <a:gd name="T5" fmla="*/ 0 h 867"/>
                <a:gd name="T6" fmla="*/ 827 w 2520"/>
                <a:gd name="T7" fmla="*/ 0 h 867"/>
                <a:gd name="T8" fmla="*/ 1000 w 2520"/>
                <a:gd name="T9" fmla="*/ 0 h 867"/>
                <a:gd name="T10" fmla="*/ 1173 w 2520"/>
                <a:gd name="T11" fmla="*/ 0 h 867"/>
                <a:gd name="T12" fmla="*/ 1347 w 2520"/>
                <a:gd name="T13" fmla="*/ 0 h 867"/>
                <a:gd name="T14" fmla="*/ 1520 w 2520"/>
                <a:gd name="T15" fmla="*/ 0 h 867"/>
                <a:gd name="T16" fmla="*/ 1693 w 2520"/>
                <a:gd name="T17" fmla="*/ 0 h 867"/>
                <a:gd name="T18" fmla="*/ 1867 w 2520"/>
                <a:gd name="T19" fmla="*/ 0 h 867"/>
                <a:gd name="T20" fmla="*/ 2040 w 2520"/>
                <a:gd name="T21" fmla="*/ 0 h 867"/>
                <a:gd name="T22" fmla="*/ 2213 w 2520"/>
                <a:gd name="T23" fmla="*/ 0 h 867"/>
                <a:gd name="T24" fmla="*/ 2320 w 2520"/>
                <a:gd name="T25" fmla="*/ 0 h 867"/>
                <a:gd name="T26" fmla="*/ 2444 w 2520"/>
                <a:gd name="T27" fmla="*/ 43 h 867"/>
                <a:gd name="T28" fmla="*/ 2473 w 2520"/>
                <a:gd name="T29" fmla="*/ 71 h 867"/>
                <a:gd name="T30" fmla="*/ 2520 w 2520"/>
                <a:gd name="T31" fmla="*/ 193 h 867"/>
                <a:gd name="T32" fmla="*/ 2520 w 2520"/>
                <a:gd name="T33" fmla="*/ 299 h 867"/>
                <a:gd name="T34" fmla="*/ 2520 w 2520"/>
                <a:gd name="T35" fmla="*/ 473 h 867"/>
                <a:gd name="T36" fmla="*/ 2520 w 2520"/>
                <a:gd name="T37" fmla="*/ 646 h 867"/>
                <a:gd name="T38" fmla="*/ 2508 w 2520"/>
                <a:gd name="T39" fmla="*/ 736 h 867"/>
                <a:gd name="T40" fmla="*/ 2464 w 2520"/>
                <a:gd name="T41" fmla="*/ 805 h 867"/>
                <a:gd name="T42" fmla="*/ 2390 w 2520"/>
                <a:gd name="T43" fmla="*/ 854 h 867"/>
                <a:gd name="T44" fmla="*/ 2308 w 2520"/>
                <a:gd name="T45" fmla="*/ 867 h 867"/>
                <a:gd name="T46" fmla="*/ 2134 w 2520"/>
                <a:gd name="T47" fmla="*/ 867 h 867"/>
                <a:gd name="T48" fmla="*/ 1961 w 2520"/>
                <a:gd name="T49" fmla="*/ 867 h 867"/>
                <a:gd name="T50" fmla="*/ 1788 w 2520"/>
                <a:gd name="T51" fmla="*/ 867 h 867"/>
                <a:gd name="T52" fmla="*/ 1614 w 2520"/>
                <a:gd name="T53" fmla="*/ 867 h 867"/>
                <a:gd name="T54" fmla="*/ 1441 w 2520"/>
                <a:gd name="T55" fmla="*/ 867 h 867"/>
                <a:gd name="T56" fmla="*/ 1268 w 2520"/>
                <a:gd name="T57" fmla="*/ 867 h 867"/>
                <a:gd name="T58" fmla="*/ 1094 w 2520"/>
                <a:gd name="T59" fmla="*/ 867 h 867"/>
                <a:gd name="T60" fmla="*/ 921 w 2520"/>
                <a:gd name="T61" fmla="*/ 867 h 867"/>
                <a:gd name="T62" fmla="*/ 748 w 2520"/>
                <a:gd name="T63" fmla="*/ 867 h 867"/>
                <a:gd name="T64" fmla="*/ 574 w 2520"/>
                <a:gd name="T65" fmla="*/ 867 h 867"/>
                <a:gd name="T66" fmla="*/ 401 w 2520"/>
                <a:gd name="T67" fmla="*/ 867 h 867"/>
                <a:gd name="T68" fmla="*/ 228 w 2520"/>
                <a:gd name="T69" fmla="*/ 867 h 867"/>
                <a:gd name="T70" fmla="*/ 130 w 2520"/>
                <a:gd name="T71" fmla="*/ 854 h 867"/>
                <a:gd name="T72" fmla="*/ 67 w 2520"/>
                <a:gd name="T73" fmla="*/ 815 h 867"/>
                <a:gd name="T74" fmla="*/ 13 w 2520"/>
                <a:gd name="T75" fmla="*/ 736 h 867"/>
                <a:gd name="T76" fmla="*/ 0 w 2520"/>
                <a:gd name="T77" fmla="*/ 661 h 867"/>
                <a:gd name="T78" fmla="*/ 0 w 2520"/>
                <a:gd name="T79" fmla="*/ 488 h 867"/>
                <a:gd name="T80" fmla="*/ 0 w 2520"/>
                <a:gd name="T81" fmla="*/ 315 h 867"/>
                <a:gd name="T82" fmla="*/ 0 w 2520"/>
                <a:gd name="T83" fmla="*/ 200 h 867"/>
                <a:gd name="T84" fmla="*/ 39 w 2520"/>
                <a:gd name="T85" fmla="*/ 83 h 867"/>
                <a:gd name="T86" fmla="*/ 71 w 2520"/>
                <a:gd name="T87" fmla="*/ 47 h 867"/>
                <a:gd name="T88" fmla="*/ 185 w 2520"/>
                <a:gd name="T89" fmla="*/ 1 h 867"/>
                <a:gd name="T90" fmla="*/ 200 w 2520"/>
                <a:gd name="T91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20" h="867">
                  <a:moveTo>
                    <a:pt x="200" y="0"/>
                  </a:moveTo>
                  <a:lnTo>
                    <a:pt x="200" y="0"/>
                  </a:lnTo>
                  <a:lnTo>
                    <a:pt x="307" y="0"/>
                  </a:lnTo>
                  <a:moveTo>
                    <a:pt x="373" y="0"/>
                  </a:moveTo>
                  <a:lnTo>
                    <a:pt x="373" y="0"/>
                  </a:lnTo>
                  <a:lnTo>
                    <a:pt x="480" y="0"/>
                  </a:lnTo>
                  <a:moveTo>
                    <a:pt x="547" y="0"/>
                  </a:moveTo>
                  <a:lnTo>
                    <a:pt x="547" y="0"/>
                  </a:lnTo>
                  <a:lnTo>
                    <a:pt x="653" y="0"/>
                  </a:lnTo>
                  <a:moveTo>
                    <a:pt x="720" y="0"/>
                  </a:moveTo>
                  <a:lnTo>
                    <a:pt x="720" y="0"/>
                  </a:lnTo>
                  <a:lnTo>
                    <a:pt x="827" y="0"/>
                  </a:lnTo>
                  <a:moveTo>
                    <a:pt x="893" y="0"/>
                  </a:moveTo>
                  <a:lnTo>
                    <a:pt x="893" y="0"/>
                  </a:lnTo>
                  <a:lnTo>
                    <a:pt x="1000" y="0"/>
                  </a:lnTo>
                  <a:moveTo>
                    <a:pt x="1067" y="0"/>
                  </a:moveTo>
                  <a:lnTo>
                    <a:pt x="1067" y="0"/>
                  </a:lnTo>
                  <a:lnTo>
                    <a:pt x="1173" y="0"/>
                  </a:lnTo>
                  <a:moveTo>
                    <a:pt x="1240" y="0"/>
                  </a:moveTo>
                  <a:lnTo>
                    <a:pt x="1240" y="0"/>
                  </a:lnTo>
                  <a:lnTo>
                    <a:pt x="1347" y="0"/>
                  </a:lnTo>
                  <a:moveTo>
                    <a:pt x="1413" y="0"/>
                  </a:moveTo>
                  <a:lnTo>
                    <a:pt x="1413" y="0"/>
                  </a:lnTo>
                  <a:lnTo>
                    <a:pt x="1520" y="0"/>
                  </a:lnTo>
                  <a:moveTo>
                    <a:pt x="1587" y="0"/>
                  </a:moveTo>
                  <a:lnTo>
                    <a:pt x="1587" y="0"/>
                  </a:lnTo>
                  <a:lnTo>
                    <a:pt x="1693" y="0"/>
                  </a:lnTo>
                  <a:moveTo>
                    <a:pt x="1760" y="0"/>
                  </a:moveTo>
                  <a:lnTo>
                    <a:pt x="1760" y="0"/>
                  </a:lnTo>
                  <a:lnTo>
                    <a:pt x="1867" y="0"/>
                  </a:lnTo>
                  <a:moveTo>
                    <a:pt x="1933" y="0"/>
                  </a:moveTo>
                  <a:lnTo>
                    <a:pt x="1933" y="0"/>
                  </a:lnTo>
                  <a:lnTo>
                    <a:pt x="2040" y="0"/>
                  </a:lnTo>
                  <a:moveTo>
                    <a:pt x="2107" y="0"/>
                  </a:moveTo>
                  <a:lnTo>
                    <a:pt x="2107" y="0"/>
                  </a:lnTo>
                  <a:lnTo>
                    <a:pt x="2213" y="0"/>
                  </a:lnTo>
                  <a:moveTo>
                    <a:pt x="2280" y="0"/>
                  </a:moveTo>
                  <a:lnTo>
                    <a:pt x="2280" y="0"/>
                  </a:lnTo>
                  <a:lnTo>
                    <a:pt x="2320" y="0"/>
                  </a:lnTo>
                  <a:lnTo>
                    <a:pt x="2356" y="3"/>
                  </a:lnTo>
                  <a:lnTo>
                    <a:pt x="2386" y="11"/>
                  </a:lnTo>
                  <a:moveTo>
                    <a:pt x="2444" y="43"/>
                  </a:moveTo>
                  <a:lnTo>
                    <a:pt x="2444" y="43"/>
                  </a:lnTo>
                  <a:lnTo>
                    <a:pt x="2449" y="47"/>
                  </a:lnTo>
                  <a:lnTo>
                    <a:pt x="2473" y="71"/>
                  </a:lnTo>
                  <a:lnTo>
                    <a:pt x="2493" y="99"/>
                  </a:lnTo>
                  <a:lnTo>
                    <a:pt x="2507" y="128"/>
                  </a:lnTo>
                  <a:moveTo>
                    <a:pt x="2520" y="193"/>
                  </a:moveTo>
                  <a:lnTo>
                    <a:pt x="2520" y="193"/>
                  </a:lnTo>
                  <a:lnTo>
                    <a:pt x="2520" y="200"/>
                  </a:lnTo>
                  <a:lnTo>
                    <a:pt x="2520" y="299"/>
                  </a:lnTo>
                  <a:moveTo>
                    <a:pt x="2520" y="366"/>
                  </a:moveTo>
                  <a:lnTo>
                    <a:pt x="2520" y="366"/>
                  </a:lnTo>
                  <a:lnTo>
                    <a:pt x="2520" y="473"/>
                  </a:lnTo>
                  <a:moveTo>
                    <a:pt x="2520" y="539"/>
                  </a:moveTo>
                  <a:lnTo>
                    <a:pt x="2520" y="539"/>
                  </a:lnTo>
                  <a:lnTo>
                    <a:pt x="2520" y="646"/>
                  </a:lnTo>
                  <a:moveTo>
                    <a:pt x="2514" y="712"/>
                  </a:moveTo>
                  <a:lnTo>
                    <a:pt x="2514" y="712"/>
                  </a:lnTo>
                  <a:lnTo>
                    <a:pt x="2508" y="736"/>
                  </a:lnTo>
                  <a:lnTo>
                    <a:pt x="2493" y="767"/>
                  </a:lnTo>
                  <a:lnTo>
                    <a:pt x="2473" y="795"/>
                  </a:lnTo>
                  <a:lnTo>
                    <a:pt x="2464" y="805"/>
                  </a:lnTo>
                  <a:moveTo>
                    <a:pt x="2411" y="844"/>
                  </a:moveTo>
                  <a:lnTo>
                    <a:pt x="2411" y="844"/>
                  </a:lnTo>
                  <a:lnTo>
                    <a:pt x="2390" y="854"/>
                  </a:lnTo>
                  <a:lnTo>
                    <a:pt x="2356" y="863"/>
                  </a:lnTo>
                  <a:lnTo>
                    <a:pt x="2320" y="867"/>
                  </a:lnTo>
                  <a:lnTo>
                    <a:pt x="2308" y="867"/>
                  </a:lnTo>
                  <a:moveTo>
                    <a:pt x="2241" y="867"/>
                  </a:moveTo>
                  <a:lnTo>
                    <a:pt x="2241" y="867"/>
                  </a:lnTo>
                  <a:lnTo>
                    <a:pt x="2134" y="867"/>
                  </a:lnTo>
                  <a:moveTo>
                    <a:pt x="2068" y="867"/>
                  </a:moveTo>
                  <a:lnTo>
                    <a:pt x="2068" y="867"/>
                  </a:lnTo>
                  <a:lnTo>
                    <a:pt x="1961" y="867"/>
                  </a:lnTo>
                  <a:moveTo>
                    <a:pt x="1894" y="867"/>
                  </a:moveTo>
                  <a:lnTo>
                    <a:pt x="1894" y="867"/>
                  </a:lnTo>
                  <a:lnTo>
                    <a:pt x="1788" y="867"/>
                  </a:lnTo>
                  <a:moveTo>
                    <a:pt x="1721" y="867"/>
                  </a:moveTo>
                  <a:lnTo>
                    <a:pt x="1721" y="867"/>
                  </a:lnTo>
                  <a:lnTo>
                    <a:pt x="1614" y="867"/>
                  </a:lnTo>
                  <a:moveTo>
                    <a:pt x="1548" y="867"/>
                  </a:moveTo>
                  <a:lnTo>
                    <a:pt x="1548" y="867"/>
                  </a:lnTo>
                  <a:lnTo>
                    <a:pt x="1441" y="867"/>
                  </a:lnTo>
                  <a:moveTo>
                    <a:pt x="1374" y="867"/>
                  </a:moveTo>
                  <a:lnTo>
                    <a:pt x="1374" y="867"/>
                  </a:lnTo>
                  <a:lnTo>
                    <a:pt x="1268" y="867"/>
                  </a:lnTo>
                  <a:moveTo>
                    <a:pt x="1201" y="867"/>
                  </a:moveTo>
                  <a:lnTo>
                    <a:pt x="1201" y="867"/>
                  </a:lnTo>
                  <a:lnTo>
                    <a:pt x="1094" y="867"/>
                  </a:lnTo>
                  <a:moveTo>
                    <a:pt x="1028" y="867"/>
                  </a:moveTo>
                  <a:lnTo>
                    <a:pt x="1028" y="867"/>
                  </a:lnTo>
                  <a:lnTo>
                    <a:pt x="921" y="867"/>
                  </a:lnTo>
                  <a:moveTo>
                    <a:pt x="854" y="867"/>
                  </a:moveTo>
                  <a:lnTo>
                    <a:pt x="854" y="867"/>
                  </a:lnTo>
                  <a:lnTo>
                    <a:pt x="748" y="867"/>
                  </a:lnTo>
                  <a:moveTo>
                    <a:pt x="681" y="867"/>
                  </a:moveTo>
                  <a:lnTo>
                    <a:pt x="681" y="867"/>
                  </a:lnTo>
                  <a:lnTo>
                    <a:pt x="574" y="867"/>
                  </a:lnTo>
                  <a:moveTo>
                    <a:pt x="508" y="867"/>
                  </a:moveTo>
                  <a:lnTo>
                    <a:pt x="508" y="867"/>
                  </a:lnTo>
                  <a:lnTo>
                    <a:pt x="401" y="867"/>
                  </a:lnTo>
                  <a:moveTo>
                    <a:pt x="334" y="867"/>
                  </a:moveTo>
                  <a:lnTo>
                    <a:pt x="334" y="867"/>
                  </a:lnTo>
                  <a:lnTo>
                    <a:pt x="228" y="867"/>
                  </a:lnTo>
                  <a:moveTo>
                    <a:pt x="161" y="862"/>
                  </a:moveTo>
                  <a:lnTo>
                    <a:pt x="161" y="862"/>
                  </a:lnTo>
                  <a:lnTo>
                    <a:pt x="130" y="854"/>
                  </a:lnTo>
                  <a:lnTo>
                    <a:pt x="99" y="839"/>
                  </a:lnTo>
                  <a:lnTo>
                    <a:pt x="71" y="819"/>
                  </a:lnTo>
                  <a:lnTo>
                    <a:pt x="67" y="815"/>
                  </a:lnTo>
                  <a:moveTo>
                    <a:pt x="26" y="764"/>
                  </a:moveTo>
                  <a:lnTo>
                    <a:pt x="26" y="764"/>
                  </a:lnTo>
                  <a:lnTo>
                    <a:pt x="13" y="736"/>
                  </a:lnTo>
                  <a:lnTo>
                    <a:pt x="3" y="702"/>
                  </a:lnTo>
                  <a:lnTo>
                    <a:pt x="0" y="667"/>
                  </a:lnTo>
                  <a:lnTo>
                    <a:pt x="0" y="661"/>
                  </a:lnTo>
                  <a:moveTo>
                    <a:pt x="0" y="595"/>
                  </a:moveTo>
                  <a:lnTo>
                    <a:pt x="0" y="595"/>
                  </a:lnTo>
                  <a:lnTo>
                    <a:pt x="0" y="488"/>
                  </a:lnTo>
                  <a:moveTo>
                    <a:pt x="0" y="421"/>
                  </a:moveTo>
                  <a:lnTo>
                    <a:pt x="0" y="421"/>
                  </a:lnTo>
                  <a:lnTo>
                    <a:pt x="0" y="315"/>
                  </a:lnTo>
                  <a:moveTo>
                    <a:pt x="0" y="248"/>
                  </a:moveTo>
                  <a:lnTo>
                    <a:pt x="0" y="248"/>
                  </a:lnTo>
                  <a:lnTo>
                    <a:pt x="0" y="200"/>
                  </a:lnTo>
                  <a:lnTo>
                    <a:pt x="3" y="164"/>
                  </a:lnTo>
                  <a:lnTo>
                    <a:pt x="9" y="142"/>
                  </a:lnTo>
                  <a:moveTo>
                    <a:pt x="39" y="83"/>
                  </a:moveTo>
                  <a:lnTo>
                    <a:pt x="39" y="83"/>
                  </a:lnTo>
                  <a:lnTo>
                    <a:pt x="47" y="71"/>
                  </a:lnTo>
                  <a:lnTo>
                    <a:pt x="71" y="47"/>
                  </a:lnTo>
                  <a:lnTo>
                    <a:pt x="99" y="27"/>
                  </a:lnTo>
                  <a:lnTo>
                    <a:pt x="121" y="17"/>
                  </a:lnTo>
                  <a:moveTo>
                    <a:pt x="185" y="1"/>
                  </a:moveTo>
                  <a:lnTo>
                    <a:pt x="185" y="1"/>
                  </a:lnTo>
                  <a:lnTo>
                    <a:pt x="200" y="0"/>
                  </a:lnTo>
                  <a:lnTo>
                    <a:pt x="200" y="0"/>
                  </a:lnTo>
                  <a:moveTo>
                    <a:pt x="200" y="0"/>
                  </a:moveTo>
                  <a:lnTo>
                    <a:pt x="200" y="0"/>
                  </a:lnTo>
                  <a:close/>
                </a:path>
              </a:pathLst>
            </a:custGeom>
            <a:noFill/>
            <a:ln w="9525" cap="rnd">
              <a:solidFill>
                <a:srgbClr val="FF99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08" y="2437"/>
              <a:ext cx="170" cy="153"/>
            </a:xfrm>
            <a:custGeom>
              <a:avLst/>
              <a:gdLst>
                <a:gd name="T0" fmla="*/ 360 w 360"/>
                <a:gd name="T1" fmla="*/ 0 h 323"/>
                <a:gd name="T2" fmla="*/ 360 w 360"/>
                <a:gd name="T3" fmla="*/ 0 h 323"/>
                <a:gd name="T4" fmla="*/ 0 w 360"/>
                <a:gd name="T5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0" h="323">
                  <a:moveTo>
                    <a:pt x="360" y="0"/>
                  </a:moveTo>
                  <a:lnTo>
                    <a:pt x="360" y="0"/>
                  </a:lnTo>
                  <a:lnTo>
                    <a:pt x="0" y="323"/>
                  </a:lnTo>
                </a:path>
              </a:pathLst>
            </a:custGeom>
            <a:noFill/>
            <a:ln w="19050" cap="rnd">
              <a:solidFill>
                <a:srgbClr val="008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108" y="2503"/>
              <a:ext cx="0" cy="87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19050" cap="rnd">
              <a:solidFill>
                <a:srgbClr val="008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89" y="2719"/>
              <a:ext cx="190" cy="186"/>
            </a:xfrm>
            <a:custGeom>
              <a:avLst/>
              <a:gdLst>
                <a:gd name="T0" fmla="*/ 333 w 400"/>
                <a:gd name="T1" fmla="*/ 386 h 391"/>
                <a:gd name="T2" fmla="*/ 333 w 400"/>
                <a:gd name="T3" fmla="*/ 386 h 391"/>
                <a:gd name="T4" fmla="*/ 70 w 400"/>
                <a:gd name="T5" fmla="*/ 386 h 391"/>
                <a:gd name="T6" fmla="*/ 0 w 400"/>
                <a:gd name="T7" fmla="*/ 324 h 391"/>
                <a:gd name="T8" fmla="*/ 0 w 400"/>
                <a:gd name="T9" fmla="*/ 70 h 391"/>
                <a:gd name="T10" fmla="*/ 70 w 400"/>
                <a:gd name="T11" fmla="*/ 0 h 391"/>
                <a:gd name="T12" fmla="*/ 330 w 400"/>
                <a:gd name="T13" fmla="*/ 0 h 391"/>
                <a:gd name="T14" fmla="*/ 400 w 400"/>
                <a:gd name="T15" fmla="*/ 70 h 391"/>
                <a:gd name="T16" fmla="*/ 400 w 400"/>
                <a:gd name="T17" fmla="*/ 325 h 391"/>
                <a:gd name="T18" fmla="*/ 330 w 400"/>
                <a:gd name="T19" fmla="*/ 391 h 391"/>
                <a:gd name="T20" fmla="*/ 333 w 400"/>
                <a:gd name="T21" fmla="*/ 386 h 391"/>
                <a:gd name="T22" fmla="*/ 333 w 400"/>
                <a:gd name="T23" fmla="*/ 386 h 391"/>
                <a:gd name="T24" fmla="*/ 330 w 400"/>
                <a:gd name="T25" fmla="*/ 391 h 391"/>
                <a:gd name="T26" fmla="*/ 330 w 400"/>
                <a:gd name="T27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0" h="391">
                  <a:moveTo>
                    <a:pt x="333" y="386"/>
                  </a:moveTo>
                  <a:lnTo>
                    <a:pt x="333" y="386"/>
                  </a:lnTo>
                  <a:lnTo>
                    <a:pt x="70" y="386"/>
                  </a:lnTo>
                  <a:cubicBezTo>
                    <a:pt x="32" y="386"/>
                    <a:pt x="0" y="361"/>
                    <a:pt x="0" y="324"/>
                  </a:cubicBezTo>
                  <a:lnTo>
                    <a:pt x="0" y="70"/>
                  </a:lnTo>
                  <a:cubicBezTo>
                    <a:pt x="0" y="33"/>
                    <a:pt x="32" y="3"/>
                    <a:pt x="70" y="0"/>
                  </a:cubicBezTo>
                  <a:lnTo>
                    <a:pt x="330" y="0"/>
                  </a:lnTo>
                  <a:cubicBezTo>
                    <a:pt x="367" y="3"/>
                    <a:pt x="398" y="33"/>
                    <a:pt x="400" y="70"/>
                  </a:cubicBezTo>
                  <a:lnTo>
                    <a:pt x="400" y="325"/>
                  </a:lnTo>
                  <a:cubicBezTo>
                    <a:pt x="398" y="361"/>
                    <a:pt x="367" y="391"/>
                    <a:pt x="330" y="391"/>
                  </a:cubicBezTo>
                  <a:lnTo>
                    <a:pt x="333" y="386"/>
                  </a:lnTo>
                  <a:lnTo>
                    <a:pt x="333" y="386"/>
                  </a:lnTo>
                  <a:close/>
                  <a:moveTo>
                    <a:pt x="330" y="391"/>
                  </a:moveTo>
                  <a:lnTo>
                    <a:pt x="330" y="391"/>
                  </a:lnTo>
                  <a:close/>
                </a:path>
              </a:pathLst>
            </a:custGeom>
            <a:solidFill>
              <a:srgbClr val="9D502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589" y="2712"/>
              <a:ext cx="190" cy="184"/>
            </a:xfrm>
            <a:custGeom>
              <a:avLst/>
              <a:gdLst>
                <a:gd name="T0" fmla="*/ 333 w 400"/>
                <a:gd name="T1" fmla="*/ 388 h 388"/>
                <a:gd name="T2" fmla="*/ 333 w 400"/>
                <a:gd name="T3" fmla="*/ 388 h 388"/>
                <a:gd name="T4" fmla="*/ 70 w 400"/>
                <a:gd name="T5" fmla="*/ 388 h 388"/>
                <a:gd name="T6" fmla="*/ 0 w 400"/>
                <a:gd name="T7" fmla="*/ 321 h 388"/>
                <a:gd name="T8" fmla="*/ 0 w 400"/>
                <a:gd name="T9" fmla="*/ 67 h 388"/>
                <a:gd name="T10" fmla="*/ 70 w 400"/>
                <a:gd name="T11" fmla="*/ 1 h 388"/>
                <a:gd name="T12" fmla="*/ 330 w 400"/>
                <a:gd name="T13" fmla="*/ 1 h 388"/>
                <a:gd name="T14" fmla="*/ 400 w 400"/>
                <a:gd name="T15" fmla="*/ 67 h 388"/>
                <a:gd name="T16" fmla="*/ 400 w 400"/>
                <a:gd name="T17" fmla="*/ 321 h 388"/>
                <a:gd name="T18" fmla="*/ 330 w 400"/>
                <a:gd name="T19" fmla="*/ 388 h 388"/>
                <a:gd name="T20" fmla="*/ 333 w 400"/>
                <a:gd name="T21" fmla="*/ 388 h 388"/>
                <a:gd name="T22" fmla="*/ 333 w 400"/>
                <a:gd name="T23" fmla="*/ 388 h 388"/>
                <a:gd name="T24" fmla="*/ 330 w 400"/>
                <a:gd name="T25" fmla="*/ 388 h 388"/>
                <a:gd name="T26" fmla="*/ 330 w 400"/>
                <a:gd name="T2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0" h="388">
                  <a:moveTo>
                    <a:pt x="333" y="388"/>
                  </a:moveTo>
                  <a:lnTo>
                    <a:pt x="333" y="388"/>
                  </a:lnTo>
                  <a:lnTo>
                    <a:pt x="70" y="388"/>
                  </a:lnTo>
                  <a:cubicBezTo>
                    <a:pt x="32" y="388"/>
                    <a:pt x="0" y="358"/>
                    <a:pt x="0" y="321"/>
                  </a:cubicBezTo>
                  <a:lnTo>
                    <a:pt x="0" y="67"/>
                  </a:lnTo>
                  <a:cubicBezTo>
                    <a:pt x="0" y="30"/>
                    <a:pt x="32" y="0"/>
                    <a:pt x="70" y="1"/>
                  </a:cubicBezTo>
                  <a:lnTo>
                    <a:pt x="330" y="1"/>
                  </a:lnTo>
                  <a:cubicBezTo>
                    <a:pt x="367" y="0"/>
                    <a:pt x="398" y="30"/>
                    <a:pt x="400" y="67"/>
                  </a:cubicBezTo>
                  <a:lnTo>
                    <a:pt x="400" y="321"/>
                  </a:lnTo>
                  <a:cubicBezTo>
                    <a:pt x="398" y="358"/>
                    <a:pt x="367" y="388"/>
                    <a:pt x="330" y="388"/>
                  </a:cubicBezTo>
                  <a:lnTo>
                    <a:pt x="333" y="388"/>
                  </a:lnTo>
                  <a:lnTo>
                    <a:pt x="333" y="388"/>
                  </a:lnTo>
                  <a:close/>
                  <a:moveTo>
                    <a:pt x="330" y="388"/>
                  </a:moveTo>
                  <a:lnTo>
                    <a:pt x="330" y="388"/>
                  </a:lnTo>
                  <a:close/>
                </a:path>
              </a:pathLst>
            </a:custGeom>
            <a:solidFill>
              <a:srgbClr val="F585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1158" y="2719"/>
              <a:ext cx="186" cy="186"/>
            </a:xfrm>
            <a:custGeom>
              <a:avLst/>
              <a:gdLst>
                <a:gd name="T0" fmla="*/ 320 w 391"/>
                <a:gd name="T1" fmla="*/ 386 h 391"/>
                <a:gd name="T2" fmla="*/ 320 w 391"/>
                <a:gd name="T3" fmla="*/ 386 h 391"/>
                <a:gd name="T4" fmla="*/ 62 w 391"/>
                <a:gd name="T5" fmla="*/ 386 h 391"/>
                <a:gd name="T6" fmla="*/ 0 w 391"/>
                <a:gd name="T7" fmla="*/ 324 h 391"/>
                <a:gd name="T8" fmla="*/ 0 w 391"/>
                <a:gd name="T9" fmla="*/ 70 h 391"/>
                <a:gd name="T10" fmla="*/ 62 w 391"/>
                <a:gd name="T11" fmla="*/ 0 h 391"/>
                <a:gd name="T12" fmla="*/ 323 w 391"/>
                <a:gd name="T13" fmla="*/ 0 h 391"/>
                <a:gd name="T14" fmla="*/ 386 w 391"/>
                <a:gd name="T15" fmla="*/ 70 h 391"/>
                <a:gd name="T16" fmla="*/ 386 w 391"/>
                <a:gd name="T17" fmla="*/ 325 h 391"/>
                <a:gd name="T18" fmla="*/ 323 w 391"/>
                <a:gd name="T19" fmla="*/ 391 h 391"/>
                <a:gd name="T20" fmla="*/ 320 w 391"/>
                <a:gd name="T21" fmla="*/ 386 h 391"/>
                <a:gd name="T22" fmla="*/ 320 w 391"/>
                <a:gd name="T23" fmla="*/ 386 h 391"/>
                <a:gd name="T24" fmla="*/ 323 w 391"/>
                <a:gd name="T25" fmla="*/ 391 h 391"/>
                <a:gd name="T26" fmla="*/ 323 w 391"/>
                <a:gd name="T27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391">
                  <a:moveTo>
                    <a:pt x="320" y="386"/>
                  </a:moveTo>
                  <a:lnTo>
                    <a:pt x="320" y="386"/>
                  </a:lnTo>
                  <a:lnTo>
                    <a:pt x="62" y="386"/>
                  </a:lnTo>
                  <a:cubicBezTo>
                    <a:pt x="25" y="386"/>
                    <a:pt x="0" y="361"/>
                    <a:pt x="0" y="324"/>
                  </a:cubicBezTo>
                  <a:lnTo>
                    <a:pt x="0" y="70"/>
                  </a:lnTo>
                  <a:cubicBezTo>
                    <a:pt x="0" y="33"/>
                    <a:pt x="25" y="3"/>
                    <a:pt x="62" y="0"/>
                  </a:cubicBezTo>
                  <a:lnTo>
                    <a:pt x="323" y="0"/>
                  </a:lnTo>
                  <a:cubicBezTo>
                    <a:pt x="360" y="3"/>
                    <a:pt x="391" y="33"/>
                    <a:pt x="386" y="70"/>
                  </a:cubicBezTo>
                  <a:lnTo>
                    <a:pt x="386" y="325"/>
                  </a:lnTo>
                  <a:cubicBezTo>
                    <a:pt x="391" y="361"/>
                    <a:pt x="360" y="391"/>
                    <a:pt x="323" y="391"/>
                  </a:cubicBezTo>
                  <a:lnTo>
                    <a:pt x="320" y="386"/>
                  </a:lnTo>
                  <a:lnTo>
                    <a:pt x="320" y="386"/>
                  </a:lnTo>
                  <a:close/>
                  <a:moveTo>
                    <a:pt x="323" y="391"/>
                  </a:moveTo>
                  <a:lnTo>
                    <a:pt x="323" y="391"/>
                  </a:lnTo>
                  <a:close/>
                </a:path>
              </a:pathLst>
            </a:custGeom>
            <a:solidFill>
              <a:srgbClr val="9D502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1158" y="2712"/>
              <a:ext cx="186" cy="184"/>
            </a:xfrm>
            <a:custGeom>
              <a:avLst/>
              <a:gdLst>
                <a:gd name="T0" fmla="*/ 320 w 391"/>
                <a:gd name="T1" fmla="*/ 388 h 388"/>
                <a:gd name="T2" fmla="*/ 320 w 391"/>
                <a:gd name="T3" fmla="*/ 388 h 388"/>
                <a:gd name="T4" fmla="*/ 62 w 391"/>
                <a:gd name="T5" fmla="*/ 388 h 388"/>
                <a:gd name="T6" fmla="*/ 0 w 391"/>
                <a:gd name="T7" fmla="*/ 321 h 388"/>
                <a:gd name="T8" fmla="*/ 0 w 391"/>
                <a:gd name="T9" fmla="*/ 67 h 388"/>
                <a:gd name="T10" fmla="*/ 62 w 391"/>
                <a:gd name="T11" fmla="*/ 1 h 388"/>
                <a:gd name="T12" fmla="*/ 323 w 391"/>
                <a:gd name="T13" fmla="*/ 1 h 388"/>
                <a:gd name="T14" fmla="*/ 386 w 391"/>
                <a:gd name="T15" fmla="*/ 67 h 388"/>
                <a:gd name="T16" fmla="*/ 386 w 391"/>
                <a:gd name="T17" fmla="*/ 321 h 388"/>
                <a:gd name="T18" fmla="*/ 323 w 391"/>
                <a:gd name="T19" fmla="*/ 388 h 388"/>
                <a:gd name="T20" fmla="*/ 320 w 391"/>
                <a:gd name="T21" fmla="*/ 388 h 388"/>
                <a:gd name="T22" fmla="*/ 320 w 391"/>
                <a:gd name="T23" fmla="*/ 388 h 388"/>
                <a:gd name="T24" fmla="*/ 323 w 391"/>
                <a:gd name="T25" fmla="*/ 388 h 388"/>
                <a:gd name="T26" fmla="*/ 323 w 391"/>
                <a:gd name="T2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388">
                  <a:moveTo>
                    <a:pt x="320" y="388"/>
                  </a:moveTo>
                  <a:lnTo>
                    <a:pt x="320" y="388"/>
                  </a:lnTo>
                  <a:lnTo>
                    <a:pt x="62" y="388"/>
                  </a:lnTo>
                  <a:cubicBezTo>
                    <a:pt x="25" y="388"/>
                    <a:pt x="0" y="358"/>
                    <a:pt x="0" y="321"/>
                  </a:cubicBezTo>
                  <a:lnTo>
                    <a:pt x="0" y="67"/>
                  </a:lnTo>
                  <a:cubicBezTo>
                    <a:pt x="0" y="30"/>
                    <a:pt x="25" y="0"/>
                    <a:pt x="62" y="1"/>
                  </a:cubicBezTo>
                  <a:lnTo>
                    <a:pt x="323" y="1"/>
                  </a:lnTo>
                  <a:cubicBezTo>
                    <a:pt x="360" y="0"/>
                    <a:pt x="391" y="30"/>
                    <a:pt x="386" y="67"/>
                  </a:cubicBezTo>
                  <a:lnTo>
                    <a:pt x="386" y="321"/>
                  </a:lnTo>
                  <a:cubicBezTo>
                    <a:pt x="391" y="358"/>
                    <a:pt x="360" y="388"/>
                    <a:pt x="323" y="388"/>
                  </a:cubicBezTo>
                  <a:lnTo>
                    <a:pt x="320" y="388"/>
                  </a:lnTo>
                  <a:lnTo>
                    <a:pt x="320" y="388"/>
                  </a:lnTo>
                  <a:close/>
                  <a:moveTo>
                    <a:pt x="323" y="388"/>
                  </a:moveTo>
                  <a:lnTo>
                    <a:pt x="323" y="388"/>
                  </a:lnTo>
                  <a:close/>
                </a:path>
              </a:pathLst>
            </a:custGeom>
            <a:solidFill>
              <a:srgbClr val="F585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874" y="2719"/>
              <a:ext cx="190" cy="186"/>
            </a:xfrm>
            <a:custGeom>
              <a:avLst/>
              <a:gdLst>
                <a:gd name="T0" fmla="*/ 320 w 400"/>
                <a:gd name="T1" fmla="*/ 386 h 391"/>
                <a:gd name="T2" fmla="*/ 320 w 400"/>
                <a:gd name="T3" fmla="*/ 386 h 391"/>
                <a:gd name="T4" fmla="*/ 66 w 400"/>
                <a:gd name="T5" fmla="*/ 386 h 391"/>
                <a:gd name="T6" fmla="*/ 0 w 400"/>
                <a:gd name="T7" fmla="*/ 324 h 391"/>
                <a:gd name="T8" fmla="*/ 0 w 400"/>
                <a:gd name="T9" fmla="*/ 70 h 391"/>
                <a:gd name="T10" fmla="*/ 66 w 400"/>
                <a:gd name="T11" fmla="*/ 0 h 391"/>
                <a:gd name="T12" fmla="*/ 326 w 400"/>
                <a:gd name="T13" fmla="*/ 0 h 391"/>
                <a:gd name="T14" fmla="*/ 400 w 400"/>
                <a:gd name="T15" fmla="*/ 70 h 391"/>
                <a:gd name="T16" fmla="*/ 400 w 400"/>
                <a:gd name="T17" fmla="*/ 325 h 391"/>
                <a:gd name="T18" fmla="*/ 326 w 400"/>
                <a:gd name="T19" fmla="*/ 391 h 391"/>
                <a:gd name="T20" fmla="*/ 320 w 400"/>
                <a:gd name="T21" fmla="*/ 386 h 391"/>
                <a:gd name="T22" fmla="*/ 320 w 400"/>
                <a:gd name="T23" fmla="*/ 386 h 391"/>
                <a:gd name="T24" fmla="*/ 326 w 400"/>
                <a:gd name="T25" fmla="*/ 391 h 391"/>
                <a:gd name="T26" fmla="*/ 326 w 400"/>
                <a:gd name="T27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0" h="391">
                  <a:moveTo>
                    <a:pt x="320" y="386"/>
                  </a:moveTo>
                  <a:lnTo>
                    <a:pt x="320" y="386"/>
                  </a:lnTo>
                  <a:lnTo>
                    <a:pt x="66" y="386"/>
                  </a:lnTo>
                  <a:cubicBezTo>
                    <a:pt x="29" y="386"/>
                    <a:pt x="0" y="361"/>
                    <a:pt x="0" y="324"/>
                  </a:cubicBezTo>
                  <a:lnTo>
                    <a:pt x="0" y="70"/>
                  </a:lnTo>
                  <a:cubicBezTo>
                    <a:pt x="0" y="33"/>
                    <a:pt x="29" y="3"/>
                    <a:pt x="66" y="0"/>
                  </a:cubicBezTo>
                  <a:lnTo>
                    <a:pt x="326" y="0"/>
                  </a:lnTo>
                  <a:cubicBezTo>
                    <a:pt x="364" y="3"/>
                    <a:pt x="394" y="33"/>
                    <a:pt x="400" y="70"/>
                  </a:cubicBezTo>
                  <a:lnTo>
                    <a:pt x="400" y="325"/>
                  </a:lnTo>
                  <a:cubicBezTo>
                    <a:pt x="394" y="361"/>
                    <a:pt x="364" y="391"/>
                    <a:pt x="326" y="391"/>
                  </a:cubicBezTo>
                  <a:lnTo>
                    <a:pt x="320" y="386"/>
                  </a:lnTo>
                  <a:lnTo>
                    <a:pt x="320" y="386"/>
                  </a:lnTo>
                  <a:close/>
                  <a:moveTo>
                    <a:pt x="326" y="391"/>
                  </a:moveTo>
                  <a:lnTo>
                    <a:pt x="326" y="391"/>
                  </a:lnTo>
                  <a:close/>
                </a:path>
              </a:pathLst>
            </a:custGeom>
            <a:solidFill>
              <a:srgbClr val="9D502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874" y="2712"/>
              <a:ext cx="190" cy="184"/>
            </a:xfrm>
            <a:custGeom>
              <a:avLst/>
              <a:gdLst>
                <a:gd name="T0" fmla="*/ 320 w 400"/>
                <a:gd name="T1" fmla="*/ 388 h 388"/>
                <a:gd name="T2" fmla="*/ 320 w 400"/>
                <a:gd name="T3" fmla="*/ 388 h 388"/>
                <a:gd name="T4" fmla="*/ 66 w 400"/>
                <a:gd name="T5" fmla="*/ 388 h 388"/>
                <a:gd name="T6" fmla="*/ 0 w 400"/>
                <a:gd name="T7" fmla="*/ 321 h 388"/>
                <a:gd name="T8" fmla="*/ 0 w 400"/>
                <a:gd name="T9" fmla="*/ 67 h 388"/>
                <a:gd name="T10" fmla="*/ 66 w 400"/>
                <a:gd name="T11" fmla="*/ 1 h 388"/>
                <a:gd name="T12" fmla="*/ 326 w 400"/>
                <a:gd name="T13" fmla="*/ 1 h 388"/>
                <a:gd name="T14" fmla="*/ 400 w 400"/>
                <a:gd name="T15" fmla="*/ 67 h 388"/>
                <a:gd name="T16" fmla="*/ 400 w 400"/>
                <a:gd name="T17" fmla="*/ 321 h 388"/>
                <a:gd name="T18" fmla="*/ 326 w 400"/>
                <a:gd name="T19" fmla="*/ 388 h 388"/>
                <a:gd name="T20" fmla="*/ 320 w 400"/>
                <a:gd name="T21" fmla="*/ 388 h 388"/>
                <a:gd name="T22" fmla="*/ 320 w 400"/>
                <a:gd name="T23" fmla="*/ 388 h 388"/>
                <a:gd name="T24" fmla="*/ 326 w 400"/>
                <a:gd name="T25" fmla="*/ 388 h 388"/>
                <a:gd name="T26" fmla="*/ 326 w 400"/>
                <a:gd name="T2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0" h="388">
                  <a:moveTo>
                    <a:pt x="320" y="388"/>
                  </a:moveTo>
                  <a:lnTo>
                    <a:pt x="320" y="388"/>
                  </a:lnTo>
                  <a:lnTo>
                    <a:pt x="66" y="388"/>
                  </a:lnTo>
                  <a:cubicBezTo>
                    <a:pt x="29" y="388"/>
                    <a:pt x="0" y="358"/>
                    <a:pt x="0" y="321"/>
                  </a:cubicBezTo>
                  <a:lnTo>
                    <a:pt x="0" y="67"/>
                  </a:lnTo>
                  <a:cubicBezTo>
                    <a:pt x="0" y="30"/>
                    <a:pt x="29" y="0"/>
                    <a:pt x="66" y="1"/>
                  </a:cubicBezTo>
                  <a:lnTo>
                    <a:pt x="326" y="1"/>
                  </a:lnTo>
                  <a:cubicBezTo>
                    <a:pt x="364" y="0"/>
                    <a:pt x="394" y="30"/>
                    <a:pt x="400" y="67"/>
                  </a:cubicBezTo>
                  <a:lnTo>
                    <a:pt x="400" y="321"/>
                  </a:lnTo>
                  <a:cubicBezTo>
                    <a:pt x="394" y="358"/>
                    <a:pt x="364" y="388"/>
                    <a:pt x="326" y="388"/>
                  </a:cubicBezTo>
                  <a:lnTo>
                    <a:pt x="320" y="388"/>
                  </a:lnTo>
                  <a:lnTo>
                    <a:pt x="320" y="388"/>
                  </a:lnTo>
                  <a:close/>
                  <a:moveTo>
                    <a:pt x="326" y="388"/>
                  </a:moveTo>
                  <a:lnTo>
                    <a:pt x="326" y="388"/>
                  </a:lnTo>
                  <a:close/>
                </a:path>
              </a:pathLst>
            </a:custGeom>
            <a:solidFill>
              <a:srgbClr val="F585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30"/>
            <p:cNvSpPr>
              <a:spLocks noEditPoints="1"/>
            </p:cNvSpPr>
            <p:nvPr/>
          </p:nvSpPr>
          <p:spPr bwMode="auto">
            <a:xfrm>
              <a:off x="1436" y="2719"/>
              <a:ext cx="191" cy="186"/>
            </a:xfrm>
            <a:custGeom>
              <a:avLst/>
              <a:gdLst>
                <a:gd name="T0" fmla="*/ 334 w 401"/>
                <a:gd name="T1" fmla="*/ 386 h 391"/>
                <a:gd name="T2" fmla="*/ 334 w 401"/>
                <a:gd name="T3" fmla="*/ 386 h 391"/>
                <a:gd name="T4" fmla="*/ 73 w 401"/>
                <a:gd name="T5" fmla="*/ 386 h 391"/>
                <a:gd name="T6" fmla="*/ 0 w 401"/>
                <a:gd name="T7" fmla="*/ 324 h 391"/>
                <a:gd name="T8" fmla="*/ 0 w 401"/>
                <a:gd name="T9" fmla="*/ 70 h 391"/>
                <a:gd name="T10" fmla="*/ 73 w 401"/>
                <a:gd name="T11" fmla="*/ 0 h 391"/>
                <a:gd name="T12" fmla="*/ 333 w 401"/>
                <a:gd name="T13" fmla="*/ 0 h 391"/>
                <a:gd name="T14" fmla="*/ 400 w 401"/>
                <a:gd name="T15" fmla="*/ 70 h 391"/>
                <a:gd name="T16" fmla="*/ 400 w 401"/>
                <a:gd name="T17" fmla="*/ 325 h 391"/>
                <a:gd name="T18" fmla="*/ 333 w 401"/>
                <a:gd name="T19" fmla="*/ 391 h 391"/>
                <a:gd name="T20" fmla="*/ 334 w 401"/>
                <a:gd name="T21" fmla="*/ 386 h 391"/>
                <a:gd name="T22" fmla="*/ 334 w 401"/>
                <a:gd name="T23" fmla="*/ 386 h 391"/>
                <a:gd name="T24" fmla="*/ 333 w 401"/>
                <a:gd name="T25" fmla="*/ 391 h 391"/>
                <a:gd name="T26" fmla="*/ 333 w 401"/>
                <a:gd name="T27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391">
                  <a:moveTo>
                    <a:pt x="334" y="386"/>
                  </a:moveTo>
                  <a:lnTo>
                    <a:pt x="334" y="386"/>
                  </a:lnTo>
                  <a:lnTo>
                    <a:pt x="73" y="386"/>
                  </a:lnTo>
                  <a:cubicBezTo>
                    <a:pt x="35" y="386"/>
                    <a:pt x="0" y="361"/>
                    <a:pt x="0" y="324"/>
                  </a:cubicBezTo>
                  <a:lnTo>
                    <a:pt x="0" y="70"/>
                  </a:lnTo>
                  <a:cubicBezTo>
                    <a:pt x="0" y="33"/>
                    <a:pt x="35" y="3"/>
                    <a:pt x="73" y="0"/>
                  </a:cubicBezTo>
                  <a:lnTo>
                    <a:pt x="333" y="0"/>
                  </a:lnTo>
                  <a:cubicBezTo>
                    <a:pt x="371" y="3"/>
                    <a:pt x="401" y="33"/>
                    <a:pt x="400" y="70"/>
                  </a:cubicBezTo>
                  <a:lnTo>
                    <a:pt x="400" y="325"/>
                  </a:lnTo>
                  <a:cubicBezTo>
                    <a:pt x="401" y="361"/>
                    <a:pt x="371" y="391"/>
                    <a:pt x="333" y="391"/>
                  </a:cubicBezTo>
                  <a:lnTo>
                    <a:pt x="334" y="386"/>
                  </a:lnTo>
                  <a:lnTo>
                    <a:pt x="334" y="386"/>
                  </a:lnTo>
                  <a:close/>
                  <a:moveTo>
                    <a:pt x="333" y="391"/>
                  </a:moveTo>
                  <a:lnTo>
                    <a:pt x="333" y="391"/>
                  </a:lnTo>
                  <a:close/>
                </a:path>
              </a:pathLst>
            </a:custGeom>
            <a:solidFill>
              <a:srgbClr val="9D502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31"/>
            <p:cNvSpPr>
              <a:spLocks noEditPoints="1"/>
            </p:cNvSpPr>
            <p:nvPr/>
          </p:nvSpPr>
          <p:spPr bwMode="auto">
            <a:xfrm>
              <a:off x="1436" y="2712"/>
              <a:ext cx="191" cy="184"/>
            </a:xfrm>
            <a:custGeom>
              <a:avLst/>
              <a:gdLst>
                <a:gd name="T0" fmla="*/ 334 w 401"/>
                <a:gd name="T1" fmla="*/ 388 h 388"/>
                <a:gd name="T2" fmla="*/ 334 w 401"/>
                <a:gd name="T3" fmla="*/ 388 h 388"/>
                <a:gd name="T4" fmla="*/ 73 w 401"/>
                <a:gd name="T5" fmla="*/ 388 h 388"/>
                <a:gd name="T6" fmla="*/ 0 w 401"/>
                <a:gd name="T7" fmla="*/ 321 h 388"/>
                <a:gd name="T8" fmla="*/ 0 w 401"/>
                <a:gd name="T9" fmla="*/ 67 h 388"/>
                <a:gd name="T10" fmla="*/ 73 w 401"/>
                <a:gd name="T11" fmla="*/ 1 h 388"/>
                <a:gd name="T12" fmla="*/ 333 w 401"/>
                <a:gd name="T13" fmla="*/ 1 h 388"/>
                <a:gd name="T14" fmla="*/ 400 w 401"/>
                <a:gd name="T15" fmla="*/ 67 h 388"/>
                <a:gd name="T16" fmla="*/ 400 w 401"/>
                <a:gd name="T17" fmla="*/ 321 h 388"/>
                <a:gd name="T18" fmla="*/ 333 w 401"/>
                <a:gd name="T19" fmla="*/ 388 h 388"/>
                <a:gd name="T20" fmla="*/ 334 w 401"/>
                <a:gd name="T21" fmla="*/ 388 h 388"/>
                <a:gd name="T22" fmla="*/ 334 w 401"/>
                <a:gd name="T23" fmla="*/ 388 h 388"/>
                <a:gd name="T24" fmla="*/ 333 w 401"/>
                <a:gd name="T25" fmla="*/ 388 h 388"/>
                <a:gd name="T26" fmla="*/ 333 w 401"/>
                <a:gd name="T2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388">
                  <a:moveTo>
                    <a:pt x="334" y="388"/>
                  </a:moveTo>
                  <a:lnTo>
                    <a:pt x="334" y="388"/>
                  </a:lnTo>
                  <a:lnTo>
                    <a:pt x="73" y="388"/>
                  </a:lnTo>
                  <a:cubicBezTo>
                    <a:pt x="35" y="388"/>
                    <a:pt x="0" y="358"/>
                    <a:pt x="0" y="321"/>
                  </a:cubicBezTo>
                  <a:lnTo>
                    <a:pt x="0" y="67"/>
                  </a:lnTo>
                  <a:cubicBezTo>
                    <a:pt x="0" y="30"/>
                    <a:pt x="35" y="0"/>
                    <a:pt x="73" y="1"/>
                  </a:cubicBezTo>
                  <a:lnTo>
                    <a:pt x="333" y="1"/>
                  </a:lnTo>
                  <a:cubicBezTo>
                    <a:pt x="371" y="0"/>
                    <a:pt x="401" y="30"/>
                    <a:pt x="400" y="67"/>
                  </a:cubicBezTo>
                  <a:lnTo>
                    <a:pt x="400" y="321"/>
                  </a:lnTo>
                  <a:cubicBezTo>
                    <a:pt x="401" y="358"/>
                    <a:pt x="371" y="388"/>
                    <a:pt x="333" y="388"/>
                  </a:cubicBezTo>
                  <a:lnTo>
                    <a:pt x="334" y="388"/>
                  </a:lnTo>
                  <a:lnTo>
                    <a:pt x="334" y="388"/>
                  </a:lnTo>
                  <a:close/>
                  <a:moveTo>
                    <a:pt x="333" y="388"/>
                  </a:moveTo>
                  <a:lnTo>
                    <a:pt x="333" y="388"/>
                  </a:lnTo>
                  <a:close/>
                </a:path>
              </a:pathLst>
            </a:custGeom>
            <a:solidFill>
              <a:srgbClr val="F585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32"/>
            <p:cNvSpPr>
              <a:spLocks/>
            </p:cNvSpPr>
            <p:nvPr/>
          </p:nvSpPr>
          <p:spPr bwMode="auto">
            <a:xfrm>
              <a:off x="1259" y="2428"/>
              <a:ext cx="153" cy="170"/>
            </a:xfrm>
            <a:custGeom>
              <a:avLst/>
              <a:gdLst>
                <a:gd name="T0" fmla="*/ 0 w 323"/>
                <a:gd name="T1" fmla="*/ 0 h 359"/>
                <a:gd name="T2" fmla="*/ 0 w 323"/>
                <a:gd name="T3" fmla="*/ 0 h 359"/>
                <a:gd name="T4" fmla="*/ 323 w 323"/>
                <a:gd name="T5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" h="359">
                  <a:moveTo>
                    <a:pt x="0" y="0"/>
                  </a:moveTo>
                  <a:lnTo>
                    <a:pt x="0" y="0"/>
                  </a:lnTo>
                  <a:lnTo>
                    <a:pt x="323" y="359"/>
                  </a:lnTo>
                </a:path>
              </a:pathLst>
            </a:custGeom>
            <a:noFill/>
            <a:ln w="19050" cap="rnd">
              <a:solidFill>
                <a:srgbClr val="008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33"/>
            <p:cNvSpPr>
              <a:spLocks noEditPoints="1"/>
            </p:cNvSpPr>
            <p:nvPr/>
          </p:nvSpPr>
          <p:spPr bwMode="auto">
            <a:xfrm>
              <a:off x="516" y="1611"/>
              <a:ext cx="1195" cy="410"/>
            </a:xfrm>
            <a:custGeom>
              <a:avLst/>
              <a:gdLst>
                <a:gd name="T0" fmla="*/ 307 w 2520"/>
                <a:gd name="T1" fmla="*/ 0 h 866"/>
                <a:gd name="T2" fmla="*/ 480 w 2520"/>
                <a:gd name="T3" fmla="*/ 0 h 866"/>
                <a:gd name="T4" fmla="*/ 654 w 2520"/>
                <a:gd name="T5" fmla="*/ 0 h 866"/>
                <a:gd name="T6" fmla="*/ 827 w 2520"/>
                <a:gd name="T7" fmla="*/ 0 h 866"/>
                <a:gd name="T8" fmla="*/ 1000 w 2520"/>
                <a:gd name="T9" fmla="*/ 0 h 866"/>
                <a:gd name="T10" fmla="*/ 1174 w 2520"/>
                <a:gd name="T11" fmla="*/ 0 h 866"/>
                <a:gd name="T12" fmla="*/ 1347 w 2520"/>
                <a:gd name="T13" fmla="*/ 0 h 866"/>
                <a:gd name="T14" fmla="*/ 1520 w 2520"/>
                <a:gd name="T15" fmla="*/ 0 h 866"/>
                <a:gd name="T16" fmla="*/ 1694 w 2520"/>
                <a:gd name="T17" fmla="*/ 0 h 866"/>
                <a:gd name="T18" fmla="*/ 1867 w 2520"/>
                <a:gd name="T19" fmla="*/ 0 h 866"/>
                <a:gd name="T20" fmla="*/ 2040 w 2520"/>
                <a:gd name="T21" fmla="*/ 0 h 866"/>
                <a:gd name="T22" fmla="*/ 2214 w 2520"/>
                <a:gd name="T23" fmla="*/ 0 h 866"/>
                <a:gd name="T24" fmla="*/ 2320 w 2520"/>
                <a:gd name="T25" fmla="*/ 0 h 866"/>
                <a:gd name="T26" fmla="*/ 2444 w 2520"/>
                <a:gd name="T27" fmla="*/ 43 h 866"/>
                <a:gd name="T28" fmla="*/ 2473 w 2520"/>
                <a:gd name="T29" fmla="*/ 71 h 866"/>
                <a:gd name="T30" fmla="*/ 2520 w 2520"/>
                <a:gd name="T31" fmla="*/ 192 h 866"/>
                <a:gd name="T32" fmla="*/ 2520 w 2520"/>
                <a:gd name="T33" fmla="*/ 299 h 866"/>
                <a:gd name="T34" fmla="*/ 2520 w 2520"/>
                <a:gd name="T35" fmla="*/ 472 h 866"/>
                <a:gd name="T36" fmla="*/ 2520 w 2520"/>
                <a:gd name="T37" fmla="*/ 646 h 866"/>
                <a:gd name="T38" fmla="*/ 2508 w 2520"/>
                <a:gd name="T39" fmla="*/ 736 h 866"/>
                <a:gd name="T40" fmla="*/ 2464 w 2520"/>
                <a:gd name="T41" fmla="*/ 804 h 866"/>
                <a:gd name="T42" fmla="*/ 2390 w 2520"/>
                <a:gd name="T43" fmla="*/ 854 h 866"/>
                <a:gd name="T44" fmla="*/ 2308 w 2520"/>
                <a:gd name="T45" fmla="*/ 866 h 866"/>
                <a:gd name="T46" fmla="*/ 2135 w 2520"/>
                <a:gd name="T47" fmla="*/ 866 h 866"/>
                <a:gd name="T48" fmla="*/ 1961 w 2520"/>
                <a:gd name="T49" fmla="*/ 866 h 866"/>
                <a:gd name="T50" fmla="*/ 1788 w 2520"/>
                <a:gd name="T51" fmla="*/ 866 h 866"/>
                <a:gd name="T52" fmla="*/ 1615 w 2520"/>
                <a:gd name="T53" fmla="*/ 866 h 866"/>
                <a:gd name="T54" fmla="*/ 1441 w 2520"/>
                <a:gd name="T55" fmla="*/ 866 h 866"/>
                <a:gd name="T56" fmla="*/ 1268 w 2520"/>
                <a:gd name="T57" fmla="*/ 866 h 866"/>
                <a:gd name="T58" fmla="*/ 1095 w 2520"/>
                <a:gd name="T59" fmla="*/ 866 h 866"/>
                <a:gd name="T60" fmla="*/ 921 w 2520"/>
                <a:gd name="T61" fmla="*/ 866 h 866"/>
                <a:gd name="T62" fmla="*/ 748 w 2520"/>
                <a:gd name="T63" fmla="*/ 866 h 866"/>
                <a:gd name="T64" fmla="*/ 575 w 2520"/>
                <a:gd name="T65" fmla="*/ 866 h 866"/>
                <a:gd name="T66" fmla="*/ 401 w 2520"/>
                <a:gd name="T67" fmla="*/ 866 h 866"/>
                <a:gd name="T68" fmla="*/ 228 w 2520"/>
                <a:gd name="T69" fmla="*/ 866 h 866"/>
                <a:gd name="T70" fmla="*/ 131 w 2520"/>
                <a:gd name="T71" fmla="*/ 854 h 866"/>
                <a:gd name="T72" fmla="*/ 67 w 2520"/>
                <a:gd name="T73" fmla="*/ 815 h 866"/>
                <a:gd name="T74" fmla="*/ 13 w 2520"/>
                <a:gd name="T75" fmla="*/ 736 h 866"/>
                <a:gd name="T76" fmla="*/ 0 w 2520"/>
                <a:gd name="T77" fmla="*/ 661 h 866"/>
                <a:gd name="T78" fmla="*/ 0 w 2520"/>
                <a:gd name="T79" fmla="*/ 488 h 866"/>
                <a:gd name="T80" fmla="*/ 0 w 2520"/>
                <a:gd name="T81" fmla="*/ 314 h 866"/>
                <a:gd name="T82" fmla="*/ 0 w 2520"/>
                <a:gd name="T83" fmla="*/ 200 h 866"/>
                <a:gd name="T84" fmla="*/ 39 w 2520"/>
                <a:gd name="T85" fmla="*/ 83 h 866"/>
                <a:gd name="T86" fmla="*/ 72 w 2520"/>
                <a:gd name="T87" fmla="*/ 47 h 866"/>
                <a:gd name="T88" fmla="*/ 185 w 2520"/>
                <a:gd name="T89" fmla="*/ 1 h 866"/>
                <a:gd name="T90" fmla="*/ 200 w 2520"/>
                <a:gd name="T9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20" h="866">
                  <a:moveTo>
                    <a:pt x="200" y="0"/>
                  </a:moveTo>
                  <a:lnTo>
                    <a:pt x="200" y="0"/>
                  </a:lnTo>
                  <a:lnTo>
                    <a:pt x="307" y="0"/>
                  </a:lnTo>
                  <a:moveTo>
                    <a:pt x="374" y="0"/>
                  </a:moveTo>
                  <a:lnTo>
                    <a:pt x="374" y="0"/>
                  </a:lnTo>
                  <a:lnTo>
                    <a:pt x="480" y="0"/>
                  </a:lnTo>
                  <a:moveTo>
                    <a:pt x="547" y="0"/>
                  </a:moveTo>
                  <a:lnTo>
                    <a:pt x="547" y="0"/>
                  </a:lnTo>
                  <a:lnTo>
                    <a:pt x="654" y="0"/>
                  </a:lnTo>
                  <a:moveTo>
                    <a:pt x="720" y="0"/>
                  </a:moveTo>
                  <a:lnTo>
                    <a:pt x="720" y="0"/>
                  </a:lnTo>
                  <a:lnTo>
                    <a:pt x="827" y="0"/>
                  </a:lnTo>
                  <a:moveTo>
                    <a:pt x="894" y="0"/>
                  </a:moveTo>
                  <a:lnTo>
                    <a:pt x="894" y="0"/>
                  </a:lnTo>
                  <a:lnTo>
                    <a:pt x="1000" y="0"/>
                  </a:lnTo>
                  <a:moveTo>
                    <a:pt x="1067" y="0"/>
                  </a:moveTo>
                  <a:lnTo>
                    <a:pt x="1067" y="0"/>
                  </a:lnTo>
                  <a:lnTo>
                    <a:pt x="1174" y="0"/>
                  </a:lnTo>
                  <a:moveTo>
                    <a:pt x="1240" y="0"/>
                  </a:moveTo>
                  <a:lnTo>
                    <a:pt x="1240" y="0"/>
                  </a:lnTo>
                  <a:lnTo>
                    <a:pt x="1347" y="0"/>
                  </a:lnTo>
                  <a:moveTo>
                    <a:pt x="1414" y="0"/>
                  </a:moveTo>
                  <a:lnTo>
                    <a:pt x="1414" y="0"/>
                  </a:lnTo>
                  <a:lnTo>
                    <a:pt x="1520" y="0"/>
                  </a:lnTo>
                  <a:moveTo>
                    <a:pt x="1587" y="0"/>
                  </a:moveTo>
                  <a:lnTo>
                    <a:pt x="1587" y="0"/>
                  </a:lnTo>
                  <a:lnTo>
                    <a:pt x="1694" y="0"/>
                  </a:lnTo>
                  <a:moveTo>
                    <a:pt x="1760" y="0"/>
                  </a:moveTo>
                  <a:lnTo>
                    <a:pt x="1760" y="0"/>
                  </a:lnTo>
                  <a:lnTo>
                    <a:pt x="1867" y="0"/>
                  </a:lnTo>
                  <a:moveTo>
                    <a:pt x="1934" y="0"/>
                  </a:moveTo>
                  <a:lnTo>
                    <a:pt x="1934" y="0"/>
                  </a:lnTo>
                  <a:lnTo>
                    <a:pt x="2040" y="0"/>
                  </a:lnTo>
                  <a:moveTo>
                    <a:pt x="2107" y="0"/>
                  </a:moveTo>
                  <a:lnTo>
                    <a:pt x="2107" y="0"/>
                  </a:lnTo>
                  <a:lnTo>
                    <a:pt x="2214" y="0"/>
                  </a:lnTo>
                  <a:moveTo>
                    <a:pt x="2280" y="0"/>
                  </a:moveTo>
                  <a:lnTo>
                    <a:pt x="2280" y="0"/>
                  </a:lnTo>
                  <a:lnTo>
                    <a:pt x="2320" y="0"/>
                  </a:lnTo>
                  <a:lnTo>
                    <a:pt x="2356" y="3"/>
                  </a:lnTo>
                  <a:lnTo>
                    <a:pt x="2386" y="11"/>
                  </a:lnTo>
                  <a:moveTo>
                    <a:pt x="2444" y="43"/>
                  </a:moveTo>
                  <a:lnTo>
                    <a:pt x="2444" y="43"/>
                  </a:lnTo>
                  <a:lnTo>
                    <a:pt x="2449" y="47"/>
                  </a:lnTo>
                  <a:lnTo>
                    <a:pt x="2473" y="71"/>
                  </a:lnTo>
                  <a:lnTo>
                    <a:pt x="2493" y="99"/>
                  </a:lnTo>
                  <a:lnTo>
                    <a:pt x="2507" y="127"/>
                  </a:lnTo>
                  <a:moveTo>
                    <a:pt x="2520" y="192"/>
                  </a:moveTo>
                  <a:lnTo>
                    <a:pt x="2520" y="192"/>
                  </a:lnTo>
                  <a:lnTo>
                    <a:pt x="2520" y="200"/>
                  </a:lnTo>
                  <a:lnTo>
                    <a:pt x="2520" y="299"/>
                  </a:lnTo>
                  <a:moveTo>
                    <a:pt x="2520" y="366"/>
                  </a:moveTo>
                  <a:lnTo>
                    <a:pt x="2520" y="366"/>
                  </a:lnTo>
                  <a:lnTo>
                    <a:pt x="2520" y="472"/>
                  </a:lnTo>
                  <a:moveTo>
                    <a:pt x="2520" y="539"/>
                  </a:moveTo>
                  <a:lnTo>
                    <a:pt x="2520" y="539"/>
                  </a:lnTo>
                  <a:lnTo>
                    <a:pt x="2520" y="646"/>
                  </a:lnTo>
                  <a:moveTo>
                    <a:pt x="2515" y="712"/>
                  </a:moveTo>
                  <a:lnTo>
                    <a:pt x="2515" y="712"/>
                  </a:lnTo>
                  <a:lnTo>
                    <a:pt x="2508" y="736"/>
                  </a:lnTo>
                  <a:lnTo>
                    <a:pt x="2493" y="767"/>
                  </a:lnTo>
                  <a:lnTo>
                    <a:pt x="2473" y="795"/>
                  </a:lnTo>
                  <a:lnTo>
                    <a:pt x="2464" y="804"/>
                  </a:lnTo>
                  <a:moveTo>
                    <a:pt x="2411" y="844"/>
                  </a:moveTo>
                  <a:lnTo>
                    <a:pt x="2411" y="844"/>
                  </a:lnTo>
                  <a:lnTo>
                    <a:pt x="2390" y="854"/>
                  </a:lnTo>
                  <a:lnTo>
                    <a:pt x="2356" y="863"/>
                  </a:lnTo>
                  <a:lnTo>
                    <a:pt x="2320" y="866"/>
                  </a:lnTo>
                  <a:lnTo>
                    <a:pt x="2308" y="866"/>
                  </a:lnTo>
                  <a:moveTo>
                    <a:pt x="2241" y="866"/>
                  </a:moveTo>
                  <a:lnTo>
                    <a:pt x="2241" y="866"/>
                  </a:lnTo>
                  <a:lnTo>
                    <a:pt x="2135" y="866"/>
                  </a:lnTo>
                  <a:moveTo>
                    <a:pt x="2068" y="866"/>
                  </a:moveTo>
                  <a:lnTo>
                    <a:pt x="2068" y="866"/>
                  </a:lnTo>
                  <a:lnTo>
                    <a:pt x="1961" y="866"/>
                  </a:lnTo>
                  <a:moveTo>
                    <a:pt x="1895" y="866"/>
                  </a:moveTo>
                  <a:lnTo>
                    <a:pt x="1895" y="866"/>
                  </a:lnTo>
                  <a:lnTo>
                    <a:pt x="1788" y="866"/>
                  </a:lnTo>
                  <a:moveTo>
                    <a:pt x="1721" y="866"/>
                  </a:moveTo>
                  <a:lnTo>
                    <a:pt x="1721" y="866"/>
                  </a:lnTo>
                  <a:lnTo>
                    <a:pt x="1615" y="866"/>
                  </a:lnTo>
                  <a:moveTo>
                    <a:pt x="1548" y="866"/>
                  </a:moveTo>
                  <a:lnTo>
                    <a:pt x="1548" y="866"/>
                  </a:lnTo>
                  <a:lnTo>
                    <a:pt x="1441" y="866"/>
                  </a:lnTo>
                  <a:moveTo>
                    <a:pt x="1375" y="866"/>
                  </a:moveTo>
                  <a:lnTo>
                    <a:pt x="1375" y="866"/>
                  </a:lnTo>
                  <a:lnTo>
                    <a:pt x="1268" y="866"/>
                  </a:lnTo>
                  <a:moveTo>
                    <a:pt x="1201" y="866"/>
                  </a:moveTo>
                  <a:lnTo>
                    <a:pt x="1201" y="866"/>
                  </a:lnTo>
                  <a:lnTo>
                    <a:pt x="1095" y="866"/>
                  </a:lnTo>
                  <a:moveTo>
                    <a:pt x="1028" y="866"/>
                  </a:moveTo>
                  <a:lnTo>
                    <a:pt x="1028" y="866"/>
                  </a:lnTo>
                  <a:lnTo>
                    <a:pt x="921" y="866"/>
                  </a:lnTo>
                  <a:moveTo>
                    <a:pt x="855" y="866"/>
                  </a:moveTo>
                  <a:lnTo>
                    <a:pt x="855" y="866"/>
                  </a:lnTo>
                  <a:lnTo>
                    <a:pt x="748" y="866"/>
                  </a:lnTo>
                  <a:moveTo>
                    <a:pt x="681" y="866"/>
                  </a:moveTo>
                  <a:lnTo>
                    <a:pt x="681" y="866"/>
                  </a:lnTo>
                  <a:lnTo>
                    <a:pt x="575" y="866"/>
                  </a:lnTo>
                  <a:moveTo>
                    <a:pt x="508" y="866"/>
                  </a:moveTo>
                  <a:lnTo>
                    <a:pt x="508" y="866"/>
                  </a:lnTo>
                  <a:lnTo>
                    <a:pt x="401" y="866"/>
                  </a:lnTo>
                  <a:moveTo>
                    <a:pt x="335" y="866"/>
                  </a:moveTo>
                  <a:lnTo>
                    <a:pt x="335" y="866"/>
                  </a:lnTo>
                  <a:lnTo>
                    <a:pt x="228" y="866"/>
                  </a:lnTo>
                  <a:moveTo>
                    <a:pt x="162" y="862"/>
                  </a:moveTo>
                  <a:lnTo>
                    <a:pt x="162" y="862"/>
                  </a:lnTo>
                  <a:lnTo>
                    <a:pt x="131" y="854"/>
                  </a:lnTo>
                  <a:lnTo>
                    <a:pt x="100" y="839"/>
                  </a:lnTo>
                  <a:lnTo>
                    <a:pt x="72" y="819"/>
                  </a:lnTo>
                  <a:lnTo>
                    <a:pt x="67" y="815"/>
                  </a:lnTo>
                  <a:moveTo>
                    <a:pt x="26" y="763"/>
                  </a:moveTo>
                  <a:lnTo>
                    <a:pt x="26" y="763"/>
                  </a:lnTo>
                  <a:lnTo>
                    <a:pt x="13" y="736"/>
                  </a:lnTo>
                  <a:lnTo>
                    <a:pt x="4" y="702"/>
                  </a:lnTo>
                  <a:lnTo>
                    <a:pt x="0" y="666"/>
                  </a:lnTo>
                  <a:lnTo>
                    <a:pt x="0" y="661"/>
                  </a:lnTo>
                  <a:moveTo>
                    <a:pt x="0" y="594"/>
                  </a:moveTo>
                  <a:lnTo>
                    <a:pt x="0" y="594"/>
                  </a:lnTo>
                  <a:lnTo>
                    <a:pt x="0" y="488"/>
                  </a:lnTo>
                  <a:moveTo>
                    <a:pt x="0" y="421"/>
                  </a:moveTo>
                  <a:lnTo>
                    <a:pt x="0" y="421"/>
                  </a:lnTo>
                  <a:lnTo>
                    <a:pt x="0" y="314"/>
                  </a:lnTo>
                  <a:moveTo>
                    <a:pt x="0" y="248"/>
                  </a:moveTo>
                  <a:lnTo>
                    <a:pt x="0" y="248"/>
                  </a:lnTo>
                  <a:lnTo>
                    <a:pt x="0" y="200"/>
                  </a:lnTo>
                  <a:lnTo>
                    <a:pt x="4" y="164"/>
                  </a:lnTo>
                  <a:lnTo>
                    <a:pt x="10" y="142"/>
                  </a:lnTo>
                  <a:moveTo>
                    <a:pt x="39" y="83"/>
                  </a:moveTo>
                  <a:lnTo>
                    <a:pt x="39" y="83"/>
                  </a:lnTo>
                  <a:lnTo>
                    <a:pt x="48" y="71"/>
                  </a:lnTo>
                  <a:lnTo>
                    <a:pt x="72" y="47"/>
                  </a:lnTo>
                  <a:lnTo>
                    <a:pt x="100" y="27"/>
                  </a:lnTo>
                  <a:lnTo>
                    <a:pt x="121" y="17"/>
                  </a:lnTo>
                  <a:moveTo>
                    <a:pt x="185" y="1"/>
                  </a:moveTo>
                  <a:lnTo>
                    <a:pt x="185" y="1"/>
                  </a:lnTo>
                  <a:lnTo>
                    <a:pt x="200" y="0"/>
                  </a:lnTo>
                  <a:lnTo>
                    <a:pt x="200" y="0"/>
                  </a:lnTo>
                  <a:moveTo>
                    <a:pt x="200" y="0"/>
                  </a:moveTo>
                  <a:lnTo>
                    <a:pt x="200" y="0"/>
                  </a:lnTo>
                  <a:close/>
                </a:path>
              </a:pathLst>
            </a:custGeom>
            <a:noFill/>
            <a:ln w="9525" cap="rnd">
              <a:solidFill>
                <a:srgbClr val="FF99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34"/>
            <p:cNvSpPr>
              <a:spLocks noEditPoints="1"/>
            </p:cNvSpPr>
            <p:nvPr/>
          </p:nvSpPr>
          <p:spPr bwMode="auto">
            <a:xfrm>
              <a:off x="596" y="1726"/>
              <a:ext cx="189" cy="185"/>
            </a:xfrm>
            <a:custGeom>
              <a:avLst/>
              <a:gdLst>
                <a:gd name="T0" fmla="*/ 333 w 400"/>
                <a:gd name="T1" fmla="*/ 390 h 390"/>
                <a:gd name="T2" fmla="*/ 333 w 400"/>
                <a:gd name="T3" fmla="*/ 390 h 390"/>
                <a:gd name="T4" fmla="*/ 69 w 400"/>
                <a:gd name="T5" fmla="*/ 390 h 390"/>
                <a:gd name="T6" fmla="*/ 0 w 400"/>
                <a:gd name="T7" fmla="*/ 321 h 390"/>
                <a:gd name="T8" fmla="*/ 0 w 400"/>
                <a:gd name="T9" fmla="*/ 67 h 390"/>
                <a:gd name="T10" fmla="*/ 69 w 400"/>
                <a:gd name="T11" fmla="*/ 3 h 390"/>
                <a:gd name="T12" fmla="*/ 329 w 400"/>
                <a:gd name="T13" fmla="*/ 3 h 390"/>
                <a:gd name="T14" fmla="*/ 400 w 400"/>
                <a:gd name="T15" fmla="*/ 67 h 390"/>
                <a:gd name="T16" fmla="*/ 400 w 400"/>
                <a:gd name="T17" fmla="*/ 322 h 390"/>
                <a:gd name="T18" fmla="*/ 329 w 400"/>
                <a:gd name="T19" fmla="*/ 387 h 390"/>
                <a:gd name="T20" fmla="*/ 333 w 400"/>
                <a:gd name="T21" fmla="*/ 390 h 390"/>
                <a:gd name="T22" fmla="*/ 333 w 400"/>
                <a:gd name="T23" fmla="*/ 390 h 390"/>
                <a:gd name="T24" fmla="*/ 329 w 400"/>
                <a:gd name="T25" fmla="*/ 387 h 390"/>
                <a:gd name="T26" fmla="*/ 329 w 400"/>
                <a:gd name="T27" fmla="*/ 387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0" h="390">
                  <a:moveTo>
                    <a:pt x="333" y="390"/>
                  </a:moveTo>
                  <a:lnTo>
                    <a:pt x="333" y="390"/>
                  </a:lnTo>
                  <a:lnTo>
                    <a:pt x="69" y="390"/>
                  </a:lnTo>
                  <a:cubicBezTo>
                    <a:pt x="31" y="390"/>
                    <a:pt x="0" y="357"/>
                    <a:pt x="0" y="321"/>
                  </a:cubicBezTo>
                  <a:lnTo>
                    <a:pt x="0" y="67"/>
                  </a:lnTo>
                  <a:cubicBezTo>
                    <a:pt x="0" y="30"/>
                    <a:pt x="31" y="0"/>
                    <a:pt x="69" y="3"/>
                  </a:cubicBezTo>
                  <a:lnTo>
                    <a:pt x="329" y="3"/>
                  </a:lnTo>
                  <a:cubicBezTo>
                    <a:pt x="366" y="0"/>
                    <a:pt x="397" y="30"/>
                    <a:pt x="400" y="67"/>
                  </a:cubicBezTo>
                  <a:lnTo>
                    <a:pt x="400" y="322"/>
                  </a:lnTo>
                  <a:cubicBezTo>
                    <a:pt x="397" y="358"/>
                    <a:pt x="366" y="387"/>
                    <a:pt x="329" y="387"/>
                  </a:cubicBezTo>
                  <a:lnTo>
                    <a:pt x="333" y="390"/>
                  </a:lnTo>
                  <a:lnTo>
                    <a:pt x="333" y="390"/>
                  </a:lnTo>
                  <a:close/>
                  <a:moveTo>
                    <a:pt x="329" y="387"/>
                  </a:moveTo>
                  <a:lnTo>
                    <a:pt x="329" y="387"/>
                  </a:lnTo>
                  <a:close/>
                </a:path>
              </a:pathLst>
            </a:custGeom>
            <a:solidFill>
              <a:srgbClr val="9D502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35"/>
            <p:cNvSpPr>
              <a:spLocks noEditPoints="1"/>
            </p:cNvSpPr>
            <p:nvPr/>
          </p:nvSpPr>
          <p:spPr bwMode="auto">
            <a:xfrm>
              <a:off x="596" y="1715"/>
              <a:ext cx="189" cy="190"/>
            </a:xfrm>
            <a:custGeom>
              <a:avLst/>
              <a:gdLst>
                <a:gd name="T0" fmla="*/ 333 w 400"/>
                <a:gd name="T1" fmla="*/ 400 h 400"/>
                <a:gd name="T2" fmla="*/ 333 w 400"/>
                <a:gd name="T3" fmla="*/ 400 h 400"/>
                <a:gd name="T4" fmla="*/ 69 w 400"/>
                <a:gd name="T5" fmla="*/ 400 h 400"/>
                <a:gd name="T6" fmla="*/ 0 w 400"/>
                <a:gd name="T7" fmla="*/ 326 h 400"/>
                <a:gd name="T8" fmla="*/ 0 w 400"/>
                <a:gd name="T9" fmla="*/ 71 h 400"/>
                <a:gd name="T10" fmla="*/ 69 w 400"/>
                <a:gd name="T11" fmla="*/ 0 h 400"/>
                <a:gd name="T12" fmla="*/ 329 w 400"/>
                <a:gd name="T13" fmla="*/ 0 h 400"/>
                <a:gd name="T14" fmla="*/ 400 w 400"/>
                <a:gd name="T15" fmla="*/ 71 h 400"/>
                <a:gd name="T16" fmla="*/ 400 w 400"/>
                <a:gd name="T17" fmla="*/ 326 h 400"/>
                <a:gd name="T18" fmla="*/ 329 w 400"/>
                <a:gd name="T19" fmla="*/ 393 h 400"/>
                <a:gd name="T20" fmla="*/ 333 w 400"/>
                <a:gd name="T21" fmla="*/ 400 h 400"/>
                <a:gd name="T22" fmla="*/ 333 w 400"/>
                <a:gd name="T23" fmla="*/ 400 h 400"/>
                <a:gd name="T24" fmla="*/ 329 w 400"/>
                <a:gd name="T25" fmla="*/ 393 h 400"/>
                <a:gd name="T26" fmla="*/ 329 w 400"/>
                <a:gd name="T27" fmla="*/ 39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0" h="400">
                  <a:moveTo>
                    <a:pt x="333" y="400"/>
                  </a:moveTo>
                  <a:lnTo>
                    <a:pt x="333" y="400"/>
                  </a:lnTo>
                  <a:lnTo>
                    <a:pt x="69" y="400"/>
                  </a:lnTo>
                  <a:cubicBezTo>
                    <a:pt x="31" y="400"/>
                    <a:pt x="0" y="363"/>
                    <a:pt x="0" y="326"/>
                  </a:cubicBezTo>
                  <a:lnTo>
                    <a:pt x="0" y="71"/>
                  </a:lnTo>
                  <a:cubicBezTo>
                    <a:pt x="0" y="35"/>
                    <a:pt x="31" y="5"/>
                    <a:pt x="69" y="0"/>
                  </a:cubicBezTo>
                  <a:lnTo>
                    <a:pt x="329" y="0"/>
                  </a:lnTo>
                  <a:cubicBezTo>
                    <a:pt x="366" y="5"/>
                    <a:pt x="397" y="35"/>
                    <a:pt x="400" y="71"/>
                  </a:cubicBezTo>
                  <a:lnTo>
                    <a:pt x="400" y="326"/>
                  </a:lnTo>
                  <a:cubicBezTo>
                    <a:pt x="397" y="363"/>
                    <a:pt x="366" y="393"/>
                    <a:pt x="329" y="393"/>
                  </a:cubicBezTo>
                  <a:lnTo>
                    <a:pt x="333" y="400"/>
                  </a:lnTo>
                  <a:lnTo>
                    <a:pt x="333" y="400"/>
                  </a:lnTo>
                  <a:close/>
                  <a:moveTo>
                    <a:pt x="329" y="393"/>
                  </a:moveTo>
                  <a:lnTo>
                    <a:pt x="329" y="393"/>
                  </a:lnTo>
                  <a:close/>
                </a:path>
              </a:pathLst>
            </a:custGeom>
            <a:solidFill>
              <a:srgbClr val="F585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Rectangle 36"/>
            <p:cNvSpPr>
              <a:spLocks noChangeArrowheads="1"/>
            </p:cNvSpPr>
            <p:nvPr/>
          </p:nvSpPr>
          <p:spPr bwMode="auto">
            <a:xfrm>
              <a:off x="642" y="1781"/>
              <a:ext cx="13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Helvetica Neue"/>
                </a:rPr>
                <a:t>FW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5" name="Freeform 37"/>
            <p:cNvSpPr>
              <a:spLocks noEditPoints="1"/>
            </p:cNvSpPr>
            <p:nvPr/>
          </p:nvSpPr>
          <p:spPr bwMode="auto">
            <a:xfrm>
              <a:off x="1158" y="1726"/>
              <a:ext cx="192" cy="185"/>
            </a:xfrm>
            <a:custGeom>
              <a:avLst/>
              <a:gdLst>
                <a:gd name="T0" fmla="*/ 333 w 403"/>
                <a:gd name="T1" fmla="*/ 390 h 390"/>
                <a:gd name="T2" fmla="*/ 333 w 403"/>
                <a:gd name="T3" fmla="*/ 390 h 390"/>
                <a:gd name="T4" fmla="*/ 74 w 403"/>
                <a:gd name="T5" fmla="*/ 390 h 390"/>
                <a:gd name="T6" fmla="*/ 0 w 403"/>
                <a:gd name="T7" fmla="*/ 321 h 390"/>
                <a:gd name="T8" fmla="*/ 0 w 403"/>
                <a:gd name="T9" fmla="*/ 67 h 390"/>
                <a:gd name="T10" fmla="*/ 74 w 403"/>
                <a:gd name="T11" fmla="*/ 3 h 390"/>
                <a:gd name="T12" fmla="*/ 335 w 403"/>
                <a:gd name="T13" fmla="*/ 3 h 390"/>
                <a:gd name="T14" fmla="*/ 400 w 403"/>
                <a:gd name="T15" fmla="*/ 67 h 390"/>
                <a:gd name="T16" fmla="*/ 400 w 403"/>
                <a:gd name="T17" fmla="*/ 322 h 390"/>
                <a:gd name="T18" fmla="*/ 335 w 403"/>
                <a:gd name="T19" fmla="*/ 387 h 390"/>
                <a:gd name="T20" fmla="*/ 333 w 403"/>
                <a:gd name="T21" fmla="*/ 390 h 390"/>
                <a:gd name="T22" fmla="*/ 333 w 403"/>
                <a:gd name="T23" fmla="*/ 390 h 390"/>
                <a:gd name="T24" fmla="*/ 335 w 403"/>
                <a:gd name="T25" fmla="*/ 387 h 390"/>
                <a:gd name="T26" fmla="*/ 335 w 403"/>
                <a:gd name="T27" fmla="*/ 387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390">
                  <a:moveTo>
                    <a:pt x="333" y="390"/>
                  </a:moveTo>
                  <a:lnTo>
                    <a:pt x="333" y="390"/>
                  </a:lnTo>
                  <a:lnTo>
                    <a:pt x="74" y="390"/>
                  </a:lnTo>
                  <a:cubicBezTo>
                    <a:pt x="37" y="390"/>
                    <a:pt x="0" y="357"/>
                    <a:pt x="0" y="321"/>
                  </a:cubicBezTo>
                  <a:lnTo>
                    <a:pt x="0" y="67"/>
                  </a:lnTo>
                  <a:cubicBezTo>
                    <a:pt x="0" y="30"/>
                    <a:pt x="37" y="0"/>
                    <a:pt x="74" y="3"/>
                  </a:cubicBezTo>
                  <a:lnTo>
                    <a:pt x="335" y="3"/>
                  </a:lnTo>
                  <a:cubicBezTo>
                    <a:pt x="372" y="0"/>
                    <a:pt x="403" y="30"/>
                    <a:pt x="400" y="67"/>
                  </a:cubicBezTo>
                  <a:lnTo>
                    <a:pt x="400" y="322"/>
                  </a:lnTo>
                  <a:cubicBezTo>
                    <a:pt x="403" y="358"/>
                    <a:pt x="372" y="387"/>
                    <a:pt x="335" y="387"/>
                  </a:cubicBezTo>
                  <a:lnTo>
                    <a:pt x="333" y="390"/>
                  </a:lnTo>
                  <a:lnTo>
                    <a:pt x="333" y="390"/>
                  </a:lnTo>
                  <a:close/>
                  <a:moveTo>
                    <a:pt x="335" y="387"/>
                  </a:moveTo>
                  <a:lnTo>
                    <a:pt x="335" y="387"/>
                  </a:lnTo>
                  <a:close/>
                </a:path>
              </a:pathLst>
            </a:custGeom>
            <a:solidFill>
              <a:srgbClr val="9D502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38"/>
            <p:cNvSpPr>
              <a:spLocks noEditPoints="1"/>
            </p:cNvSpPr>
            <p:nvPr/>
          </p:nvSpPr>
          <p:spPr bwMode="auto">
            <a:xfrm>
              <a:off x="1158" y="1715"/>
              <a:ext cx="192" cy="190"/>
            </a:xfrm>
            <a:custGeom>
              <a:avLst/>
              <a:gdLst>
                <a:gd name="T0" fmla="*/ 333 w 403"/>
                <a:gd name="T1" fmla="*/ 400 h 400"/>
                <a:gd name="T2" fmla="*/ 333 w 403"/>
                <a:gd name="T3" fmla="*/ 400 h 400"/>
                <a:gd name="T4" fmla="*/ 74 w 403"/>
                <a:gd name="T5" fmla="*/ 400 h 400"/>
                <a:gd name="T6" fmla="*/ 0 w 403"/>
                <a:gd name="T7" fmla="*/ 326 h 400"/>
                <a:gd name="T8" fmla="*/ 0 w 403"/>
                <a:gd name="T9" fmla="*/ 71 h 400"/>
                <a:gd name="T10" fmla="*/ 74 w 403"/>
                <a:gd name="T11" fmla="*/ 0 h 400"/>
                <a:gd name="T12" fmla="*/ 335 w 403"/>
                <a:gd name="T13" fmla="*/ 0 h 400"/>
                <a:gd name="T14" fmla="*/ 400 w 403"/>
                <a:gd name="T15" fmla="*/ 71 h 400"/>
                <a:gd name="T16" fmla="*/ 400 w 403"/>
                <a:gd name="T17" fmla="*/ 326 h 400"/>
                <a:gd name="T18" fmla="*/ 335 w 403"/>
                <a:gd name="T19" fmla="*/ 393 h 400"/>
                <a:gd name="T20" fmla="*/ 333 w 403"/>
                <a:gd name="T21" fmla="*/ 400 h 400"/>
                <a:gd name="T22" fmla="*/ 333 w 403"/>
                <a:gd name="T23" fmla="*/ 400 h 400"/>
                <a:gd name="T24" fmla="*/ 335 w 403"/>
                <a:gd name="T25" fmla="*/ 393 h 400"/>
                <a:gd name="T26" fmla="*/ 335 w 403"/>
                <a:gd name="T27" fmla="*/ 39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400">
                  <a:moveTo>
                    <a:pt x="333" y="400"/>
                  </a:moveTo>
                  <a:lnTo>
                    <a:pt x="333" y="400"/>
                  </a:lnTo>
                  <a:lnTo>
                    <a:pt x="74" y="400"/>
                  </a:lnTo>
                  <a:cubicBezTo>
                    <a:pt x="37" y="400"/>
                    <a:pt x="0" y="363"/>
                    <a:pt x="0" y="326"/>
                  </a:cubicBezTo>
                  <a:lnTo>
                    <a:pt x="0" y="71"/>
                  </a:lnTo>
                  <a:cubicBezTo>
                    <a:pt x="0" y="35"/>
                    <a:pt x="37" y="5"/>
                    <a:pt x="74" y="0"/>
                  </a:cubicBezTo>
                  <a:lnTo>
                    <a:pt x="335" y="0"/>
                  </a:lnTo>
                  <a:cubicBezTo>
                    <a:pt x="372" y="5"/>
                    <a:pt x="403" y="35"/>
                    <a:pt x="400" y="71"/>
                  </a:cubicBezTo>
                  <a:lnTo>
                    <a:pt x="400" y="326"/>
                  </a:lnTo>
                  <a:cubicBezTo>
                    <a:pt x="403" y="363"/>
                    <a:pt x="372" y="393"/>
                    <a:pt x="335" y="393"/>
                  </a:cubicBezTo>
                  <a:lnTo>
                    <a:pt x="333" y="400"/>
                  </a:lnTo>
                  <a:lnTo>
                    <a:pt x="333" y="400"/>
                  </a:lnTo>
                  <a:close/>
                  <a:moveTo>
                    <a:pt x="335" y="393"/>
                  </a:moveTo>
                  <a:lnTo>
                    <a:pt x="335" y="393"/>
                  </a:lnTo>
                  <a:close/>
                </a:path>
              </a:pathLst>
            </a:custGeom>
            <a:solidFill>
              <a:srgbClr val="F585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Rectangle 39"/>
            <p:cNvSpPr>
              <a:spLocks noChangeArrowheads="1"/>
            </p:cNvSpPr>
            <p:nvPr/>
          </p:nvSpPr>
          <p:spPr bwMode="auto">
            <a:xfrm>
              <a:off x="1208" y="1781"/>
              <a:ext cx="13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Helvetica Neue"/>
                </a:rPr>
                <a:t>FW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" name="Freeform 40"/>
            <p:cNvSpPr>
              <a:spLocks noEditPoints="1"/>
            </p:cNvSpPr>
            <p:nvPr/>
          </p:nvSpPr>
          <p:spPr bwMode="auto">
            <a:xfrm>
              <a:off x="880" y="1726"/>
              <a:ext cx="186" cy="185"/>
            </a:xfrm>
            <a:custGeom>
              <a:avLst/>
              <a:gdLst>
                <a:gd name="T0" fmla="*/ 320 w 393"/>
                <a:gd name="T1" fmla="*/ 390 h 390"/>
                <a:gd name="T2" fmla="*/ 320 w 393"/>
                <a:gd name="T3" fmla="*/ 390 h 390"/>
                <a:gd name="T4" fmla="*/ 65 w 393"/>
                <a:gd name="T5" fmla="*/ 390 h 390"/>
                <a:gd name="T6" fmla="*/ 0 w 393"/>
                <a:gd name="T7" fmla="*/ 321 h 390"/>
                <a:gd name="T8" fmla="*/ 0 w 393"/>
                <a:gd name="T9" fmla="*/ 67 h 390"/>
                <a:gd name="T10" fmla="*/ 65 w 393"/>
                <a:gd name="T11" fmla="*/ 3 h 390"/>
                <a:gd name="T12" fmla="*/ 325 w 393"/>
                <a:gd name="T13" fmla="*/ 3 h 390"/>
                <a:gd name="T14" fmla="*/ 387 w 393"/>
                <a:gd name="T15" fmla="*/ 67 h 390"/>
                <a:gd name="T16" fmla="*/ 387 w 393"/>
                <a:gd name="T17" fmla="*/ 322 h 390"/>
                <a:gd name="T18" fmla="*/ 325 w 393"/>
                <a:gd name="T19" fmla="*/ 387 h 390"/>
                <a:gd name="T20" fmla="*/ 320 w 393"/>
                <a:gd name="T21" fmla="*/ 390 h 390"/>
                <a:gd name="T22" fmla="*/ 320 w 393"/>
                <a:gd name="T23" fmla="*/ 390 h 390"/>
                <a:gd name="T24" fmla="*/ 325 w 393"/>
                <a:gd name="T25" fmla="*/ 387 h 390"/>
                <a:gd name="T26" fmla="*/ 325 w 393"/>
                <a:gd name="T27" fmla="*/ 387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390">
                  <a:moveTo>
                    <a:pt x="320" y="390"/>
                  </a:moveTo>
                  <a:lnTo>
                    <a:pt x="320" y="390"/>
                  </a:lnTo>
                  <a:lnTo>
                    <a:pt x="65" y="390"/>
                  </a:lnTo>
                  <a:cubicBezTo>
                    <a:pt x="28" y="390"/>
                    <a:pt x="0" y="357"/>
                    <a:pt x="0" y="321"/>
                  </a:cubicBezTo>
                  <a:lnTo>
                    <a:pt x="0" y="67"/>
                  </a:lnTo>
                  <a:cubicBezTo>
                    <a:pt x="0" y="30"/>
                    <a:pt x="28" y="0"/>
                    <a:pt x="65" y="3"/>
                  </a:cubicBezTo>
                  <a:lnTo>
                    <a:pt x="325" y="3"/>
                  </a:lnTo>
                  <a:cubicBezTo>
                    <a:pt x="363" y="0"/>
                    <a:pt x="393" y="30"/>
                    <a:pt x="387" y="67"/>
                  </a:cubicBezTo>
                  <a:lnTo>
                    <a:pt x="387" y="322"/>
                  </a:lnTo>
                  <a:cubicBezTo>
                    <a:pt x="393" y="358"/>
                    <a:pt x="363" y="387"/>
                    <a:pt x="325" y="387"/>
                  </a:cubicBezTo>
                  <a:lnTo>
                    <a:pt x="320" y="390"/>
                  </a:lnTo>
                  <a:lnTo>
                    <a:pt x="320" y="390"/>
                  </a:lnTo>
                  <a:close/>
                  <a:moveTo>
                    <a:pt x="325" y="387"/>
                  </a:moveTo>
                  <a:lnTo>
                    <a:pt x="325" y="387"/>
                  </a:lnTo>
                  <a:close/>
                </a:path>
              </a:pathLst>
            </a:custGeom>
            <a:solidFill>
              <a:srgbClr val="9D502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41"/>
            <p:cNvSpPr>
              <a:spLocks noEditPoints="1"/>
            </p:cNvSpPr>
            <p:nvPr/>
          </p:nvSpPr>
          <p:spPr bwMode="auto">
            <a:xfrm>
              <a:off x="880" y="1715"/>
              <a:ext cx="186" cy="190"/>
            </a:xfrm>
            <a:custGeom>
              <a:avLst/>
              <a:gdLst>
                <a:gd name="T0" fmla="*/ 320 w 393"/>
                <a:gd name="T1" fmla="*/ 400 h 400"/>
                <a:gd name="T2" fmla="*/ 320 w 393"/>
                <a:gd name="T3" fmla="*/ 400 h 400"/>
                <a:gd name="T4" fmla="*/ 65 w 393"/>
                <a:gd name="T5" fmla="*/ 400 h 400"/>
                <a:gd name="T6" fmla="*/ 0 w 393"/>
                <a:gd name="T7" fmla="*/ 326 h 400"/>
                <a:gd name="T8" fmla="*/ 0 w 393"/>
                <a:gd name="T9" fmla="*/ 71 h 400"/>
                <a:gd name="T10" fmla="*/ 65 w 393"/>
                <a:gd name="T11" fmla="*/ 0 h 400"/>
                <a:gd name="T12" fmla="*/ 325 w 393"/>
                <a:gd name="T13" fmla="*/ 0 h 400"/>
                <a:gd name="T14" fmla="*/ 387 w 393"/>
                <a:gd name="T15" fmla="*/ 71 h 400"/>
                <a:gd name="T16" fmla="*/ 387 w 393"/>
                <a:gd name="T17" fmla="*/ 326 h 400"/>
                <a:gd name="T18" fmla="*/ 325 w 393"/>
                <a:gd name="T19" fmla="*/ 393 h 400"/>
                <a:gd name="T20" fmla="*/ 320 w 393"/>
                <a:gd name="T21" fmla="*/ 400 h 400"/>
                <a:gd name="T22" fmla="*/ 320 w 393"/>
                <a:gd name="T23" fmla="*/ 400 h 400"/>
                <a:gd name="T24" fmla="*/ 325 w 393"/>
                <a:gd name="T25" fmla="*/ 393 h 400"/>
                <a:gd name="T26" fmla="*/ 325 w 393"/>
                <a:gd name="T27" fmla="*/ 39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400">
                  <a:moveTo>
                    <a:pt x="320" y="400"/>
                  </a:moveTo>
                  <a:lnTo>
                    <a:pt x="320" y="400"/>
                  </a:lnTo>
                  <a:lnTo>
                    <a:pt x="65" y="400"/>
                  </a:lnTo>
                  <a:cubicBezTo>
                    <a:pt x="28" y="400"/>
                    <a:pt x="0" y="363"/>
                    <a:pt x="0" y="326"/>
                  </a:cubicBezTo>
                  <a:lnTo>
                    <a:pt x="0" y="71"/>
                  </a:lnTo>
                  <a:cubicBezTo>
                    <a:pt x="0" y="35"/>
                    <a:pt x="28" y="5"/>
                    <a:pt x="65" y="0"/>
                  </a:cubicBezTo>
                  <a:lnTo>
                    <a:pt x="325" y="0"/>
                  </a:lnTo>
                  <a:cubicBezTo>
                    <a:pt x="363" y="5"/>
                    <a:pt x="393" y="35"/>
                    <a:pt x="387" y="71"/>
                  </a:cubicBezTo>
                  <a:lnTo>
                    <a:pt x="387" y="326"/>
                  </a:lnTo>
                  <a:cubicBezTo>
                    <a:pt x="393" y="363"/>
                    <a:pt x="363" y="393"/>
                    <a:pt x="325" y="393"/>
                  </a:cubicBezTo>
                  <a:lnTo>
                    <a:pt x="320" y="400"/>
                  </a:lnTo>
                  <a:lnTo>
                    <a:pt x="320" y="400"/>
                  </a:lnTo>
                  <a:close/>
                  <a:moveTo>
                    <a:pt x="325" y="393"/>
                  </a:moveTo>
                  <a:lnTo>
                    <a:pt x="325" y="393"/>
                  </a:lnTo>
                  <a:close/>
                </a:path>
              </a:pathLst>
            </a:custGeom>
            <a:solidFill>
              <a:srgbClr val="F585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Rectangle 42"/>
            <p:cNvSpPr>
              <a:spLocks noChangeArrowheads="1"/>
            </p:cNvSpPr>
            <p:nvPr/>
          </p:nvSpPr>
          <p:spPr bwMode="auto">
            <a:xfrm>
              <a:off x="926" y="1781"/>
              <a:ext cx="13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Helvetica Neue"/>
                </a:rPr>
                <a:t>FW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1" name="Freeform 43"/>
            <p:cNvSpPr>
              <a:spLocks noEditPoints="1"/>
            </p:cNvSpPr>
            <p:nvPr/>
          </p:nvSpPr>
          <p:spPr bwMode="auto">
            <a:xfrm>
              <a:off x="1443" y="1726"/>
              <a:ext cx="190" cy="185"/>
            </a:xfrm>
            <a:custGeom>
              <a:avLst/>
              <a:gdLst>
                <a:gd name="T0" fmla="*/ 333 w 400"/>
                <a:gd name="T1" fmla="*/ 390 h 390"/>
                <a:gd name="T2" fmla="*/ 333 w 400"/>
                <a:gd name="T3" fmla="*/ 390 h 390"/>
                <a:gd name="T4" fmla="*/ 71 w 400"/>
                <a:gd name="T5" fmla="*/ 390 h 390"/>
                <a:gd name="T6" fmla="*/ 0 w 400"/>
                <a:gd name="T7" fmla="*/ 321 h 390"/>
                <a:gd name="T8" fmla="*/ 0 w 400"/>
                <a:gd name="T9" fmla="*/ 67 h 390"/>
                <a:gd name="T10" fmla="*/ 71 w 400"/>
                <a:gd name="T11" fmla="*/ 3 h 390"/>
                <a:gd name="T12" fmla="*/ 331 w 400"/>
                <a:gd name="T13" fmla="*/ 3 h 390"/>
                <a:gd name="T14" fmla="*/ 400 w 400"/>
                <a:gd name="T15" fmla="*/ 67 h 390"/>
                <a:gd name="T16" fmla="*/ 400 w 400"/>
                <a:gd name="T17" fmla="*/ 322 h 390"/>
                <a:gd name="T18" fmla="*/ 331 w 400"/>
                <a:gd name="T19" fmla="*/ 387 h 390"/>
                <a:gd name="T20" fmla="*/ 333 w 400"/>
                <a:gd name="T21" fmla="*/ 390 h 390"/>
                <a:gd name="T22" fmla="*/ 333 w 400"/>
                <a:gd name="T23" fmla="*/ 390 h 390"/>
                <a:gd name="T24" fmla="*/ 331 w 400"/>
                <a:gd name="T25" fmla="*/ 387 h 390"/>
                <a:gd name="T26" fmla="*/ 331 w 400"/>
                <a:gd name="T27" fmla="*/ 387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0" h="390">
                  <a:moveTo>
                    <a:pt x="333" y="390"/>
                  </a:moveTo>
                  <a:lnTo>
                    <a:pt x="333" y="390"/>
                  </a:lnTo>
                  <a:lnTo>
                    <a:pt x="71" y="390"/>
                  </a:lnTo>
                  <a:cubicBezTo>
                    <a:pt x="33" y="390"/>
                    <a:pt x="0" y="357"/>
                    <a:pt x="0" y="321"/>
                  </a:cubicBezTo>
                  <a:lnTo>
                    <a:pt x="0" y="67"/>
                  </a:lnTo>
                  <a:cubicBezTo>
                    <a:pt x="0" y="30"/>
                    <a:pt x="33" y="0"/>
                    <a:pt x="71" y="3"/>
                  </a:cubicBezTo>
                  <a:lnTo>
                    <a:pt x="331" y="3"/>
                  </a:lnTo>
                  <a:cubicBezTo>
                    <a:pt x="368" y="0"/>
                    <a:pt x="399" y="30"/>
                    <a:pt x="400" y="67"/>
                  </a:cubicBezTo>
                  <a:lnTo>
                    <a:pt x="400" y="322"/>
                  </a:lnTo>
                  <a:cubicBezTo>
                    <a:pt x="399" y="358"/>
                    <a:pt x="368" y="387"/>
                    <a:pt x="331" y="387"/>
                  </a:cubicBezTo>
                  <a:lnTo>
                    <a:pt x="333" y="390"/>
                  </a:lnTo>
                  <a:lnTo>
                    <a:pt x="333" y="390"/>
                  </a:lnTo>
                  <a:close/>
                  <a:moveTo>
                    <a:pt x="331" y="387"/>
                  </a:moveTo>
                  <a:lnTo>
                    <a:pt x="331" y="387"/>
                  </a:lnTo>
                  <a:close/>
                </a:path>
              </a:pathLst>
            </a:custGeom>
            <a:solidFill>
              <a:srgbClr val="9D502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44"/>
            <p:cNvSpPr>
              <a:spLocks noEditPoints="1"/>
            </p:cNvSpPr>
            <p:nvPr/>
          </p:nvSpPr>
          <p:spPr bwMode="auto">
            <a:xfrm>
              <a:off x="1443" y="1715"/>
              <a:ext cx="190" cy="190"/>
            </a:xfrm>
            <a:custGeom>
              <a:avLst/>
              <a:gdLst>
                <a:gd name="T0" fmla="*/ 333 w 400"/>
                <a:gd name="T1" fmla="*/ 400 h 400"/>
                <a:gd name="T2" fmla="*/ 333 w 400"/>
                <a:gd name="T3" fmla="*/ 400 h 400"/>
                <a:gd name="T4" fmla="*/ 71 w 400"/>
                <a:gd name="T5" fmla="*/ 400 h 400"/>
                <a:gd name="T6" fmla="*/ 0 w 400"/>
                <a:gd name="T7" fmla="*/ 326 h 400"/>
                <a:gd name="T8" fmla="*/ 0 w 400"/>
                <a:gd name="T9" fmla="*/ 71 h 400"/>
                <a:gd name="T10" fmla="*/ 71 w 400"/>
                <a:gd name="T11" fmla="*/ 0 h 400"/>
                <a:gd name="T12" fmla="*/ 331 w 400"/>
                <a:gd name="T13" fmla="*/ 0 h 400"/>
                <a:gd name="T14" fmla="*/ 400 w 400"/>
                <a:gd name="T15" fmla="*/ 71 h 400"/>
                <a:gd name="T16" fmla="*/ 400 w 400"/>
                <a:gd name="T17" fmla="*/ 326 h 400"/>
                <a:gd name="T18" fmla="*/ 331 w 400"/>
                <a:gd name="T19" fmla="*/ 393 h 400"/>
                <a:gd name="T20" fmla="*/ 333 w 400"/>
                <a:gd name="T21" fmla="*/ 400 h 400"/>
                <a:gd name="T22" fmla="*/ 333 w 400"/>
                <a:gd name="T23" fmla="*/ 400 h 400"/>
                <a:gd name="T24" fmla="*/ 331 w 400"/>
                <a:gd name="T25" fmla="*/ 393 h 400"/>
                <a:gd name="T26" fmla="*/ 331 w 400"/>
                <a:gd name="T27" fmla="*/ 39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0" h="400">
                  <a:moveTo>
                    <a:pt x="333" y="400"/>
                  </a:moveTo>
                  <a:lnTo>
                    <a:pt x="333" y="400"/>
                  </a:lnTo>
                  <a:lnTo>
                    <a:pt x="71" y="400"/>
                  </a:lnTo>
                  <a:cubicBezTo>
                    <a:pt x="33" y="400"/>
                    <a:pt x="0" y="363"/>
                    <a:pt x="0" y="326"/>
                  </a:cubicBezTo>
                  <a:lnTo>
                    <a:pt x="0" y="71"/>
                  </a:lnTo>
                  <a:cubicBezTo>
                    <a:pt x="0" y="35"/>
                    <a:pt x="33" y="5"/>
                    <a:pt x="71" y="0"/>
                  </a:cubicBezTo>
                  <a:lnTo>
                    <a:pt x="331" y="0"/>
                  </a:lnTo>
                  <a:cubicBezTo>
                    <a:pt x="368" y="5"/>
                    <a:pt x="399" y="35"/>
                    <a:pt x="400" y="71"/>
                  </a:cubicBezTo>
                  <a:lnTo>
                    <a:pt x="400" y="326"/>
                  </a:lnTo>
                  <a:cubicBezTo>
                    <a:pt x="399" y="363"/>
                    <a:pt x="368" y="393"/>
                    <a:pt x="331" y="393"/>
                  </a:cubicBezTo>
                  <a:lnTo>
                    <a:pt x="333" y="400"/>
                  </a:lnTo>
                  <a:lnTo>
                    <a:pt x="333" y="400"/>
                  </a:lnTo>
                  <a:close/>
                  <a:moveTo>
                    <a:pt x="331" y="393"/>
                  </a:moveTo>
                  <a:lnTo>
                    <a:pt x="331" y="393"/>
                  </a:lnTo>
                  <a:close/>
                </a:path>
              </a:pathLst>
            </a:custGeom>
            <a:solidFill>
              <a:srgbClr val="F585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Rectangle 45"/>
            <p:cNvSpPr>
              <a:spLocks noChangeArrowheads="1"/>
            </p:cNvSpPr>
            <p:nvPr/>
          </p:nvSpPr>
          <p:spPr bwMode="auto">
            <a:xfrm>
              <a:off x="1491" y="1781"/>
              <a:ext cx="13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Helvetica Neue"/>
                </a:rPr>
                <a:t>FW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5" name="Freeform 46"/>
            <p:cNvSpPr>
              <a:spLocks/>
            </p:cNvSpPr>
            <p:nvPr/>
          </p:nvSpPr>
          <p:spPr bwMode="auto">
            <a:xfrm>
              <a:off x="277" y="2662"/>
              <a:ext cx="116" cy="261"/>
            </a:xfrm>
            <a:custGeom>
              <a:avLst/>
              <a:gdLst>
                <a:gd name="T0" fmla="*/ 198 w 244"/>
                <a:gd name="T1" fmla="*/ 124 h 551"/>
                <a:gd name="T2" fmla="*/ 198 w 244"/>
                <a:gd name="T3" fmla="*/ 124 h 551"/>
                <a:gd name="T4" fmla="*/ 244 w 244"/>
                <a:gd name="T5" fmla="*/ 124 h 551"/>
                <a:gd name="T6" fmla="*/ 122 w 244"/>
                <a:gd name="T7" fmla="*/ 0 h 551"/>
                <a:gd name="T8" fmla="*/ 0 w 244"/>
                <a:gd name="T9" fmla="*/ 124 h 551"/>
                <a:gd name="T10" fmla="*/ 45 w 244"/>
                <a:gd name="T11" fmla="*/ 124 h 551"/>
                <a:gd name="T12" fmla="*/ 45 w 244"/>
                <a:gd name="T13" fmla="*/ 205 h 551"/>
                <a:gd name="T14" fmla="*/ 109 w 244"/>
                <a:gd name="T15" fmla="*/ 271 h 551"/>
                <a:gd name="T16" fmla="*/ 45 w 244"/>
                <a:gd name="T17" fmla="*/ 338 h 551"/>
                <a:gd name="T18" fmla="*/ 45 w 244"/>
                <a:gd name="T19" fmla="*/ 427 h 551"/>
                <a:gd name="T20" fmla="*/ 0 w 244"/>
                <a:gd name="T21" fmla="*/ 427 h 551"/>
                <a:gd name="T22" fmla="*/ 121 w 244"/>
                <a:gd name="T23" fmla="*/ 551 h 551"/>
                <a:gd name="T24" fmla="*/ 244 w 244"/>
                <a:gd name="T25" fmla="*/ 427 h 551"/>
                <a:gd name="T26" fmla="*/ 198 w 244"/>
                <a:gd name="T27" fmla="*/ 427 h 551"/>
                <a:gd name="T28" fmla="*/ 198 w 244"/>
                <a:gd name="T29" fmla="*/ 337 h 551"/>
                <a:gd name="T30" fmla="*/ 137 w 244"/>
                <a:gd name="T31" fmla="*/ 271 h 551"/>
                <a:gd name="T32" fmla="*/ 198 w 244"/>
                <a:gd name="T33" fmla="*/ 207 h 551"/>
                <a:gd name="T34" fmla="*/ 198 w 244"/>
                <a:gd name="T35" fmla="*/ 124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4" h="551">
                  <a:moveTo>
                    <a:pt x="198" y="124"/>
                  </a:moveTo>
                  <a:lnTo>
                    <a:pt x="198" y="124"/>
                  </a:lnTo>
                  <a:lnTo>
                    <a:pt x="244" y="124"/>
                  </a:lnTo>
                  <a:lnTo>
                    <a:pt x="122" y="0"/>
                  </a:lnTo>
                  <a:lnTo>
                    <a:pt x="0" y="124"/>
                  </a:lnTo>
                  <a:lnTo>
                    <a:pt x="45" y="124"/>
                  </a:lnTo>
                  <a:lnTo>
                    <a:pt x="45" y="205"/>
                  </a:lnTo>
                  <a:lnTo>
                    <a:pt x="109" y="271"/>
                  </a:lnTo>
                  <a:lnTo>
                    <a:pt x="45" y="338"/>
                  </a:lnTo>
                  <a:lnTo>
                    <a:pt x="45" y="427"/>
                  </a:lnTo>
                  <a:lnTo>
                    <a:pt x="0" y="427"/>
                  </a:lnTo>
                  <a:lnTo>
                    <a:pt x="121" y="551"/>
                  </a:lnTo>
                  <a:lnTo>
                    <a:pt x="244" y="427"/>
                  </a:lnTo>
                  <a:lnTo>
                    <a:pt x="198" y="427"/>
                  </a:lnTo>
                  <a:lnTo>
                    <a:pt x="198" y="337"/>
                  </a:lnTo>
                  <a:lnTo>
                    <a:pt x="137" y="271"/>
                  </a:lnTo>
                  <a:lnTo>
                    <a:pt x="198" y="207"/>
                  </a:lnTo>
                  <a:lnTo>
                    <a:pt x="198" y="124"/>
                  </a:lnTo>
                  <a:close/>
                </a:path>
              </a:pathLst>
            </a:custGeom>
            <a:solidFill>
              <a:srgbClr val="F58C1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47"/>
            <p:cNvSpPr>
              <a:spLocks/>
            </p:cNvSpPr>
            <p:nvPr/>
          </p:nvSpPr>
          <p:spPr bwMode="auto">
            <a:xfrm>
              <a:off x="203" y="2732"/>
              <a:ext cx="109" cy="116"/>
            </a:xfrm>
            <a:custGeom>
              <a:avLst/>
              <a:gdLst>
                <a:gd name="T0" fmla="*/ 229 w 229"/>
                <a:gd name="T1" fmla="*/ 123 h 244"/>
                <a:gd name="T2" fmla="*/ 229 w 229"/>
                <a:gd name="T3" fmla="*/ 123 h 244"/>
                <a:gd name="T4" fmla="*/ 106 w 229"/>
                <a:gd name="T5" fmla="*/ 0 h 244"/>
                <a:gd name="T6" fmla="*/ 106 w 229"/>
                <a:gd name="T7" fmla="*/ 62 h 244"/>
                <a:gd name="T8" fmla="*/ 0 w 229"/>
                <a:gd name="T9" fmla="*/ 62 h 244"/>
                <a:gd name="T10" fmla="*/ 0 w 229"/>
                <a:gd name="T11" fmla="*/ 182 h 244"/>
                <a:gd name="T12" fmla="*/ 106 w 229"/>
                <a:gd name="T13" fmla="*/ 182 h 244"/>
                <a:gd name="T14" fmla="*/ 106 w 229"/>
                <a:gd name="T15" fmla="*/ 244 h 244"/>
                <a:gd name="T16" fmla="*/ 229 w 229"/>
                <a:gd name="T17" fmla="*/ 12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44">
                  <a:moveTo>
                    <a:pt x="229" y="123"/>
                  </a:moveTo>
                  <a:lnTo>
                    <a:pt x="229" y="123"/>
                  </a:lnTo>
                  <a:lnTo>
                    <a:pt x="106" y="0"/>
                  </a:lnTo>
                  <a:lnTo>
                    <a:pt x="106" y="62"/>
                  </a:lnTo>
                  <a:lnTo>
                    <a:pt x="0" y="62"/>
                  </a:lnTo>
                  <a:lnTo>
                    <a:pt x="0" y="182"/>
                  </a:lnTo>
                  <a:lnTo>
                    <a:pt x="106" y="182"/>
                  </a:lnTo>
                  <a:lnTo>
                    <a:pt x="106" y="244"/>
                  </a:lnTo>
                  <a:lnTo>
                    <a:pt x="229" y="123"/>
                  </a:lnTo>
                  <a:close/>
                </a:path>
              </a:pathLst>
            </a:custGeom>
            <a:solidFill>
              <a:srgbClr val="F58C1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48"/>
            <p:cNvSpPr>
              <a:spLocks/>
            </p:cNvSpPr>
            <p:nvPr/>
          </p:nvSpPr>
          <p:spPr bwMode="auto">
            <a:xfrm>
              <a:off x="359" y="2732"/>
              <a:ext cx="108" cy="116"/>
            </a:xfrm>
            <a:custGeom>
              <a:avLst/>
              <a:gdLst>
                <a:gd name="T0" fmla="*/ 0 w 229"/>
                <a:gd name="T1" fmla="*/ 121 h 244"/>
                <a:gd name="T2" fmla="*/ 0 w 229"/>
                <a:gd name="T3" fmla="*/ 121 h 244"/>
                <a:gd name="T4" fmla="*/ 124 w 229"/>
                <a:gd name="T5" fmla="*/ 244 h 244"/>
                <a:gd name="T6" fmla="*/ 124 w 229"/>
                <a:gd name="T7" fmla="*/ 182 h 244"/>
                <a:gd name="T8" fmla="*/ 229 w 229"/>
                <a:gd name="T9" fmla="*/ 182 h 244"/>
                <a:gd name="T10" fmla="*/ 229 w 229"/>
                <a:gd name="T11" fmla="*/ 62 h 244"/>
                <a:gd name="T12" fmla="*/ 124 w 229"/>
                <a:gd name="T13" fmla="*/ 62 h 244"/>
                <a:gd name="T14" fmla="*/ 124 w 229"/>
                <a:gd name="T15" fmla="*/ 0 h 244"/>
                <a:gd name="T16" fmla="*/ 0 w 229"/>
                <a:gd name="T17" fmla="*/ 12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44">
                  <a:moveTo>
                    <a:pt x="0" y="121"/>
                  </a:moveTo>
                  <a:lnTo>
                    <a:pt x="0" y="121"/>
                  </a:lnTo>
                  <a:lnTo>
                    <a:pt x="124" y="244"/>
                  </a:lnTo>
                  <a:lnTo>
                    <a:pt x="124" y="182"/>
                  </a:lnTo>
                  <a:lnTo>
                    <a:pt x="229" y="182"/>
                  </a:lnTo>
                  <a:lnTo>
                    <a:pt x="229" y="62"/>
                  </a:lnTo>
                  <a:lnTo>
                    <a:pt x="124" y="62"/>
                  </a:lnTo>
                  <a:lnTo>
                    <a:pt x="124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58C1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Rectangle 49"/>
            <p:cNvSpPr>
              <a:spLocks noChangeArrowheads="1"/>
            </p:cNvSpPr>
            <p:nvPr/>
          </p:nvSpPr>
          <p:spPr bwMode="auto">
            <a:xfrm>
              <a:off x="1292" y="1183"/>
              <a:ext cx="43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/>
                </a:rPr>
                <a:t>External facing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9" name="Rectangle 50"/>
            <p:cNvSpPr>
              <a:spLocks noChangeArrowheads="1"/>
            </p:cNvSpPr>
            <p:nvPr/>
          </p:nvSpPr>
          <p:spPr bwMode="auto">
            <a:xfrm>
              <a:off x="1367" y="1281"/>
              <a:ext cx="5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/>
                </a:rPr>
                <a:t>Network</a:t>
              </a:r>
              <a:r>
                <a:rPr kumimoji="0" lang="en-US" altLang="en-US" sz="800" b="0" i="0" u="none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/>
                </a:rPr>
                <a:t> Load Balancer (NLB)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0" name="Rectangle 51"/>
            <p:cNvSpPr>
              <a:spLocks noChangeArrowheads="1"/>
            </p:cNvSpPr>
            <p:nvPr/>
          </p:nvSpPr>
          <p:spPr bwMode="auto">
            <a:xfrm>
              <a:off x="1310" y="2214"/>
              <a:ext cx="65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800" dirty="0">
                  <a:solidFill>
                    <a:srgbClr val="000000"/>
                  </a:solidFill>
                  <a:latin typeface="Helvetica Neue"/>
                </a:rPr>
                <a:t>Internal Network</a:t>
              </a:r>
              <a:r>
                <a:rPr kumimoji="0" lang="en-US" altLang="en-US" sz="800" b="0" i="0" u="none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/>
                </a:rPr>
                <a:t>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/>
                </a:rPr>
                <a:t>Load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1" name="Rectangle 52"/>
            <p:cNvSpPr>
              <a:spLocks noChangeArrowheads="1"/>
            </p:cNvSpPr>
            <p:nvPr/>
          </p:nvSpPr>
          <p:spPr bwMode="auto">
            <a:xfrm>
              <a:off x="1367" y="2303"/>
              <a:ext cx="443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/>
                </a:rPr>
                <a:t>Balancer (NLB)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2" name="Rectangle 53"/>
            <p:cNvSpPr>
              <a:spLocks noChangeArrowheads="1"/>
            </p:cNvSpPr>
            <p:nvPr/>
          </p:nvSpPr>
          <p:spPr bwMode="auto">
            <a:xfrm>
              <a:off x="137" y="2974"/>
              <a:ext cx="3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/>
                </a:rPr>
                <a:t>Auto Scaling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3" name="Rectangle 54"/>
            <p:cNvSpPr>
              <a:spLocks noChangeArrowheads="1"/>
            </p:cNvSpPr>
            <p:nvPr/>
          </p:nvSpPr>
          <p:spPr bwMode="auto">
            <a:xfrm>
              <a:off x="158" y="2015"/>
              <a:ext cx="3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/>
                </a:rPr>
                <a:t>Auto Scaling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4" name="Rectangle 55"/>
            <p:cNvSpPr>
              <a:spLocks noChangeArrowheads="1"/>
            </p:cNvSpPr>
            <p:nvPr/>
          </p:nvSpPr>
          <p:spPr bwMode="auto">
            <a:xfrm>
              <a:off x="935" y="3055"/>
              <a:ext cx="9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/>
                </a:rPr>
                <a:t>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" name="Rectangle 56"/>
            <p:cNvSpPr>
              <a:spLocks noChangeArrowheads="1"/>
            </p:cNvSpPr>
            <p:nvPr/>
          </p:nvSpPr>
          <p:spPr bwMode="auto">
            <a:xfrm>
              <a:off x="990" y="3055"/>
              <a:ext cx="34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/>
                </a:rPr>
                <a:t>eb Servers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6" name="Rectangle 57"/>
            <p:cNvSpPr>
              <a:spLocks noChangeArrowheads="1"/>
            </p:cNvSpPr>
            <p:nvPr/>
          </p:nvSpPr>
          <p:spPr bwMode="auto">
            <a:xfrm>
              <a:off x="354" y="2264"/>
              <a:ext cx="56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/>
                </a:rPr>
                <a:t>inside.domain.com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7" name="Rectangle 58"/>
            <p:cNvSpPr>
              <a:spLocks noChangeArrowheads="1"/>
            </p:cNvSpPr>
            <p:nvPr/>
          </p:nvSpPr>
          <p:spPr bwMode="auto">
            <a:xfrm>
              <a:off x="333" y="1243"/>
              <a:ext cx="60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/>
                </a:rPr>
                <a:t>outside.domain.com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8" name="Freeform 59"/>
            <p:cNvSpPr>
              <a:spLocks/>
            </p:cNvSpPr>
            <p:nvPr/>
          </p:nvSpPr>
          <p:spPr bwMode="auto">
            <a:xfrm>
              <a:off x="1010" y="810"/>
              <a:ext cx="214" cy="213"/>
            </a:xfrm>
            <a:custGeom>
              <a:avLst/>
              <a:gdLst>
                <a:gd name="T0" fmla="*/ 370 w 450"/>
                <a:gd name="T1" fmla="*/ 80 h 450"/>
                <a:gd name="T2" fmla="*/ 370 w 450"/>
                <a:gd name="T3" fmla="*/ 80 h 450"/>
                <a:gd name="T4" fmla="*/ 370 w 450"/>
                <a:gd name="T5" fmla="*/ 370 h 450"/>
                <a:gd name="T6" fmla="*/ 80 w 450"/>
                <a:gd name="T7" fmla="*/ 370 h 450"/>
                <a:gd name="T8" fmla="*/ 80 w 450"/>
                <a:gd name="T9" fmla="*/ 80 h 450"/>
                <a:gd name="T10" fmla="*/ 370 w 450"/>
                <a:gd name="T11" fmla="*/ 8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0" h="450">
                  <a:moveTo>
                    <a:pt x="370" y="80"/>
                  </a:moveTo>
                  <a:lnTo>
                    <a:pt x="370" y="80"/>
                  </a:lnTo>
                  <a:cubicBezTo>
                    <a:pt x="450" y="160"/>
                    <a:pt x="450" y="290"/>
                    <a:pt x="370" y="370"/>
                  </a:cubicBezTo>
                  <a:cubicBezTo>
                    <a:pt x="290" y="450"/>
                    <a:pt x="160" y="450"/>
                    <a:pt x="80" y="370"/>
                  </a:cubicBezTo>
                  <a:cubicBezTo>
                    <a:pt x="0" y="290"/>
                    <a:pt x="0" y="160"/>
                    <a:pt x="80" y="80"/>
                  </a:cubicBezTo>
                  <a:cubicBezTo>
                    <a:pt x="160" y="0"/>
                    <a:pt x="290" y="0"/>
                    <a:pt x="370" y="80"/>
                  </a:cubicBezTo>
                  <a:close/>
                </a:path>
              </a:pathLst>
            </a:custGeom>
            <a:solidFill>
              <a:srgbClr val="9D502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60"/>
            <p:cNvSpPr>
              <a:spLocks noEditPoints="1"/>
            </p:cNvSpPr>
            <p:nvPr/>
          </p:nvSpPr>
          <p:spPr bwMode="auto">
            <a:xfrm>
              <a:off x="1019" y="906"/>
              <a:ext cx="196" cy="13"/>
            </a:xfrm>
            <a:custGeom>
              <a:avLst/>
              <a:gdLst>
                <a:gd name="T0" fmla="*/ 0 w 414"/>
                <a:gd name="T1" fmla="*/ 0 h 27"/>
                <a:gd name="T2" fmla="*/ 0 w 414"/>
                <a:gd name="T3" fmla="*/ 0 h 27"/>
                <a:gd name="T4" fmla="*/ 414 w 414"/>
                <a:gd name="T5" fmla="*/ 0 h 27"/>
                <a:gd name="T6" fmla="*/ 414 w 414"/>
                <a:gd name="T7" fmla="*/ 27 h 27"/>
                <a:gd name="T8" fmla="*/ 0 w 414"/>
                <a:gd name="T9" fmla="*/ 27 h 27"/>
                <a:gd name="T10" fmla="*/ 0 w 414"/>
                <a:gd name="T11" fmla="*/ 0 h 27"/>
                <a:gd name="T12" fmla="*/ 2 w 414"/>
                <a:gd name="T13" fmla="*/ 5 h 27"/>
                <a:gd name="T14" fmla="*/ 2 w 414"/>
                <a:gd name="T15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27">
                  <a:moveTo>
                    <a:pt x="0" y="0"/>
                  </a:moveTo>
                  <a:lnTo>
                    <a:pt x="0" y="0"/>
                  </a:lnTo>
                  <a:lnTo>
                    <a:pt x="414" y="0"/>
                  </a:lnTo>
                  <a:lnTo>
                    <a:pt x="414" y="27"/>
                  </a:lnTo>
                  <a:lnTo>
                    <a:pt x="0" y="27"/>
                  </a:lnTo>
                  <a:lnTo>
                    <a:pt x="0" y="0"/>
                  </a:lnTo>
                  <a:close/>
                  <a:moveTo>
                    <a:pt x="2" y="5"/>
                  </a:moveTo>
                  <a:lnTo>
                    <a:pt x="2" y="5"/>
                  </a:lnTo>
                  <a:close/>
                </a:path>
              </a:pathLst>
            </a:custGeom>
            <a:solidFill>
              <a:srgbClr val="9D502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61"/>
            <p:cNvSpPr>
              <a:spLocks/>
            </p:cNvSpPr>
            <p:nvPr/>
          </p:nvSpPr>
          <p:spPr bwMode="auto">
            <a:xfrm>
              <a:off x="1010" y="802"/>
              <a:ext cx="214" cy="213"/>
            </a:xfrm>
            <a:custGeom>
              <a:avLst/>
              <a:gdLst>
                <a:gd name="T0" fmla="*/ 370 w 450"/>
                <a:gd name="T1" fmla="*/ 80 h 450"/>
                <a:gd name="T2" fmla="*/ 370 w 450"/>
                <a:gd name="T3" fmla="*/ 80 h 450"/>
                <a:gd name="T4" fmla="*/ 370 w 450"/>
                <a:gd name="T5" fmla="*/ 370 h 450"/>
                <a:gd name="T6" fmla="*/ 80 w 450"/>
                <a:gd name="T7" fmla="*/ 370 h 450"/>
                <a:gd name="T8" fmla="*/ 80 w 450"/>
                <a:gd name="T9" fmla="*/ 80 h 450"/>
                <a:gd name="T10" fmla="*/ 370 w 450"/>
                <a:gd name="T11" fmla="*/ 8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0" h="450">
                  <a:moveTo>
                    <a:pt x="370" y="80"/>
                  </a:moveTo>
                  <a:lnTo>
                    <a:pt x="370" y="80"/>
                  </a:lnTo>
                  <a:cubicBezTo>
                    <a:pt x="450" y="160"/>
                    <a:pt x="450" y="289"/>
                    <a:pt x="370" y="370"/>
                  </a:cubicBezTo>
                  <a:cubicBezTo>
                    <a:pt x="290" y="450"/>
                    <a:pt x="160" y="450"/>
                    <a:pt x="80" y="370"/>
                  </a:cubicBezTo>
                  <a:cubicBezTo>
                    <a:pt x="0" y="289"/>
                    <a:pt x="0" y="160"/>
                    <a:pt x="80" y="80"/>
                  </a:cubicBezTo>
                  <a:cubicBezTo>
                    <a:pt x="160" y="0"/>
                    <a:pt x="290" y="0"/>
                    <a:pt x="370" y="80"/>
                  </a:cubicBezTo>
                  <a:close/>
                </a:path>
              </a:pathLst>
            </a:custGeom>
            <a:solidFill>
              <a:srgbClr val="F585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62"/>
            <p:cNvSpPr>
              <a:spLocks noEditPoints="1"/>
            </p:cNvSpPr>
            <p:nvPr/>
          </p:nvSpPr>
          <p:spPr bwMode="auto">
            <a:xfrm>
              <a:off x="1044" y="852"/>
              <a:ext cx="146" cy="92"/>
            </a:xfrm>
            <a:custGeom>
              <a:avLst/>
              <a:gdLst>
                <a:gd name="T0" fmla="*/ 2 w 309"/>
                <a:gd name="T1" fmla="*/ 142 h 195"/>
                <a:gd name="T2" fmla="*/ 2 w 309"/>
                <a:gd name="T3" fmla="*/ 142 h 195"/>
                <a:gd name="T4" fmla="*/ 2 w 309"/>
                <a:gd name="T5" fmla="*/ 135 h 195"/>
                <a:gd name="T6" fmla="*/ 38 w 309"/>
                <a:gd name="T7" fmla="*/ 78 h 195"/>
                <a:gd name="T8" fmla="*/ 121 w 309"/>
                <a:gd name="T9" fmla="*/ 0 h 195"/>
                <a:gd name="T10" fmla="*/ 192 w 309"/>
                <a:gd name="T11" fmla="*/ 41 h 195"/>
                <a:gd name="T12" fmla="*/ 211 w 309"/>
                <a:gd name="T13" fmla="*/ 37 h 195"/>
                <a:gd name="T14" fmla="*/ 256 w 309"/>
                <a:gd name="T15" fmla="*/ 74 h 195"/>
                <a:gd name="T16" fmla="*/ 308 w 309"/>
                <a:gd name="T17" fmla="*/ 135 h 195"/>
                <a:gd name="T18" fmla="*/ 308 w 309"/>
                <a:gd name="T19" fmla="*/ 140 h 195"/>
                <a:gd name="T20" fmla="*/ 242 w 309"/>
                <a:gd name="T21" fmla="*/ 195 h 195"/>
                <a:gd name="T22" fmla="*/ 67 w 309"/>
                <a:gd name="T23" fmla="*/ 195 h 195"/>
                <a:gd name="T24" fmla="*/ 0 w 309"/>
                <a:gd name="T25" fmla="*/ 140 h 195"/>
                <a:gd name="T26" fmla="*/ 2 w 309"/>
                <a:gd name="T27" fmla="*/ 142 h 195"/>
                <a:gd name="T28" fmla="*/ 2 w 309"/>
                <a:gd name="T29" fmla="*/ 142 h 195"/>
                <a:gd name="T30" fmla="*/ 0 w 309"/>
                <a:gd name="T31" fmla="*/ 140 h 195"/>
                <a:gd name="T32" fmla="*/ 0 w 309"/>
                <a:gd name="T3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9" h="195">
                  <a:moveTo>
                    <a:pt x="2" y="142"/>
                  </a:moveTo>
                  <a:lnTo>
                    <a:pt x="2" y="142"/>
                  </a:lnTo>
                  <a:lnTo>
                    <a:pt x="2" y="135"/>
                  </a:lnTo>
                  <a:cubicBezTo>
                    <a:pt x="2" y="115"/>
                    <a:pt x="16" y="89"/>
                    <a:pt x="38" y="78"/>
                  </a:cubicBezTo>
                  <a:cubicBezTo>
                    <a:pt x="40" y="35"/>
                    <a:pt x="76" y="0"/>
                    <a:pt x="121" y="0"/>
                  </a:cubicBezTo>
                  <a:cubicBezTo>
                    <a:pt x="151" y="0"/>
                    <a:pt x="178" y="16"/>
                    <a:pt x="192" y="41"/>
                  </a:cubicBezTo>
                  <a:cubicBezTo>
                    <a:pt x="198" y="38"/>
                    <a:pt x="205" y="37"/>
                    <a:pt x="211" y="37"/>
                  </a:cubicBezTo>
                  <a:cubicBezTo>
                    <a:pt x="234" y="37"/>
                    <a:pt x="252" y="53"/>
                    <a:pt x="256" y="74"/>
                  </a:cubicBezTo>
                  <a:cubicBezTo>
                    <a:pt x="287" y="80"/>
                    <a:pt x="309" y="110"/>
                    <a:pt x="308" y="135"/>
                  </a:cubicBezTo>
                  <a:lnTo>
                    <a:pt x="308" y="140"/>
                  </a:lnTo>
                  <a:cubicBezTo>
                    <a:pt x="309" y="170"/>
                    <a:pt x="277" y="195"/>
                    <a:pt x="242" y="195"/>
                  </a:cubicBezTo>
                  <a:lnTo>
                    <a:pt x="67" y="195"/>
                  </a:lnTo>
                  <a:cubicBezTo>
                    <a:pt x="31" y="195"/>
                    <a:pt x="0" y="171"/>
                    <a:pt x="0" y="140"/>
                  </a:cubicBezTo>
                  <a:lnTo>
                    <a:pt x="2" y="142"/>
                  </a:lnTo>
                  <a:lnTo>
                    <a:pt x="2" y="142"/>
                  </a:lnTo>
                  <a:close/>
                  <a:moveTo>
                    <a:pt x="0" y="140"/>
                  </a:moveTo>
                  <a:lnTo>
                    <a:pt x="0" y="1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63"/>
            <p:cNvSpPr>
              <a:spLocks noEditPoints="1"/>
            </p:cNvSpPr>
            <p:nvPr/>
          </p:nvSpPr>
          <p:spPr bwMode="auto">
            <a:xfrm>
              <a:off x="1051" y="861"/>
              <a:ext cx="129" cy="77"/>
            </a:xfrm>
            <a:custGeom>
              <a:avLst/>
              <a:gdLst>
                <a:gd name="T0" fmla="*/ 187 w 273"/>
                <a:gd name="T1" fmla="*/ 42 h 162"/>
                <a:gd name="T2" fmla="*/ 187 w 273"/>
                <a:gd name="T3" fmla="*/ 42 h 162"/>
                <a:gd name="T4" fmla="*/ 169 w 273"/>
                <a:gd name="T5" fmla="*/ 51 h 162"/>
                <a:gd name="T6" fmla="*/ 163 w 273"/>
                <a:gd name="T7" fmla="*/ 37 h 162"/>
                <a:gd name="T8" fmla="*/ 106 w 273"/>
                <a:gd name="T9" fmla="*/ 0 h 162"/>
                <a:gd name="T10" fmla="*/ 62 w 273"/>
                <a:gd name="T11" fmla="*/ 19 h 162"/>
                <a:gd name="T12" fmla="*/ 40 w 273"/>
                <a:gd name="T13" fmla="*/ 62 h 162"/>
                <a:gd name="T14" fmla="*/ 40 w 273"/>
                <a:gd name="T15" fmla="*/ 74 h 162"/>
                <a:gd name="T16" fmla="*/ 34 w 273"/>
                <a:gd name="T17" fmla="*/ 77 h 162"/>
                <a:gd name="T18" fmla="*/ 0 w 273"/>
                <a:gd name="T19" fmla="*/ 115 h 162"/>
                <a:gd name="T20" fmla="*/ 0 w 273"/>
                <a:gd name="T21" fmla="*/ 120 h 162"/>
                <a:gd name="T22" fmla="*/ 52 w 273"/>
                <a:gd name="T23" fmla="*/ 162 h 162"/>
                <a:gd name="T24" fmla="*/ 227 w 273"/>
                <a:gd name="T25" fmla="*/ 162 h 162"/>
                <a:gd name="T26" fmla="*/ 267 w 273"/>
                <a:gd name="T27" fmla="*/ 120 h 162"/>
                <a:gd name="T28" fmla="*/ 267 w 273"/>
                <a:gd name="T29" fmla="*/ 115 h 162"/>
                <a:gd name="T30" fmla="*/ 233 w 273"/>
                <a:gd name="T31" fmla="*/ 75 h 162"/>
                <a:gd name="T32" fmla="*/ 221 w 273"/>
                <a:gd name="T33" fmla="*/ 74 h 162"/>
                <a:gd name="T34" fmla="*/ 221 w 273"/>
                <a:gd name="T35" fmla="*/ 62 h 162"/>
                <a:gd name="T36" fmla="*/ 196 w 273"/>
                <a:gd name="T37" fmla="*/ 38 h 162"/>
                <a:gd name="T38" fmla="*/ 182 w 273"/>
                <a:gd name="T39" fmla="*/ 42 h 162"/>
                <a:gd name="T40" fmla="*/ 187 w 273"/>
                <a:gd name="T41" fmla="*/ 42 h 162"/>
                <a:gd name="T42" fmla="*/ 187 w 273"/>
                <a:gd name="T43" fmla="*/ 42 h 162"/>
                <a:gd name="T44" fmla="*/ 182 w 273"/>
                <a:gd name="T45" fmla="*/ 42 h 162"/>
                <a:gd name="T46" fmla="*/ 182 w 273"/>
                <a:gd name="T47" fmla="*/ 4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3" h="162">
                  <a:moveTo>
                    <a:pt x="187" y="42"/>
                  </a:moveTo>
                  <a:lnTo>
                    <a:pt x="187" y="42"/>
                  </a:lnTo>
                  <a:lnTo>
                    <a:pt x="169" y="51"/>
                  </a:lnTo>
                  <a:lnTo>
                    <a:pt x="163" y="37"/>
                  </a:lnTo>
                  <a:cubicBezTo>
                    <a:pt x="152" y="15"/>
                    <a:pt x="130" y="0"/>
                    <a:pt x="106" y="0"/>
                  </a:cubicBezTo>
                  <a:cubicBezTo>
                    <a:pt x="89" y="0"/>
                    <a:pt x="74" y="7"/>
                    <a:pt x="62" y="19"/>
                  </a:cubicBezTo>
                  <a:cubicBezTo>
                    <a:pt x="51" y="30"/>
                    <a:pt x="44" y="46"/>
                    <a:pt x="40" y="62"/>
                  </a:cubicBezTo>
                  <a:lnTo>
                    <a:pt x="40" y="74"/>
                  </a:lnTo>
                  <a:lnTo>
                    <a:pt x="34" y="77"/>
                  </a:lnTo>
                  <a:cubicBezTo>
                    <a:pt x="19" y="81"/>
                    <a:pt x="0" y="102"/>
                    <a:pt x="0" y="115"/>
                  </a:cubicBezTo>
                  <a:lnTo>
                    <a:pt x="0" y="120"/>
                  </a:lnTo>
                  <a:cubicBezTo>
                    <a:pt x="0" y="137"/>
                    <a:pt x="26" y="162"/>
                    <a:pt x="52" y="162"/>
                  </a:cubicBezTo>
                  <a:lnTo>
                    <a:pt x="227" y="162"/>
                  </a:lnTo>
                  <a:cubicBezTo>
                    <a:pt x="254" y="162"/>
                    <a:pt x="273" y="136"/>
                    <a:pt x="267" y="120"/>
                  </a:cubicBezTo>
                  <a:lnTo>
                    <a:pt x="267" y="115"/>
                  </a:lnTo>
                  <a:cubicBezTo>
                    <a:pt x="273" y="98"/>
                    <a:pt x="254" y="76"/>
                    <a:pt x="233" y="75"/>
                  </a:cubicBezTo>
                  <a:lnTo>
                    <a:pt x="221" y="74"/>
                  </a:lnTo>
                  <a:lnTo>
                    <a:pt x="221" y="62"/>
                  </a:lnTo>
                  <a:cubicBezTo>
                    <a:pt x="220" y="48"/>
                    <a:pt x="209" y="38"/>
                    <a:pt x="196" y="38"/>
                  </a:cubicBezTo>
                  <a:cubicBezTo>
                    <a:pt x="191" y="38"/>
                    <a:pt x="186" y="40"/>
                    <a:pt x="182" y="42"/>
                  </a:cubicBezTo>
                  <a:lnTo>
                    <a:pt x="187" y="42"/>
                  </a:lnTo>
                  <a:lnTo>
                    <a:pt x="187" y="42"/>
                  </a:lnTo>
                  <a:close/>
                  <a:moveTo>
                    <a:pt x="182" y="42"/>
                  </a:moveTo>
                  <a:lnTo>
                    <a:pt x="182" y="42"/>
                  </a:lnTo>
                  <a:close/>
                </a:path>
              </a:pathLst>
            </a:custGeom>
            <a:solidFill>
              <a:srgbClr val="F585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64"/>
            <p:cNvSpPr>
              <a:spLocks/>
            </p:cNvSpPr>
            <p:nvPr/>
          </p:nvSpPr>
          <p:spPr bwMode="auto">
            <a:xfrm>
              <a:off x="1114" y="1028"/>
              <a:ext cx="0" cy="87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19050" cap="rnd">
              <a:solidFill>
                <a:srgbClr val="008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65"/>
            <p:cNvSpPr>
              <a:spLocks noEditPoints="1"/>
            </p:cNvSpPr>
            <p:nvPr/>
          </p:nvSpPr>
          <p:spPr bwMode="auto">
            <a:xfrm>
              <a:off x="950" y="628"/>
              <a:ext cx="335" cy="70"/>
            </a:xfrm>
            <a:custGeom>
              <a:avLst/>
              <a:gdLst>
                <a:gd name="T0" fmla="*/ 706 w 706"/>
                <a:gd name="T1" fmla="*/ 0 h 147"/>
                <a:gd name="T2" fmla="*/ 706 w 706"/>
                <a:gd name="T3" fmla="*/ 0 h 147"/>
                <a:gd name="T4" fmla="*/ 706 w 706"/>
                <a:gd name="T5" fmla="*/ 34 h 147"/>
                <a:gd name="T6" fmla="*/ 563 w 706"/>
                <a:gd name="T7" fmla="*/ 147 h 147"/>
                <a:gd name="T8" fmla="*/ 143 w 706"/>
                <a:gd name="T9" fmla="*/ 147 h 147"/>
                <a:gd name="T10" fmla="*/ 0 w 706"/>
                <a:gd name="T11" fmla="*/ 34 h 147"/>
                <a:gd name="T12" fmla="*/ 0 w 706"/>
                <a:gd name="T13" fmla="*/ 0 h 147"/>
                <a:gd name="T14" fmla="*/ 705 w 706"/>
                <a:gd name="T15" fmla="*/ 0 h 147"/>
                <a:gd name="T16" fmla="*/ 706 w 706"/>
                <a:gd name="T17" fmla="*/ 0 h 147"/>
                <a:gd name="T18" fmla="*/ 706 w 706"/>
                <a:gd name="T19" fmla="*/ 0 h 147"/>
                <a:gd name="T20" fmla="*/ 705 w 706"/>
                <a:gd name="T21" fmla="*/ 2 h 147"/>
                <a:gd name="T22" fmla="*/ 705 w 706"/>
                <a:gd name="T2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6" h="147">
                  <a:moveTo>
                    <a:pt x="706" y="0"/>
                  </a:moveTo>
                  <a:lnTo>
                    <a:pt x="706" y="0"/>
                  </a:lnTo>
                  <a:lnTo>
                    <a:pt x="706" y="34"/>
                  </a:lnTo>
                  <a:cubicBezTo>
                    <a:pt x="705" y="92"/>
                    <a:pt x="641" y="147"/>
                    <a:pt x="563" y="147"/>
                  </a:cubicBezTo>
                  <a:lnTo>
                    <a:pt x="143" y="147"/>
                  </a:lnTo>
                  <a:cubicBezTo>
                    <a:pt x="64" y="147"/>
                    <a:pt x="0" y="93"/>
                    <a:pt x="0" y="34"/>
                  </a:cubicBezTo>
                  <a:lnTo>
                    <a:pt x="0" y="0"/>
                  </a:lnTo>
                  <a:lnTo>
                    <a:pt x="705" y="0"/>
                  </a:lnTo>
                  <a:lnTo>
                    <a:pt x="706" y="0"/>
                  </a:lnTo>
                  <a:lnTo>
                    <a:pt x="706" y="0"/>
                  </a:lnTo>
                  <a:close/>
                  <a:moveTo>
                    <a:pt x="705" y="2"/>
                  </a:moveTo>
                  <a:lnTo>
                    <a:pt x="705" y="2"/>
                  </a:lnTo>
                  <a:close/>
                </a:path>
              </a:pathLst>
            </a:custGeom>
            <a:solidFill>
              <a:srgbClr val="7D7C7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66"/>
            <p:cNvSpPr>
              <a:spLocks noEditPoints="1"/>
            </p:cNvSpPr>
            <p:nvPr/>
          </p:nvSpPr>
          <p:spPr bwMode="auto">
            <a:xfrm>
              <a:off x="950" y="482"/>
              <a:ext cx="335" cy="210"/>
            </a:xfrm>
            <a:custGeom>
              <a:avLst/>
              <a:gdLst>
                <a:gd name="T0" fmla="*/ 266 w 706"/>
                <a:gd name="T1" fmla="*/ 3 h 443"/>
                <a:gd name="T2" fmla="*/ 266 w 706"/>
                <a:gd name="T3" fmla="*/ 3 h 443"/>
                <a:gd name="T4" fmla="*/ 436 w 706"/>
                <a:gd name="T5" fmla="*/ 106 h 443"/>
                <a:gd name="T6" fmla="*/ 488 w 706"/>
                <a:gd name="T7" fmla="*/ 90 h 443"/>
                <a:gd name="T8" fmla="*/ 579 w 706"/>
                <a:gd name="T9" fmla="*/ 178 h 443"/>
                <a:gd name="T10" fmla="*/ 706 w 706"/>
                <a:gd name="T11" fmla="*/ 307 h 443"/>
                <a:gd name="T12" fmla="*/ 706 w 706"/>
                <a:gd name="T13" fmla="*/ 319 h 443"/>
                <a:gd name="T14" fmla="*/ 562 w 706"/>
                <a:gd name="T15" fmla="*/ 443 h 443"/>
                <a:gd name="T16" fmla="*/ 143 w 706"/>
                <a:gd name="T17" fmla="*/ 443 h 443"/>
                <a:gd name="T18" fmla="*/ 0 w 706"/>
                <a:gd name="T19" fmla="*/ 319 h 443"/>
                <a:gd name="T20" fmla="*/ 0 w 706"/>
                <a:gd name="T21" fmla="*/ 307 h 443"/>
                <a:gd name="T22" fmla="*/ 92 w 706"/>
                <a:gd name="T23" fmla="*/ 185 h 443"/>
                <a:gd name="T24" fmla="*/ 92 w 706"/>
                <a:gd name="T25" fmla="*/ 180 h 443"/>
                <a:gd name="T26" fmla="*/ 272 w 706"/>
                <a:gd name="T27" fmla="*/ 0 h 443"/>
                <a:gd name="T28" fmla="*/ 266 w 706"/>
                <a:gd name="T29" fmla="*/ 3 h 443"/>
                <a:gd name="T30" fmla="*/ 266 w 706"/>
                <a:gd name="T31" fmla="*/ 3 h 443"/>
                <a:gd name="T32" fmla="*/ 272 w 706"/>
                <a:gd name="T33" fmla="*/ 0 h 443"/>
                <a:gd name="T34" fmla="*/ 272 w 706"/>
                <a:gd name="T35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6" h="443">
                  <a:moveTo>
                    <a:pt x="266" y="3"/>
                  </a:moveTo>
                  <a:lnTo>
                    <a:pt x="266" y="3"/>
                  </a:lnTo>
                  <a:cubicBezTo>
                    <a:pt x="345" y="0"/>
                    <a:pt x="408" y="43"/>
                    <a:pt x="436" y="106"/>
                  </a:cubicBezTo>
                  <a:cubicBezTo>
                    <a:pt x="451" y="96"/>
                    <a:pt x="468" y="90"/>
                    <a:pt x="488" y="90"/>
                  </a:cubicBezTo>
                  <a:cubicBezTo>
                    <a:pt x="538" y="90"/>
                    <a:pt x="578" y="129"/>
                    <a:pt x="579" y="178"/>
                  </a:cubicBezTo>
                  <a:cubicBezTo>
                    <a:pt x="650" y="184"/>
                    <a:pt x="705" y="252"/>
                    <a:pt x="706" y="307"/>
                  </a:cubicBezTo>
                  <a:lnTo>
                    <a:pt x="706" y="319"/>
                  </a:lnTo>
                  <a:cubicBezTo>
                    <a:pt x="705" y="378"/>
                    <a:pt x="641" y="437"/>
                    <a:pt x="562" y="443"/>
                  </a:cubicBezTo>
                  <a:lnTo>
                    <a:pt x="143" y="443"/>
                  </a:lnTo>
                  <a:cubicBezTo>
                    <a:pt x="64" y="437"/>
                    <a:pt x="0" y="378"/>
                    <a:pt x="0" y="319"/>
                  </a:cubicBezTo>
                  <a:lnTo>
                    <a:pt x="0" y="307"/>
                  </a:lnTo>
                  <a:cubicBezTo>
                    <a:pt x="0" y="262"/>
                    <a:pt x="39" y="200"/>
                    <a:pt x="92" y="185"/>
                  </a:cubicBezTo>
                  <a:cubicBezTo>
                    <a:pt x="92" y="183"/>
                    <a:pt x="92" y="182"/>
                    <a:pt x="92" y="180"/>
                  </a:cubicBezTo>
                  <a:cubicBezTo>
                    <a:pt x="92" y="80"/>
                    <a:pt x="172" y="0"/>
                    <a:pt x="272" y="0"/>
                  </a:cubicBezTo>
                  <a:lnTo>
                    <a:pt x="266" y="3"/>
                  </a:lnTo>
                  <a:lnTo>
                    <a:pt x="266" y="3"/>
                  </a:lnTo>
                  <a:close/>
                  <a:moveTo>
                    <a:pt x="272" y="0"/>
                  </a:moveTo>
                  <a:lnTo>
                    <a:pt x="272" y="0"/>
                  </a:lnTo>
                  <a:close/>
                </a:path>
              </a:pathLst>
            </a:custGeom>
            <a:solidFill>
              <a:srgbClr val="D2D3D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67"/>
            <p:cNvSpPr>
              <a:spLocks/>
            </p:cNvSpPr>
            <p:nvPr/>
          </p:nvSpPr>
          <p:spPr bwMode="auto">
            <a:xfrm>
              <a:off x="1114" y="719"/>
              <a:ext cx="0" cy="87"/>
            </a:xfrm>
            <a:custGeom>
              <a:avLst/>
              <a:gdLst>
                <a:gd name="T0" fmla="*/ 0 h 182"/>
                <a:gd name="T1" fmla="*/ 0 h 182"/>
                <a:gd name="T2" fmla="*/ 182 h 18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2">
                  <a:moveTo>
                    <a:pt x="0" y="0"/>
                  </a:moveTo>
                  <a:lnTo>
                    <a:pt x="0" y="0"/>
                  </a:lnTo>
                  <a:lnTo>
                    <a:pt x="0" y="182"/>
                  </a:lnTo>
                </a:path>
              </a:pathLst>
            </a:custGeom>
            <a:noFill/>
            <a:ln w="19050" cap="rnd">
              <a:solidFill>
                <a:srgbClr val="008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Rectangle 68"/>
            <p:cNvSpPr>
              <a:spLocks noChangeArrowheads="1"/>
            </p:cNvSpPr>
            <p:nvPr/>
          </p:nvSpPr>
          <p:spPr bwMode="auto">
            <a:xfrm>
              <a:off x="1009" y="579"/>
              <a:ext cx="15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/>
                </a:rPr>
                <a:t>Inter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8" name="Rectangle 69"/>
            <p:cNvSpPr>
              <a:spLocks noChangeArrowheads="1"/>
            </p:cNvSpPr>
            <p:nvPr/>
          </p:nvSpPr>
          <p:spPr bwMode="auto">
            <a:xfrm>
              <a:off x="1137" y="579"/>
              <a:ext cx="11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/>
                </a:rPr>
                <a:t>net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73" name="Compute &amp; Networking_Elastic Load Balancing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1256924" y="1594104"/>
            <a:ext cx="952502" cy="9525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4" name="Compute &amp; Networking_Elastic Load Balancing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1270417" y="3189288"/>
            <a:ext cx="952502" cy="9525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273469180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3254630" y="1245568"/>
            <a:ext cx="5467680" cy="2446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chemeClr val="bg2"/>
                </a:solidFill>
              </a:rPr>
              <a:t>Improved Elastic Load Balancing API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chemeClr val="bg2"/>
                </a:solidFill>
              </a:rPr>
              <a:t>Listeners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chemeClr val="bg2"/>
                </a:solidFill>
              </a:rPr>
              <a:t>Target Groups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250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bg2"/>
                </a:solidFill>
              </a:rPr>
              <a:t>Targets</a:t>
            </a:r>
          </a:p>
        </p:txBody>
      </p:sp>
      <p:sp>
        <p:nvSpPr>
          <p:cNvPr id="462" name="Shape 462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spc="-100" dirty="0">
                <a:solidFill>
                  <a:schemeClr val="bg2"/>
                </a:solidFill>
              </a:rPr>
              <a:t>Resources same as ALB</a:t>
            </a:r>
            <a:endParaRPr sz="4800" spc="-100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65" y="1140987"/>
            <a:ext cx="2988080" cy="297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75173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/>
          </p:cNvSpPr>
          <p:nvPr>
            <p:ph type="title" idx="4294967295"/>
          </p:nvPr>
        </p:nvSpPr>
        <p:spPr>
          <a:xfrm>
            <a:off x="230458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/>
          <a:p>
            <a:pPr defTabSz="342892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pc="-133" dirty="0">
                <a:solidFill>
                  <a:srgbClr val="FFFFFF"/>
                </a:solidFill>
                <a:ea typeface="Arial"/>
                <a:sym typeface="Arial"/>
              </a:rPr>
              <a:t>IP as a Target</a:t>
            </a:r>
            <a:endParaRPr sz="4800" spc="-100" dirty="0">
              <a:solidFill>
                <a:schemeClr val="tx2"/>
              </a:solidFill>
              <a:ea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0458" y="1175579"/>
            <a:ext cx="845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Use any IPv4 address from the </a:t>
            </a:r>
            <a:r>
              <a:rPr lang="en-US" sz="2400" dirty="0">
                <a:solidFill>
                  <a:schemeClr val="accent1"/>
                </a:solidFill>
              </a:rPr>
              <a:t>load balancer’s VPC CIDR </a:t>
            </a:r>
            <a:r>
              <a:rPr lang="en-US" sz="2400" dirty="0">
                <a:solidFill>
                  <a:schemeClr val="bg2"/>
                </a:solidFill>
              </a:rPr>
              <a:t>for targets within load balancer’s VPC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2"/>
                </a:solidFill>
              </a:rPr>
              <a:t>Use any IP address from the RFC 6598 range (100.64.0.0/10) and in RFC 1918 ranges (10.0.0.0/8, 172.16.0.0/12, and 192.168.0.0/16) for targets located outside the load balancer’s VPC (</a:t>
            </a:r>
            <a:r>
              <a:rPr lang="en-US" sz="2400" dirty="0">
                <a:solidFill>
                  <a:schemeClr val="accent1"/>
                </a:solidFill>
              </a:rPr>
              <a:t>on-premises targets reachable over Direct Connect</a:t>
            </a:r>
            <a:r>
              <a:rPr lang="en-US" sz="2400" dirty="0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29995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94176" y="1177408"/>
            <a:ext cx="4984932" cy="662036"/>
            <a:chOff x="2155601" y="2138538"/>
            <a:chExt cx="7675073" cy="88271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5799706" y="2138538"/>
              <a:ext cx="1" cy="508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155601" y="2645666"/>
              <a:ext cx="7675071" cy="102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170705" y="2655300"/>
              <a:ext cx="0" cy="365953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9830672" y="2633766"/>
              <a:ext cx="2" cy="38748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hape 126"/>
          <p:cNvSpPr/>
          <p:nvPr/>
        </p:nvSpPr>
        <p:spPr>
          <a:xfrm>
            <a:off x="3284385" y="588275"/>
            <a:ext cx="2558524" cy="585979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tx1"/>
                </a:solidFill>
              </a:rPr>
              <a:t>Network Load Balancer</a:t>
            </a:r>
            <a:endParaRPr sz="1350" dirty="0">
              <a:solidFill>
                <a:schemeClr val="tx1"/>
              </a:solidFill>
            </a:endParaRPr>
          </a:p>
        </p:txBody>
      </p:sp>
      <p:sp>
        <p:nvSpPr>
          <p:cNvPr id="58" name="Shape 150"/>
          <p:cNvSpPr/>
          <p:nvPr/>
        </p:nvSpPr>
        <p:spPr>
          <a:xfrm>
            <a:off x="3297120" y="3101817"/>
            <a:ext cx="2474588" cy="1164754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rgbClr val="007CBC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sp>
        <p:nvSpPr>
          <p:cNvPr id="59" name="Shape 150"/>
          <p:cNvSpPr/>
          <p:nvPr/>
        </p:nvSpPr>
        <p:spPr>
          <a:xfrm>
            <a:off x="6277036" y="3101817"/>
            <a:ext cx="2474588" cy="1164754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rgbClr val="007CBC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sp>
        <p:nvSpPr>
          <p:cNvPr id="64" name="Shape 150"/>
          <p:cNvSpPr/>
          <p:nvPr/>
        </p:nvSpPr>
        <p:spPr>
          <a:xfrm>
            <a:off x="392376" y="3101817"/>
            <a:ext cx="2474588" cy="1164754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rgbClr val="007CBC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sp>
        <p:nvSpPr>
          <p:cNvPr id="4" name="TextBox 3"/>
          <p:cNvSpPr txBox="1"/>
          <p:nvPr/>
        </p:nvSpPr>
        <p:spPr>
          <a:xfrm>
            <a:off x="995360" y="4301310"/>
            <a:ext cx="1294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Target Group #1</a:t>
            </a:r>
          </a:p>
        </p:txBody>
      </p:sp>
      <p:sp>
        <p:nvSpPr>
          <p:cNvPr id="66" name="Shape 126"/>
          <p:cNvSpPr/>
          <p:nvPr/>
        </p:nvSpPr>
        <p:spPr>
          <a:xfrm>
            <a:off x="1673662" y="3884218"/>
            <a:ext cx="1060648" cy="253916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050" dirty="0">
                <a:solidFill>
                  <a:schemeClr val="tx1"/>
                </a:solidFill>
              </a:rPr>
              <a:t>Health Check</a:t>
            </a:r>
            <a:endParaRPr sz="1050" dirty="0">
              <a:solidFill>
                <a:schemeClr val="tx1"/>
              </a:solidFill>
            </a:endParaRPr>
          </a:p>
        </p:txBody>
      </p:sp>
      <p:sp>
        <p:nvSpPr>
          <p:cNvPr id="67" name="Shape 126"/>
          <p:cNvSpPr/>
          <p:nvPr/>
        </p:nvSpPr>
        <p:spPr>
          <a:xfrm>
            <a:off x="4623118" y="3884218"/>
            <a:ext cx="1060648" cy="253916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050">
                <a:solidFill>
                  <a:schemeClr val="tx1"/>
                </a:solidFill>
              </a:rPr>
              <a:t>Health Check</a:t>
            </a:r>
            <a:endParaRPr sz="1050" dirty="0">
              <a:solidFill>
                <a:schemeClr val="tx1"/>
              </a:solidFill>
            </a:endParaRPr>
          </a:p>
        </p:txBody>
      </p:sp>
      <p:sp>
        <p:nvSpPr>
          <p:cNvPr id="68" name="Shape 126"/>
          <p:cNvSpPr/>
          <p:nvPr/>
        </p:nvSpPr>
        <p:spPr>
          <a:xfrm>
            <a:off x="7565980" y="3884218"/>
            <a:ext cx="1060648" cy="253916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050">
                <a:solidFill>
                  <a:schemeClr val="tx1"/>
                </a:solidFill>
              </a:rPr>
              <a:t>Health Check</a:t>
            </a:r>
            <a:endParaRPr sz="105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6195" y="3249277"/>
            <a:ext cx="8058099" cy="506505"/>
            <a:chOff x="728260" y="4332369"/>
            <a:chExt cx="10744132" cy="675340"/>
          </a:xfrm>
        </p:grpSpPr>
        <p:sp>
          <p:nvSpPr>
            <p:cNvPr id="71" name="Shape 126"/>
            <p:cNvSpPr/>
            <p:nvPr/>
          </p:nvSpPr>
          <p:spPr>
            <a:xfrm>
              <a:off x="728260" y="4351664"/>
              <a:ext cx="656121" cy="656045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solidFill>
                    <a:schemeClr val="tx1"/>
                  </a:solidFill>
                </a:rPr>
                <a:t>EC2</a:t>
              </a:r>
              <a:endParaRPr sz="1050" dirty="0">
                <a:solidFill>
                  <a:schemeClr val="tx1"/>
                </a:solidFill>
              </a:endParaRPr>
            </a:p>
          </p:txBody>
        </p:sp>
        <p:sp>
          <p:nvSpPr>
            <p:cNvPr id="72" name="Shape 126"/>
            <p:cNvSpPr/>
            <p:nvPr/>
          </p:nvSpPr>
          <p:spPr>
            <a:xfrm>
              <a:off x="1844832" y="4351351"/>
              <a:ext cx="656121" cy="656045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is-IS" sz="1050" dirty="0">
                  <a:solidFill>
                    <a:schemeClr val="tx1"/>
                  </a:solidFill>
                </a:rPr>
                <a:t>EC2</a:t>
              </a:r>
            </a:p>
          </p:txBody>
        </p:sp>
        <p:sp>
          <p:nvSpPr>
            <p:cNvPr id="73" name="Shape 126"/>
            <p:cNvSpPr/>
            <p:nvPr/>
          </p:nvSpPr>
          <p:spPr>
            <a:xfrm>
              <a:off x="2989625" y="4350770"/>
              <a:ext cx="656121" cy="656045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is-IS" sz="1050" dirty="0">
                  <a:solidFill>
                    <a:schemeClr val="tx1"/>
                  </a:solidFill>
                </a:rPr>
                <a:t>EC2</a:t>
              </a:r>
            </a:p>
          </p:txBody>
        </p:sp>
        <p:sp>
          <p:nvSpPr>
            <p:cNvPr id="74" name="Shape 126"/>
            <p:cNvSpPr/>
            <p:nvPr/>
          </p:nvSpPr>
          <p:spPr>
            <a:xfrm>
              <a:off x="4620848" y="4351664"/>
              <a:ext cx="656121" cy="656045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is-IS" sz="1050" dirty="0">
                  <a:solidFill>
                    <a:schemeClr val="tx1"/>
                  </a:solidFill>
                </a:rPr>
                <a:t>EC2</a:t>
              </a:r>
            </a:p>
          </p:txBody>
        </p:sp>
        <p:sp>
          <p:nvSpPr>
            <p:cNvPr id="75" name="Shape 126"/>
            <p:cNvSpPr/>
            <p:nvPr/>
          </p:nvSpPr>
          <p:spPr>
            <a:xfrm>
              <a:off x="5737420" y="4351351"/>
              <a:ext cx="656121" cy="656045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is-IS" sz="1050" dirty="0">
                  <a:solidFill>
                    <a:schemeClr val="tx1"/>
                  </a:solidFill>
                </a:rPr>
                <a:t>EC2</a:t>
              </a:r>
            </a:p>
          </p:txBody>
        </p:sp>
        <p:sp>
          <p:nvSpPr>
            <p:cNvPr id="76" name="Shape 126"/>
            <p:cNvSpPr/>
            <p:nvPr/>
          </p:nvSpPr>
          <p:spPr>
            <a:xfrm>
              <a:off x="6882213" y="4350770"/>
              <a:ext cx="656121" cy="656045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is-IS" sz="1050" dirty="0">
                  <a:solidFill>
                    <a:schemeClr val="tx1"/>
                  </a:solidFill>
                </a:rPr>
                <a:t>EC2</a:t>
              </a:r>
            </a:p>
          </p:txBody>
        </p:sp>
        <p:sp>
          <p:nvSpPr>
            <p:cNvPr id="77" name="Shape 126"/>
            <p:cNvSpPr/>
            <p:nvPr/>
          </p:nvSpPr>
          <p:spPr>
            <a:xfrm>
              <a:off x="8554906" y="4333263"/>
              <a:ext cx="656121" cy="656045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solidFill>
                    <a:schemeClr val="tx1"/>
                  </a:solidFill>
                </a:rPr>
                <a:t>ECS</a:t>
              </a:r>
              <a:endParaRPr sz="1050" dirty="0">
                <a:solidFill>
                  <a:schemeClr val="tx1"/>
                </a:solidFill>
              </a:endParaRPr>
            </a:p>
          </p:txBody>
        </p:sp>
        <p:sp>
          <p:nvSpPr>
            <p:cNvPr id="78" name="Shape 126"/>
            <p:cNvSpPr/>
            <p:nvPr/>
          </p:nvSpPr>
          <p:spPr>
            <a:xfrm>
              <a:off x="9671478" y="4332950"/>
              <a:ext cx="656121" cy="656045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solidFill>
                    <a:schemeClr val="tx1"/>
                  </a:solidFill>
                </a:rPr>
                <a:t>ECS</a:t>
              </a:r>
              <a:endParaRPr sz="1050" dirty="0">
                <a:solidFill>
                  <a:schemeClr val="tx1"/>
                </a:solidFill>
              </a:endParaRPr>
            </a:p>
          </p:txBody>
        </p:sp>
        <p:sp>
          <p:nvSpPr>
            <p:cNvPr id="79" name="Shape 126"/>
            <p:cNvSpPr/>
            <p:nvPr/>
          </p:nvSpPr>
          <p:spPr>
            <a:xfrm>
              <a:off x="10816271" y="4332369"/>
              <a:ext cx="656121" cy="656045"/>
            </a:xfrm>
            <a:prstGeom prst="roundRect">
              <a:avLst>
                <a:gd name="adj" fmla="val 150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solidFill>
                    <a:schemeClr val="tx1"/>
                  </a:solidFill>
                </a:rPr>
                <a:t>ECS</a:t>
              </a:r>
              <a:endParaRPr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Shape 126"/>
          <p:cNvSpPr/>
          <p:nvPr/>
        </p:nvSpPr>
        <p:spPr>
          <a:xfrm>
            <a:off x="1105492" y="1865622"/>
            <a:ext cx="2177369" cy="320169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tx1"/>
                </a:solidFill>
              </a:rPr>
              <a:t>Listener</a:t>
            </a:r>
            <a:endParaRPr sz="1350" dirty="0">
              <a:solidFill>
                <a:schemeClr val="tx1"/>
              </a:solidFill>
            </a:endParaRPr>
          </a:p>
        </p:txBody>
      </p:sp>
      <p:sp>
        <p:nvSpPr>
          <p:cNvPr id="83" name="Shape 126"/>
          <p:cNvSpPr/>
          <p:nvPr/>
        </p:nvSpPr>
        <p:spPr>
          <a:xfrm>
            <a:off x="6163033" y="1865623"/>
            <a:ext cx="2181151" cy="320169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tx1"/>
                </a:solidFill>
              </a:rPr>
              <a:t>Listener</a:t>
            </a:r>
            <a:endParaRPr sz="135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19558" y="4301310"/>
            <a:ext cx="1294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Target Group #2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80021" y="4301310"/>
            <a:ext cx="1294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Target Group #3</a:t>
            </a:r>
          </a:p>
        </p:txBody>
      </p:sp>
      <p:sp>
        <p:nvSpPr>
          <p:cNvPr id="30" name="Shape 126"/>
          <p:cNvSpPr/>
          <p:nvPr/>
        </p:nvSpPr>
        <p:spPr>
          <a:xfrm>
            <a:off x="3457702" y="3261841"/>
            <a:ext cx="492091" cy="492034"/>
          </a:xfrm>
          <a:prstGeom prst="roundRect">
            <a:avLst>
              <a:gd name="adj" fmla="val 15000"/>
            </a:avLst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is-IS" sz="105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31" name="Shape 126"/>
          <p:cNvSpPr/>
          <p:nvPr/>
        </p:nvSpPr>
        <p:spPr>
          <a:xfrm>
            <a:off x="4295131" y="3261607"/>
            <a:ext cx="492091" cy="492034"/>
          </a:xfrm>
          <a:prstGeom prst="roundRect">
            <a:avLst>
              <a:gd name="adj" fmla="val 15000"/>
            </a:avLst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is-IS" sz="105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32" name="Shape 126"/>
          <p:cNvSpPr/>
          <p:nvPr/>
        </p:nvSpPr>
        <p:spPr>
          <a:xfrm>
            <a:off x="5153726" y="3261171"/>
            <a:ext cx="492091" cy="492034"/>
          </a:xfrm>
          <a:prstGeom prst="roundRect">
            <a:avLst>
              <a:gd name="adj" fmla="val 15000"/>
            </a:avLst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is-IS" sz="1050" dirty="0">
                <a:solidFill>
                  <a:schemeClr val="tx1"/>
                </a:solidFill>
              </a:rPr>
              <a:t>IP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161415" y="2167015"/>
            <a:ext cx="0" cy="417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161415" y="2608959"/>
            <a:ext cx="227823" cy="21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389238" y="2612459"/>
            <a:ext cx="3" cy="48464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Shape 126"/>
          <p:cNvSpPr/>
          <p:nvPr/>
        </p:nvSpPr>
        <p:spPr>
          <a:xfrm>
            <a:off x="3634262" y="1846846"/>
            <a:ext cx="2177369" cy="320169"/>
          </a:xfrm>
          <a:prstGeom prst="roundRect">
            <a:avLst>
              <a:gd name="adj" fmla="val 1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tx1"/>
                </a:solidFill>
              </a:rPr>
              <a:t>Listener</a:t>
            </a:r>
            <a:endParaRPr sz="135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endCxn id="58" idx="0"/>
          </p:cNvCxnSpPr>
          <p:nvPr/>
        </p:nvCxnSpPr>
        <p:spPr>
          <a:xfrm>
            <a:off x="4534414" y="2184384"/>
            <a:ext cx="0" cy="91743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219202" y="2185790"/>
            <a:ext cx="0" cy="417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2000977" y="2599800"/>
            <a:ext cx="3" cy="48464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92112" y="2608959"/>
            <a:ext cx="227823" cy="21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70820" y="1557754"/>
            <a:ext cx="353" cy="263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200668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3254630" y="1245568"/>
            <a:ext cx="5467680" cy="436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 err="1">
                <a:solidFill>
                  <a:schemeClr val="bg2"/>
                </a:solidFill>
              </a:rPr>
              <a:t>Suporta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verificações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integridade</a:t>
            </a:r>
            <a:r>
              <a:rPr lang="en-US" dirty="0">
                <a:solidFill>
                  <a:schemeClr val="bg2"/>
                </a:solidFill>
              </a:rPr>
              <a:t> de rede e de </a:t>
            </a:r>
            <a:r>
              <a:rPr lang="en-US" dirty="0" err="1">
                <a:solidFill>
                  <a:schemeClr val="bg2"/>
                </a:solidFill>
              </a:rPr>
              <a:t>destino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aplicativo</a:t>
            </a:r>
            <a:endParaRPr lang="en-US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 err="1">
                <a:solidFill>
                  <a:schemeClr val="bg2"/>
                </a:solidFill>
              </a:rPr>
              <a:t>Verificações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integridade</a:t>
            </a:r>
            <a:r>
              <a:rPr lang="en-US" dirty="0">
                <a:solidFill>
                  <a:schemeClr val="bg2"/>
                </a:solidFill>
              </a:rPr>
              <a:t> da rede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  Com base </a:t>
            </a:r>
            <a:r>
              <a:rPr lang="en-US" dirty="0" err="1">
                <a:solidFill>
                  <a:schemeClr val="bg2"/>
                </a:solidFill>
              </a:rPr>
              <a:t>na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resposta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geral</a:t>
            </a:r>
            <a:r>
              <a:rPr lang="en-US" dirty="0">
                <a:solidFill>
                  <a:schemeClr val="bg2"/>
                </a:solidFill>
              </a:rPr>
              <a:t> do </a:t>
            </a:r>
            <a:r>
              <a:rPr lang="en-US" dirty="0" err="1">
                <a:solidFill>
                  <a:schemeClr val="bg2"/>
                </a:solidFill>
              </a:rPr>
              <a:t>seu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alvo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tráfego</a:t>
            </a:r>
            <a:r>
              <a:rPr lang="en-US" dirty="0">
                <a:solidFill>
                  <a:schemeClr val="bg2"/>
                </a:solidFill>
              </a:rPr>
              <a:t> normal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dirty="0" err="1">
                <a:solidFill>
                  <a:schemeClr val="bg2"/>
                </a:solidFill>
              </a:rPr>
              <a:t>Falhará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alvos</a:t>
            </a:r>
            <a:r>
              <a:rPr lang="en-US" dirty="0">
                <a:solidFill>
                  <a:schemeClr val="bg2"/>
                </a:solidFill>
              </a:rPr>
              <a:t> que </a:t>
            </a:r>
            <a:r>
              <a:rPr lang="en-US" dirty="0" err="1">
                <a:solidFill>
                  <a:schemeClr val="bg2"/>
                </a:solidFill>
              </a:rPr>
              <a:t>não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respondem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milissegundos</a:t>
            </a:r>
            <a:endParaRPr lang="en-US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 err="1">
                <a:solidFill>
                  <a:schemeClr val="bg2"/>
                </a:solidFill>
              </a:rPr>
              <a:t>Verificações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integridade</a:t>
            </a:r>
            <a:r>
              <a:rPr lang="en-US" dirty="0">
                <a:solidFill>
                  <a:schemeClr val="bg2"/>
                </a:solidFill>
              </a:rPr>
              <a:t> no </a:t>
            </a:r>
            <a:r>
              <a:rPr lang="en-US" dirty="0" err="1">
                <a:solidFill>
                  <a:schemeClr val="bg2"/>
                </a:solidFill>
              </a:rPr>
              <a:t>nível</a:t>
            </a:r>
            <a:r>
              <a:rPr lang="en-US" dirty="0">
                <a:solidFill>
                  <a:schemeClr val="bg2"/>
                </a:solidFill>
              </a:rPr>
              <a:t> do </a:t>
            </a:r>
            <a:r>
              <a:rPr lang="en-US" dirty="0" err="1">
                <a:solidFill>
                  <a:schemeClr val="bg2"/>
                </a:solidFill>
              </a:rPr>
              <a:t>aplicativo</a:t>
            </a:r>
            <a:endParaRPr lang="en-US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  HTTP, HTTPS e TCP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  Personalize a </a:t>
            </a:r>
            <a:r>
              <a:rPr lang="en-US" dirty="0" err="1">
                <a:solidFill>
                  <a:schemeClr val="bg2"/>
                </a:solidFill>
              </a:rPr>
              <a:t>frequência</a:t>
            </a:r>
            <a:r>
              <a:rPr lang="en-US" dirty="0">
                <a:solidFill>
                  <a:schemeClr val="bg2"/>
                </a:solidFill>
              </a:rPr>
              <a:t> e </a:t>
            </a:r>
            <a:r>
              <a:rPr lang="en-US" dirty="0" err="1">
                <a:solidFill>
                  <a:schemeClr val="bg2"/>
                </a:solidFill>
              </a:rPr>
              <a:t>os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limites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falha</a:t>
            </a:r>
            <a:endParaRPr lang="en-US" dirty="0">
              <a:solidFill>
                <a:schemeClr val="bg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250" dirty="0">
              <a:solidFill>
                <a:srgbClr val="000000"/>
              </a:solidFill>
            </a:endParaRPr>
          </a:p>
          <a:p>
            <a:pPr>
              <a:defRPr sz="1800" b="0">
                <a:solidFill>
                  <a:srgbClr val="000000"/>
                </a:solidFill>
              </a:defRPr>
            </a:pPr>
            <a:endParaRPr lang="en-US" sz="2250" dirty="0">
              <a:solidFill>
                <a:schemeClr val="tx2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lang="en-US" sz="2250" dirty="0"/>
          </a:p>
        </p:txBody>
      </p:sp>
      <p:sp>
        <p:nvSpPr>
          <p:cNvPr id="462" name="Shape 462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bg2"/>
                </a:solidFill>
              </a:rPr>
              <a:t>Health Checks</a:t>
            </a:r>
            <a:endParaRPr sz="4800" spc="-100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390" y="817880"/>
            <a:ext cx="4152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02703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spc="-100" dirty="0">
                <a:solidFill>
                  <a:schemeClr val="bg2"/>
                </a:solidFill>
              </a:rPr>
              <a:t>Availability Zone Fail-over</a:t>
            </a:r>
            <a:endParaRPr sz="4800" spc="-100" dirty="0">
              <a:solidFill>
                <a:schemeClr val="bg2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2609148" y="1585707"/>
            <a:ext cx="5695522" cy="3067574"/>
          </a:xfrm>
          <a:prstGeom prst="roundRect">
            <a:avLst>
              <a:gd name="adj" fmla="val 15000"/>
            </a:avLst>
          </a:prstGeom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sp>
        <p:nvSpPr>
          <p:cNvPr id="267" name="Shape 267"/>
          <p:cNvSpPr/>
          <p:nvPr/>
        </p:nvSpPr>
        <p:spPr>
          <a:xfrm>
            <a:off x="4662674" y="1180524"/>
            <a:ext cx="1284006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Customer VPC</a:t>
            </a:r>
          </a:p>
        </p:txBody>
      </p:sp>
      <p:sp>
        <p:nvSpPr>
          <p:cNvPr id="268" name="Shape 268"/>
          <p:cNvSpPr/>
          <p:nvPr/>
        </p:nvSpPr>
        <p:spPr>
          <a:xfrm flipV="1">
            <a:off x="2752059" y="3153958"/>
            <a:ext cx="5976067" cy="1"/>
          </a:xfrm>
          <a:prstGeom prst="line">
            <a:avLst/>
          </a:prstGeom>
          <a:ln w="50800" cap="rnd">
            <a:solidFill>
              <a:srgbClr val="FFFFFF"/>
            </a:solidFill>
            <a:custDash>
              <a:ds d="100000" sp="200000"/>
            </a:custDash>
            <a:round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grpSp>
        <p:nvGrpSpPr>
          <p:cNvPr id="271" name="Group 271"/>
          <p:cNvGrpSpPr/>
          <p:nvPr/>
        </p:nvGrpSpPr>
        <p:grpSpPr>
          <a:xfrm>
            <a:off x="6220491" y="1907178"/>
            <a:ext cx="1571585" cy="952501"/>
            <a:chOff x="0" y="0"/>
            <a:chExt cx="2095445" cy="1270000"/>
          </a:xfrm>
        </p:grpSpPr>
        <p:pic>
          <p:nvPicPr>
            <p:cNvPr id="269" name="Compute &amp; Networking_Amazon EC2 Instance.pdf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0" name="Shape 270"/>
            <p:cNvSpPr/>
            <p:nvPr/>
          </p:nvSpPr>
          <p:spPr>
            <a:xfrm>
              <a:off x="996854" y="286094"/>
              <a:ext cx="1098591" cy="615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EC2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Instance</a:t>
              </a:r>
              <a:r>
                <a:rPr lang="en-US" sz="1500" dirty="0">
                  <a:solidFill>
                    <a:srgbClr val="FFFFFF"/>
                  </a:solidFill>
                </a:rPr>
                <a:t>s</a:t>
              </a:r>
              <a:endParaRPr sz="15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74" name="Group 274"/>
          <p:cNvGrpSpPr/>
          <p:nvPr/>
        </p:nvGrpSpPr>
        <p:grpSpPr>
          <a:xfrm>
            <a:off x="3440088" y="1939043"/>
            <a:ext cx="1184195" cy="952501"/>
            <a:chOff x="0" y="0"/>
            <a:chExt cx="1578925" cy="1270000"/>
          </a:xfrm>
        </p:grpSpPr>
        <p:pic>
          <p:nvPicPr>
            <p:cNvPr id="272" name="Compute &amp; Networking_Elastic Load Balancing.pd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3" name="Shape 273"/>
            <p:cNvSpPr/>
            <p:nvPr/>
          </p:nvSpPr>
          <p:spPr>
            <a:xfrm>
              <a:off x="1078788" y="447654"/>
              <a:ext cx="500137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1500" dirty="0">
                  <a:solidFill>
                    <a:srgbClr val="FFFFFF"/>
                  </a:solidFill>
                </a:rPr>
                <a:t>N</a:t>
              </a:r>
              <a:r>
                <a:rPr sz="1500" dirty="0">
                  <a:solidFill>
                    <a:srgbClr val="FFFFFF"/>
                  </a:solidFill>
                </a:rPr>
                <a:t>LB</a:t>
              </a:r>
            </a:p>
          </p:txBody>
        </p:sp>
      </p:grpSp>
      <p:sp>
        <p:nvSpPr>
          <p:cNvPr id="275" name="Shape 275"/>
          <p:cNvSpPr/>
          <p:nvPr/>
        </p:nvSpPr>
        <p:spPr>
          <a:xfrm>
            <a:off x="6181958" y="1897653"/>
            <a:ext cx="1828678" cy="952501"/>
          </a:xfrm>
          <a:prstGeom prst="roundRect">
            <a:avLst>
              <a:gd name="adj" fmla="val 15000"/>
            </a:avLst>
          </a:prstGeom>
          <a:ln w="25400">
            <a:solidFill>
              <a:srgbClr val="007CB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sp>
        <p:nvSpPr>
          <p:cNvPr id="276" name="Shape 276"/>
          <p:cNvSpPr/>
          <p:nvPr/>
        </p:nvSpPr>
        <p:spPr>
          <a:xfrm>
            <a:off x="3146058" y="1929518"/>
            <a:ext cx="1828678" cy="952501"/>
          </a:xfrm>
          <a:prstGeom prst="roundRect">
            <a:avLst>
              <a:gd name="adj" fmla="val 15000"/>
            </a:avLst>
          </a:prstGeom>
          <a:ln w="25400">
            <a:solidFill>
              <a:srgbClr val="007CB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grpSp>
        <p:nvGrpSpPr>
          <p:cNvPr id="279" name="Group 279"/>
          <p:cNvGrpSpPr/>
          <p:nvPr/>
        </p:nvGrpSpPr>
        <p:grpSpPr>
          <a:xfrm>
            <a:off x="3440088" y="3436228"/>
            <a:ext cx="1154686" cy="952501"/>
            <a:chOff x="0" y="0"/>
            <a:chExt cx="1539579" cy="1270000"/>
          </a:xfrm>
        </p:grpSpPr>
        <p:pic>
          <p:nvPicPr>
            <p:cNvPr id="277" name="Compute &amp; Networking_Elastic Load Balancing.pd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8" name="Shape 278"/>
            <p:cNvSpPr/>
            <p:nvPr/>
          </p:nvSpPr>
          <p:spPr>
            <a:xfrm>
              <a:off x="1039442" y="432144"/>
              <a:ext cx="500137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1500" dirty="0">
                  <a:solidFill>
                    <a:srgbClr val="FFFFFF"/>
                  </a:solidFill>
                </a:rPr>
                <a:t>N</a:t>
              </a:r>
              <a:r>
                <a:rPr sz="1500" dirty="0">
                  <a:solidFill>
                    <a:srgbClr val="FFFFFF"/>
                  </a:solidFill>
                </a:rPr>
                <a:t>LB</a:t>
              </a:r>
            </a:p>
          </p:txBody>
        </p:sp>
      </p:grpSp>
      <p:sp>
        <p:nvSpPr>
          <p:cNvPr id="280" name="Shape 280"/>
          <p:cNvSpPr/>
          <p:nvPr/>
        </p:nvSpPr>
        <p:spPr>
          <a:xfrm>
            <a:off x="3146058" y="3426703"/>
            <a:ext cx="1828678" cy="952501"/>
          </a:xfrm>
          <a:prstGeom prst="roundRect">
            <a:avLst>
              <a:gd name="adj" fmla="val 15000"/>
            </a:avLst>
          </a:prstGeom>
          <a:ln w="25400">
            <a:solidFill>
              <a:srgbClr val="007CB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grpSp>
        <p:nvGrpSpPr>
          <p:cNvPr id="283" name="Group 283"/>
          <p:cNvGrpSpPr/>
          <p:nvPr/>
        </p:nvGrpSpPr>
        <p:grpSpPr>
          <a:xfrm>
            <a:off x="6220491" y="3448238"/>
            <a:ext cx="1571585" cy="952501"/>
            <a:chOff x="0" y="0"/>
            <a:chExt cx="2095445" cy="1270000"/>
          </a:xfrm>
        </p:grpSpPr>
        <p:pic>
          <p:nvPicPr>
            <p:cNvPr id="281" name="Compute &amp; Networking_Amazon EC2 Instance.pdf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2" name="Shape 282"/>
            <p:cNvSpPr/>
            <p:nvPr/>
          </p:nvSpPr>
          <p:spPr>
            <a:xfrm>
              <a:off x="996854" y="286094"/>
              <a:ext cx="1098591" cy="615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EC2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Instance</a:t>
              </a:r>
              <a:r>
                <a:rPr lang="en-US" sz="1500" dirty="0">
                  <a:solidFill>
                    <a:srgbClr val="FFFFFF"/>
                  </a:solidFill>
                </a:rPr>
                <a:t>s</a:t>
              </a:r>
              <a:endParaRPr sz="15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84" name="Shape 284"/>
          <p:cNvSpPr/>
          <p:nvPr/>
        </p:nvSpPr>
        <p:spPr>
          <a:xfrm>
            <a:off x="6181958" y="3438713"/>
            <a:ext cx="1828678" cy="952501"/>
          </a:xfrm>
          <a:prstGeom prst="roundRect">
            <a:avLst>
              <a:gd name="adj" fmla="val 15000"/>
            </a:avLst>
          </a:prstGeom>
          <a:ln w="25400">
            <a:solidFill>
              <a:srgbClr val="007CB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sp>
        <p:nvSpPr>
          <p:cNvPr id="285" name="Shape 285"/>
          <p:cNvSpPr/>
          <p:nvPr/>
        </p:nvSpPr>
        <p:spPr>
          <a:xfrm rot="16200000">
            <a:off x="8055614" y="2294106"/>
            <a:ext cx="987450" cy="24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1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75" dirty="0">
                <a:solidFill>
                  <a:srgbClr val="FFFFFF"/>
                </a:solidFill>
              </a:rPr>
              <a:t>us-west-1a</a:t>
            </a:r>
          </a:p>
        </p:txBody>
      </p:sp>
      <p:sp>
        <p:nvSpPr>
          <p:cNvPr id="286" name="Shape 286"/>
          <p:cNvSpPr/>
          <p:nvPr/>
        </p:nvSpPr>
        <p:spPr>
          <a:xfrm rot="16200000">
            <a:off x="8055614" y="3781767"/>
            <a:ext cx="987450" cy="24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1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75" dirty="0">
                <a:solidFill>
                  <a:srgbClr val="FFFFFF"/>
                </a:solidFill>
              </a:rPr>
              <a:t>us-west-1b</a:t>
            </a:r>
          </a:p>
        </p:txBody>
      </p:sp>
      <p:pic>
        <p:nvPicPr>
          <p:cNvPr id="287" name="I-Heart-Clou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285262" y="684943"/>
            <a:ext cx="867994" cy="1646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Compute &amp; Networking_Amazon Route 53 Hosted Zone.pdf"/>
          <p:cNvPicPr/>
          <p:nvPr/>
        </p:nvPicPr>
        <p:blipFill>
          <a:blip r:embed="rId6"/>
          <a:stretch>
            <a:fillRect/>
          </a:stretch>
        </p:blipFill>
        <p:spPr>
          <a:xfrm>
            <a:off x="-83546" y="2782344"/>
            <a:ext cx="952501" cy="952501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652528" y="2993617"/>
            <a:ext cx="78226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Amazon</a:t>
            </a:r>
            <a:br>
              <a:rPr sz="1500" dirty="0">
                <a:solidFill>
                  <a:srgbClr val="FFFFFF"/>
                </a:solidFill>
              </a:rPr>
            </a:br>
            <a:r>
              <a:rPr sz="1500" dirty="0">
                <a:solidFill>
                  <a:srgbClr val="FFFFFF"/>
                </a:solidFill>
              </a:rPr>
              <a:t>Route 53</a:t>
            </a:r>
          </a:p>
        </p:txBody>
      </p:sp>
      <p:sp>
        <p:nvSpPr>
          <p:cNvPr id="290" name="Shape 290"/>
          <p:cNvSpPr/>
          <p:nvPr/>
        </p:nvSpPr>
        <p:spPr>
          <a:xfrm flipH="1">
            <a:off x="761301" y="2246330"/>
            <a:ext cx="0" cy="634375"/>
          </a:xfrm>
          <a:prstGeom prst="line">
            <a:avLst/>
          </a:prstGeom>
          <a:ln w="25400">
            <a:solidFill>
              <a:srgbClr val="FFFFFF"/>
            </a:solidFill>
            <a:head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grpSp>
        <p:nvGrpSpPr>
          <p:cNvPr id="293" name="Group 293"/>
          <p:cNvGrpSpPr/>
          <p:nvPr/>
        </p:nvGrpSpPr>
        <p:grpSpPr>
          <a:xfrm>
            <a:off x="1429744" y="2523145"/>
            <a:ext cx="1160077" cy="1261626"/>
            <a:chOff x="0" y="0"/>
            <a:chExt cx="1833453" cy="1682166"/>
          </a:xfrm>
        </p:grpSpPr>
        <p:sp>
          <p:nvSpPr>
            <p:cNvPr id="291" name="Shape 291"/>
            <p:cNvSpPr/>
            <p:nvPr/>
          </p:nvSpPr>
          <p:spPr>
            <a:xfrm flipH="1">
              <a:off x="-1" y="0"/>
              <a:ext cx="1822874" cy="84396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bevel/>
              <a:headEnd type="triangle" w="med" len="med"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6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1200" dirty="0"/>
            </a:p>
          </p:txBody>
        </p:sp>
        <p:sp>
          <p:nvSpPr>
            <p:cNvPr id="292" name="Shape 292"/>
            <p:cNvSpPr/>
            <p:nvPr/>
          </p:nvSpPr>
          <p:spPr>
            <a:xfrm flipH="1" flipV="1">
              <a:off x="10580" y="838200"/>
              <a:ext cx="1822874" cy="84396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bevel/>
              <a:headEnd type="triangle" w="med" len="med"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6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1200" dirty="0"/>
            </a:p>
          </p:txBody>
        </p:sp>
      </p:grpSp>
      <p:sp>
        <p:nvSpPr>
          <p:cNvPr id="294" name="Shape 294"/>
          <p:cNvSpPr/>
          <p:nvPr/>
        </p:nvSpPr>
        <p:spPr>
          <a:xfrm flipH="1" flipV="1">
            <a:off x="4712416" y="2415293"/>
            <a:ext cx="1642493" cy="1"/>
          </a:xfrm>
          <a:prstGeom prst="line">
            <a:avLst/>
          </a:prstGeom>
          <a:ln w="25400">
            <a:solidFill>
              <a:srgbClr val="FFFFFF"/>
            </a:solidFill>
            <a:head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295" name="Shape 295"/>
          <p:cNvSpPr/>
          <p:nvPr/>
        </p:nvSpPr>
        <p:spPr>
          <a:xfrm flipH="1">
            <a:off x="4711384" y="3902953"/>
            <a:ext cx="1642493" cy="1"/>
          </a:xfrm>
          <a:prstGeom prst="line">
            <a:avLst/>
          </a:prstGeom>
          <a:ln w="25400">
            <a:solidFill>
              <a:srgbClr val="FFFFFF"/>
            </a:solidFill>
            <a:head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39" name="Shape 150"/>
          <p:cNvSpPr/>
          <p:nvPr/>
        </p:nvSpPr>
        <p:spPr>
          <a:xfrm>
            <a:off x="6063290" y="1261176"/>
            <a:ext cx="2139118" cy="3716636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rgbClr val="007CBC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b="0">
                <a:solidFill>
                  <a:srgbClr val="000000"/>
                </a:solidFill>
              </a:defRPr>
            </a:pPr>
            <a:endParaRPr sz="1350" dirty="0">
              <a:solidFill>
                <a:srgbClr val="000000"/>
              </a:solidFill>
            </a:endParaRPr>
          </a:p>
        </p:txBody>
      </p:sp>
      <p:sp>
        <p:nvSpPr>
          <p:cNvPr id="40" name="Shape 183"/>
          <p:cNvSpPr/>
          <p:nvPr/>
        </p:nvSpPr>
        <p:spPr>
          <a:xfrm>
            <a:off x="7318746" y="961331"/>
            <a:ext cx="1230593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500" dirty="0">
                <a:solidFill>
                  <a:srgbClr val="FFFFFF"/>
                </a:solidFill>
              </a:rPr>
              <a:t>TargetGroup 1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9094" y="2402292"/>
            <a:ext cx="116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Health Check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2646" y="3665952"/>
            <a:ext cx="116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Health Check</a:t>
            </a:r>
          </a:p>
        </p:txBody>
      </p:sp>
      <p:sp>
        <p:nvSpPr>
          <p:cNvPr id="43" name="Shape 290"/>
          <p:cNvSpPr/>
          <p:nvPr/>
        </p:nvSpPr>
        <p:spPr>
          <a:xfrm flipH="1" flipV="1">
            <a:off x="1055331" y="1717040"/>
            <a:ext cx="1553815" cy="1434756"/>
          </a:xfrm>
          <a:prstGeom prst="line">
            <a:avLst/>
          </a:prstGeom>
          <a:ln w="25400">
            <a:solidFill>
              <a:srgbClr val="FFFFFF"/>
            </a:solidFill>
            <a:head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41" name="Shape 612"/>
          <p:cNvSpPr/>
          <p:nvPr/>
        </p:nvSpPr>
        <p:spPr>
          <a:xfrm>
            <a:off x="2171817" y="1963839"/>
            <a:ext cx="1247409" cy="316531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lang="en-US" sz="1500" b="1" dirty="0">
                <a:solidFill>
                  <a:schemeClr val="bg1"/>
                </a:solidFill>
              </a:rPr>
              <a:t>34.214.45.162</a:t>
            </a:r>
            <a:endParaRPr sz="1500" b="1" dirty="0">
              <a:solidFill>
                <a:schemeClr val="bg1"/>
              </a:solidFill>
            </a:endParaRPr>
          </a:p>
        </p:txBody>
      </p:sp>
      <p:sp>
        <p:nvSpPr>
          <p:cNvPr id="44" name="Shape 612"/>
          <p:cNvSpPr/>
          <p:nvPr/>
        </p:nvSpPr>
        <p:spPr>
          <a:xfrm>
            <a:off x="2126709" y="3902953"/>
            <a:ext cx="1228172" cy="308784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lang="en-US" sz="1500" b="1" dirty="0">
                <a:solidFill>
                  <a:schemeClr val="bg1"/>
                </a:solidFill>
              </a:rPr>
              <a:t>54.69.111.179</a:t>
            </a:r>
            <a:endParaRPr sz="1500" b="1" dirty="0">
              <a:solidFill>
                <a:schemeClr val="bg1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820635"/>
              </p:ext>
            </p:extLst>
          </p:nvPr>
        </p:nvGraphicFramePr>
        <p:xfrm>
          <a:off x="1349093" y="904529"/>
          <a:ext cx="17306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67">
                <a:tc>
                  <a:txBody>
                    <a:bodyPr/>
                    <a:lstStyle/>
                    <a:p>
                      <a:r>
                        <a:rPr lang="en-US" dirty="0"/>
                        <a:t>34.214.45.162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67">
                <a:tc>
                  <a:txBody>
                    <a:bodyPr/>
                    <a:lstStyle/>
                    <a:p>
                      <a:r>
                        <a:rPr lang="en-US" dirty="0"/>
                        <a:t>54.69.111.179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032859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spc="-100" dirty="0">
                <a:solidFill>
                  <a:schemeClr val="bg2"/>
                </a:solidFill>
              </a:rPr>
              <a:t>Availability Zone Fail-over</a:t>
            </a:r>
            <a:endParaRPr sz="4800" spc="-100" dirty="0">
              <a:solidFill>
                <a:schemeClr val="bg2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2609148" y="1585707"/>
            <a:ext cx="5695522" cy="3067574"/>
          </a:xfrm>
          <a:prstGeom prst="roundRect">
            <a:avLst>
              <a:gd name="adj" fmla="val 15000"/>
            </a:avLst>
          </a:prstGeom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sp>
        <p:nvSpPr>
          <p:cNvPr id="267" name="Shape 267"/>
          <p:cNvSpPr/>
          <p:nvPr/>
        </p:nvSpPr>
        <p:spPr>
          <a:xfrm>
            <a:off x="4662674" y="1180524"/>
            <a:ext cx="1284006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Customer VPC</a:t>
            </a:r>
          </a:p>
        </p:txBody>
      </p:sp>
      <p:sp>
        <p:nvSpPr>
          <p:cNvPr id="268" name="Shape 268"/>
          <p:cNvSpPr/>
          <p:nvPr/>
        </p:nvSpPr>
        <p:spPr>
          <a:xfrm flipV="1">
            <a:off x="2752059" y="3153958"/>
            <a:ext cx="5976067" cy="1"/>
          </a:xfrm>
          <a:prstGeom prst="line">
            <a:avLst/>
          </a:prstGeom>
          <a:ln w="50800" cap="rnd">
            <a:solidFill>
              <a:srgbClr val="FFFFFF"/>
            </a:solidFill>
            <a:custDash>
              <a:ds d="100000" sp="200000"/>
            </a:custDash>
            <a:round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grpSp>
        <p:nvGrpSpPr>
          <p:cNvPr id="271" name="Group 271"/>
          <p:cNvGrpSpPr/>
          <p:nvPr/>
        </p:nvGrpSpPr>
        <p:grpSpPr>
          <a:xfrm>
            <a:off x="6220491" y="1907178"/>
            <a:ext cx="1571585" cy="952501"/>
            <a:chOff x="0" y="0"/>
            <a:chExt cx="2095445" cy="1270000"/>
          </a:xfrm>
        </p:grpSpPr>
        <p:pic>
          <p:nvPicPr>
            <p:cNvPr id="269" name="Compute &amp; Networking_Amazon EC2 Instance.pdf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0" name="Shape 270"/>
            <p:cNvSpPr/>
            <p:nvPr/>
          </p:nvSpPr>
          <p:spPr>
            <a:xfrm>
              <a:off x="996854" y="286094"/>
              <a:ext cx="1098591" cy="615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EC2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Instance</a:t>
              </a:r>
              <a:r>
                <a:rPr lang="en-US" sz="1500" dirty="0">
                  <a:solidFill>
                    <a:srgbClr val="FFFFFF"/>
                  </a:solidFill>
                </a:rPr>
                <a:t>s</a:t>
              </a:r>
              <a:endParaRPr sz="15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74" name="Group 274"/>
          <p:cNvGrpSpPr/>
          <p:nvPr/>
        </p:nvGrpSpPr>
        <p:grpSpPr>
          <a:xfrm>
            <a:off x="3440088" y="1939043"/>
            <a:ext cx="1184195" cy="952501"/>
            <a:chOff x="0" y="0"/>
            <a:chExt cx="1578925" cy="1270000"/>
          </a:xfrm>
        </p:grpSpPr>
        <p:pic>
          <p:nvPicPr>
            <p:cNvPr id="272" name="Compute &amp; Networking_Elastic Load Balancing.pd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3" name="Shape 273"/>
            <p:cNvSpPr/>
            <p:nvPr/>
          </p:nvSpPr>
          <p:spPr>
            <a:xfrm>
              <a:off x="1078788" y="447654"/>
              <a:ext cx="500137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1500" dirty="0">
                  <a:solidFill>
                    <a:srgbClr val="FFFFFF"/>
                  </a:solidFill>
                </a:rPr>
                <a:t>N</a:t>
              </a:r>
              <a:r>
                <a:rPr sz="1500" dirty="0">
                  <a:solidFill>
                    <a:srgbClr val="FFFFFF"/>
                  </a:solidFill>
                </a:rPr>
                <a:t>LB</a:t>
              </a:r>
            </a:p>
          </p:txBody>
        </p:sp>
      </p:grpSp>
      <p:sp>
        <p:nvSpPr>
          <p:cNvPr id="275" name="Shape 275"/>
          <p:cNvSpPr/>
          <p:nvPr/>
        </p:nvSpPr>
        <p:spPr>
          <a:xfrm>
            <a:off x="6181958" y="1897653"/>
            <a:ext cx="1828678" cy="952501"/>
          </a:xfrm>
          <a:prstGeom prst="roundRect">
            <a:avLst>
              <a:gd name="adj" fmla="val 15000"/>
            </a:avLst>
          </a:prstGeom>
          <a:ln w="25400">
            <a:solidFill>
              <a:srgbClr val="007CB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sp>
        <p:nvSpPr>
          <p:cNvPr id="276" name="Shape 276"/>
          <p:cNvSpPr/>
          <p:nvPr/>
        </p:nvSpPr>
        <p:spPr>
          <a:xfrm>
            <a:off x="3146058" y="1929518"/>
            <a:ext cx="1828678" cy="952501"/>
          </a:xfrm>
          <a:prstGeom prst="roundRect">
            <a:avLst>
              <a:gd name="adj" fmla="val 15000"/>
            </a:avLst>
          </a:prstGeom>
          <a:ln w="25400">
            <a:solidFill>
              <a:srgbClr val="007CB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grpSp>
        <p:nvGrpSpPr>
          <p:cNvPr id="279" name="Group 279"/>
          <p:cNvGrpSpPr/>
          <p:nvPr/>
        </p:nvGrpSpPr>
        <p:grpSpPr>
          <a:xfrm>
            <a:off x="3440088" y="3436228"/>
            <a:ext cx="1154686" cy="952501"/>
            <a:chOff x="0" y="0"/>
            <a:chExt cx="1539579" cy="1270000"/>
          </a:xfrm>
        </p:grpSpPr>
        <p:pic>
          <p:nvPicPr>
            <p:cNvPr id="277" name="Compute &amp; Networking_Elastic Load Balancing.pd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8" name="Shape 278"/>
            <p:cNvSpPr/>
            <p:nvPr/>
          </p:nvSpPr>
          <p:spPr>
            <a:xfrm>
              <a:off x="1039442" y="432144"/>
              <a:ext cx="500137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1500" dirty="0">
                  <a:solidFill>
                    <a:srgbClr val="FFFFFF"/>
                  </a:solidFill>
                </a:rPr>
                <a:t>N</a:t>
              </a:r>
              <a:r>
                <a:rPr sz="1500" dirty="0">
                  <a:solidFill>
                    <a:srgbClr val="FFFFFF"/>
                  </a:solidFill>
                </a:rPr>
                <a:t>LB</a:t>
              </a:r>
            </a:p>
          </p:txBody>
        </p:sp>
      </p:grpSp>
      <p:sp>
        <p:nvSpPr>
          <p:cNvPr id="280" name="Shape 280"/>
          <p:cNvSpPr/>
          <p:nvPr/>
        </p:nvSpPr>
        <p:spPr>
          <a:xfrm>
            <a:off x="3146058" y="3426703"/>
            <a:ext cx="1828678" cy="952501"/>
          </a:xfrm>
          <a:prstGeom prst="roundRect">
            <a:avLst>
              <a:gd name="adj" fmla="val 15000"/>
            </a:avLst>
          </a:prstGeom>
          <a:ln w="25400">
            <a:solidFill>
              <a:srgbClr val="007CB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sp>
        <p:nvSpPr>
          <p:cNvPr id="284" name="Shape 284"/>
          <p:cNvSpPr/>
          <p:nvPr/>
        </p:nvSpPr>
        <p:spPr>
          <a:xfrm>
            <a:off x="6181958" y="3438713"/>
            <a:ext cx="1828678" cy="952501"/>
          </a:xfrm>
          <a:prstGeom prst="roundRect">
            <a:avLst>
              <a:gd name="adj" fmla="val 15000"/>
            </a:avLst>
          </a:prstGeom>
          <a:ln w="25400">
            <a:solidFill>
              <a:srgbClr val="007CB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sp>
        <p:nvSpPr>
          <p:cNvPr id="285" name="Shape 285"/>
          <p:cNvSpPr/>
          <p:nvPr/>
        </p:nvSpPr>
        <p:spPr>
          <a:xfrm rot="16200000">
            <a:off x="8055614" y="2294106"/>
            <a:ext cx="987450" cy="24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1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75" dirty="0">
                <a:solidFill>
                  <a:srgbClr val="FFFFFF"/>
                </a:solidFill>
              </a:rPr>
              <a:t>us-west-1a</a:t>
            </a:r>
          </a:p>
        </p:txBody>
      </p:sp>
      <p:sp>
        <p:nvSpPr>
          <p:cNvPr id="286" name="Shape 286"/>
          <p:cNvSpPr/>
          <p:nvPr/>
        </p:nvSpPr>
        <p:spPr>
          <a:xfrm rot="16200000">
            <a:off x="8055614" y="3781767"/>
            <a:ext cx="987450" cy="24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1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75" dirty="0">
                <a:solidFill>
                  <a:srgbClr val="FFFFFF"/>
                </a:solidFill>
              </a:rPr>
              <a:t>us-west-1b</a:t>
            </a:r>
          </a:p>
        </p:txBody>
      </p:sp>
      <p:pic>
        <p:nvPicPr>
          <p:cNvPr id="287" name="I-Heart-Clou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285262" y="684943"/>
            <a:ext cx="867994" cy="1646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Compute &amp; Networking_Amazon Route 53 Hosted Zone.pdf"/>
          <p:cNvPicPr/>
          <p:nvPr/>
        </p:nvPicPr>
        <p:blipFill>
          <a:blip r:embed="rId6"/>
          <a:stretch>
            <a:fillRect/>
          </a:stretch>
        </p:blipFill>
        <p:spPr>
          <a:xfrm>
            <a:off x="-83546" y="2782344"/>
            <a:ext cx="952501" cy="952501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652528" y="2993617"/>
            <a:ext cx="78226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Amazon</a:t>
            </a:r>
            <a:br>
              <a:rPr sz="1500" dirty="0">
                <a:solidFill>
                  <a:srgbClr val="FFFFFF"/>
                </a:solidFill>
              </a:rPr>
            </a:br>
            <a:r>
              <a:rPr sz="1500" dirty="0">
                <a:solidFill>
                  <a:srgbClr val="FFFFFF"/>
                </a:solidFill>
              </a:rPr>
              <a:t>Route 53</a:t>
            </a:r>
          </a:p>
        </p:txBody>
      </p:sp>
      <p:sp>
        <p:nvSpPr>
          <p:cNvPr id="290" name="Shape 290"/>
          <p:cNvSpPr/>
          <p:nvPr/>
        </p:nvSpPr>
        <p:spPr>
          <a:xfrm flipH="1">
            <a:off x="761301" y="2246330"/>
            <a:ext cx="0" cy="634375"/>
          </a:xfrm>
          <a:prstGeom prst="line">
            <a:avLst/>
          </a:prstGeom>
          <a:ln w="25400">
            <a:solidFill>
              <a:srgbClr val="FFFFFF"/>
            </a:solidFill>
            <a:head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grpSp>
        <p:nvGrpSpPr>
          <p:cNvPr id="293" name="Group 293"/>
          <p:cNvGrpSpPr/>
          <p:nvPr/>
        </p:nvGrpSpPr>
        <p:grpSpPr>
          <a:xfrm>
            <a:off x="1429744" y="2523145"/>
            <a:ext cx="1160077" cy="1261626"/>
            <a:chOff x="0" y="0"/>
            <a:chExt cx="1833453" cy="1682166"/>
          </a:xfrm>
        </p:grpSpPr>
        <p:sp>
          <p:nvSpPr>
            <p:cNvPr id="291" name="Shape 291"/>
            <p:cNvSpPr/>
            <p:nvPr/>
          </p:nvSpPr>
          <p:spPr>
            <a:xfrm flipH="1">
              <a:off x="-1" y="0"/>
              <a:ext cx="1822874" cy="84396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bevel/>
              <a:headEnd type="triangle" w="med" len="med"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6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1200" dirty="0"/>
            </a:p>
          </p:txBody>
        </p:sp>
        <p:sp>
          <p:nvSpPr>
            <p:cNvPr id="292" name="Shape 292"/>
            <p:cNvSpPr/>
            <p:nvPr/>
          </p:nvSpPr>
          <p:spPr>
            <a:xfrm flipH="1" flipV="1">
              <a:off x="10580" y="838200"/>
              <a:ext cx="1822874" cy="84396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bevel/>
              <a:headEnd type="triangle" w="med" len="med"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6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1200" dirty="0"/>
            </a:p>
          </p:txBody>
        </p:sp>
      </p:grpSp>
      <p:sp>
        <p:nvSpPr>
          <p:cNvPr id="294" name="Shape 294"/>
          <p:cNvSpPr/>
          <p:nvPr/>
        </p:nvSpPr>
        <p:spPr>
          <a:xfrm flipH="1" flipV="1">
            <a:off x="4712416" y="2415293"/>
            <a:ext cx="1642493" cy="1"/>
          </a:xfrm>
          <a:prstGeom prst="line">
            <a:avLst/>
          </a:prstGeom>
          <a:ln w="25400">
            <a:solidFill>
              <a:srgbClr val="FFFFFF"/>
            </a:solidFill>
            <a:head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39" name="Shape 150"/>
          <p:cNvSpPr/>
          <p:nvPr/>
        </p:nvSpPr>
        <p:spPr>
          <a:xfrm>
            <a:off x="6063290" y="1261176"/>
            <a:ext cx="2139118" cy="3716636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rgbClr val="007CBC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b="0">
                <a:solidFill>
                  <a:srgbClr val="000000"/>
                </a:solidFill>
              </a:defRPr>
            </a:pPr>
            <a:endParaRPr sz="1350" dirty="0">
              <a:solidFill>
                <a:srgbClr val="000000"/>
              </a:solidFill>
            </a:endParaRPr>
          </a:p>
        </p:txBody>
      </p:sp>
      <p:sp>
        <p:nvSpPr>
          <p:cNvPr id="40" name="Shape 183"/>
          <p:cNvSpPr/>
          <p:nvPr/>
        </p:nvSpPr>
        <p:spPr>
          <a:xfrm>
            <a:off x="7318746" y="961331"/>
            <a:ext cx="1230593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500" dirty="0">
                <a:solidFill>
                  <a:srgbClr val="FFFFFF"/>
                </a:solidFill>
              </a:rPr>
              <a:t>TargetGroup 1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9094" y="2402292"/>
            <a:ext cx="116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Health Check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2646" y="3665952"/>
            <a:ext cx="116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Health Check</a:t>
            </a:r>
          </a:p>
        </p:txBody>
      </p:sp>
      <p:sp>
        <p:nvSpPr>
          <p:cNvPr id="43" name="Shape 290"/>
          <p:cNvSpPr/>
          <p:nvPr/>
        </p:nvSpPr>
        <p:spPr>
          <a:xfrm flipH="1" flipV="1">
            <a:off x="1055331" y="1717040"/>
            <a:ext cx="1553815" cy="1434756"/>
          </a:xfrm>
          <a:prstGeom prst="line">
            <a:avLst/>
          </a:prstGeom>
          <a:ln w="25400">
            <a:solidFill>
              <a:srgbClr val="FFFFFF"/>
            </a:solidFill>
            <a:head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879" y="3321256"/>
            <a:ext cx="1256115" cy="1256115"/>
          </a:xfrm>
          <a:prstGeom prst="rect">
            <a:avLst/>
          </a:prstGeom>
        </p:spPr>
      </p:pic>
      <p:sp>
        <p:nvSpPr>
          <p:cNvPr id="41" name="Shape 612"/>
          <p:cNvSpPr/>
          <p:nvPr/>
        </p:nvSpPr>
        <p:spPr>
          <a:xfrm>
            <a:off x="2116562" y="3912838"/>
            <a:ext cx="1228172" cy="308784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lang="en-US" sz="1500" b="1" dirty="0">
                <a:solidFill>
                  <a:schemeClr val="bg1"/>
                </a:solidFill>
              </a:rPr>
              <a:t>54.69.111.179</a:t>
            </a:r>
            <a:endParaRPr sz="1500" b="1" dirty="0">
              <a:solidFill>
                <a:schemeClr val="bg1"/>
              </a:solidFill>
            </a:endParaRPr>
          </a:p>
        </p:txBody>
      </p:sp>
      <p:sp>
        <p:nvSpPr>
          <p:cNvPr id="44" name="Shape 612"/>
          <p:cNvSpPr/>
          <p:nvPr/>
        </p:nvSpPr>
        <p:spPr>
          <a:xfrm>
            <a:off x="2171817" y="1963839"/>
            <a:ext cx="1247409" cy="316531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lang="en-US" sz="1500" b="1" dirty="0">
                <a:solidFill>
                  <a:schemeClr val="bg1"/>
                </a:solidFill>
              </a:rPr>
              <a:t>34.214.45.162</a:t>
            </a:r>
            <a:endParaRPr sz="1500" b="1" dirty="0">
              <a:solidFill>
                <a:schemeClr val="bg1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58153"/>
              </p:ext>
            </p:extLst>
          </p:nvPr>
        </p:nvGraphicFramePr>
        <p:xfrm>
          <a:off x="1349093" y="931333"/>
          <a:ext cx="17306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956">
                <a:tc>
                  <a:txBody>
                    <a:bodyPr/>
                    <a:lstStyle/>
                    <a:p>
                      <a:r>
                        <a:rPr lang="en-US" dirty="0"/>
                        <a:t>34.214.45.162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67">
                <a:tc>
                  <a:txBody>
                    <a:bodyPr/>
                    <a:lstStyle/>
                    <a:p>
                      <a:r>
                        <a:rPr lang="en-US" sz="180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54.69.111.179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533824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/>
        </p:nvSpPr>
        <p:spPr>
          <a:xfrm>
            <a:off x="3726588" y="1466704"/>
            <a:ext cx="5150917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dirty="0">
                <a:solidFill>
                  <a:schemeClr val="accent1"/>
                </a:solidFill>
              </a:rPr>
              <a:t>CloudWatch metrics </a:t>
            </a:r>
            <a:r>
              <a:rPr dirty="0">
                <a:solidFill>
                  <a:srgbClr val="FFFFFF"/>
                </a:solidFill>
              </a:rPr>
              <a:t>provided for each load balancer.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Provide </a:t>
            </a:r>
            <a:r>
              <a:rPr dirty="0">
                <a:solidFill>
                  <a:schemeClr val="bg2"/>
                </a:solidFill>
              </a:rPr>
              <a:t>detailed insight </a:t>
            </a:r>
            <a:r>
              <a:rPr dirty="0">
                <a:solidFill>
                  <a:srgbClr val="FFFFFF"/>
                </a:solidFill>
              </a:rPr>
              <a:t>into </a:t>
            </a:r>
            <a:r>
              <a:rPr lang="en-US" dirty="0">
                <a:solidFill>
                  <a:srgbClr val="FFFFFF"/>
                </a:solidFill>
              </a:rPr>
              <a:t>traffic and capacity, errors and back-end health for the Network L</a:t>
            </a:r>
            <a:r>
              <a:rPr dirty="0">
                <a:solidFill>
                  <a:srgbClr val="FFFFFF"/>
                </a:solidFill>
              </a:rPr>
              <a:t>oad </a:t>
            </a:r>
            <a:r>
              <a:rPr lang="en-US" dirty="0">
                <a:solidFill>
                  <a:srgbClr val="FFFFFF"/>
                </a:solidFill>
              </a:rPr>
              <a:t>B</a:t>
            </a:r>
            <a:r>
              <a:rPr dirty="0">
                <a:solidFill>
                  <a:srgbClr val="FFFFFF"/>
                </a:solidFill>
              </a:rPr>
              <a:t>alance</a:t>
            </a:r>
            <a:r>
              <a:rPr lang="en-US" dirty="0">
                <a:solidFill>
                  <a:srgbClr val="FFFFFF"/>
                </a:solidFill>
              </a:rPr>
              <a:t>r</a:t>
            </a:r>
            <a:endParaRPr dirty="0">
              <a:solidFill>
                <a:srgbClr val="FFFFFF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dirty="0">
                <a:solidFill>
                  <a:schemeClr val="accent1"/>
                </a:solidFill>
              </a:rPr>
              <a:t>CloudWatch alarms </a:t>
            </a:r>
            <a:r>
              <a:rPr dirty="0">
                <a:solidFill>
                  <a:srgbClr val="FFFFFF"/>
                </a:solidFill>
              </a:rPr>
              <a:t>can be configured to notify or take action should any metric go outside the acceptable range.</a:t>
            </a: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All metrics provided at the </a:t>
            </a:r>
            <a:r>
              <a:rPr dirty="0">
                <a:solidFill>
                  <a:schemeClr val="accent1"/>
                </a:solidFill>
              </a:rPr>
              <a:t>1-minute granularity</a:t>
            </a:r>
            <a:r>
              <a:rPr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07" name="Shape 507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/>
          <a:p>
            <a:pPr defTabSz="34290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pc="-133" dirty="0">
                <a:solidFill>
                  <a:srgbClr val="FFFFFF"/>
                </a:solidFill>
                <a:ea typeface="Arial"/>
                <a:sym typeface="Arial"/>
              </a:rPr>
              <a:t>  </a:t>
            </a:r>
            <a:r>
              <a:rPr sz="4800" spc="-133" dirty="0">
                <a:solidFill>
                  <a:srgbClr val="FFFFFF"/>
                </a:solidFill>
                <a:ea typeface="Arial"/>
                <a:sym typeface="Arial"/>
              </a:rPr>
              <a:t>Amazon </a:t>
            </a:r>
            <a:r>
              <a:rPr sz="4800" spc="-100" dirty="0">
                <a:solidFill>
                  <a:srgbClr val="FFFFFF"/>
                </a:solidFill>
                <a:ea typeface="Arial"/>
                <a:sym typeface="Arial"/>
              </a:rPr>
              <a:t>CloudWatch </a:t>
            </a:r>
            <a:r>
              <a:rPr lang="en-US" sz="4800" spc="-100" dirty="0">
                <a:solidFill>
                  <a:srgbClr val="FFFFFF"/>
                </a:solidFill>
                <a:ea typeface="Arial"/>
                <a:sym typeface="Arial"/>
              </a:rPr>
              <a:t>m</a:t>
            </a:r>
            <a:r>
              <a:rPr sz="4800" spc="-100" dirty="0">
                <a:solidFill>
                  <a:srgbClr val="FFFFFF"/>
                </a:solidFill>
                <a:ea typeface="Arial"/>
                <a:sym typeface="Arial"/>
              </a:rPr>
              <a:t>etrics</a:t>
            </a:r>
          </a:p>
        </p:txBody>
      </p:sp>
      <p:pic>
        <p:nvPicPr>
          <p:cNvPr id="508" name="Managment-Windows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-1718036" y="785292"/>
            <a:ext cx="6743052" cy="39334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77230213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3498526" y="1392981"/>
            <a:ext cx="5220542" cy="2562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400" dirty="0" err="1">
                <a:solidFill>
                  <a:schemeClr val="bg2"/>
                </a:solidFill>
              </a:rPr>
              <a:t>Captura</a:t>
            </a:r>
            <a:r>
              <a:rPr lang="en-US" sz="2400" dirty="0">
                <a:solidFill>
                  <a:schemeClr val="bg2"/>
                </a:solidFill>
              </a:rPr>
              <a:t> o </a:t>
            </a:r>
            <a:r>
              <a:rPr lang="en-US" sz="2400" dirty="0" err="1">
                <a:solidFill>
                  <a:schemeClr val="bg2"/>
                </a:solidFill>
              </a:rPr>
              <a:t>fluxo</a:t>
            </a:r>
            <a:r>
              <a:rPr lang="en-US" sz="2400" dirty="0">
                <a:solidFill>
                  <a:schemeClr val="bg2"/>
                </a:solidFill>
              </a:rPr>
              <a:t> de rede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err="1">
                <a:solidFill>
                  <a:schemeClr val="bg2"/>
                </a:solidFill>
              </a:rPr>
              <a:t>Pacotes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Bytes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Ação</a:t>
            </a:r>
            <a:r>
              <a:rPr lang="en-US" sz="2400" dirty="0">
                <a:solidFill>
                  <a:schemeClr val="bg2"/>
                </a:solidFill>
              </a:rPr>
              <a:t> - status </a:t>
            </a:r>
            <a:r>
              <a:rPr lang="en-US" sz="2400" dirty="0" err="1">
                <a:solidFill>
                  <a:schemeClr val="bg2"/>
                </a:solidFill>
              </a:rPr>
              <a:t>Aceito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ou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Rejeitado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Status do </a:t>
            </a:r>
            <a:r>
              <a:rPr lang="en-US" sz="2400" dirty="0" err="1">
                <a:solidFill>
                  <a:schemeClr val="bg2"/>
                </a:solidFill>
              </a:rPr>
              <a:t>registro</a:t>
            </a:r>
            <a:endParaRPr lang="en-US" sz="2400" dirty="0"/>
          </a:p>
          <a:p>
            <a:pPr lvl="0">
              <a:buFont typeface="Arial"/>
              <a:defRPr sz="1800" b="0">
                <a:solidFill>
                  <a:srgbClr val="000000"/>
                </a:solidFill>
              </a:defRPr>
            </a:pPr>
            <a:endParaRPr sz="2250" dirty="0">
              <a:solidFill>
                <a:srgbClr val="FFFFFF"/>
              </a:solidFill>
            </a:endParaRPr>
          </a:p>
        </p:txBody>
      </p:sp>
      <p:sp>
        <p:nvSpPr>
          <p:cNvPr id="538" name="Shape 538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lang="en-US" sz="4800" spc="-100" dirty="0">
                <a:solidFill>
                  <a:schemeClr val="bg2"/>
                </a:solidFill>
              </a:rPr>
              <a:t>Logs</a:t>
            </a:r>
            <a:endParaRPr sz="4800" spc="-100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" y="1173480"/>
            <a:ext cx="3451860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19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8493" y="1748387"/>
            <a:ext cx="8336135" cy="1646726"/>
            <a:chOff x="437990" y="2331183"/>
            <a:chExt cx="11114846" cy="2195634"/>
          </a:xfrm>
        </p:grpSpPr>
        <p:pic>
          <p:nvPicPr>
            <p:cNvPr id="86" name="I-Heart-Cloud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37990" y="2331183"/>
              <a:ext cx="1157325" cy="219563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87" name="Shape 87"/>
            <p:cNvSpPr/>
            <p:nvPr/>
          </p:nvSpPr>
          <p:spPr>
            <a:xfrm>
              <a:off x="1611415" y="3431515"/>
              <a:ext cx="8056913" cy="1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6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1200" dirty="0"/>
            </a:p>
          </p:txBody>
        </p:sp>
        <p:pic>
          <p:nvPicPr>
            <p:cNvPr id="88" name="Compute &amp; Networking_Amazon EC2 Instance.pd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9515098" y="2794000"/>
              <a:ext cx="1270001" cy="1270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89" name="Shape 89"/>
            <p:cNvSpPr/>
            <p:nvPr/>
          </p:nvSpPr>
          <p:spPr>
            <a:xfrm>
              <a:off x="10511952" y="3080093"/>
              <a:ext cx="1040884" cy="6155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b="1" dirty="0">
                  <a:solidFill>
                    <a:srgbClr val="FFFFFF"/>
                  </a:solidFill>
                </a:rPr>
                <a:t>EC2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b="1" dirty="0">
                  <a:solidFill>
                    <a:srgbClr val="FFFFFF"/>
                  </a:solidFill>
                </a:rPr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87366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600" spc="-100" dirty="0">
                <a:solidFill>
                  <a:schemeClr val="tx2"/>
                </a:solidFill>
              </a:rPr>
              <a:t>  </a:t>
            </a:r>
            <a:r>
              <a:rPr lang="en-US" sz="3600" spc="-100" dirty="0">
                <a:solidFill>
                  <a:schemeClr val="bg2"/>
                </a:solidFill>
              </a:rPr>
              <a:t>Application Load Balancer pricing</a:t>
            </a:r>
            <a:endParaRPr sz="3600" spc="-100" dirty="0">
              <a:solidFill>
                <a:schemeClr val="bg2"/>
              </a:solidFill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270710" y="1426523"/>
            <a:ext cx="8458202" cy="1465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875" dirty="0">
                <a:solidFill>
                  <a:schemeClr val="bg2"/>
                </a:solidFill>
              </a:rPr>
              <a:t>Com o Application Load Balancer, </a:t>
            </a:r>
            <a:r>
              <a:rPr lang="en-US" sz="1875" dirty="0" err="1">
                <a:solidFill>
                  <a:schemeClr val="bg2"/>
                </a:solidFill>
              </a:rPr>
              <a:t>você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paga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apenas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pelo</a:t>
            </a:r>
            <a:r>
              <a:rPr lang="en-US" sz="1875" dirty="0">
                <a:solidFill>
                  <a:schemeClr val="bg2"/>
                </a:solidFill>
              </a:rPr>
              <a:t> que </a:t>
            </a:r>
            <a:r>
              <a:rPr lang="en-US" sz="1875" dirty="0" err="1">
                <a:solidFill>
                  <a:schemeClr val="bg2"/>
                </a:solidFill>
              </a:rPr>
              <a:t>usa</a:t>
            </a:r>
            <a:r>
              <a:rPr lang="en-US" sz="1875" dirty="0">
                <a:solidFill>
                  <a:schemeClr val="bg2"/>
                </a:solidFill>
              </a:rPr>
              <a:t>. </a:t>
            </a:r>
            <a:r>
              <a:rPr lang="en-US" sz="1875" dirty="0" err="1">
                <a:solidFill>
                  <a:schemeClr val="bg2"/>
                </a:solidFill>
              </a:rPr>
              <a:t>Você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será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cobrado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por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cada</a:t>
            </a:r>
            <a:r>
              <a:rPr lang="en-US" sz="1875" dirty="0">
                <a:solidFill>
                  <a:schemeClr val="bg2"/>
                </a:solidFill>
              </a:rPr>
              <a:t> hora </a:t>
            </a:r>
            <a:r>
              <a:rPr lang="en-US" sz="1875" dirty="0" err="1">
                <a:solidFill>
                  <a:schemeClr val="bg2"/>
                </a:solidFill>
              </a:rPr>
              <a:t>ou</a:t>
            </a:r>
            <a:r>
              <a:rPr lang="en-US" sz="1875" dirty="0">
                <a:solidFill>
                  <a:schemeClr val="bg2"/>
                </a:solidFill>
              </a:rPr>
              <a:t> hora </a:t>
            </a:r>
            <a:r>
              <a:rPr lang="en-US" sz="1875" dirty="0" err="1">
                <a:solidFill>
                  <a:schemeClr val="bg2"/>
                </a:solidFill>
              </a:rPr>
              <a:t>parcial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em</a:t>
            </a:r>
            <a:r>
              <a:rPr lang="en-US" sz="1875" dirty="0">
                <a:solidFill>
                  <a:schemeClr val="bg2"/>
                </a:solidFill>
              </a:rPr>
              <a:t> que o </a:t>
            </a:r>
            <a:r>
              <a:rPr lang="en-US" sz="1875" dirty="0" err="1">
                <a:solidFill>
                  <a:schemeClr val="bg2"/>
                </a:solidFill>
              </a:rPr>
              <a:t>balanceador</a:t>
            </a:r>
            <a:r>
              <a:rPr lang="en-US" sz="1875" dirty="0">
                <a:solidFill>
                  <a:schemeClr val="bg2"/>
                </a:solidFill>
              </a:rPr>
              <a:t> de carga do </a:t>
            </a:r>
            <a:r>
              <a:rPr lang="en-US" sz="1875" dirty="0" err="1">
                <a:solidFill>
                  <a:schemeClr val="bg2"/>
                </a:solidFill>
              </a:rPr>
              <a:t>aplicativo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estiver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em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execução</a:t>
            </a:r>
            <a:r>
              <a:rPr lang="en-US" sz="1875" dirty="0">
                <a:solidFill>
                  <a:schemeClr val="bg2"/>
                </a:solidFill>
              </a:rPr>
              <a:t> e </a:t>
            </a:r>
            <a:r>
              <a:rPr lang="en-US" sz="1875" dirty="0" err="1">
                <a:solidFill>
                  <a:schemeClr val="bg2"/>
                </a:solidFill>
              </a:rPr>
              <a:t>pelo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número</a:t>
            </a:r>
            <a:r>
              <a:rPr lang="en-US" sz="1875" dirty="0">
                <a:solidFill>
                  <a:schemeClr val="bg2"/>
                </a:solidFill>
              </a:rPr>
              <a:t> de </a:t>
            </a:r>
            <a:r>
              <a:rPr lang="en-US" sz="1875" dirty="0" err="1">
                <a:solidFill>
                  <a:schemeClr val="bg2"/>
                </a:solidFill>
              </a:rPr>
              <a:t>unidades</a:t>
            </a:r>
            <a:r>
              <a:rPr lang="en-US" sz="1875" dirty="0">
                <a:solidFill>
                  <a:schemeClr val="bg2"/>
                </a:solidFill>
              </a:rPr>
              <a:t> de </a:t>
            </a:r>
            <a:r>
              <a:rPr lang="en-US" sz="1875" dirty="0" err="1">
                <a:solidFill>
                  <a:schemeClr val="bg2"/>
                </a:solidFill>
              </a:rPr>
              <a:t>capacidade</a:t>
            </a:r>
            <a:r>
              <a:rPr lang="en-US" sz="1875" dirty="0">
                <a:solidFill>
                  <a:schemeClr val="bg2"/>
                </a:solidFill>
              </a:rPr>
              <a:t> do </a:t>
            </a:r>
            <a:r>
              <a:rPr lang="en-US" sz="1875" dirty="0" err="1">
                <a:solidFill>
                  <a:schemeClr val="bg2"/>
                </a:solidFill>
              </a:rPr>
              <a:t>balanceador</a:t>
            </a:r>
            <a:r>
              <a:rPr lang="en-US" sz="1875" dirty="0">
                <a:solidFill>
                  <a:schemeClr val="bg2"/>
                </a:solidFill>
              </a:rPr>
              <a:t> de carga (LCU) </a:t>
            </a:r>
            <a:r>
              <a:rPr lang="en-US" sz="1875" dirty="0" err="1">
                <a:solidFill>
                  <a:schemeClr val="bg2"/>
                </a:solidFill>
              </a:rPr>
              <a:t>usadas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por</a:t>
            </a:r>
            <a:r>
              <a:rPr lang="en-US" sz="1875" dirty="0">
                <a:solidFill>
                  <a:schemeClr val="bg2"/>
                </a:solidFill>
              </a:rPr>
              <a:t> hora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en-US" sz="2025" dirty="0">
              <a:solidFill>
                <a:schemeClr val="tx2"/>
              </a:solidFill>
            </a:endParaRPr>
          </a:p>
        </p:txBody>
      </p:sp>
      <p:pic>
        <p:nvPicPr>
          <p:cNvPr id="5" name="PriceDrop.png"/>
          <p:cNvPicPr/>
          <p:nvPr/>
        </p:nvPicPr>
        <p:blipFill rotWithShape="1">
          <a:blip r:embed="rId3"/>
          <a:srcRect l="31209" t="46526" r="41706" b="22637"/>
          <a:stretch/>
        </p:blipFill>
        <p:spPr>
          <a:xfrm>
            <a:off x="6339244" y="2757638"/>
            <a:ext cx="2662783" cy="22006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5337874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600" spc="-100" dirty="0">
                <a:solidFill>
                  <a:schemeClr val="tx2"/>
                </a:solidFill>
              </a:rPr>
              <a:t>  </a:t>
            </a:r>
            <a:r>
              <a:rPr lang="en-US" sz="3600" spc="-100" dirty="0">
                <a:solidFill>
                  <a:schemeClr val="bg2"/>
                </a:solidFill>
              </a:rPr>
              <a:t>Load balancer capacity units</a:t>
            </a:r>
            <a:endParaRPr sz="3600" spc="-100" dirty="0">
              <a:solidFill>
                <a:schemeClr val="bg2"/>
              </a:solidFill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270710" y="1426524"/>
            <a:ext cx="8458202" cy="2885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875" dirty="0">
                <a:solidFill>
                  <a:schemeClr val="bg2"/>
                </a:solidFill>
              </a:rPr>
              <a:t>Uma LCU </a:t>
            </a:r>
            <a:r>
              <a:rPr lang="en-US" sz="1875" dirty="0" err="1">
                <a:solidFill>
                  <a:schemeClr val="bg2"/>
                </a:solidFill>
              </a:rPr>
              <a:t>mede</a:t>
            </a:r>
            <a:r>
              <a:rPr lang="en-US" sz="1875" dirty="0">
                <a:solidFill>
                  <a:schemeClr val="bg2"/>
                </a:solidFill>
              </a:rPr>
              <a:t> as </a:t>
            </a:r>
            <a:r>
              <a:rPr lang="en-US" sz="1875" dirty="0" err="1">
                <a:solidFill>
                  <a:schemeClr val="bg2"/>
                </a:solidFill>
              </a:rPr>
              <a:t>dimensões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nas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quais</a:t>
            </a:r>
            <a:r>
              <a:rPr lang="en-US" sz="1875" dirty="0">
                <a:solidFill>
                  <a:schemeClr val="bg2"/>
                </a:solidFill>
              </a:rPr>
              <a:t> o Application Load Balancer </a:t>
            </a:r>
            <a:r>
              <a:rPr lang="en-US" sz="1875" dirty="0" err="1">
                <a:solidFill>
                  <a:schemeClr val="bg2"/>
                </a:solidFill>
              </a:rPr>
              <a:t>processa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seu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tráfego</a:t>
            </a:r>
            <a:r>
              <a:rPr lang="en-US" sz="1875" dirty="0">
                <a:solidFill>
                  <a:schemeClr val="bg2"/>
                </a:solidFill>
              </a:rPr>
              <a:t> (</a:t>
            </a:r>
            <a:r>
              <a:rPr lang="en-US" sz="1875" dirty="0" err="1">
                <a:solidFill>
                  <a:schemeClr val="bg2"/>
                </a:solidFill>
              </a:rPr>
              <a:t>média</a:t>
            </a:r>
            <a:r>
              <a:rPr lang="en-US" sz="1875" dirty="0">
                <a:solidFill>
                  <a:schemeClr val="bg2"/>
                </a:solidFill>
              </a:rPr>
              <a:t> de </a:t>
            </a:r>
            <a:r>
              <a:rPr lang="en-US" sz="1875" dirty="0" err="1">
                <a:solidFill>
                  <a:schemeClr val="bg2"/>
                </a:solidFill>
              </a:rPr>
              <a:t>uma</a:t>
            </a:r>
            <a:r>
              <a:rPr lang="en-US" sz="1875" dirty="0">
                <a:solidFill>
                  <a:schemeClr val="bg2"/>
                </a:solidFill>
              </a:rPr>
              <a:t> hora). As </a:t>
            </a:r>
            <a:r>
              <a:rPr lang="en-US" sz="1875" dirty="0" err="1">
                <a:solidFill>
                  <a:schemeClr val="bg2"/>
                </a:solidFill>
              </a:rPr>
              <a:t>três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dimensões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medidas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são</a:t>
            </a:r>
            <a:r>
              <a:rPr lang="en-US" sz="1875" dirty="0">
                <a:solidFill>
                  <a:schemeClr val="bg2"/>
                </a:solidFill>
              </a:rPr>
              <a:t>:   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en-US" sz="1875" dirty="0">
              <a:solidFill>
                <a:schemeClr val="bg2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875" dirty="0">
                <a:solidFill>
                  <a:srgbClr val="FCB64C"/>
                </a:solidFill>
              </a:rPr>
              <a:t>Novas </a:t>
            </a:r>
            <a:r>
              <a:rPr lang="en-US" sz="1875" dirty="0" err="1">
                <a:solidFill>
                  <a:srgbClr val="FCB64C"/>
                </a:solidFill>
              </a:rPr>
              <a:t>conexões</a:t>
            </a:r>
            <a:endParaRPr lang="en-US" sz="1875" dirty="0">
              <a:solidFill>
                <a:schemeClr val="bg2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875" dirty="0" err="1">
                <a:solidFill>
                  <a:srgbClr val="FCB64C"/>
                </a:solidFill>
              </a:rPr>
              <a:t>Conexões</a:t>
            </a:r>
            <a:r>
              <a:rPr lang="en-US" sz="1875" dirty="0">
                <a:solidFill>
                  <a:srgbClr val="FCB64C"/>
                </a:solidFill>
              </a:rPr>
              <a:t> </a:t>
            </a:r>
            <a:r>
              <a:rPr lang="en-US" sz="1875" dirty="0" err="1">
                <a:solidFill>
                  <a:srgbClr val="FCB64C"/>
                </a:solidFill>
              </a:rPr>
              <a:t>ativas</a:t>
            </a:r>
            <a:endParaRPr lang="en-US" sz="1875" dirty="0">
              <a:solidFill>
                <a:schemeClr val="bg2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875" dirty="0" err="1">
                <a:solidFill>
                  <a:srgbClr val="FCB64C"/>
                </a:solidFill>
              </a:rPr>
              <a:t>Largura</a:t>
            </a:r>
            <a:r>
              <a:rPr lang="en-US" sz="1875" dirty="0">
                <a:solidFill>
                  <a:srgbClr val="FCB64C"/>
                </a:solidFill>
              </a:rPr>
              <a:t> de </a:t>
            </a:r>
            <a:r>
              <a:rPr lang="en-US" sz="1875" dirty="0" err="1">
                <a:solidFill>
                  <a:srgbClr val="FCB64C"/>
                </a:solidFill>
              </a:rPr>
              <a:t>banda</a:t>
            </a:r>
            <a:endParaRPr lang="en-US" sz="1875" dirty="0">
              <a:solidFill>
                <a:srgbClr val="FCB64C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en-US" sz="1875" dirty="0">
              <a:solidFill>
                <a:schemeClr val="bg2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875" dirty="0" err="1">
                <a:solidFill>
                  <a:schemeClr val="bg2"/>
                </a:solidFill>
              </a:rPr>
              <a:t>Você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é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cobrado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apenas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na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dimensão</a:t>
            </a:r>
            <a:r>
              <a:rPr lang="en-US" sz="1875" dirty="0">
                <a:solidFill>
                  <a:schemeClr val="bg2"/>
                </a:solidFill>
              </a:rPr>
              <a:t> com </a:t>
            </a:r>
            <a:r>
              <a:rPr lang="en-US" sz="1875" dirty="0" err="1">
                <a:solidFill>
                  <a:schemeClr val="bg2"/>
                </a:solidFill>
              </a:rPr>
              <a:t>maior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875" dirty="0" err="1">
                <a:solidFill>
                  <a:schemeClr val="bg2"/>
                </a:solidFill>
              </a:rPr>
              <a:t>uso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ao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longo</a:t>
            </a:r>
            <a:r>
              <a:rPr lang="en-US" sz="1875" dirty="0">
                <a:solidFill>
                  <a:schemeClr val="bg2"/>
                </a:solidFill>
              </a:rPr>
              <a:t> da hora e a </a:t>
            </a:r>
            <a:r>
              <a:rPr lang="en-US" sz="1875" dirty="0" err="1">
                <a:solidFill>
                  <a:schemeClr val="bg2"/>
                </a:solidFill>
              </a:rPr>
              <a:t>medida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tem</a:t>
            </a:r>
            <a:r>
              <a:rPr lang="en-US" sz="1875" dirty="0">
                <a:solidFill>
                  <a:schemeClr val="bg2"/>
                </a:solidFill>
              </a:rPr>
              <a:t> </a:t>
            </a:r>
            <a:r>
              <a:rPr lang="en-US" sz="1875" dirty="0" err="1">
                <a:solidFill>
                  <a:schemeClr val="bg2"/>
                </a:solidFill>
              </a:rPr>
              <a:t>variação</a:t>
            </a:r>
            <a:r>
              <a:rPr lang="en-US" sz="1875" dirty="0">
                <a:solidFill>
                  <a:schemeClr val="bg2"/>
                </a:solidFill>
              </a:rPr>
              <a:t> com o </a:t>
            </a:r>
            <a:r>
              <a:rPr lang="en-US" sz="1875" dirty="0" err="1">
                <a:solidFill>
                  <a:schemeClr val="bg2"/>
                </a:solidFill>
              </a:rPr>
              <a:t>tipo</a:t>
            </a:r>
            <a:r>
              <a:rPr lang="en-US" sz="1875" dirty="0">
                <a:solidFill>
                  <a:schemeClr val="bg2"/>
                </a:solidFill>
              </a:rPr>
              <a:t> de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875" dirty="0">
                <a:solidFill>
                  <a:schemeClr val="bg2"/>
                </a:solidFill>
              </a:rPr>
              <a:t>Load balance</a:t>
            </a:r>
          </a:p>
        </p:txBody>
      </p:sp>
      <p:pic>
        <p:nvPicPr>
          <p:cNvPr id="5" name="PriceDrop.png"/>
          <p:cNvPicPr/>
          <p:nvPr/>
        </p:nvPicPr>
        <p:blipFill rotWithShape="1">
          <a:blip r:embed="rId3"/>
          <a:srcRect l="31209" t="46526" r="41706" b="22637"/>
          <a:stretch/>
        </p:blipFill>
        <p:spPr>
          <a:xfrm>
            <a:off x="6339244" y="2757638"/>
            <a:ext cx="2662783" cy="22006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84282720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600" spc="-100" dirty="0">
                <a:solidFill>
                  <a:schemeClr val="tx2"/>
                </a:solidFill>
              </a:rPr>
              <a:t>  </a:t>
            </a:r>
            <a:r>
              <a:rPr lang="en-US" sz="3600" spc="-100" dirty="0">
                <a:solidFill>
                  <a:schemeClr val="bg2"/>
                </a:solidFill>
              </a:rPr>
              <a:t>Migrating to Network Load Balancer</a:t>
            </a:r>
            <a:endParaRPr sz="3600" spc="-100" dirty="0">
              <a:solidFill>
                <a:schemeClr val="bg2"/>
              </a:solidFill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270710" y="1270405"/>
            <a:ext cx="840493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532" name="Instant-Scal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44940" y="1192610"/>
            <a:ext cx="5389657" cy="494452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198227" y="1357471"/>
            <a:ext cx="59197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bg2"/>
                </a:solidFill>
              </a:rPr>
              <a:t>Migration is as simple as creating a new Network Load Balancer, registering targets and updating DNS to point at the new CNAME.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en-US" sz="2000" dirty="0">
              <a:solidFill>
                <a:schemeClr val="bg2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bg2"/>
                </a:solidFill>
              </a:rPr>
              <a:t>Classic Load Balancer to Network Load Balancer migration utility: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bg2"/>
                </a:solidFill>
              </a:rPr>
              <a:t>https://github.com/aws/elastic-load-balancing-tools </a:t>
            </a:r>
          </a:p>
        </p:txBody>
      </p:sp>
    </p:spTree>
    <p:extLst>
      <p:ext uri="{BB962C8B-B14F-4D97-AF65-F5344CB8AC3E}">
        <p14:creationId xmlns:p14="http://schemas.microsoft.com/office/powerpoint/2010/main" val="1626121147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"/>
            <a:ext cx="9144000" cy="350840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Shape 169"/>
          <p:cNvSpPr txBox="1">
            <a:spLocks/>
          </p:cNvSpPr>
          <p:nvPr/>
        </p:nvSpPr>
        <p:spPr>
          <a:xfrm>
            <a:off x="329618" y="3584230"/>
            <a:ext cx="8484764" cy="11454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3733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US" sz="3600" spc="-78" dirty="0">
                <a:solidFill>
                  <a:srgbClr val="F2A52C"/>
                </a:solidFill>
              </a:rPr>
              <a:t>Gateway Load Balancer</a:t>
            </a:r>
            <a:endParaRPr lang="en-US" sz="3000" spc="-78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703" t="6407" r="5221" b="5942"/>
          <a:stretch/>
        </p:blipFill>
        <p:spPr>
          <a:xfrm>
            <a:off x="2050181" y="577516"/>
            <a:ext cx="4923323" cy="25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08688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4880B0-B73A-D5A2-8923-2B07F1E9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" y="1247964"/>
            <a:ext cx="5054566" cy="2274554"/>
          </a:xfrm>
          <a:prstGeom prst="rect">
            <a:avLst/>
          </a:prstGeom>
          <a:noFill/>
        </p:spPr>
      </p:pic>
      <p:sp>
        <p:nvSpPr>
          <p:cNvPr id="530" name="Shape 530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2800" b="0" i="0" kern="1200" spc="-100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(Use case) Gateway Load balancer</a:t>
            </a:r>
          </a:p>
        </p:txBody>
      </p:sp>
      <p:sp>
        <p:nvSpPr>
          <p:cNvPr id="531" name="Shape 531"/>
          <p:cNvSpPr/>
          <p:nvPr/>
        </p:nvSpPr>
        <p:spPr>
          <a:xfrm>
            <a:off x="5137693" y="1247964"/>
            <a:ext cx="4041775" cy="296346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defRPr sz="1800" b="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O Gateway Load Balancer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ajuda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você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a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implantar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,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escalar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e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gerenciar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facilmente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seus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dispositivos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virtuais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de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terceiros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. Ele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oferece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um gateway para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distribuir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o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tráfego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em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vários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dispositivos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virtuais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,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aumentando-os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ou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diminuindo-os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com base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na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demanda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.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Isso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diminui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possíveis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pontos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de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falha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em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sua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rede e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aumenta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 a </a:t>
            </a:r>
            <a:r>
              <a:rPr lang="en-US" sz="1700" dirty="0" err="1">
                <a:solidFill>
                  <a:schemeClr val="bg1"/>
                </a:solidFill>
                <a:effectLst/>
                <a:latin typeface="Amazon Ember Regular" charset="0"/>
              </a:rPr>
              <a:t>disponibilidade</a:t>
            </a:r>
            <a:r>
              <a:rPr lang="en-US" sz="1700" dirty="0">
                <a:solidFill>
                  <a:schemeClr val="bg1"/>
                </a:solidFill>
                <a:effectLst/>
                <a:latin typeface="Amazon Ember Regular" charset="0"/>
              </a:rPr>
              <a:t>.</a:t>
            </a:r>
            <a:br>
              <a:rPr lang="en-US" sz="1700" dirty="0">
                <a:solidFill>
                  <a:schemeClr val="bg1"/>
                </a:solidFill>
                <a:latin typeface="Amazon Ember Regular" charset="0"/>
              </a:rPr>
            </a:br>
            <a:br>
              <a:rPr lang="en-US" sz="1700" dirty="0">
                <a:solidFill>
                  <a:schemeClr val="bg1"/>
                </a:solidFill>
                <a:latin typeface="Amazon Ember Regular" charset="0"/>
              </a:rPr>
            </a:br>
            <a:endParaRPr lang="en-US" sz="1700" dirty="0">
              <a:solidFill>
                <a:schemeClr val="bg1"/>
              </a:solidFill>
              <a:latin typeface="Amazon Ember Regular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094C6-C81B-D3E7-9689-2E91F102BFAD}"/>
              </a:ext>
            </a:extLst>
          </p:cNvPr>
          <p:cNvSpPr txBox="1"/>
          <p:nvPr/>
        </p:nvSpPr>
        <p:spPr>
          <a:xfrm>
            <a:off x="181856" y="4309455"/>
            <a:ext cx="760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</a:rPr>
              <a:t>https://</a:t>
            </a:r>
            <a:r>
              <a:rPr lang="en-US" sz="1000" i="1" dirty="0" err="1">
                <a:solidFill>
                  <a:schemeClr val="bg2"/>
                </a:solidFill>
              </a:rPr>
              <a:t>blogs.cisco.com</a:t>
            </a:r>
            <a:r>
              <a:rPr lang="en-US" sz="1000" i="1" dirty="0">
                <a:solidFill>
                  <a:schemeClr val="bg2"/>
                </a:solidFill>
              </a:rPr>
              <a:t>/security/building-a-scalable-security-architecture-on-aws-with-cisco-secure-firewall-and-aws-transit-gateway</a:t>
            </a:r>
            <a:endParaRPr lang="en-BR" sz="1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29580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2800" b="0" i="0" kern="1200" spc="-100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Gateway Load balancer</a:t>
            </a:r>
          </a:p>
        </p:txBody>
      </p:sp>
      <p:sp>
        <p:nvSpPr>
          <p:cNvPr id="531" name="Shape 531"/>
          <p:cNvSpPr/>
          <p:nvPr/>
        </p:nvSpPr>
        <p:spPr>
          <a:xfrm>
            <a:off x="221382" y="1090016"/>
            <a:ext cx="7254415" cy="416537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defRPr sz="1800" b="0">
                <a:solidFill>
                  <a:srgbClr val="000000"/>
                </a:solidFill>
              </a:defRPr>
            </a:pP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Implante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dimensione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e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gerencie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uma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frota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de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dispositivos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virtuais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de rede de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terceiros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na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AWS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defRPr sz="1800" b="0">
                <a:solidFill>
                  <a:srgbClr val="000000"/>
                </a:solidFill>
              </a:defRPr>
            </a:pPr>
            <a:endParaRPr lang="en-US" sz="2100" dirty="0">
              <a:solidFill>
                <a:schemeClr val="bg1"/>
              </a:solidFill>
              <a:effectLst/>
              <a:latin typeface="+mj-lt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defRPr sz="1800" b="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•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Exemplo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: Firewalls,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Detecção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de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Intrusão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e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defRPr sz="1800" b="0">
                <a:solidFill>
                  <a:srgbClr val="000000"/>
                </a:solidFill>
              </a:defRPr>
            </a:pP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Sistemas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de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Prevenção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Inspeção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Profunda de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Pacotes</a:t>
            </a:r>
            <a:endParaRPr lang="en-US" sz="2100" dirty="0">
              <a:solidFill>
                <a:schemeClr val="bg1"/>
              </a:solidFill>
              <a:effectLst/>
              <a:latin typeface="+mj-lt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defRPr sz="1800" b="0">
                <a:solidFill>
                  <a:srgbClr val="000000"/>
                </a:solidFill>
              </a:defRPr>
            </a:pP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Sistemas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manipulação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de carga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útil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, …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defRPr sz="1800" b="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• Opera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na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Camada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3 (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Camada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de Rede) – IP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defRPr sz="1800" b="0">
                <a:solidFill>
                  <a:srgbClr val="000000"/>
                </a:solidFill>
              </a:defRPr>
            </a:pPr>
            <a:endParaRPr lang="en-US" sz="2100" dirty="0">
              <a:solidFill>
                <a:schemeClr val="bg1"/>
              </a:solidFill>
              <a:effectLst/>
              <a:latin typeface="+mj-lt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defRPr sz="1800" b="0">
                <a:solidFill>
                  <a:srgbClr val="000000"/>
                </a:solidFill>
              </a:defRPr>
            </a:pP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Pacotes</a:t>
            </a:r>
            <a:endParaRPr lang="en-US" sz="2100" dirty="0">
              <a:solidFill>
                <a:schemeClr val="bg1"/>
              </a:solidFill>
              <a:effectLst/>
              <a:latin typeface="+mj-lt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defRPr sz="1800" b="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•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Combina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as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seguintes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funções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: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defRPr sz="1800" b="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• Gateway de rede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transparente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– entrada/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saída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única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para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todo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o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tráfego</a:t>
            </a:r>
            <a:endParaRPr lang="en-US" sz="2100" dirty="0">
              <a:solidFill>
                <a:schemeClr val="bg1"/>
              </a:solidFill>
              <a:effectLst/>
              <a:latin typeface="+mj-lt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defRPr sz="1800" b="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• Load Balancer –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distribui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tráfego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para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seus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dispositivos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virtuais</a:t>
            </a:r>
            <a:endParaRPr lang="en-US" sz="2100" dirty="0">
              <a:solidFill>
                <a:schemeClr val="bg1"/>
              </a:solidFill>
              <a:effectLst/>
              <a:latin typeface="+mj-lt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defRPr sz="1800" b="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•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Usa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o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protocolo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GENEVE </a:t>
            </a:r>
            <a:r>
              <a:rPr lang="en-US" sz="2100" dirty="0" err="1">
                <a:solidFill>
                  <a:schemeClr val="bg1"/>
                </a:solidFill>
                <a:effectLst/>
                <a:latin typeface="+mj-lt"/>
              </a:rPr>
              <a:t>na</a:t>
            </a:r>
            <a:r>
              <a:rPr lang="en-US" sz="2100" dirty="0">
                <a:solidFill>
                  <a:schemeClr val="bg1"/>
                </a:solidFill>
                <a:effectLst/>
                <a:latin typeface="+mj-lt"/>
              </a:rPr>
              <a:t> porta 6081</a:t>
            </a:r>
            <a:br>
              <a:rPr lang="en-US" sz="1700" dirty="0">
                <a:solidFill>
                  <a:schemeClr val="bg1"/>
                </a:solidFill>
                <a:latin typeface="Amazon Ember Regular" charset="0"/>
              </a:rPr>
            </a:br>
            <a:br>
              <a:rPr lang="en-US" sz="1700" dirty="0">
                <a:solidFill>
                  <a:schemeClr val="bg1"/>
                </a:solidFill>
                <a:latin typeface="Amazon Ember Regular" charset="0"/>
              </a:rPr>
            </a:br>
            <a:endParaRPr lang="en-US" sz="1700" dirty="0">
              <a:solidFill>
                <a:schemeClr val="bg1"/>
              </a:solidFill>
              <a:latin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524603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388528" y="1048738"/>
            <a:ext cx="8366945" cy="3046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ts val="4800"/>
              </a:lnSpc>
              <a:defRPr sz="1800" spc="0">
                <a:solidFill>
                  <a:srgbClr val="000000"/>
                </a:solidFill>
              </a:defRPr>
            </a:pPr>
            <a:r>
              <a:rPr lang="en-US" sz="4050" spc="-84" dirty="0">
                <a:solidFill>
                  <a:schemeClr val="bg2"/>
                </a:solidFill>
              </a:rPr>
              <a:t>Como </a:t>
            </a:r>
            <a:r>
              <a:rPr lang="en-US" sz="4050" spc="-84" dirty="0" err="1">
                <a:solidFill>
                  <a:schemeClr val="bg2"/>
                </a:solidFill>
              </a:rPr>
              <a:t>escolho</a:t>
            </a:r>
            <a:r>
              <a:rPr lang="en-US" sz="4050" spc="-84" dirty="0">
                <a:solidFill>
                  <a:schemeClr val="bg2"/>
                </a:solidFill>
              </a:rPr>
              <a:t> o </a:t>
            </a:r>
            <a:r>
              <a:rPr lang="en-US" sz="4050" spc="-84" dirty="0" err="1">
                <a:solidFill>
                  <a:schemeClr val="bg2"/>
                </a:solidFill>
              </a:rPr>
              <a:t>balanceador</a:t>
            </a:r>
            <a:r>
              <a:rPr lang="en-US" sz="4050" spc="-84" dirty="0">
                <a:solidFill>
                  <a:schemeClr val="bg2"/>
                </a:solidFill>
              </a:rPr>
              <a:t> de carga </a:t>
            </a:r>
            <a:r>
              <a:rPr lang="en-US" sz="4050" spc="-84" dirty="0" err="1">
                <a:solidFill>
                  <a:schemeClr val="bg2"/>
                </a:solidFill>
              </a:rPr>
              <a:t>correto</a:t>
            </a:r>
            <a:r>
              <a:rPr lang="en-US" sz="4050" spc="-84" dirty="0">
                <a:solidFill>
                  <a:schemeClr val="bg2"/>
                </a:solidFill>
              </a:rPr>
              <a:t>?</a:t>
            </a:r>
            <a:endParaRPr sz="4050" spc="-84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72780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2800" spc="-100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Qual </a:t>
            </a:r>
            <a:r>
              <a:rPr lang="en-US" sz="2800" b="0" i="0" kern="1200" spc="-100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ELB </a:t>
            </a:r>
            <a:r>
              <a:rPr lang="en-US" sz="2800" b="0" i="0" kern="1200" spc="-100" dirty="0" err="1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escolher</a:t>
            </a:r>
            <a:r>
              <a:rPr lang="en-US" sz="2800" b="0" i="0" kern="1200" spc="-100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 ?</a:t>
            </a:r>
          </a:p>
        </p:txBody>
      </p:sp>
      <p:sp>
        <p:nvSpPr>
          <p:cNvPr id="531" name="Shape 531"/>
          <p:cNvSpPr/>
          <p:nvPr/>
        </p:nvSpPr>
        <p:spPr>
          <a:xfrm>
            <a:off x="221382" y="1090017"/>
            <a:ext cx="7254415" cy="45118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1" i="0" dirty="0" err="1">
                <a:solidFill>
                  <a:schemeClr val="accent1"/>
                </a:solidFill>
                <a:effectLst/>
                <a:latin typeface="NeurialGrotesk"/>
              </a:rPr>
              <a:t>Balanceador</a:t>
            </a:r>
            <a:r>
              <a:rPr lang="en-US" sz="3600" b="1" i="0" dirty="0">
                <a:solidFill>
                  <a:schemeClr val="accent1"/>
                </a:solidFill>
                <a:effectLst/>
                <a:latin typeface="NeurialGrotesk"/>
              </a:rPr>
              <a:t> de Carga </a:t>
            </a:r>
            <a:r>
              <a:rPr lang="en-US" sz="3600" b="1" i="0" dirty="0" err="1">
                <a:solidFill>
                  <a:schemeClr val="accent1"/>
                </a:solidFill>
                <a:effectLst/>
                <a:latin typeface="NeurialGrotesk"/>
              </a:rPr>
              <a:t>Clássico</a:t>
            </a:r>
            <a:r>
              <a:rPr lang="en-US" sz="3600" b="1" i="0" dirty="0">
                <a:solidFill>
                  <a:schemeClr val="accent1"/>
                </a:solidFill>
                <a:effectLst/>
                <a:latin typeface="NeurialGrotesk"/>
              </a:rPr>
              <a:t> (CLB):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NeurialGrotesk"/>
              </a:rPr>
              <a:t> 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Adequado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para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balanceamento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de carga simples de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tráfego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em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várias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instâncias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do EC2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2"/>
              </a:solidFill>
              <a:effectLst/>
              <a:latin typeface="NeurialGrotesk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chemeClr val="accent1"/>
                </a:solidFill>
                <a:effectLst/>
                <a:latin typeface="NeurialGrotesk"/>
              </a:rPr>
              <a:t>Application Load Balancer ( ALB ):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NeurialGrotesk"/>
              </a:rPr>
              <a:t> 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Melhor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para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balanceamento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de carga de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tráfego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HTTP e HTTPS,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fornecendo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roteamento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de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solicitação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avançado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direcionado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à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entrega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de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arquiteturas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de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aplicativos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modernos</a:t>
            </a:r>
            <a:endParaRPr lang="en-US" sz="3600" b="0" i="0" dirty="0">
              <a:solidFill>
                <a:schemeClr val="bg2"/>
              </a:solidFill>
              <a:effectLst/>
              <a:latin typeface="NeurialGrotesk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2"/>
              </a:solidFill>
              <a:effectLst/>
              <a:latin typeface="NeurialGrotesk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1" i="0" dirty="0" err="1">
                <a:solidFill>
                  <a:schemeClr val="accent1"/>
                </a:solidFill>
                <a:effectLst/>
                <a:latin typeface="NeurialGrotesk"/>
              </a:rPr>
              <a:t>Balanceador</a:t>
            </a:r>
            <a:r>
              <a:rPr lang="en-US" sz="3600" b="1" i="0" dirty="0">
                <a:solidFill>
                  <a:schemeClr val="accent1"/>
                </a:solidFill>
                <a:effectLst/>
                <a:latin typeface="NeurialGrotesk"/>
              </a:rPr>
              <a:t> de carga de rede (NLB):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NeurialGrotesk"/>
              </a:rPr>
              <a:t> 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ideal para lidar com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milhões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de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solicitações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por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segundo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,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mantendo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latências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ultrabaixas</a:t>
            </a:r>
            <a:endParaRPr lang="en-US" sz="3600" b="0" i="0" dirty="0">
              <a:solidFill>
                <a:schemeClr val="bg2"/>
              </a:solidFill>
              <a:effectLst/>
              <a:latin typeface="NeurialGrotesk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2"/>
              </a:solidFill>
              <a:effectLst/>
              <a:latin typeface="NeurialGrotesk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chemeClr val="accent1"/>
                </a:solidFill>
                <a:effectLst/>
                <a:latin typeface="NeurialGrotesk"/>
              </a:rPr>
              <a:t>Gateway Load Balancer (GLB):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NeurialGrotesk"/>
              </a:rPr>
              <a:t> 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ajuda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a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implantar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,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dimensionar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e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gerenciar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dispositivos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virtuais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,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como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firewalls e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sistemas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de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detecção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e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prevenção</a:t>
            </a:r>
            <a:r>
              <a:rPr lang="en-US" sz="3600" b="0" i="0" dirty="0">
                <a:solidFill>
                  <a:schemeClr val="bg2"/>
                </a:solidFill>
                <a:effectLst/>
                <a:latin typeface="NeurialGrotesk"/>
              </a:rPr>
              <a:t> de </a:t>
            </a:r>
            <a:r>
              <a:rPr lang="en-US" sz="3600" b="0" i="0" dirty="0" err="1">
                <a:solidFill>
                  <a:schemeClr val="bg2"/>
                </a:solidFill>
                <a:effectLst/>
                <a:latin typeface="NeurialGrotesk"/>
              </a:rPr>
              <a:t>intrusão</a:t>
            </a:r>
            <a:endParaRPr lang="en-US" sz="3600" b="0" i="0" dirty="0">
              <a:solidFill>
                <a:schemeClr val="bg2"/>
              </a:solidFill>
              <a:effectLst/>
              <a:latin typeface="NeurialGrotesk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defRPr sz="1800" b="0">
                <a:solidFill>
                  <a:srgbClr val="000000"/>
                </a:solidFill>
              </a:defRPr>
            </a:pPr>
            <a:br>
              <a:rPr lang="en-US" sz="1700" dirty="0">
                <a:solidFill>
                  <a:schemeClr val="bg1"/>
                </a:solidFill>
                <a:latin typeface="Amazon Ember Regular" charset="0"/>
              </a:rPr>
            </a:br>
            <a:br>
              <a:rPr lang="en-US" sz="1700" dirty="0">
                <a:solidFill>
                  <a:schemeClr val="bg1"/>
                </a:solidFill>
                <a:latin typeface="Amazon Ember Regular" charset="0"/>
              </a:rPr>
            </a:br>
            <a:endParaRPr lang="en-US" sz="1700" dirty="0">
              <a:solidFill>
                <a:schemeClr val="bg1"/>
              </a:solidFill>
              <a:latin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81341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627202" y="1481247"/>
            <a:ext cx="3802319" cy="3362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endParaRPr sz="1500" dirty="0">
              <a:solidFill>
                <a:srgbClr val="FFFFF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231406"/>
              </p:ext>
            </p:extLst>
          </p:nvPr>
        </p:nvGraphicFramePr>
        <p:xfrm>
          <a:off x="267904" y="168141"/>
          <a:ext cx="8582528" cy="47211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4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2753">
                  <a:extLst>
                    <a:ext uri="{9D8B030D-6E8A-4147-A177-3AD203B41FA5}">
                      <a16:colId xmlns:a16="http://schemas.microsoft.com/office/drawing/2014/main" val="779067880"/>
                    </a:ext>
                  </a:extLst>
                </a:gridCol>
              </a:tblGrid>
              <a:tr h="57321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Application Load Balancer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Network Load Balancer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Classic Load</a:t>
                      </a:r>
                      <a:r>
                        <a:rPr lang="en-US" sz="1400" baseline="0" dirty="0">
                          <a:solidFill>
                            <a:schemeClr val="accent1"/>
                          </a:solidFill>
                        </a:rPr>
                        <a:t> Balancer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21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Protocol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HTTP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</a:rPr>
                        <a:t>, HTTPS,HTTP/2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TCP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TCP,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</a:rPr>
                        <a:t> SSL, HTTP, HTTPS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21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SSL offloading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olidFill>
                            <a:schemeClr val="bg2"/>
                          </a:solidFill>
                        </a:rPr>
                        <a:t>✔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7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olidFill>
                            <a:schemeClr val="bg2"/>
                          </a:solidFill>
                        </a:rPr>
                        <a:t>✔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2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IP</a:t>
                      </a:r>
                      <a:r>
                        <a:rPr lang="en-US" sz="1400" baseline="0" dirty="0">
                          <a:solidFill>
                            <a:schemeClr val="accent1"/>
                          </a:solidFill>
                        </a:rPr>
                        <a:t> as Target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olidFill>
                            <a:schemeClr val="bg2"/>
                          </a:solidFill>
                        </a:rPr>
                        <a:t>✔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olidFill>
                            <a:schemeClr val="bg2"/>
                          </a:solidFill>
                        </a:rPr>
                        <a:t>✔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7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21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Path-based</a:t>
                      </a:r>
                      <a:r>
                        <a:rPr lang="en-US" sz="1400" baseline="0" dirty="0">
                          <a:solidFill>
                            <a:schemeClr val="accent1"/>
                          </a:solidFill>
                        </a:rPr>
                        <a:t> routing, Host-based routing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olidFill>
                            <a:schemeClr val="bg2"/>
                          </a:solidFill>
                        </a:rPr>
                        <a:t>✔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21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Static IP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7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olidFill>
                            <a:schemeClr val="bg2"/>
                          </a:solidFill>
                        </a:rPr>
                        <a:t>✔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7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21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WebSockets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olidFill>
                            <a:schemeClr val="bg2"/>
                          </a:solidFill>
                        </a:rPr>
                        <a:t>✔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olidFill>
                            <a:schemeClr val="bg2"/>
                          </a:solidFill>
                        </a:rPr>
                        <a:t>✔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7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321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Container</a:t>
                      </a:r>
                      <a:r>
                        <a:rPr lang="en-US" sz="1400" baseline="0" dirty="0">
                          <a:solidFill>
                            <a:schemeClr val="accent1"/>
                          </a:solidFill>
                        </a:rPr>
                        <a:t> Support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olidFill>
                            <a:schemeClr val="bg2"/>
                          </a:solidFill>
                        </a:rPr>
                        <a:t>✔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olidFill>
                            <a:schemeClr val="bg2"/>
                          </a:solidFill>
                        </a:rPr>
                        <a:t>✔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7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Shape 163"/>
          <p:cNvSpPr/>
          <p:nvPr/>
        </p:nvSpPr>
        <p:spPr>
          <a:xfrm flipV="1">
            <a:off x="6720626" y="265030"/>
            <a:ext cx="1" cy="4488815"/>
          </a:xfrm>
          <a:prstGeom prst="line">
            <a:avLst/>
          </a:prstGeom>
          <a:ln w="50800" cap="rnd">
            <a:solidFill>
              <a:srgbClr val="FFFFFF"/>
            </a:solidFill>
            <a:custDash>
              <a:ds d="100000" sp="200000"/>
            </a:custDash>
            <a:round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sp>
        <p:nvSpPr>
          <p:cNvPr id="10" name="Shape 163"/>
          <p:cNvSpPr/>
          <p:nvPr/>
        </p:nvSpPr>
        <p:spPr>
          <a:xfrm flipV="1">
            <a:off x="4420212" y="265030"/>
            <a:ext cx="1" cy="4488815"/>
          </a:xfrm>
          <a:prstGeom prst="line">
            <a:avLst/>
          </a:prstGeom>
          <a:ln w="50800" cap="rnd">
            <a:solidFill>
              <a:srgbClr val="FFFFFF"/>
            </a:solidFill>
            <a:custDash>
              <a:ds d="100000" sp="200000"/>
            </a:custDash>
            <a:round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503861017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/>
                </a:solidFill>
              </a:rPr>
              <a:t>Connection Draining</a:t>
            </a:r>
            <a:endParaRPr lang="en-US" sz="2800" b="0" i="0" kern="1200" spc="-100" dirty="0">
              <a:solidFill>
                <a:schemeClr val="accent1"/>
              </a:solidFill>
              <a:latin typeface="Amazon Ember Regular" charset="0"/>
              <a:ea typeface="+mj-ea"/>
              <a:cs typeface="Amazon Ember Regular" charset="0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221383" y="965325"/>
            <a:ext cx="4463226" cy="463657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defRPr sz="1800" b="0">
                <a:solidFill>
                  <a:srgbClr val="000000"/>
                </a:solidFill>
              </a:defRPr>
            </a:pP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Para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fornecer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uma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experiência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uso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primeira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gostariamos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evitar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quebrar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conexões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rede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abertas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tirar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uma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instância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serviço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atualizar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seu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software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ou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substituí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-la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por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uma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instância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nova que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contenha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software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atualizado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. Imagine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cada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conexão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quebrada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como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uma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página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da web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meio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desenhada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, um download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arquivo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abortado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ou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uma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chamada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serviço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da web com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falha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cada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um dos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quais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resulta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em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um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usuário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ou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cliente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insatisfeito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.</a:t>
            </a:r>
            <a:br>
              <a:rPr lang="en-US" sz="1700" dirty="0">
                <a:solidFill>
                  <a:schemeClr val="bg1"/>
                </a:solidFill>
                <a:latin typeface="Amazon Ember Regular" charset="0"/>
              </a:rPr>
            </a:br>
            <a:br>
              <a:rPr lang="en-US" sz="1700" dirty="0">
                <a:solidFill>
                  <a:schemeClr val="bg1"/>
                </a:solidFill>
                <a:latin typeface="Amazon Ember Regular" charset="0"/>
              </a:rPr>
            </a:br>
            <a:endParaRPr lang="en-US" sz="1700" dirty="0">
              <a:solidFill>
                <a:schemeClr val="bg1"/>
              </a:solidFill>
              <a:latin typeface="Amazon Ember Regular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FA405F-8181-A7CC-201A-CBA337EDD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471" y="965325"/>
            <a:ext cx="3981409" cy="356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855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8493" y="659068"/>
            <a:ext cx="8517974" cy="3825365"/>
            <a:chOff x="437990" y="878756"/>
            <a:chExt cx="11357299" cy="5100487"/>
          </a:xfrm>
        </p:grpSpPr>
        <p:sp>
          <p:nvSpPr>
            <p:cNvPr id="93" name="Shape 93"/>
            <p:cNvSpPr/>
            <p:nvPr/>
          </p:nvSpPr>
          <p:spPr>
            <a:xfrm flipV="1">
              <a:off x="8226326" y="878756"/>
              <a:ext cx="1" cy="5100487"/>
            </a:xfrm>
            <a:prstGeom prst="line">
              <a:avLst/>
            </a:prstGeom>
            <a:ln w="50800" cap="rnd">
              <a:solidFill>
                <a:srgbClr val="FFFFFF"/>
              </a:solidFill>
              <a:custDash>
                <a:ds d="100000" sp="200000"/>
              </a:custDash>
              <a:round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6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12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8521089" y="2661825"/>
              <a:ext cx="3274200" cy="25853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b="1" dirty="0">
                  <a:solidFill>
                    <a:srgbClr val="FFFFFF"/>
                  </a:solidFill>
                </a:rPr>
                <a:t>Load </a:t>
              </a:r>
              <a:r>
                <a:rPr lang="en-US" b="1" dirty="0">
                  <a:solidFill>
                    <a:srgbClr val="FFFFFF"/>
                  </a:solidFill>
                </a:rPr>
                <a:t>b</a:t>
              </a:r>
              <a:r>
                <a:rPr b="1" dirty="0">
                  <a:solidFill>
                    <a:srgbClr val="FFFFFF"/>
                  </a:solidFill>
                </a:rPr>
                <a:t>alancer </a:t>
              </a:r>
              <a:r>
                <a:rPr lang="en-US" dirty="0" err="1">
                  <a:solidFill>
                    <a:srgbClr val="FFFFFF"/>
                  </a:solidFill>
                </a:rPr>
                <a:t>usado</a:t>
              </a:r>
              <a:r>
                <a:rPr lang="en-US" dirty="0">
                  <a:solidFill>
                    <a:srgbClr val="FFFFFF"/>
                  </a:solidFill>
                </a:rPr>
                <a:t> para </a:t>
              </a:r>
              <a:r>
                <a:rPr lang="en-US" dirty="0" err="1">
                  <a:solidFill>
                    <a:srgbClr val="FFFFFF"/>
                  </a:solidFill>
                </a:rPr>
                <a:t>rotear</a:t>
              </a:r>
              <a:r>
                <a:rPr lang="en-US" dirty="0">
                  <a:solidFill>
                    <a:srgbClr val="FFFFFF"/>
                  </a:solidFill>
                </a:rPr>
                <a:t> </a:t>
              </a:r>
              <a:r>
                <a:rPr lang="en-US" dirty="0" err="1">
                  <a:solidFill>
                    <a:srgbClr val="FFFFFF"/>
                  </a:solidFill>
                </a:rPr>
                <a:t>solicitações</a:t>
              </a:r>
              <a:r>
                <a:rPr lang="en-US" dirty="0">
                  <a:solidFill>
                    <a:srgbClr val="FFFFFF"/>
                  </a:solidFill>
                </a:rPr>
                <a:t> </a:t>
              </a:r>
              <a:r>
                <a:rPr lang="en-US" dirty="0" err="1">
                  <a:solidFill>
                    <a:srgbClr val="FFFFFF"/>
                  </a:solidFill>
                </a:rPr>
                <a:t>recebidas</a:t>
              </a:r>
              <a:r>
                <a:rPr lang="en-US" dirty="0">
                  <a:solidFill>
                    <a:srgbClr val="FFFFFF"/>
                  </a:solidFill>
                </a:rPr>
                <a:t> para </a:t>
              </a:r>
              <a:r>
                <a:rPr lang="en-US" dirty="0" err="1">
                  <a:solidFill>
                    <a:srgbClr val="FFFFFF"/>
                  </a:solidFill>
                </a:rPr>
                <a:t>várias</a:t>
              </a:r>
              <a:r>
                <a:rPr lang="en-US" dirty="0">
                  <a:solidFill>
                    <a:srgbClr val="FFFFFF"/>
                  </a:solidFill>
                </a:rPr>
                <a:t> </a:t>
              </a:r>
              <a:r>
                <a:rPr lang="en-US" dirty="0" err="1">
                  <a:solidFill>
                    <a:srgbClr val="FFFFFF"/>
                  </a:solidFill>
                </a:rPr>
                <a:t>instâncias</a:t>
              </a:r>
              <a:r>
                <a:rPr lang="en-US" dirty="0">
                  <a:solidFill>
                    <a:srgbClr val="FFFFFF"/>
                  </a:solidFill>
                </a:rPr>
                <a:t> do EC2, </a:t>
              </a:r>
              <a:r>
                <a:rPr lang="en-US" dirty="0" err="1">
                  <a:solidFill>
                    <a:srgbClr val="FFFFFF"/>
                  </a:solidFill>
                </a:rPr>
                <a:t>contêineres</a:t>
              </a:r>
              <a:r>
                <a:rPr lang="en-US" dirty="0">
                  <a:solidFill>
                    <a:srgbClr val="FFFFFF"/>
                  </a:solidFill>
                </a:rPr>
                <a:t> </a:t>
              </a:r>
              <a:r>
                <a:rPr lang="en-US" dirty="0" err="1">
                  <a:solidFill>
                    <a:srgbClr val="FFFFFF"/>
                  </a:solidFill>
                </a:rPr>
                <a:t>ou</a:t>
              </a:r>
              <a:r>
                <a:rPr lang="en-US" dirty="0">
                  <a:solidFill>
                    <a:srgbClr val="FFFFFF"/>
                  </a:solidFill>
                </a:rPr>
                <a:t> </a:t>
              </a:r>
              <a:r>
                <a:rPr lang="en-US" dirty="0" err="1">
                  <a:solidFill>
                    <a:srgbClr val="FFFFFF"/>
                  </a:solidFill>
                </a:rPr>
                <a:t>endereços</a:t>
              </a:r>
              <a:r>
                <a:rPr lang="en-US" dirty="0">
                  <a:solidFill>
                    <a:srgbClr val="FFFFFF"/>
                  </a:solidFill>
                </a:rPr>
                <a:t> IP </a:t>
              </a:r>
              <a:r>
                <a:rPr lang="en-US" dirty="0" err="1">
                  <a:solidFill>
                    <a:srgbClr val="FFFFFF"/>
                  </a:solidFill>
                </a:rPr>
                <a:t>em</a:t>
              </a:r>
              <a:r>
                <a:rPr lang="en-US" dirty="0">
                  <a:solidFill>
                    <a:srgbClr val="FFFFFF"/>
                  </a:solidFill>
                </a:rPr>
                <a:t> </a:t>
              </a:r>
              <a:r>
                <a:rPr lang="en-US" dirty="0" err="1">
                  <a:solidFill>
                    <a:srgbClr val="FFFFFF"/>
                  </a:solidFill>
                </a:rPr>
                <a:t>sua</a:t>
              </a:r>
              <a:r>
                <a:rPr lang="en-US" dirty="0">
                  <a:solidFill>
                    <a:srgbClr val="FFFFFF"/>
                  </a:solidFill>
                </a:rPr>
                <a:t> VPC.</a:t>
              </a:r>
              <a:endParaRPr dirty="0">
                <a:solidFill>
                  <a:srgbClr val="FFFFFF"/>
                </a:solidFill>
              </a:endParaRPr>
            </a:p>
          </p:txBody>
        </p:sp>
        <p:pic>
          <p:nvPicPr>
            <p:cNvPr id="95" name="I-Heart-Cloud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37990" y="2331183"/>
              <a:ext cx="1157325" cy="219563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96" name="Shape 96"/>
            <p:cNvSpPr/>
            <p:nvPr/>
          </p:nvSpPr>
          <p:spPr>
            <a:xfrm>
              <a:off x="1611415" y="3431515"/>
              <a:ext cx="1340287" cy="1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6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1200" dirty="0"/>
            </a:p>
          </p:txBody>
        </p:sp>
        <p:sp>
          <p:nvSpPr>
            <p:cNvPr id="97" name="Shape 97"/>
            <p:cNvSpPr/>
            <p:nvPr/>
          </p:nvSpPr>
          <p:spPr>
            <a:xfrm flipV="1">
              <a:off x="4642824" y="1635817"/>
              <a:ext cx="848443" cy="1498115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6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12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4610941" y="3431515"/>
              <a:ext cx="889969" cy="1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6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1200" dirty="0"/>
            </a:p>
          </p:txBody>
        </p:sp>
        <p:pic>
          <p:nvPicPr>
            <p:cNvPr id="99" name="Compute &amp; Networking_Amazon EC2 Instance.pd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461000" y="976214"/>
              <a:ext cx="1270000" cy="1270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0" name="Compute &amp; Networking_Elastic Load Balancing.pdf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813973" y="2794000"/>
              <a:ext cx="1270001" cy="1270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1" name="Shape 101"/>
            <p:cNvSpPr/>
            <p:nvPr/>
          </p:nvSpPr>
          <p:spPr>
            <a:xfrm>
              <a:off x="3823405" y="3195225"/>
              <a:ext cx="608284" cy="4308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>
              <a:spAutoFit/>
            </a:bodyPr>
            <a:lstStyle>
              <a:lvl1pPr>
                <a:defRPr sz="2000" b="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ELB</a:t>
              </a:r>
            </a:p>
          </p:txBody>
        </p:sp>
        <p:sp>
          <p:nvSpPr>
            <p:cNvPr id="102" name="Shape 102"/>
            <p:cNvSpPr/>
            <p:nvPr/>
          </p:nvSpPr>
          <p:spPr>
            <a:xfrm>
              <a:off x="4639521" y="3724069"/>
              <a:ext cx="848444" cy="1498115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6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1200" dirty="0"/>
            </a:p>
          </p:txBody>
        </p:sp>
        <p:pic>
          <p:nvPicPr>
            <p:cNvPr id="103" name="Compute &amp; Networking_Amazon EC2 Instance.pd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484228" y="2794000"/>
              <a:ext cx="1270001" cy="1270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4" name="Compute &amp; Networking_Amazon EC2 Instance.pd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484228" y="4589698"/>
              <a:ext cx="1270001" cy="12700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5" name="Shape 105"/>
            <p:cNvSpPr/>
            <p:nvPr/>
          </p:nvSpPr>
          <p:spPr>
            <a:xfrm>
              <a:off x="6520497" y="1262309"/>
              <a:ext cx="970351" cy="6155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EC2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Instance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6520497" y="3080093"/>
              <a:ext cx="970351" cy="6155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EC2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Instance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6520497" y="4875794"/>
              <a:ext cx="970351" cy="6155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EC2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1722796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5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 idx="4294967295"/>
          </p:nvPr>
        </p:nvSpPr>
        <p:spPr>
          <a:xfrm>
            <a:off x="0" y="154781"/>
            <a:ext cx="8458200" cy="857250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t">
            <a:normAutofit/>
          </a:bodyPr>
          <a:lstStyle>
            <a:lvl1pPr algn="l" defTabSz="457200">
              <a:defRPr sz="6400" spc="-133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100" dirty="0">
                <a:solidFill>
                  <a:schemeClr val="tx2"/>
                </a:solidFill>
              </a:rPr>
              <a:t>  </a:t>
            </a:r>
            <a:r>
              <a:rPr sz="4800" spc="-100" dirty="0">
                <a:solidFill>
                  <a:schemeClr val="bg2"/>
                </a:solidFill>
              </a:rPr>
              <a:t>Architecture</a:t>
            </a:r>
          </a:p>
        </p:txBody>
      </p:sp>
      <p:sp>
        <p:nvSpPr>
          <p:cNvPr id="120" name="Shape 120"/>
          <p:cNvSpPr/>
          <p:nvPr/>
        </p:nvSpPr>
        <p:spPr>
          <a:xfrm>
            <a:off x="5705062" y="1585706"/>
            <a:ext cx="2599607" cy="3133997"/>
          </a:xfrm>
          <a:prstGeom prst="roundRect">
            <a:avLst>
              <a:gd name="adj" fmla="val 15000"/>
            </a:avLst>
          </a:prstGeom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pic>
        <p:nvPicPr>
          <p:cNvPr id="121" name="Compute &amp; Networking_Amazon VPC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5831630" y="982822"/>
            <a:ext cx="952501" cy="952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6608314" y="1271897"/>
            <a:ext cx="1284006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Customer VPC</a:t>
            </a:r>
          </a:p>
        </p:txBody>
      </p:sp>
      <p:grpSp>
        <p:nvGrpSpPr>
          <p:cNvPr id="125" name="Group 125"/>
          <p:cNvGrpSpPr/>
          <p:nvPr/>
        </p:nvGrpSpPr>
        <p:grpSpPr>
          <a:xfrm>
            <a:off x="6220491" y="1907178"/>
            <a:ext cx="1475403" cy="952501"/>
            <a:chOff x="0" y="0"/>
            <a:chExt cx="1967202" cy="1270000"/>
          </a:xfrm>
        </p:grpSpPr>
        <p:pic>
          <p:nvPicPr>
            <p:cNvPr id="123" name="Compute &amp; Networking_Amazon EC2 Instance.pd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Shape 124"/>
            <p:cNvSpPr/>
            <p:nvPr/>
          </p:nvSpPr>
          <p:spPr>
            <a:xfrm>
              <a:off x="996853" y="286094"/>
              <a:ext cx="970349" cy="615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EC2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Instance</a:t>
              </a:r>
            </a:p>
          </p:txBody>
        </p:sp>
      </p:grpSp>
      <p:sp>
        <p:nvSpPr>
          <p:cNvPr id="126" name="Shape 126"/>
          <p:cNvSpPr/>
          <p:nvPr/>
        </p:nvSpPr>
        <p:spPr>
          <a:xfrm>
            <a:off x="6181958" y="1897653"/>
            <a:ext cx="1828678" cy="952501"/>
          </a:xfrm>
          <a:prstGeom prst="roundRect">
            <a:avLst>
              <a:gd name="adj" fmla="val 15000"/>
            </a:avLst>
          </a:prstGeom>
          <a:ln w="25400">
            <a:solidFill>
              <a:srgbClr val="007CB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grpSp>
        <p:nvGrpSpPr>
          <p:cNvPr id="129" name="Group 129"/>
          <p:cNvGrpSpPr/>
          <p:nvPr/>
        </p:nvGrpSpPr>
        <p:grpSpPr>
          <a:xfrm>
            <a:off x="6220491" y="3448238"/>
            <a:ext cx="1475403" cy="952501"/>
            <a:chOff x="0" y="0"/>
            <a:chExt cx="1967202" cy="1270000"/>
          </a:xfrm>
        </p:grpSpPr>
        <p:pic>
          <p:nvPicPr>
            <p:cNvPr id="127" name="Compute &amp; Networking_Amazon EC2 Instance.pd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" name="Shape 128"/>
            <p:cNvSpPr/>
            <p:nvPr/>
          </p:nvSpPr>
          <p:spPr>
            <a:xfrm>
              <a:off x="996853" y="286094"/>
              <a:ext cx="970349" cy="615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EC2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Instance</a:t>
              </a:r>
            </a:p>
          </p:txBody>
        </p:sp>
      </p:grpSp>
      <p:sp>
        <p:nvSpPr>
          <p:cNvPr id="130" name="Shape 130"/>
          <p:cNvSpPr/>
          <p:nvPr/>
        </p:nvSpPr>
        <p:spPr>
          <a:xfrm>
            <a:off x="6181958" y="3438713"/>
            <a:ext cx="1828678" cy="952501"/>
          </a:xfrm>
          <a:prstGeom prst="roundRect">
            <a:avLst>
              <a:gd name="adj" fmla="val 15000"/>
            </a:avLst>
          </a:prstGeom>
          <a:ln w="25400">
            <a:solidFill>
              <a:srgbClr val="007CB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b="0">
                <a:solidFill>
                  <a:srgbClr val="000000"/>
                </a:solidFill>
              </a:defRPr>
            </a:pPr>
            <a:endParaRPr sz="1350" dirty="0"/>
          </a:p>
        </p:txBody>
      </p:sp>
      <p:grpSp>
        <p:nvGrpSpPr>
          <p:cNvPr id="133" name="Group 133"/>
          <p:cNvGrpSpPr/>
          <p:nvPr/>
        </p:nvGrpSpPr>
        <p:grpSpPr>
          <a:xfrm>
            <a:off x="4972124" y="2405768"/>
            <a:ext cx="1215727" cy="1497186"/>
            <a:chOff x="0" y="0"/>
            <a:chExt cx="1620967" cy="1996247"/>
          </a:xfrm>
        </p:grpSpPr>
        <p:sp>
          <p:nvSpPr>
            <p:cNvPr id="131" name="Shape 131"/>
            <p:cNvSpPr/>
            <p:nvPr/>
          </p:nvSpPr>
          <p:spPr>
            <a:xfrm>
              <a:off x="4374" y="0"/>
              <a:ext cx="1616594" cy="0"/>
            </a:xfrm>
            <a:prstGeom prst="line">
              <a:avLst/>
            </a:prstGeom>
            <a:noFill/>
            <a:ln w="25400" cap="flat">
              <a:solidFill>
                <a:srgbClr val="007CBC"/>
              </a:solidFill>
              <a:prstDash val="solid"/>
              <a:bevel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6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12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0" y="1996247"/>
              <a:ext cx="1616594" cy="1"/>
            </a:xfrm>
            <a:prstGeom prst="line">
              <a:avLst/>
            </a:prstGeom>
            <a:noFill/>
            <a:ln w="25400" cap="flat">
              <a:solidFill>
                <a:srgbClr val="007CBC"/>
              </a:solidFill>
              <a:prstDash val="solid"/>
              <a:bevel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6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1200" dirty="0"/>
            </a:p>
          </p:txBody>
        </p:sp>
      </p:grpSp>
      <p:sp>
        <p:nvSpPr>
          <p:cNvPr id="134" name="Shape 134"/>
          <p:cNvSpPr/>
          <p:nvPr/>
        </p:nvSpPr>
        <p:spPr>
          <a:xfrm rot="16200000">
            <a:off x="8009448" y="2247941"/>
            <a:ext cx="1079781" cy="334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>
            <a:spAutoFit/>
          </a:bodyPr>
          <a:lstStyle>
            <a:lvl1pPr>
              <a:defRPr sz="21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75" dirty="0">
                <a:solidFill>
                  <a:srgbClr val="FFFFFF"/>
                </a:solidFill>
              </a:rPr>
              <a:t>us-west-1a</a:t>
            </a:r>
          </a:p>
        </p:txBody>
      </p:sp>
      <p:sp>
        <p:nvSpPr>
          <p:cNvPr id="135" name="Shape 135"/>
          <p:cNvSpPr/>
          <p:nvPr/>
        </p:nvSpPr>
        <p:spPr>
          <a:xfrm rot="16200000">
            <a:off x="8055614" y="3781767"/>
            <a:ext cx="987450" cy="24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1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75" dirty="0">
                <a:solidFill>
                  <a:srgbClr val="FFFFFF"/>
                </a:solidFill>
              </a:rPr>
              <a:t>us-west-1b</a:t>
            </a:r>
          </a:p>
        </p:txBody>
      </p:sp>
      <p:sp>
        <p:nvSpPr>
          <p:cNvPr id="136" name="Shape 136"/>
          <p:cNvSpPr/>
          <p:nvPr/>
        </p:nvSpPr>
        <p:spPr>
          <a:xfrm>
            <a:off x="5715190" y="3153958"/>
            <a:ext cx="2579350" cy="1"/>
          </a:xfrm>
          <a:prstGeom prst="line">
            <a:avLst/>
          </a:prstGeom>
          <a:ln w="50800" cap="rnd">
            <a:solidFill>
              <a:srgbClr val="FFFFFF"/>
            </a:solidFill>
            <a:custDash>
              <a:ds d="100000" sp="200000"/>
            </a:custDash>
            <a:round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 dirty="0"/>
          </a:p>
        </p:txBody>
      </p:sp>
      <p:grpSp>
        <p:nvGrpSpPr>
          <p:cNvPr id="143" name="Group 143"/>
          <p:cNvGrpSpPr/>
          <p:nvPr/>
        </p:nvGrpSpPr>
        <p:grpSpPr>
          <a:xfrm>
            <a:off x="245312" y="2407170"/>
            <a:ext cx="3275319" cy="1511138"/>
            <a:chOff x="0" y="-1"/>
            <a:chExt cx="4367091" cy="2014850"/>
          </a:xfrm>
        </p:grpSpPr>
        <p:pic>
          <p:nvPicPr>
            <p:cNvPr id="137" name="Compute &amp; Networking_Amazon Route 53 Hosted Zone.pdf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360716"/>
              <a:ext cx="1270000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" name="Shape 138"/>
            <p:cNvSpPr/>
            <p:nvPr/>
          </p:nvSpPr>
          <p:spPr>
            <a:xfrm flipH="1" flipV="1">
              <a:off x="2703968" y="-1"/>
              <a:ext cx="2035" cy="2014850"/>
            </a:xfrm>
            <a:prstGeom prst="line">
              <a:avLst/>
            </a:prstGeom>
            <a:noFill/>
            <a:ln w="25400" cap="flat">
              <a:solidFill>
                <a:srgbClr val="8BC943"/>
              </a:solidFill>
              <a:prstDash val="solid"/>
              <a:bevel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6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12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2712933" y="10830"/>
              <a:ext cx="1654158" cy="1"/>
            </a:xfrm>
            <a:prstGeom prst="line">
              <a:avLst/>
            </a:prstGeom>
            <a:noFill/>
            <a:ln w="25400" cap="flat">
              <a:solidFill>
                <a:srgbClr val="8BC943"/>
              </a:solidFill>
              <a:prstDash val="solid"/>
              <a:bevel/>
              <a:tailEnd type="triangle" w="med" len="med"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6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12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2708700" y="2007077"/>
              <a:ext cx="1654157" cy="1"/>
            </a:xfrm>
            <a:prstGeom prst="line">
              <a:avLst/>
            </a:prstGeom>
            <a:noFill/>
            <a:ln w="25400" cap="flat">
              <a:solidFill>
                <a:srgbClr val="8BC943"/>
              </a:solidFill>
              <a:prstDash val="solid"/>
              <a:bevel/>
              <a:tailEnd type="triangle" w="med" len="med"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6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12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2162600" y="996253"/>
              <a:ext cx="543308" cy="1"/>
            </a:xfrm>
            <a:prstGeom prst="line">
              <a:avLst/>
            </a:prstGeom>
            <a:noFill/>
            <a:ln w="25400" cap="flat">
              <a:solidFill>
                <a:srgbClr val="8BC943"/>
              </a:solidFill>
              <a:prstDash val="solid"/>
              <a:bevel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6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12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988861" y="660048"/>
              <a:ext cx="1043020" cy="615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500" dirty="0">
                  <a:solidFill>
                    <a:srgbClr val="FFFFFF"/>
                  </a:solidFill>
                </a:rPr>
                <a:t>Amazon</a:t>
              </a:r>
              <a:br>
                <a:rPr sz="1500" dirty="0">
                  <a:solidFill>
                    <a:srgbClr val="FFFFFF"/>
                  </a:solidFill>
                </a:rPr>
              </a:br>
              <a:r>
                <a:rPr sz="1500" dirty="0">
                  <a:solidFill>
                    <a:srgbClr val="FFFFFF"/>
                  </a:solidFill>
                </a:rPr>
                <a:t>Route 53</a:t>
              </a: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2760594" y="984479"/>
            <a:ext cx="2599609" cy="3736882"/>
            <a:chOff x="0" y="0"/>
            <a:chExt cx="3466144" cy="4982508"/>
          </a:xfrm>
        </p:grpSpPr>
        <p:grpSp>
          <p:nvGrpSpPr>
            <p:cNvPr id="155" name="Group 155"/>
            <p:cNvGrpSpPr/>
            <p:nvPr/>
          </p:nvGrpSpPr>
          <p:grpSpPr>
            <a:xfrm>
              <a:off x="0" y="0"/>
              <a:ext cx="3466144" cy="4982508"/>
              <a:chOff x="0" y="0"/>
              <a:chExt cx="3466143" cy="4982507"/>
            </a:xfrm>
          </p:grpSpPr>
          <p:sp>
            <p:nvSpPr>
              <p:cNvPr id="144" name="Shape 144"/>
              <p:cNvSpPr/>
              <p:nvPr/>
            </p:nvSpPr>
            <p:spPr>
              <a:xfrm>
                <a:off x="0" y="803844"/>
                <a:ext cx="3466143" cy="4178663"/>
              </a:xfrm>
              <a:prstGeom prst="roundRect">
                <a:avLst>
                  <a:gd name="adj" fmla="val 15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b="0">
                    <a:solidFill>
                      <a:srgbClr val="000000"/>
                    </a:solidFill>
                  </a:defRPr>
                </a:pPr>
                <a:endParaRPr sz="1350" dirty="0"/>
              </a:p>
            </p:txBody>
          </p:sp>
          <p:pic>
            <p:nvPicPr>
              <p:cNvPr id="145" name="Compute &amp; Networking_Amazon VPC.pdf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758" y="0"/>
                <a:ext cx="1270001" cy="1270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46" name="Shape 146"/>
              <p:cNvSpPr/>
              <p:nvPr/>
            </p:nvSpPr>
            <p:spPr>
              <a:xfrm>
                <a:off x="1237469" y="379912"/>
                <a:ext cx="1206738" cy="4308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000" b="0"/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500" dirty="0">
                    <a:solidFill>
                      <a:srgbClr val="FFFFFF"/>
                    </a:solidFill>
                  </a:rPr>
                  <a:t>ELB VPC</a:t>
                </a:r>
              </a:p>
            </p:txBody>
          </p:sp>
          <p:grpSp>
            <p:nvGrpSpPr>
              <p:cNvPr id="149" name="Group 149"/>
              <p:cNvGrpSpPr/>
              <p:nvPr/>
            </p:nvGrpSpPr>
            <p:grpSpPr>
              <a:xfrm>
                <a:off x="905993" y="1272752"/>
                <a:ext cx="1524617" cy="1270001"/>
                <a:chOff x="0" y="0"/>
                <a:chExt cx="1524616" cy="1270000"/>
              </a:xfrm>
            </p:grpSpPr>
            <p:pic>
              <p:nvPicPr>
                <p:cNvPr id="147" name="Compute &amp; Networking_Elastic Load Balancing.pdf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0" y="0"/>
                  <a:ext cx="1270000" cy="12700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48" name="Shape 148"/>
                <p:cNvSpPr/>
                <p:nvPr/>
              </p:nvSpPr>
              <p:spPr>
                <a:xfrm>
                  <a:off x="1039441" y="432144"/>
                  <a:ext cx="485175" cy="3077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>
                    <a:defRPr sz="2000" b="0"/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500" dirty="0">
                      <a:solidFill>
                        <a:srgbClr val="FFFFFF"/>
                      </a:solidFill>
                    </a:rPr>
                    <a:t>ELB</a:t>
                  </a:r>
                </a:p>
              </p:txBody>
            </p:sp>
          </p:grpSp>
          <p:sp>
            <p:nvSpPr>
              <p:cNvPr id="150" name="Shape 150"/>
              <p:cNvSpPr/>
              <p:nvPr/>
            </p:nvSpPr>
            <p:spPr>
              <a:xfrm>
                <a:off x="513953" y="1260052"/>
                <a:ext cx="2438237" cy="1270001"/>
              </a:xfrm>
              <a:prstGeom prst="roundRect">
                <a:avLst>
                  <a:gd name="adj" fmla="val 15000"/>
                </a:avLst>
              </a:prstGeom>
              <a:noFill/>
              <a:ln w="25400" cap="flat">
                <a:solidFill>
                  <a:srgbClr val="007CB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b="0">
                    <a:solidFill>
                      <a:srgbClr val="000000"/>
                    </a:solidFill>
                  </a:defRPr>
                </a:pPr>
                <a:endParaRPr sz="1350" dirty="0"/>
              </a:p>
            </p:txBody>
          </p:sp>
          <p:grpSp>
            <p:nvGrpSpPr>
              <p:cNvPr id="153" name="Group 153"/>
              <p:cNvGrpSpPr/>
              <p:nvPr/>
            </p:nvGrpSpPr>
            <p:grpSpPr>
              <a:xfrm>
                <a:off x="905992" y="3268999"/>
                <a:ext cx="1524619" cy="1270001"/>
                <a:chOff x="0" y="0"/>
                <a:chExt cx="1524617" cy="1270000"/>
              </a:xfrm>
            </p:grpSpPr>
            <p:pic>
              <p:nvPicPr>
                <p:cNvPr id="151" name="Compute &amp; Networking_Elastic Load Balancing.pdf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0" y="0"/>
                  <a:ext cx="1270000" cy="12700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52" name="Shape 152"/>
                <p:cNvSpPr/>
                <p:nvPr/>
              </p:nvSpPr>
              <p:spPr>
                <a:xfrm>
                  <a:off x="1039442" y="432144"/>
                  <a:ext cx="485175" cy="3077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>
                    <a:defRPr sz="2000" b="0"/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500" dirty="0">
                      <a:solidFill>
                        <a:srgbClr val="FFFFFF"/>
                      </a:solidFill>
                    </a:rPr>
                    <a:t>ELB</a:t>
                  </a:r>
                </a:p>
              </p:txBody>
            </p:sp>
          </p:grpSp>
          <p:sp>
            <p:nvSpPr>
              <p:cNvPr id="154" name="Shape 154"/>
              <p:cNvSpPr/>
              <p:nvPr/>
            </p:nvSpPr>
            <p:spPr>
              <a:xfrm>
                <a:off x="513953" y="3256299"/>
                <a:ext cx="2438237" cy="1270001"/>
              </a:xfrm>
              <a:prstGeom prst="roundRect">
                <a:avLst>
                  <a:gd name="adj" fmla="val 15000"/>
                </a:avLst>
              </a:prstGeom>
              <a:noFill/>
              <a:ln w="25400" cap="flat">
                <a:solidFill>
                  <a:srgbClr val="007CB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b="0">
                    <a:solidFill>
                      <a:srgbClr val="000000"/>
                    </a:solidFill>
                  </a:defRPr>
                </a:pPr>
                <a:endParaRPr sz="1350" dirty="0"/>
              </a:p>
            </p:txBody>
          </p:sp>
        </p:grpSp>
        <p:sp>
          <p:nvSpPr>
            <p:cNvPr id="156" name="Shape 156"/>
            <p:cNvSpPr/>
            <p:nvPr/>
          </p:nvSpPr>
          <p:spPr>
            <a:xfrm>
              <a:off x="13505" y="2899525"/>
              <a:ext cx="3439132" cy="1"/>
            </a:xfrm>
            <a:prstGeom prst="line">
              <a:avLst/>
            </a:prstGeom>
            <a:noFill/>
            <a:ln w="50800" cap="rnd">
              <a:solidFill>
                <a:srgbClr val="FFFFFF"/>
              </a:solidFill>
              <a:custDash>
                <a:ds d="100000" sp="200000"/>
              </a:custDash>
              <a:round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6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381006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 advAuto="0"/>
      <p:bldP spid="143" grpId="0" animBg="1" advAuto="0"/>
      <p:bldP spid="157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"/>
            <a:ext cx="9144000" cy="350840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Shape 169"/>
          <p:cNvSpPr txBox="1">
            <a:spLocks/>
          </p:cNvSpPr>
          <p:nvPr/>
        </p:nvSpPr>
        <p:spPr>
          <a:xfrm>
            <a:off x="329618" y="3584230"/>
            <a:ext cx="8484764" cy="11454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3733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US" sz="3600" spc="-78" dirty="0">
                <a:solidFill>
                  <a:srgbClr val="F2A52C"/>
                </a:solidFill>
              </a:rPr>
              <a:t>Application Load Balancer</a:t>
            </a:r>
            <a:br>
              <a:rPr lang="en-US" sz="3600" spc="-78" dirty="0">
                <a:solidFill>
                  <a:srgbClr val="F2A52C"/>
                </a:solidFill>
              </a:rPr>
            </a:br>
            <a:r>
              <a:rPr lang="en-US" sz="2000" spc="-78" dirty="0" err="1">
                <a:solidFill>
                  <a:schemeClr val="bg2"/>
                </a:solidFill>
              </a:rPr>
              <a:t>Roteamento</a:t>
            </a:r>
            <a:r>
              <a:rPr lang="en-US" sz="2000" spc="-78" dirty="0">
                <a:solidFill>
                  <a:schemeClr val="bg2"/>
                </a:solidFill>
              </a:rPr>
              <a:t> </a:t>
            </a:r>
            <a:r>
              <a:rPr lang="en-US" sz="2000" spc="-78" dirty="0" err="1">
                <a:solidFill>
                  <a:schemeClr val="bg2"/>
                </a:solidFill>
              </a:rPr>
              <a:t>avançado</a:t>
            </a:r>
            <a:r>
              <a:rPr lang="en-US" sz="2000" spc="-78" dirty="0">
                <a:solidFill>
                  <a:schemeClr val="bg2"/>
                </a:solidFill>
              </a:rPr>
              <a:t> de </a:t>
            </a:r>
            <a:r>
              <a:rPr lang="en-US" sz="2000" spc="-78" dirty="0" err="1">
                <a:solidFill>
                  <a:schemeClr val="bg2"/>
                </a:solidFill>
              </a:rPr>
              <a:t>solicitações</a:t>
            </a:r>
            <a:r>
              <a:rPr lang="en-US" sz="2000" spc="-78" dirty="0">
                <a:solidFill>
                  <a:schemeClr val="bg2"/>
                </a:solidFill>
              </a:rPr>
              <a:t> com </a:t>
            </a:r>
            <a:r>
              <a:rPr lang="en-US" sz="2000" spc="-78" dirty="0" err="1">
                <a:solidFill>
                  <a:schemeClr val="bg2"/>
                </a:solidFill>
              </a:rPr>
              <a:t>suporte</a:t>
            </a:r>
            <a:r>
              <a:rPr lang="en-US" sz="2000" spc="-78" dirty="0">
                <a:solidFill>
                  <a:schemeClr val="bg2"/>
                </a:solidFill>
              </a:rPr>
              <a:t> para </a:t>
            </a:r>
            <a:r>
              <a:rPr lang="en-US" sz="2000" spc="-78" dirty="0" err="1">
                <a:solidFill>
                  <a:schemeClr val="bg2"/>
                </a:solidFill>
              </a:rPr>
              <a:t>microsserviços</a:t>
            </a:r>
            <a:r>
              <a:rPr lang="en-US" sz="2000" spc="-78" dirty="0">
                <a:solidFill>
                  <a:schemeClr val="bg2"/>
                </a:solidFill>
              </a:rPr>
              <a:t> e </a:t>
            </a:r>
            <a:r>
              <a:rPr lang="en-US" sz="2000" spc="-78" dirty="0" err="1">
                <a:solidFill>
                  <a:schemeClr val="bg2"/>
                </a:solidFill>
              </a:rPr>
              <a:t>aplicativos</a:t>
            </a:r>
            <a:r>
              <a:rPr lang="en-US" sz="2000" spc="-78" dirty="0">
                <a:solidFill>
                  <a:schemeClr val="bg2"/>
                </a:solidFill>
              </a:rPr>
              <a:t> </a:t>
            </a:r>
            <a:r>
              <a:rPr lang="en-US" sz="2000" spc="-78" dirty="0" err="1">
                <a:solidFill>
                  <a:schemeClr val="bg2"/>
                </a:solidFill>
              </a:rPr>
              <a:t>baseados</a:t>
            </a:r>
            <a:r>
              <a:rPr lang="en-US" sz="2000" spc="-78" dirty="0">
                <a:solidFill>
                  <a:schemeClr val="bg2"/>
                </a:solidFill>
              </a:rPr>
              <a:t> </a:t>
            </a:r>
            <a:r>
              <a:rPr lang="en-US" sz="2000" spc="-78" dirty="0" err="1">
                <a:solidFill>
                  <a:schemeClr val="bg2"/>
                </a:solidFill>
              </a:rPr>
              <a:t>em</a:t>
            </a:r>
            <a:r>
              <a:rPr lang="en-US" sz="2000" spc="-78" dirty="0">
                <a:solidFill>
                  <a:schemeClr val="bg2"/>
                </a:solidFill>
              </a:rPr>
              <a:t> </a:t>
            </a:r>
            <a:r>
              <a:rPr lang="en-US" sz="2000" spc="-78" dirty="0" err="1">
                <a:solidFill>
                  <a:schemeClr val="bg2"/>
                </a:solidFill>
              </a:rPr>
              <a:t>contêineres</a:t>
            </a:r>
            <a:r>
              <a:rPr lang="en-US" sz="2100" spc="-78" dirty="0">
                <a:solidFill>
                  <a:schemeClr val="bg2"/>
                </a:solidFill>
              </a:rPr>
              <a:t>.</a:t>
            </a:r>
            <a:endParaRPr lang="en-US" sz="3000" spc="-78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703" t="6407" r="5221" b="5942"/>
          <a:stretch/>
        </p:blipFill>
        <p:spPr>
          <a:xfrm>
            <a:off x="2050181" y="577516"/>
            <a:ext cx="4923323" cy="25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6790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4426</TotalTime>
  <Words>3714</Words>
  <Application>Microsoft Macintosh PowerPoint</Application>
  <PresentationFormat>On-screen Show (16:9)</PresentationFormat>
  <Paragraphs>643</Paragraphs>
  <Slides>70</Slides>
  <Notes>64</Notes>
  <HiddenSlides>13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2" baseType="lpstr">
      <vt:lpstr>Amazon Ember</vt:lpstr>
      <vt:lpstr>Amazon Ember Regular</vt:lpstr>
      <vt:lpstr>AmazonEmber</vt:lpstr>
      <vt:lpstr>AmazonEmberBold</vt:lpstr>
      <vt:lpstr>Arial</vt:lpstr>
      <vt:lpstr>Calibri</vt:lpstr>
      <vt:lpstr>CiscoSans</vt:lpstr>
      <vt:lpstr>Google Sans</vt:lpstr>
      <vt:lpstr>Helvetica Neue</vt:lpstr>
      <vt:lpstr>Lucida Console</vt:lpstr>
      <vt:lpstr>NeurialGrotesk</vt:lpstr>
      <vt:lpstr>DeckTemplate-AWS</vt:lpstr>
      <vt:lpstr>PowerPoint Presentation</vt:lpstr>
      <vt:lpstr>Elastic Load Balancing distribui automaticamente o tráfego de entrada de aplicativos em vários destinos como Amazon EC2 instances, containers, and IP addresses.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Architecture</vt:lpstr>
      <vt:lpstr>PowerPoint Presentation</vt:lpstr>
      <vt:lpstr>  Application Load Balancer</vt:lpstr>
      <vt:lpstr>  Application Load Balancer</vt:lpstr>
      <vt:lpstr>PowerPoint Presentation</vt:lpstr>
      <vt:lpstr>  Listeners</vt:lpstr>
      <vt:lpstr>PowerPoint Presentation</vt:lpstr>
      <vt:lpstr>  Target groups</vt:lpstr>
      <vt:lpstr>PowerPoint Presentation</vt:lpstr>
      <vt:lpstr>  Targets</vt:lpstr>
      <vt:lpstr>PowerPoint Presentation</vt:lpstr>
      <vt:lpstr>  Rules</vt:lpstr>
      <vt:lpstr>  Rules (contínuo)</vt:lpstr>
      <vt:lpstr>PowerPoint Presentation</vt:lpstr>
      <vt:lpstr>PowerPoint Presentation</vt:lpstr>
      <vt:lpstr>PowerPoint Presentation</vt:lpstr>
      <vt:lpstr>  Auto Scaling integration</vt:lpstr>
      <vt:lpstr>  ECS integration</vt:lpstr>
      <vt:lpstr>PowerPoint Presentation</vt:lpstr>
      <vt:lpstr>Health checks permite que o tráfego seja desviado de instancias com falhas</vt:lpstr>
      <vt:lpstr>  Health checks</vt:lpstr>
      <vt:lpstr>  Health checks</vt:lpstr>
      <vt:lpstr>  Health checks</vt:lpstr>
      <vt:lpstr>Host-based Routing</vt:lpstr>
      <vt:lpstr>Predefined Security Policies</vt:lpstr>
      <vt:lpstr>  Native IPv6 support</vt:lpstr>
      <vt:lpstr>Application Load Balancer with WAF</vt:lpstr>
      <vt:lpstr>Server Name Indication (SNI)</vt:lpstr>
      <vt:lpstr>IP as a Target</vt:lpstr>
      <vt:lpstr>  Cross-zone load balancing</vt:lpstr>
      <vt:lpstr>  Cross-zone load balancing</vt:lpstr>
      <vt:lpstr>  Cross-zone load balancing</vt:lpstr>
      <vt:lpstr>  Cross-zone load balancing</vt:lpstr>
      <vt:lpstr>  Sticky Sessions (Session Affinity)</vt:lpstr>
      <vt:lpstr>  Amazon CloudWatch metrics</vt:lpstr>
      <vt:lpstr>  Access logs</vt:lpstr>
      <vt:lpstr>  Migrating to Application Load Balancer</vt:lpstr>
      <vt:lpstr>PowerPoint Presentation</vt:lpstr>
      <vt:lpstr>  Network Load Balancer</vt:lpstr>
      <vt:lpstr>  Network Load Balancer</vt:lpstr>
      <vt:lpstr>Static IP</vt:lpstr>
      <vt:lpstr>Assign Elastic IP Addresses</vt:lpstr>
      <vt:lpstr>  Preserve Source IP</vt:lpstr>
      <vt:lpstr>  Firewall Example with NLB</vt:lpstr>
      <vt:lpstr>  Resources same as ALB</vt:lpstr>
      <vt:lpstr>IP as a Target</vt:lpstr>
      <vt:lpstr>PowerPoint Presentation</vt:lpstr>
      <vt:lpstr>Health Checks</vt:lpstr>
      <vt:lpstr>  Availability Zone Fail-over</vt:lpstr>
      <vt:lpstr>  Availability Zone Fail-over</vt:lpstr>
      <vt:lpstr>  Amazon CloudWatch metrics</vt:lpstr>
      <vt:lpstr>  Logs</vt:lpstr>
      <vt:lpstr>  Application Load Balancer pricing</vt:lpstr>
      <vt:lpstr>  Load balancer capacity units</vt:lpstr>
      <vt:lpstr>  Migrating to Network Load Balancer</vt:lpstr>
      <vt:lpstr>PowerPoint Presentation</vt:lpstr>
      <vt:lpstr>(Use case) Gateway Load balancer</vt:lpstr>
      <vt:lpstr>Gateway Load balancer</vt:lpstr>
      <vt:lpstr>Como escolho o balanceador de carga correto?</vt:lpstr>
      <vt:lpstr>Qual ELB escolher ?</vt:lpstr>
      <vt:lpstr>PowerPoint Presentation</vt:lpstr>
      <vt:lpstr>Connection Draining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Alan Dantas de Moura</cp:lastModifiedBy>
  <cp:revision>43</cp:revision>
  <dcterms:created xsi:type="dcterms:W3CDTF">2016-06-17T18:22:10Z</dcterms:created>
  <dcterms:modified xsi:type="dcterms:W3CDTF">2024-07-11T02:29:26Z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