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94" r:id="rId6"/>
    <p:sldId id="295" r:id="rId7"/>
    <p:sldId id="296" r:id="rId8"/>
    <p:sldId id="297" r:id="rId9"/>
    <p:sldId id="261" r:id="rId10"/>
    <p:sldId id="264" r:id="rId11"/>
    <p:sldId id="265" r:id="rId12"/>
    <p:sldId id="266" r:id="rId13"/>
    <p:sldId id="29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5143500" type="screen16x9"/>
  <p:notesSz cx="9144000" cy="51435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>
      <p:cViewPr>
        <p:scale>
          <a:sx n="132" d="100"/>
          <a:sy n="132" d="100"/>
        </p:scale>
        <p:origin x="1040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586E-1743-B845-A1BC-698EFE5114F1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0E19-B10A-0949-8920-6763D8A3C3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35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geral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um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equilíbrio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memória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rede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podem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ser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diversas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proporções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iguais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servidores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web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repositórios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código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vinculados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se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beneficiam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alta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performance.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projetadas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exigem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acesso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leitura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gravação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sequencial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alto a conjuntos de dados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muito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grandes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no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local. São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dezenas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milhares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operações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E/S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aleatórias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baixa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latência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segundo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(IOPS)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64734" y="1151001"/>
            <a:ext cx="1929129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4631" y="4669533"/>
            <a:ext cx="903165" cy="338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62" y="63246"/>
            <a:ext cx="82026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1033653"/>
            <a:ext cx="8304987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instance-type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jp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getting-started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" TargetMode="External"/><Relationship Id="rId2" Type="http://schemas.openxmlformats.org/officeDocument/2006/relationships/hyperlink" Target="http://aws.amazon.com/fre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097" y="2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5091" y="530351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651" y="1929176"/>
            <a:ext cx="5715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lang="en-US" sz="36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b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</a:b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Cloud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304800" y="4426948"/>
            <a:ext cx="5302250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lang="pt-BR" sz="2000" dirty="0">
                <a:solidFill>
                  <a:srgbClr val="DDDEDD"/>
                </a:solidFill>
                <a:latin typeface="Arial"/>
                <a:cs typeface="Arial"/>
              </a:rPr>
              <a:t>Alan Moura / Marcos dias / Vitor Hugo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6EE71B9-2BEB-4B50-118F-3903694C4B8E}"/>
              </a:ext>
            </a:extLst>
          </p:cNvPr>
          <p:cNvSpPr txBox="1">
            <a:spLocks/>
          </p:cNvSpPr>
          <p:nvPr/>
        </p:nvSpPr>
        <p:spPr>
          <a:xfrm>
            <a:off x="228600" y="3633401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800" b="1" kern="0" spc="-5" dirty="0">
                <a:solidFill>
                  <a:srgbClr val="DDDEDD"/>
                </a:solidFill>
              </a:rPr>
              <a:t>Frente de Conhecimento</a:t>
            </a:r>
            <a:endParaRPr lang="pt-BR" sz="28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6CFF8-E61D-3AC0-38DE-0A9A3208B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51" y="1510099"/>
            <a:ext cx="1810253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003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959" y="2307335"/>
            <a:ext cx="701040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1353311"/>
            <a:ext cx="0" cy="3075940"/>
          </a:xfrm>
          <a:custGeom>
            <a:avLst/>
            <a:gdLst/>
            <a:ahLst/>
            <a:cxnLst/>
            <a:rect l="l" t="t" r="r" b="b"/>
            <a:pathLst>
              <a:path h="3075940">
                <a:moveTo>
                  <a:pt x="0" y="0"/>
                </a:moveTo>
                <a:lnTo>
                  <a:pt x="0" y="307555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1154" y="1151001"/>
            <a:ext cx="230314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DCDCDC"/>
                </a:solidFill>
                <a:latin typeface="Arial"/>
                <a:cs typeface="Arial"/>
              </a:rPr>
              <a:t>General-purpose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</a:t>
            </a:r>
            <a:endParaRPr sz="2000" dirty="0">
              <a:latin typeface="Arial"/>
              <a:cs typeface="Arial"/>
            </a:endParaRPr>
          </a:p>
          <a:p>
            <a:pPr marL="12700" marR="119380">
              <a:lnSpc>
                <a:spcPct val="16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Memory-op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  Dense-storage:</a:t>
            </a:r>
            <a:endParaRPr sz="2000" dirty="0">
              <a:latin typeface="Arial"/>
              <a:cs typeface="Arial"/>
            </a:endParaRPr>
          </a:p>
          <a:p>
            <a:pPr marL="12700" marR="699770">
              <a:lnSpc>
                <a:spcPct val="16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I/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O-optimized:  GPU: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Micro: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M1, M3 , M4,</a:t>
            </a:r>
            <a:r>
              <a:rPr spc="-165" dirty="0"/>
              <a:t> </a:t>
            </a:r>
            <a:r>
              <a:rPr spc="-5" dirty="0">
                <a:solidFill>
                  <a:srgbClr val="FFFFFF"/>
                </a:solidFill>
              </a:rPr>
              <a:t>T2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>
                <a:solidFill>
                  <a:srgbClr val="FFFFFF"/>
                </a:solidFill>
              </a:rPr>
              <a:t>C1, CC2, C3,</a:t>
            </a:r>
            <a:r>
              <a:rPr spc="-1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C4</a:t>
            </a:r>
          </a:p>
          <a:p>
            <a:pPr marL="12700" marR="441325">
              <a:lnSpc>
                <a:spcPct val="160000"/>
              </a:lnSpc>
              <a:spcBef>
                <a:spcPts val="5"/>
              </a:spcBef>
            </a:pPr>
            <a:r>
              <a:rPr dirty="0">
                <a:solidFill>
                  <a:srgbClr val="FFFFFF"/>
                </a:solidFill>
              </a:rPr>
              <a:t>M2, CR1,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R3  HS1, D2  HI1,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I2</a:t>
            </a:r>
          </a:p>
          <a:p>
            <a:pPr marL="12700" marR="906780">
              <a:lnSpc>
                <a:spcPts val="3840"/>
              </a:lnSpc>
              <a:spcBef>
                <a:spcPts val="370"/>
              </a:spcBef>
            </a:pPr>
            <a:r>
              <a:rPr dirty="0">
                <a:solidFill>
                  <a:srgbClr val="FFFFFF"/>
                </a:solidFill>
              </a:rPr>
              <a:t>CG1,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G2  T1,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7060" y="2982467"/>
            <a:ext cx="678180" cy="326390"/>
            <a:chOff x="3147060" y="2982467"/>
            <a:chExt cx="678180" cy="326390"/>
          </a:xfrm>
        </p:grpSpPr>
        <p:sp>
          <p:nvSpPr>
            <p:cNvPr id="3" name="object 3"/>
            <p:cNvSpPr/>
            <p:nvPr/>
          </p:nvSpPr>
          <p:spPr>
            <a:xfrm>
              <a:off x="3147060" y="2982467"/>
              <a:ext cx="678179" cy="326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2686" y="3004565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566927" y="0"/>
                  </a:moveTo>
                  <a:lnTo>
                    <a:pt x="555783" y="44487"/>
                  </a:lnTo>
                  <a:lnTo>
                    <a:pt x="525399" y="80819"/>
                  </a:lnTo>
                  <a:lnTo>
                    <a:pt x="480345" y="105316"/>
                  </a:lnTo>
                  <a:lnTo>
                    <a:pt x="425196" y="114300"/>
                  </a:lnTo>
                  <a:lnTo>
                    <a:pt x="370046" y="123283"/>
                  </a:lnTo>
                  <a:lnTo>
                    <a:pt x="324992" y="147780"/>
                  </a:lnTo>
                  <a:lnTo>
                    <a:pt x="294608" y="184112"/>
                  </a:lnTo>
                  <a:lnTo>
                    <a:pt x="283463" y="228600"/>
                  </a:lnTo>
                  <a:lnTo>
                    <a:pt x="272319" y="184112"/>
                  </a:lnTo>
                  <a:lnTo>
                    <a:pt x="241935" y="147780"/>
                  </a:lnTo>
                  <a:lnTo>
                    <a:pt x="196881" y="123283"/>
                  </a:lnTo>
                  <a:lnTo>
                    <a:pt x="141731" y="114300"/>
                  </a:lnTo>
                  <a:lnTo>
                    <a:pt x="86582" y="105316"/>
                  </a:lnTo>
                  <a:lnTo>
                    <a:pt x="41529" y="80819"/>
                  </a:lnTo>
                  <a:lnTo>
                    <a:pt x="11144" y="44487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25674" y="3318691"/>
            <a:ext cx="2781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Família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46932" y="1941576"/>
            <a:ext cx="680085" cy="329565"/>
            <a:chOff x="3646932" y="1941576"/>
            <a:chExt cx="680085" cy="329565"/>
          </a:xfrm>
        </p:grpSpPr>
        <p:sp>
          <p:nvSpPr>
            <p:cNvPr id="7" name="object 7"/>
            <p:cNvSpPr/>
            <p:nvPr/>
          </p:nvSpPr>
          <p:spPr>
            <a:xfrm>
              <a:off x="3646932" y="1941576"/>
              <a:ext cx="679703" cy="329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2558" y="1977390"/>
              <a:ext cx="568960" cy="230504"/>
            </a:xfrm>
            <a:custGeom>
              <a:avLst/>
              <a:gdLst/>
              <a:ahLst/>
              <a:cxnLst/>
              <a:rect l="l" t="t" r="r" b="b"/>
              <a:pathLst>
                <a:path w="568960" h="230505">
                  <a:moveTo>
                    <a:pt x="568451" y="230124"/>
                  </a:moveTo>
                  <a:lnTo>
                    <a:pt x="557283" y="185356"/>
                  </a:lnTo>
                  <a:lnTo>
                    <a:pt x="526827" y="148780"/>
                  </a:lnTo>
                  <a:lnTo>
                    <a:pt x="481655" y="124110"/>
                  </a:lnTo>
                  <a:lnTo>
                    <a:pt x="426338" y="115062"/>
                  </a:lnTo>
                  <a:lnTo>
                    <a:pt x="371022" y="106013"/>
                  </a:lnTo>
                  <a:lnTo>
                    <a:pt x="325850" y="81343"/>
                  </a:lnTo>
                  <a:lnTo>
                    <a:pt x="295394" y="44767"/>
                  </a:lnTo>
                  <a:lnTo>
                    <a:pt x="284225" y="0"/>
                  </a:lnTo>
                  <a:lnTo>
                    <a:pt x="273057" y="44767"/>
                  </a:lnTo>
                  <a:lnTo>
                    <a:pt x="242601" y="81343"/>
                  </a:lnTo>
                  <a:lnTo>
                    <a:pt x="197429" y="106013"/>
                  </a:lnTo>
                  <a:lnTo>
                    <a:pt x="142112" y="115062"/>
                  </a:lnTo>
                  <a:lnTo>
                    <a:pt x="86796" y="124110"/>
                  </a:lnTo>
                  <a:lnTo>
                    <a:pt x="41624" y="148780"/>
                  </a:lnTo>
                  <a:lnTo>
                    <a:pt x="11168" y="185356"/>
                  </a:lnTo>
                  <a:lnTo>
                    <a:pt x="0" y="230124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77288" y="1195965"/>
            <a:ext cx="4478020" cy="1896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Geração da instancia</a:t>
            </a:r>
            <a:endParaRPr sz="3200" dirty="0">
              <a:latin typeface="Arial"/>
              <a:cs typeface="Arial"/>
            </a:endParaRPr>
          </a:p>
          <a:p>
            <a:pPr marL="994410" algn="ctr">
              <a:lnSpc>
                <a:spcPct val="100000"/>
              </a:lnSpc>
              <a:spcBef>
                <a:spcPts val="1560"/>
              </a:spcBef>
            </a:pPr>
            <a:r>
              <a:rPr sz="7200" b="1" spc="-5" dirty="0">
                <a:solidFill>
                  <a:srgbClr val="E98E30"/>
                </a:solidFill>
                <a:latin typeface="Arial"/>
                <a:cs typeface="Arial"/>
              </a:rPr>
              <a:t>c4.large</a:t>
            </a:r>
            <a:endParaRPr sz="72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07408" y="2982467"/>
            <a:ext cx="2200910" cy="378460"/>
            <a:chOff x="4407408" y="2982467"/>
            <a:chExt cx="2200910" cy="378460"/>
          </a:xfrm>
        </p:grpSpPr>
        <p:sp>
          <p:nvSpPr>
            <p:cNvPr id="11" name="object 11"/>
            <p:cNvSpPr/>
            <p:nvPr/>
          </p:nvSpPr>
          <p:spPr>
            <a:xfrm>
              <a:off x="4407408" y="2982467"/>
              <a:ext cx="2200656" cy="377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3034" y="3004565"/>
              <a:ext cx="2089785" cy="280670"/>
            </a:xfrm>
            <a:custGeom>
              <a:avLst/>
              <a:gdLst/>
              <a:ahLst/>
              <a:cxnLst/>
              <a:rect l="l" t="t" r="r" b="b"/>
              <a:pathLst>
                <a:path w="2089784" h="280670">
                  <a:moveTo>
                    <a:pt x="2089404" y="0"/>
                  </a:moveTo>
                  <a:lnTo>
                    <a:pt x="2061863" y="70781"/>
                  </a:lnTo>
                  <a:lnTo>
                    <a:pt x="2030317" y="99155"/>
                  </a:lnTo>
                  <a:lnTo>
                    <a:pt x="1989478" y="121073"/>
                  </a:lnTo>
                  <a:lnTo>
                    <a:pt x="1941266" y="135202"/>
                  </a:lnTo>
                  <a:lnTo>
                    <a:pt x="1887601" y="140207"/>
                  </a:lnTo>
                  <a:lnTo>
                    <a:pt x="1246504" y="140207"/>
                  </a:lnTo>
                  <a:lnTo>
                    <a:pt x="1192839" y="145213"/>
                  </a:lnTo>
                  <a:lnTo>
                    <a:pt x="1144627" y="159342"/>
                  </a:lnTo>
                  <a:lnTo>
                    <a:pt x="1103788" y="181260"/>
                  </a:lnTo>
                  <a:lnTo>
                    <a:pt x="1072242" y="209634"/>
                  </a:lnTo>
                  <a:lnTo>
                    <a:pt x="1051906" y="243130"/>
                  </a:lnTo>
                  <a:lnTo>
                    <a:pt x="1044701" y="280415"/>
                  </a:lnTo>
                  <a:lnTo>
                    <a:pt x="1037497" y="243130"/>
                  </a:lnTo>
                  <a:lnTo>
                    <a:pt x="1017161" y="209634"/>
                  </a:lnTo>
                  <a:lnTo>
                    <a:pt x="985615" y="181260"/>
                  </a:lnTo>
                  <a:lnTo>
                    <a:pt x="944776" y="159342"/>
                  </a:lnTo>
                  <a:lnTo>
                    <a:pt x="896564" y="145213"/>
                  </a:lnTo>
                  <a:lnTo>
                    <a:pt x="842899" y="140207"/>
                  </a:lnTo>
                  <a:lnTo>
                    <a:pt x="201802" y="140207"/>
                  </a:lnTo>
                  <a:lnTo>
                    <a:pt x="148137" y="135202"/>
                  </a:lnTo>
                  <a:lnTo>
                    <a:pt x="99925" y="121073"/>
                  </a:lnTo>
                  <a:lnTo>
                    <a:pt x="59086" y="99155"/>
                  </a:lnTo>
                  <a:lnTo>
                    <a:pt x="27540" y="70781"/>
                  </a:lnTo>
                  <a:lnTo>
                    <a:pt x="7204" y="3728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30266" y="3307841"/>
            <a:ext cx="2400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Tamanho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A6D35-87AE-5D4E-C728-3C1DC64A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2944"/>
            <a:ext cx="5789462" cy="386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32D3A1A-7FFD-F368-1228-8986E2CD471E}"/>
              </a:ext>
            </a:extLst>
          </p:cNvPr>
          <p:cNvSpPr txBox="1"/>
          <p:nvPr/>
        </p:nvSpPr>
        <p:spPr>
          <a:xfrm>
            <a:off x="152400" y="4749739"/>
            <a:ext cx="57894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Fonte: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http://aws.amazon.com/ec2/instance-types/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Como definir a família que devo utilizar?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39F26-0B2C-3A21-3A82-89B03D23AA90}"/>
              </a:ext>
            </a:extLst>
          </p:cNvPr>
          <p:cNvSpPr txBox="1"/>
          <p:nvPr/>
        </p:nvSpPr>
        <p:spPr>
          <a:xfrm>
            <a:off x="757382" y="1671782"/>
            <a:ext cx="7369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Defina requisitos funcionais e não funcionais</a:t>
            </a:r>
          </a:p>
          <a:p>
            <a:r>
              <a:rPr lang="pt-BR" dirty="0">
                <a:solidFill>
                  <a:schemeClr val="bg1"/>
                </a:solidFill>
              </a:rPr>
              <a:t>Testes não funcionais a nível de aplicação</a:t>
            </a:r>
          </a:p>
          <a:p>
            <a:r>
              <a:rPr lang="pt-BR" dirty="0">
                <a:solidFill>
                  <a:schemeClr val="bg1"/>
                </a:solidFill>
              </a:rPr>
              <a:t>Ferramentas de monitoramento ativas na aplicação / serviços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Escolha a família que melhor se encaixa em seu </a:t>
            </a:r>
            <a:r>
              <a:rPr lang="pt-BR" i="1" dirty="0" err="1">
                <a:solidFill>
                  <a:schemeClr val="bg1"/>
                </a:solidFill>
              </a:rPr>
              <a:t>workload</a:t>
            </a:r>
            <a:r>
              <a:rPr lang="pt-BR" dirty="0">
                <a:solidFill>
                  <a:schemeClr val="bg1"/>
                </a:solidFill>
              </a:rPr>
              <a:t> baseado em dados.</a:t>
            </a:r>
          </a:p>
        </p:txBody>
      </p:sp>
    </p:spTree>
    <p:extLst>
      <p:ext uri="{BB962C8B-B14F-4D97-AF65-F5344CB8AC3E}">
        <p14:creationId xmlns:p14="http://schemas.microsoft.com/office/powerpoint/2010/main" val="260330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5" y="2154173"/>
            <a:ext cx="6398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</a:rPr>
              <a:t>Ganho em utilizar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5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DDDEDD"/>
                </a:solidFill>
                <a:latin typeface="Arial"/>
                <a:cs typeface="Arial"/>
              </a:rPr>
              <a:t>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2056637"/>
            <a:ext cx="2193925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Deployments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Acesso a maquina virtual em minutos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1915" y="2056002"/>
            <a:ext cx="200215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73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BR" sz="1600" spc="-10" dirty="0">
                <a:solidFill>
                  <a:srgbClr val="FFFFFF"/>
                </a:solidFill>
                <a:latin typeface="Arial"/>
                <a:cs typeface="Arial"/>
              </a:rPr>
              <a:t>Pague pelo uso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8" y="2056637"/>
            <a:ext cx="2737485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Elastic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 ou remova facilmente capacidade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403" y="4100880"/>
            <a:ext cx="2293620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Globally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Accessible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Ganhe mercado no mundo inteiro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09" y="4098442"/>
            <a:ext cx="2510791" cy="89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coleção de ferramentas para proteger dados e privacidade</a:t>
            </a:r>
            <a:endParaRPr lang="en-BR" sz="1600" b="1" spc="-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450" y="4109415"/>
            <a:ext cx="1864360" cy="679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Scalable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eficaz capacidade ilimitada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7072" y="2820923"/>
            <a:ext cx="1249680" cy="125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159" y="688848"/>
            <a:ext cx="1386840" cy="138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1023" y="749808"/>
            <a:ext cx="1435608" cy="1437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3988" y="2820923"/>
            <a:ext cx="1287780" cy="1289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7072" y="854963"/>
            <a:ext cx="1219200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5119" y="2877311"/>
            <a:ext cx="1280159" cy="1280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43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Quais os ganhos em Utilizar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Amazon</a:t>
            </a:r>
            <a:r>
              <a:rPr sz="2800" b="1" spc="-4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282" y="2154173"/>
            <a:ext cx="27729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Elasticidade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8464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1817573"/>
            <a:ext cx="28106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63436" y="1826831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68" y="45262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1B50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Infraestrutura Global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324993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Regiões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Zonas de 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Edge </a:t>
            </a:r>
            <a:r>
              <a:rPr lang="pt-BR" sz="1800" spc="-75" dirty="0" err="1">
                <a:solidFill>
                  <a:srgbClr val="BABCBA"/>
                </a:solidFill>
                <a:latin typeface="Arial"/>
                <a:cs typeface="Arial"/>
              </a:rPr>
              <a:t>Locations</a:t>
            </a:r>
            <a:endParaRPr lang="pt-BR" sz="1800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Local zones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6764" y="1228344"/>
            <a:ext cx="5079492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5203" y="1808395"/>
            <a:ext cx="25062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dirty="0">
                <a:solidFill>
                  <a:schemeClr val="bg1"/>
                </a:solidFill>
              </a:rPr>
              <a:t>Capacidade de 1 servidor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672"/>
            <a:ext cx="7823200" cy="3491865"/>
            <a:chOff x="768095" y="423672"/>
            <a:chExt cx="7823200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6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-304800" y="63246"/>
            <a:ext cx="937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58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 por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horas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8528" y="1819214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609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1" name="object 21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19855" y="2849321"/>
            <a:ext cx="2550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Hour of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68166" y="1150022"/>
            <a:ext cx="57758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79493" y="1092104"/>
            <a:ext cx="56234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hours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46647" y="2139695"/>
            <a:ext cx="2676525" cy="1775460"/>
            <a:chOff x="5946647" y="2139695"/>
            <a:chExt cx="2676525" cy="1775460"/>
          </a:xfrm>
        </p:grpSpPr>
        <p:sp>
          <p:nvSpPr>
            <p:cNvPr id="30" name="object 30"/>
            <p:cNvSpPr/>
            <p:nvPr/>
          </p:nvSpPr>
          <p:spPr>
            <a:xfrm>
              <a:off x="5946647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5811" y="2779775"/>
              <a:ext cx="2339340" cy="56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831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2200" y="1817573"/>
            <a:ext cx="30379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Capacidade de 1 servidor</a:t>
            </a:r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810768" y="385850"/>
            <a:ext cx="8043673" cy="3482339"/>
            <a:chOff x="768095" y="432816"/>
            <a:chExt cx="8043673" cy="3482339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7372" y="449580"/>
              <a:ext cx="2634996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0044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46648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095" y="432816"/>
              <a:ext cx="2674620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0767" y="452628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7148" y="458724"/>
              <a:ext cx="2674620" cy="17754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9819" y="478536"/>
              <a:ext cx="2589530" cy="1142898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87897" y="63246"/>
            <a:ext cx="288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10" dirty="0">
                <a:solidFill>
                  <a:srgbClr val="FFFFFF"/>
                </a:solidFill>
                <a:latin typeface="Arial"/>
                <a:cs typeface="Arial"/>
              </a:rPr>
              <a:t>Capacidade necessária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8445" y="2181606"/>
            <a:ext cx="1253490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8542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72727"/>
                </a:solidFill>
                <a:latin typeface="Arial"/>
                <a:cs typeface="Arial"/>
              </a:rPr>
              <a:t>1/3</a:t>
            </a:r>
            <a:r>
              <a:rPr lang="pt-BR" sz="3150" baseline="25132" dirty="0">
                <a:solidFill>
                  <a:srgbClr val="272727"/>
                </a:solidFill>
                <a:latin typeface="Arial"/>
                <a:cs typeface="Arial"/>
              </a:rPr>
              <a:t> de  Economia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07311" y="1686712"/>
            <a:ext cx="5306060" cy="1154430"/>
          </a:xfrm>
          <a:custGeom>
            <a:avLst/>
            <a:gdLst/>
            <a:ahLst/>
            <a:cxnLst/>
            <a:rect l="l" t="t" r="r" b="b"/>
            <a:pathLst>
              <a:path w="5306059" h="1154430">
                <a:moveTo>
                  <a:pt x="943114" y="1061580"/>
                </a:moveTo>
                <a:lnTo>
                  <a:pt x="942759" y="1061554"/>
                </a:lnTo>
                <a:lnTo>
                  <a:pt x="943114" y="1061580"/>
                </a:lnTo>
                <a:close/>
              </a:path>
              <a:path w="5306059" h="1154430">
                <a:moveTo>
                  <a:pt x="1063929" y="1070444"/>
                </a:moveTo>
                <a:lnTo>
                  <a:pt x="1063663" y="1070432"/>
                </a:lnTo>
                <a:lnTo>
                  <a:pt x="1063929" y="1070444"/>
                </a:lnTo>
                <a:close/>
              </a:path>
              <a:path w="5306059" h="1154430">
                <a:moveTo>
                  <a:pt x="1919592" y="1076096"/>
                </a:moveTo>
                <a:lnTo>
                  <a:pt x="1919528" y="1074585"/>
                </a:lnTo>
                <a:lnTo>
                  <a:pt x="1919465" y="1072781"/>
                </a:lnTo>
                <a:lnTo>
                  <a:pt x="1919084" y="1062977"/>
                </a:lnTo>
                <a:lnTo>
                  <a:pt x="1640878" y="1072781"/>
                </a:lnTo>
                <a:lnTo>
                  <a:pt x="1573580" y="1074585"/>
                </a:lnTo>
                <a:lnTo>
                  <a:pt x="1507617" y="1076096"/>
                </a:lnTo>
                <a:lnTo>
                  <a:pt x="1919592" y="1076096"/>
                </a:lnTo>
                <a:close/>
              </a:path>
              <a:path w="5306059" h="1154430">
                <a:moveTo>
                  <a:pt x="1922018" y="1139190"/>
                </a:moveTo>
                <a:lnTo>
                  <a:pt x="1919655" y="1077722"/>
                </a:lnTo>
                <a:lnTo>
                  <a:pt x="1919630" y="1077150"/>
                </a:lnTo>
                <a:lnTo>
                  <a:pt x="1919592" y="1076096"/>
                </a:lnTo>
                <a:lnTo>
                  <a:pt x="1507070" y="1076109"/>
                </a:lnTo>
                <a:lnTo>
                  <a:pt x="1506931" y="1076109"/>
                </a:lnTo>
                <a:lnTo>
                  <a:pt x="1441665" y="1077150"/>
                </a:lnTo>
                <a:lnTo>
                  <a:pt x="1376680" y="1077722"/>
                </a:lnTo>
                <a:lnTo>
                  <a:pt x="1376540" y="1077722"/>
                </a:lnTo>
                <a:lnTo>
                  <a:pt x="1313065" y="1077722"/>
                </a:lnTo>
                <a:lnTo>
                  <a:pt x="1312849" y="1077722"/>
                </a:lnTo>
                <a:lnTo>
                  <a:pt x="1312557" y="1077722"/>
                </a:lnTo>
                <a:lnTo>
                  <a:pt x="1249489" y="1076960"/>
                </a:lnTo>
                <a:lnTo>
                  <a:pt x="1187323" y="1075639"/>
                </a:lnTo>
                <a:lnTo>
                  <a:pt x="1186954" y="1075639"/>
                </a:lnTo>
                <a:lnTo>
                  <a:pt x="1186815" y="1075626"/>
                </a:lnTo>
                <a:lnTo>
                  <a:pt x="1125499" y="1073480"/>
                </a:lnTo>
                <a:lnTo>
                  <a:pt x="1125143" y="1073467"/>
                </a:lnTo>
                <a:lnTo>
                  <a:pt x="1124940" y="1073454"/>
                </a:lnTo>
                <a:lnTo>
                  <a:pt x="1063574" y="1070432"/>
                </a:lnTo>
                <a:lnTo>
                  <a:pt x="1003541" y="1066507"/>
                </a:lnTo>
                <a:lnTo>
                  <a:pt x="1003147" y="1066482"/>
                </a:lnTo>
                <a:lnTo>
                  <a:pt x="1003007" y="1066469"/>
                </a:lnTo>
                <a:lnTo>
                  <a:pt x="1002830" y="1066457"/>
                </a:lnTo>
                <a:lnTo>
                  <a:pt x="943457" y="1061618"/>
                </a:lnTo>
                <a:lnTo>
                  <a:pt x="943330" y="1061618"/>
                </a:lnTo>
                <a:lnTo>
                  <a:pt x="942682" y="1061554"/>
                </a:lnTo>
                <a:lnTo>
                  <a:pt x="884555" y="1055674"/>
                </a:lnTo>
                <a:lnTo>
                  <a:pt x="883678" y="1055585"/>
                </a:lnTo>
                <a:lnTo>
                  <a:pt x="884326" y="1055674"/>
                </a:lnTo>
                <a:lnTo>
                  <a:pt x="883018" y="1055522"/>
                </a:lnTo>
                <a:lnTo>
                  <a:pt x="883678" y="1055585"/>
                </a:lnTo>
                <a:lnTo>
                  <a:pt x="883183" y="1055522"/>
                </a:lnTo>
                <a:lnTo>
                  <a:pt x="842873" y="1050048"/>
                </a:lnTo>
                <a:lnTo>
                  <a:pt x="841781" y="1049909"/>
                </a:lnTo>
                <a:lnTo>
                  <a:pt x="841616" y="1049883"/>
                </a:lnTo>
                <a:lnTo>
                  <a:pt x="841057" y="1049769"/>
                </a:lnTo>
                <a:lnTo>
                  <a:pt x="802576" y="1042708"/>
                </a:lnTo>
                <a:lnTo>
                  <a:pt x="763638" y="1033640"/>
                </a:lnTo>
                <a:lnTo>
                  <a:pt x="726249" y="1023061"/>
                </a:lnTo>
                <a:lnTo>
                  <a:pt x="725131" y="1022743"/>
                </a:lnTo>
                <a:lnTo>
                  <a:pt x="724344" y="1022477"/>
                </a:lnTo>
                <a:lnTo>
                  <a:pt x="690143" y="1010831"/>
                </a:lnTo>
                <a:lnTo>
                  <a:pt x="689063" y="1010462"/>
                </a:lnTo>
                <a:lnTo>
                  <a:pt x="688390" y="1010196"/>
                </a:lnTo>
                <a:lnTo>
                  <a:pt x="655459" y="997204"/>
                </a:lnTo>
                <a:lnTo>
                  <a:pt x="620395" y="981278"/>
                </a:lnTo>
                <a:lnTo>
                  <a:pt x="559409" y="948016"/>
                </a:lnTo>
                <a:lnTo>
                  <a:pt x="501789" y="908710"/>
                </a:lnTo>
                <a:lnTo>
                  <a:pt x="500291" y="907580"/>
                </a:lnTo>
                <a:lnTo>
                  <a:pt x="475018" y="887463"/>
                </a:lnTo>
                <a:lnTo>
                  <a:pt x="474141" y="886764"/>
                </a:lnTo>
                <a:lnTo>
                  <a:pt x="473532" y="886218"/>
                </a:lnTo>
                <a:lnTo>
                  <a:pt x="449402" y="864946"/>
                </a:lnTo>
                <a:lnTo>
                  <a:pt x="448602" y="864235"/>
                </a:lnTo>
                <a:lnTo>
                  <a:pt x="448068" y="863727"/>
                </a:lnTo>
                <a:lnTo>
                  <a:pt x="425043" y="841413"/>
                </a:lnTo>
                <a:lnTo>
                  <a:pt x="424319" y="840714"/>
                </a:lnTo>
                <a:lnTo>
                  <a:pt x="423811" y="840168"/>
                </a:lnTo>
                <a:lnTo>
                  <a:pt x="401891" y="816902"/>
                </a:lnTo>
                <a:lnTo>
                  <a:pt x="401193" y="816152"/>
                </a:lnTo>
                <a:lnTo>
                  <a:pt x="359295" y="765111"/>
                </a:lnTo>
                <a:lnTo>
                  <a:pt x="358902" y="764616"/>
                </a:lnTo>
                <a:lnTo>
                  <a:pt x="358317" y="763803"/>
                </a:lnTo>
                <a:lnTo>
                  <a:pt x="339864" y="738047"/>
                </a:lnTo>
                <a:lnTo>
                  <a:pt x="339280" y="737260"/>
                </a:lnTo>
                <a:lnTo>
                  <a:pt x="338874" y="736625"/>
                </a:lnTo>
                <a:lnTo>
                  <a:pt x="321576" y="710018"/>
                </a:lnTo>
                <a:lnTo>
                  <a:pt x="321144" y="709358"/>
                </a:lnTo>
                <a:lnTo>
                  <a:pt x="320763" y="708710"/>
                </a:lnTo>
                <a:lnTo>
                  <a:pt x="304507" y="681380"/>
                </a:lnTo>
                <a:lnTo>
                  <a:pt x="304139" y="680758"/>
                </a:lnTo>
                <a:lnTo>
                  <a:pt x="303733" y="679996"/>
                </a:lnTo>
                <a:lnTo>
                  <a:pt x="288569" y="651878"/>
                </a:lnTo>
                <a:lnTo>
                  <a:pt x="288226" y="651243"/>
                </a:lnTo>
                <a:lnTo>
                  <a:pt x="287909" y="650595"/>
                </a:lnTo>
                <a:lnTo>
                  <a:pt x="273900" y="622109"/>
                </a:lnTo>
                <a:lnTo>
                  <a:pt x="273494" y="621271"/>
                </a:lnTo>
                <a:lnTo>
                  <a:pt x="273202" y="620623"/>
                </a:lnTo>
                <a:lnTo>
                  <a:pt x="260375" y="591400"/>
                </a:lnTo>
                <a:lnTo>
                  <a:pt x="260083" y="590740"/>
                </a:lnTo>
                <a:lnTo>
                  <a:pt x="260350" y="591400"/>
                </a:lnTo>
                <a:lnTo>
                  <a:pt x="259842" y="590181"/>
                </a:lnTo>
                <a:lnTo>
                  <a:pt x="260083" y="590740"/>
                </a:lnTo>
                <a:lnTo>
                  <a:pt x="259867" y="590181"/>
                </a:lnTo>
                <a:lnTo>
                  <a:pt x="248043" y="560565"/>
                </a:lnTo>
                <a:lnTo>
                  <a:pt x="247738" y="559790"/>
                </a:lnTo>
                <a:lnTo>
                  <a:pt x="247497" y="559092"/>
                </a:lnTo>
                <a:lnTo>
                  <a:pt x="236918" y="529043"/>
                </a:lnTo>
                <a:lnTo>
                  <a:pt x="236702" y="528434"/>
                </a:lnTo>
                <a:lnTo>
                  <a:pt x="236893" y="529043"/>
                </a:lnTo>
                <a:lnTo>
                  <a:pt x="236474" y="527786"/>
                </a:lnTo>
                <a:lnTo>
                  <a:pt x="236702" y="528434"/>
                </a:lnTo>
                <a:lnTo>
                  <a:pt x="236499" y="527786"/>
                </a:lnTo>
                <a:lnTo>
                  <a:pt x="226872" y="497116"/>
                </a:lnTo>
                <a:lnTo>
                  <a:pt x="226491" y="495884"/>
                </a:lnTo>
                <a:lnTo>
                  <a:pt x="226720" y="496633"/>
                </a:lnTo>
                <a:lnTo>
                  <a:pt x="226517" y="495884"/>
                </a:lnTo>
                <a:lnTo>
                  <a:pt x="218008" y="465124"/>
                </a:lnTo>
                <a:lnTo>
                  <a:pt x="217792" y="464362"/>
                </a:lnTo>
                <a:lnTo>
                  <a:pt x="217639" y="463677"/>
                </a:lnTo>
                <a:lnTo>
                  <a:pt x="210045" y="431393"/>
                </a:lnTo>
                <a:lnTo>
                  <a:pt x="210235" y="432168"/>
                </a:lnTo>
                <a:lnTo>
                  <a:pt x="210070" y="431393"/>
                </a:lnTo>
                <a:lnTo>
                  <a:pt x="203733" y="400164"/>
                </a:lnTo>
                <a:lnTo>
                  <a:pt x="203581" y="399376"/>
                </a:lnTo>
                <a:lnTo>
                  <a:pt x="203466" y="398691"/>
                </a:lnTo>
                <a:lnTo>
                  <a:pt x="198361" y="367284"/>
                </a:lnTo>
                <a:lnTo>
                  <a:pt x="198247" y="366623"/>
                </a:lnTo>
                <a:lnTo>
                  <a:pt x="198183" y="366141"/>
                </a:lnTo>
                <a:lnTo>
                  <a:pt x="194030" y="334632"/>
                </a:lnTo>
                <a:lnTo>
                  <a:pt x="193967" y="334213"/>
                </a:lnTo>
                <a:lnTo>
                  <a:pt x="194005" y="334632"/>
                </a:lnTo>
                <a:lnTo>
                  <a:pt x="193954" y="334175"/>
                </a:lnTo>
                <a:lnTo>
                  <a:pt x="193878" y="333260"/>
                </a:lnTo>
                <a:lnTo>
                  <a:pt x="191376" y="307047"/>
                </a:lnTo>
                <a:lnTo>
                  <a:pt x="304507" y="315544"/>
                </a:lnTo>
                <a:lnTo>
                  <a:pt x="174688" y="0"/>
                </a:lnTo>
                <a:lnTo>
                  <a:pt x="0" y="292658"/>
                </a:lnTo>
                <a:lnTo>
                  <a:pt x="114706" y="301282"/>
                </a:lnTo>
                <a:lnTo>
                  <a:pt x="114744" y="307746"/>
                </a:lnTo>
                <a:lnTo>
                  <a:pt x="122618" y="377240"/>
                </a:lnTo>
                <a:lnTo>
                  <a:pt x="135458" y="447675"/>
                </a:lnTo>
                <a:lnTo>
                  <a:pt x="153250" y="517423"/>
                </a:lnTo>
                <a:lnTo>
                  <a:pt x="175983" y="585863"/>
                </a:lnTo>
                <a:lnTo>
                  <a:pt x="203949" y="652754"/>
                </a:lnTo>
                <a:lnTo>
                  <a:pt x="237248" y="717550"/>
                </a:lnTo>
                <a:lnTo>
                  <a:pt x="275767" y="779589"/>
                </a:lnTo>
                <a:lnTo>
                  <a:pt x="298145" y="810806"/>
                </a:lnTo>
                <a:lnTo>
                  <a:pt x="343877" y="866546"/>
                </a:lnTo>
                <a:lnTo>
                  <a:pt x="370598" y="894918"/>
                </a:lnTo>
                <a:lnTo>
                  <a:pt x="424383" y="944626"/>
                </a:lnTo>
                <a:lnTo>
                  <a:pt x="455574" y="969467"/>
                </a:lnTo>
                <a:lnTo>
                  <a:pt x="486727" y="991819"/>
                </a:lnTo>
                <a:lnTo>
                  <a:pt x="519379" y="1012990"/>
                </a:lnTo>
                <a:lnTo>
                  <a:pt x="553326" y="1032535"/>
                </a:lnTo>
                <a:lnTo>
                  <a:pt x="588695" y="1050696"/>
                </a:lnTo>
                <a:lnTo>
                  <a:pt x="623697" y="1066609"/>
                </a:lnTo>
                <a:lnTo>
                  <a:pt x="661924" y="1081747"/>
                </a:lnTo>
                <a:lnTo>
                  <a:pt x="701421" y="1095248"/>
                </a:lnTo>
                <a:lnTo>
                  <a:pt x="742505" y="1106982"/>
                </a:lnTo>
                <a:lnTo>
                  <a:pt x="784872" y="1116952"/>
                </a:lnTo>
                <a:lnTo>
                  <a:pt x="828776" y="1125054"/>
                </a:lnTo>
                <a:lnTo>
                  <a:pt x="874039" y="1131239"/>
                </a:lnTo>
                <a:lnTo>
                  <a:pt x="935736" y="1137488"/>
                </a:lnTo>
                <a:lnTo>
                  <a:pt x="997242" y="1142517"/>
                </a:lnTo>
                <a:lnTo>
                  <a:pt x="1059205" y="1146568"/>
                </a:lnTo>
                <a:lnTo>
                  <a:pt x="1121638" y="1149642"/>
                </a:lnTo>
                <a:lnTo>
                  <a:pt x="1184567" y="1151864"/>
                </a:lnTo>
                <a:lnTo>
                  <a:pt x="1312164" y="1153972"/>
                </a:lnTo>
                <a:lnTo>
                  <a:pt x="1376921" y="1153985"/>
                </a:lnTo>
                <a:lnTo>
                  <a:pt x="1508455" y="1152359"/>
                </a:lnTo>
                <a:lnTo>
                  <a:pt x="1922018" y="1139190"/>
                </a:lnTo>
                <a:close/>
              </a:path>
              <a:path w="5306059" h="1154430">
                <a:moveTo>
                  <a:pt x="3798163" y="1076096"/>
                </a:moveTo>
                <a:lnTo>
                  <a:pt x="3732212" y="1074585"/>
                </a:lnTo>
                <a:lnTo>
                  <a:pt x="3664915" y="1072781"/>
                </a:lnTo>
                <a:lnTo>
                  <a:pt x="3386709" y="1062977"/>
                </a:lnTo>
                <a:lnTo>
                  <a:pt x="3386328" y="1072781"/>
                </a:lnTo>
                <a:lnTo>
                  <a:pt x="3386264" y="1074585"/>
                </a:lnTo>
                <a:lnTo>
                  <a:pt x="3386201" y="1076096"/>
                </a:lnTo>
                <a:lnTo>
                  <a:pt x="3798163" y="1076096"/>
                </a:lnTo>
                <a:close/>
              </a:path>
              <a:path w="5306059" h="1154430">
                <a:moveTo>
                  <a:pt x="4242219" y="1070432"/>
                </a:moveTo>
                <a:lnTo>
                  <a:pt x="4241863" y="1070444"/>
                </a:lnTo>
                <a:lnTo>
                  <a:pt x="4242219" y="1070432"/>
                </a:lnTo>
                <a:close/>
              </a:path>
              <a:path w="5306059" h="1154430">
                <a:moveTo>
                  <a:pt x="4363110" y="1061554"/>
                </a:moveTo>
                <a:lnTo>
                  <a:pt x="4362678" y="1061580"/>
                </a:lnTo>
                <a:lnTo>
                  <a:pt x="4363110" y="1061554"/>
                </a:lnTo>
                <a:close/>
              </a:path>
              <a:path w="5306059" h="1154430">
                <a:moveTo>
                  <a:pt x="5305793" y="292658"/>
                </a:moveTo>
                <a:lnTo>
                  <a:pt x="5131105" y="0"/>
                </a:lnTo>
                <a:lnTo>
                  <a:pt x="5001285" y="315544"/>
                </a:lnTo>
                <a:lnTo>
                  <a:pt x="5114404" y="307047"/>
                </a:lnTo>
                <a:lnTo>
                  <a:pt x="5111915" y="333260"/>
                </a:lnTo>
                <a:lnTo>
                  <a:pt x="5111826" y="334175"/>
                </a:lnTo>
                <a:lnTo>
                  <a:pt x="5111762" y="334632"/>
                </a:lnTo>
                <a:lnTo>
                  <a:pt x="5107546" y="366610"/>
                </a:lnTo>
                <a:lnTo>
                  <a:pt x="5107432" y="367284"/>
                </a:lnTo>
                <a:lnTo>
                  <a:pt x="5102326" y="398691"/>
                </a:lnTo>
                <a:lnTo>
                  <a:pt x="5102212" y="399376"/>
                </a:lnTo>
                <a:lnTo>
                  <a:pt x="5102250" y="399186"/>
                </a:lnTo>
                <a:lnTo>
                  <a:pt x="5102237" y="399376"/>
                </a:lnTo>
                <a:lnTo>
                  <a:pt x="5102085" y="400164"/>
                </a:lnTo>
                <a:lnTo>
                  <a:pt x="5102212" y="399376"/>
                </a:lnTo>
                <a:lnTo>
                  <a:pt x="5102060" y="400164"/>
                </a:lnTo>
                <a:lnTo>
                  <a:pt x="5095722" y="431393"/>
                </a:lnTo>
                <a:lnTo>
                  <a:pt x="5095557" y="432168"/>
                </a:lnTo>
                <a:lnTo>
                  <a:pt x="5095481" y="432523"/>
                </a:lnTo>
                <a:lnTo>
                  <a:pt x="5088153" y="463677"/>
                </a:lnTo>
                <a:lnTo>
                  <a:pt x="5088001" y="464362"/>
                </a:lnTo>
                <a:lnTo>
                  <a:pt x="5087785" y="465124"/>
                </a:lnTo>
                <a:lnTo>
                  <a:pt x="5079276" y="495884"/>
                </a:lnTo>
                <a:lnTo>
                  <a:pt x="5079073" y="496633"/>
                </a:lnTo>
                <a:lnTo>
                  <a:pt x="5078920" y="497116"/>
                </a:lnTo>
                <a:lnTo>
                  <a:pt x="5069294" y="527786"/>
                </a:lnTo>
                <a:lnTo>
                  <a:pt x="5069090" y="528434"/>
                </a:lnTo>
                <a:lnTo>
                  <a:pt x="5069319" y="527786"/>
                </a:lnTo>
                <a:lnTo>
                  <a:pt x="5068900" y="529043"/>
                </a:lnTo>
                <a:lnTo>
                  <a:pt x="5069090" y="528434"/>
                </a:lnTo>
                <a:lnTo>
                  <a:pt x="5068875" y="529043"/>
                </a:lnTo>
                <a:lnTo>
                  <a:pt x="5058295" y="559092"/>
                </a:lnTo>
                <a:lnTo>
                  <a:pt x="5058054" y="559790"/>
                </a:lnTo>
                <a:lnTo>
                  <a:pt x="5057749" y="560565"/>
                </a:lnTo>
                <a:lnTo>
                  <a:pt x="5045926" y="590181"/>
                </a:lnTo>
                <a:lnTo>
                  <a:pt x="5045710" y="590740"/>
                </a:lnTo>
                <a:lnTo>
                  <a:pt x="5045418" y="591400"/>
                </a:lnTo>
                <a:lnTo>
                  <a:pt x="5032591" y="620623"/>
                </a:lnTo>
                <a:lnTo>
                  <a:pt x="5032299" y="621271"/>
                </a:lnTo>
                <a:lnTo>
                  <a:pt x="5031892" y="622109"/>
                </a:lnTo>
                <a:lnTo>
                  <a:pt x="5017884" y="650595"/>
                </a:lnTo>
                <a:lnTo>
                  <a:pt x="5017567" y="651243"/>
                </a:lnTo>
                <a:lnTo>
                  <a:pt x="5017224" y="651878"/>
                </a:lnTo>
                <a:lnTo>
                  <a:pt x="5002060" y="679996"/>
                </a:lnTo>
                <a:lnTo>
                  <a:pt x="5001653" y="680758"/>
                </a:lnTo>
                <a:lnTo>
                  <a:pt x="5001285" y="681380"/>
                </a:lnTo>
                <a:lnTo>
                  <a:pt x="4985029" y="708710"/>
                </a:lnTo>
                <a:lnTo>
                  <a:pt x="4984648" y="709358"/>
                </a:lnTo>
                <a:lnTo>
                  <a:pt x="4984216" y="710018"/>
                </a:lnTo>
                <a:lnTo>
                  <a:pt x="4966919" y="736625"/>
                </a:lnTo>
                <a:lnTo>
                  <a:pt x="4966513" y="737260"/>
                </a:lnTo>
                <a:lnTo>
                  <a:pt x="4965928" y="738047"/>
                </a:lnTo>
                <a:lnTo>
                  <a:pt x="4947475" y="763803"/>
                </a:lnTo>
                <a:lnTo>
                  <a:pt x="4946891" y="764616"/>
                </a:lnTo>
                <a:lnTo>
                  <a:pt x="4946497" y="765111"/>
                </a:lnTo>
                <a:lnTo>
                  <a:pt x="4926901" y="790117"/>
                </a:lnTo>
                <a:lnTo>
                  <a:pt x="4881981" y="840168"/>
                </a:lnTo>
                <a:lnTo>
                  <a:pt x="4881473" y="840714"/>
                </a:lnTo>
                <a:lnTo>
                  <a:pt x="4880749" y="841413"/>
                </a:lnTo>
                <a:lnTo>
                  <a:pt x="4857724" y="863727"/>
                </a:lnTo>
                <a:lnTo>
                  <a:pt x="4857191" y="864235"/>
                </a:lnTo>
                <a:lnTo>
                  <a:pt x="4856391" y="864946"/>
                </a:lnTo>
                <a:lnTo>
                  <a:pt x="4832261" y="886218"/>
                </a:lnTo>
                <a:lnTo>
                  <a:pt x="4831651" y="886764"/>
                </a:lnTo>
                <a:lnTo>
                  <a:pt x="4830775" y="887463"/>
                </a:lnTo>
                <a:lnTo>
                  <a:pt x="4805502" y="907580"/>
                </a:lnTo>
                <a:lnTo>
                  <a:pt x="4804867" y="908088"/>
                </a:lnTo>
                <a:lnTo>
                  <a:pt x="4748098" y="946962"/>
                </a:lnTo>
                <a:lnTo>
                  <a:pt x="4685398" y="981278"/>
                </a:lnTo>
                <a:lnTo>
                  <a:pt x="4650333" y="997204"/>
                </a:lnTo>
                <a:lnTo>
                  <a:pt x="4617402" y="1010196"/>
                </a:lnTo>
                <a:lnTo>
                  <a:pt x="4580661" y="1022743"/>
                </a:lnTo>
                <a:lnTo>
                  <a:pt x="4579544" y="1023061"/>
                </a:lnTo>
                <a:lnTo>
                  <a:pt x="4543984" y="1033183"/>
                </a:lnTo>
                <a:lnTo>
                  <a:pt x="4505096" y="1042327"/>
                </a:lnTo>
                <a:lnTo>
                  <a:pt x="4464736" y="1049769"/>
                </a:lnTo>
                <a:lnTo>
                  <a:pt x="4464164" y="1049883"/>
                </a:lnTo>
                <a:lnTo>
                  <a:pt x="4463999" y="1049909"/>
                </a:lnTo>
                <a:lnTo>
                  <a:pt x="4462919" y="1050048"/>
                </a:lnTo>
                <a:lnTo>
                  <a:pt x="4422610" y="1055522"/>
                </a:lnTo>
                <a:lnTo>
                  <a:pt x="4422114" y="1055585"/>
                </a:lnTo>
                <a:lnTo>
                  <a:pt x="4422775" y="1055522"/>
                </a:lnTo>
                <a:lnTo>
                  <a:pt x="4421467" y="1055674"/>
                </a:lnTo>
                <a:lnTo>
                  <a:pt x="4422114" y="1055585"/>
                </a:lnTo>
                <a:lnTo>
                  <a:pt x="4421238" y="1055674"/>
                </a:lnTo>
                <a:lnTo>
                  <a:pt x="4363110" y="1061554"/>
                </a:lnTo>
                <a:lnTo>
                  <a:pt x="4362450" y="1061618"/>
                </a:lnTo>
                <a:lnTo>
                  <a:pt x="4362323" y="1061618"/>
                </a:lnTo>
                <a:lnTo>
                  <a:pt x="4302963" y="1066457"/>
                </a:lnTo>
                <a:lnTo>
                  <a:pt x="4302772" y="1066469"/>
                </a:lnTo>
                <a:lnTo>
                  <a:pt x="4302645" y="1066482"/>
                </a:lnTo>
                <a:lnTo>
                  <a:pt x="4302341" y="1066507"/>
                </a:lnTo>
                <a:lnTo>
                  <a:pt x="4242219" y="1070432"/>
                </a:lnTo>
                <a:lnTo>
                  <a:pt x="4180941" y="1073454"/>
                </a:lnTo>
                <a:lnTo>
                  <a:pt x="4180738" y="1073467"/>
                </a:lnTo>
                <a:lnTo>
                  <a:pt x="4180395" y="1073480"/>
                </a:lnTo>
                <a:lnTo>
                  <a:pt x="4119067" y="1075626"/>
                </a:lnTo>
                <a:lnTo>
                  <a:pt x="4118940" y="1075639"/>
                </a:lnTo>
                <a:lnTo>
                  <a:pt x="4118546" y="1075639"/>
                </a:lnTo>
                <a:lnTo>
                  <a:pt x="4056367" y="1076960"/>
                </a:lnTo>
                <a:lnTo>
                  <a:pt x="3993235" y="1077722"/>
                </a:lnTo>
                <a:lnTo>
                  <a:pt x="3992943" y="1077722"/>
                </a:lnTo>
                <a:lnTo>
                  <a:pt x="3992727" y="1077722"/>
                </a:lnTo>
                <a:lnTo>
                  <a:pt x="3929253" y="1077722"/>
                </a:lnTo>
                <a:lnTo>
                  <a:pt x="3929113" y="1077722"/>
                </a:lnTo>
                <a:lnTo>
                  <a:pt x="3864152" y="1077150"/>
                </a:lnTo>
                <a:lnTo>
                  <a:pt x="3798862" y="1076109"/>
                </a:lnTo>
                <a:lnTo>
                  <a:pt x="3798722" y="1076109"/>
                </a:lnTo>
                <a:lnTo>
                  <a:pt x="3386201" y="1076096"/>
                </a:lnTo>
                <a:lnTo>
                  <a:pt x="3386163" y="1077150"/>
                </a:lnTo>
                <a:lnTo>
                  <a:pt x="3386137" y="1077722"/>
                </a:lnTo>
                <a:lnTo>
                  <a:pt x="3383775" y="1139190"/>
                </a:lnTo>
                <a:lnTo>
                  <a:pt x="3797338" y="1152359"/>
                </a:lnTo>
                <a:lnTo>
                  <a:pt x="3928872" y="1153985"/>
                </a:lnTo>
                <a:lnTo>
                  <a:pt x="3993629" y="1153972"/>
                </a:lnTo>
                <a:lnTo>
                  <a:pt x="4121226" y="1151864"/>
                </a:lnTo>
                <a:lnTo>
                  <a:pt x="4184154" y="1149642"/>
                </a:lnTo>
                <a:lnTo>
                  <a:pt x="4246588" y="1146568"/>
                </a:lnTo>
                <a:lnTo>
                  <a:pt x="4308551" y="1142517"/>
                </a:lnTo>
                <a:lnTo>
                  <a:pt x="4370057" y="1137488"/>
                </a:lnTo>
                <a:lnTo>
                  <a:pt x="4430446" y="1131392"/>
                </a:lnTo>
                <a:lnTo>
                  <a:pt x="4475264" y="1125334"/>
                </a:lnTo>
                <a:lnTo>
                  <a:pt x="4519092" y="1117333"/>
                </a:lnTo>
                <a:lnTo>
                  <a:pt x="4561560" y="1107427"/>
                </a:lnTo>
                <a:lnTo>
                  <a:pt x="4602505" y="1095832"/>
                </a:lnTo>
                <a:lnTo>
                  <a:pt x="4642155" y="1082382"/>
                </a:lnTo>
                <a:lnTo>
                  <a:pt x="4680318" y="1067371"/>
                </a:lnTo>
                <a:lnTo>
                  <a:pt x="4717097" y="1050696"/>
                </a:lnTo>
                <a:lnTo>
                  <a:pt x="4752467" y="1032535"/>
                </a:lnTo>
                <a:lnTo>
                  <a:pt x="4786414" y="1012990"/>
                </a:lnTo>
                <a:lnTo>
                  <a:pt x="4819066" y="991819"/>
                </a:lnTo>
                <a:lnTo>
                  <a:pt x="4850219" y="969467"/>
                </a:lnTo>
                <a:lnTo>
                  <a:pt x="4881410" y="944626"/>
                </a:lnTo>
                <a:lnTo>
                  <a:pt x="4935194" y="894918"/>
                </a:lnTo>
                <a:lnTo>
                  <a:pt x="4961915" y="866546"/>
                </a:lnTo>
                <a:lnTo>
                  <a:pt x="5007648" y="810806"/>
                </a:lnTo>
                <a:lnTo>
                  <a:pt x="5030025" y="779589"/>
                </a:lnTo>
                <a:lnTo>
                  <a:pt x="5067757" y="718934"/>
                </a:lnTo>
                <a:lnTo>
                  <a:pt x="5101158" y="654227"/>
                </a:lnTo>
                <a:lnTo>
                  <a:pt x="5129263" y="587311"/>
                </a:lnTo>
                <a:lnTo>
                  <a:pt x="5152174" y="518668"/>
                </a:lnTo>
                <a:lnTo>
                  <a:pt x="5170335" y="447675"/>
                </a:lnTo>
                <a:lnTo>
                  <a:pt x="5183009" y="378383"/>
                </a:lnTo>
                <a:lnTo>
                  <a:pt x="5191049" y="307746"/>
                </a:lnTo>
                <a:lnTo>
                  <a:pt x="5191074" y="301282"/>
                </a:lnTo>
                <a:lnTo>
                  <a:pt x="5305793" y="292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Scaling</a:t>
            </a:r>
            <a:r>
              <a:rPr sz="2800" b="1" spc="-2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auto</a:t>
            </a:r>
            <a:r>
              <a:rPr lang="pt-BR" sz="2800" b="1" spc="-5" dirty="0" err="1">
                <a:solidFill>
                  <a:srgbClr val="BABCBA"/>
                </a:solidFill>
                <a:latin typeface="Arial"/>
                <a:cs typeface="Arial"/>
              </a:rPr>
              <a:t>mático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1201293"/>
            <a:ext cx="1112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CDCDC"/>
                </a:solidFill>
                <a:latin typeface="Arial"/>
                <a:cs typeface="Arial"/>
              </a:rPr>
              <a:t>Auto</a:t>
            </a:r>
            <a:r>
              <a:rPr sz="1400" b="1" spc="-4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Scaling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360" y="961898"/>
            <a:ext cx="381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DCDCDC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0142" y="2739390"/>
            <a:ext cx="41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9A634"/>
                </a:solidFill>
                <a:latin typeface="Arial"/>
                <a:cs typeface="Arial"/>
              </a:rPr>
              <a:t>EC2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ctu</a:t>
            </a: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1972" y="2787395"/>
            <a:ext cx="1863852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60633" y="2401697"/>
            <a:ext cx="405765" cy="1460500"/>
            <a:chOff x="7863840" y="2641092"/>
            <a:chExt cx="405765" cy="1460500"/>
          </a:xfrm>
        </p:grpSpPr>
        <p:sp>
          <p:nvSpPr>
            <p:cNvPr id="14" name="object 14"/>
            <p:cNvSpPr/>
            <p:nvPr/>
          </p:nvSpPr>
          <p:spPr>
            <a:xfrm>
              <a:off x="7863840" y="3131820"/>
              <a:ext cx="405383" cy="480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3840" y="2641092"/>
              <a:ext cx="405383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3840" y="3619500"/>
              <a:ext cx="405383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13645" y="2797937"/>
            <a:ext cx="563879" cy="66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6866" y="2643250"/>
            <a:ext cx="349250" cy="934085"/>
          </a:xfrm>
          <a:custGeom>
            <a:avLst/>
            <a:gdLst/>
            <a:ahLst/>
            <a:cxnLst/>
            <a:rect l="l" t="t" r="r" b="b"/>
            <a:pathLst>
              <a:path w="349250" h="934085">
                <a:moveTo>
                  <a:pt x="349250" y="0"/>
                </a:moveTo>
                <a:lnTo>
                  <a:pt x="0" y="465709"/>
                </a:lnTo>
              </a:path>
              <a:path w="349250" h="934085">
                <a:moveTo>
                  <a:pt x="0" y="467868"/>
                </a:moveTo>
                <a:lnTo>
                  <a:pt x="349250" y="933577"/>
                </a:lnTo>
              </a:path>
              <a:path w="349250" h="934085">
                <a:moveTo>
                  <a:pt x="4572" y="464820"/>
                </a:moveTo>
                <a:lnTo>
                  <a:pt x="306197" y="464820"/>
                </a:lnTo>
              </a:path>
            </a:pathLst>
          </a:custGeom>
          <a:ln w="25908">
            <a:solidFill>
              <a:srgbClr val="585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74935" y="1442339"/>
            <a:ext cx="26736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Distribuição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de </a:t>
            </a:r>
            <a:r>
              <a:rPr lang="pt-BR" sz="1200" spc="-5" dirty="0">
                <a:solidFill>
                  <a:srgbClr val="DCDCDC"/>
                </a:solidFill>
                <a:latin typeface="Arial"/>
                <a:cs typeface="Arial"/>
              </a:rPr>
              <a:t>trafego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dinamica</a:t>
            </a:r>
            <a:endParaRPr sz="1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2465" y="1681734"/>
            <a:ext cx="1390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Escalabilidade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forma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automática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2154173"/>
            <a:ext cx="381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Ambiente Controlado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1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Controle</a:t>
            </a:r>
            <a:r>
              <a:rPr lang="en-US" sz="2800" b="1" spc="-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2800" b="1" spc="-5" dirty="0" err="1">
                <a:solidFill>
                  <a:srgbClr val="BABCBA"/>
                </a:solidFill>
              </a:rPr>
              <a:t>c</a:t>
            </a: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ompleto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955014"/>
            <a:ext cx="7743190" cy="346761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Você tem controle de suas instâncias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</a:t>
            </a:r>
            <a:r>
              <a:rPr lang="pt-PT" sz="2800" dirty="0" err="1">
                <a:solidFill>
                  <a:schemeClr val="bg1"/>
                </a:solidFill>
              </a:rPr>
              <a:t>logon</a:t>
            </a:r>
            <a:r>
              <a:rPr lang="pt-PT" sz="2800" dirty="0">
                <a:solidFill>
                  <a:schemeClr val="bg1"/>
                </a:solidFill>
              </a:rPr>
              <a:t> como </a:t>
            </a:r>
            <a:r>
              <a:rPr lang="pt-PT" sz="2800" dirty="0" err="1">
                <a:solidFill>
                  <a:schemeClr val="bg1"/>
                </a:solidFill>
              </a:rPr>
              <a:t>root</a:t>
            </a:r>
            <a:r>
              <a:rPr lang="pt-PT" sz="2800" dirty="0">
                <a:solidFill>
                  <a:schemeClr val="bg1"/>
                </a:solidFill>
              </a:rPr>
              <a:t> (Linux) ou Administrador (Windows)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Instale o software que você precisa Inicie, pare e controle instâncias com console ou </a:t>
            </a:r>
            <a:r>
              <a:rPr lang="pt-PT" sz="2800" dirty="0" err="1">
                <a:solidFill>
                  <a:schemeClr val="bg1"/>
                </a:solidFill>
              </a:rPr>
              <a:t>APIs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as alterações de configuração que desejar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uma AMI (imagem de máquina Amazon)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658" y="2154173"/>
            <a:ext cx="28887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Flexibilidade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767955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>
                <a:solidFill>
                  <a:srgbClr val="BABCBA"/>
                </a:solidFill>
                <a:latin typeface="Arial"/>
                <a:cs typeface="Arial"/>
              </a:rPr>
              <a:t>Multipl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os tipos de instancias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o tipo de instância que combina com você Altere o tipo de instância quando desejar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Anexe a quantidade de armazenamento necessária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seu sistema operacional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uma imagem pré-configurada (AMI)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716" y="2154173"/>
            <a:ext cx="43978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O que é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12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0E607-1FC0-BAA2-730C-BB877ED1A49E}"/>
              </a:ext>
            </a:extLst>
          </p:cNvPr>
          <p:cNvSpPr txBox="1"/>
          <p:nvPr/>
        </p:nvSpPr>
        <p:spPr>
          <a:xfrm>
            <a:off x="266700" y="2881244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O Amazon Elastic Compute Cloud (Amazon EC2)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oferece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plataforma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ampla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aprofundada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com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700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mazonEmber"/>
              </a:rPr>
              <a:t>instâncias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opções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armazenamentos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redes,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sistemas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operacionais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modelos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compras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recentes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ajudar-</a:t>
            </a:r>
            <a:r>
              <a:rPr lang="en-US" dirty="0" err="1">
                <a:solidFill>
                  <a:schemeClr val="bg1"/>
                </a:solidFill>
                <a:latin typeface="AmazonEmber"/>
              </a:rPr>
              <a:t>nos</a:t>
            </a:r>
            <a:r>
              <a:rPr lang="en-US" dirty="0">
                <a:solidFill>
                  <a:schemeClr val="bg1"/>
                </a:solidFill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atender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melhor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às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necessidades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nossos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workloads.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6" y="2154173"/>
            <a:ext cx="26799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Confiabilidade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870190" cy="35208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Crie arquiteturas confiáveis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facilmente aplicativos altamente disponíveis ELB distribui carga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O Auto </a:t>
            </a:r>
            <a:r>
              <a:rPr lang="pt-PT" sz="2800" dirty="0" err="1">
                <a:solidFill>
                  <a:schemeClr val="bg1"/>
                </a:solidFill>
              </a:rPr>
              <a:t>Scaling</a:t>
            </a:r>
            <a:r>
              <a:rPr lang="pt-PT" sz="2800" dirty="0">
                <a:solidFill>
                  <a:schemeClr val="bg1"/>
                </a:solidFill>
              </a:rPr>
              <a:t> ajuda a garantir disponibilidade e escalabilidade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zonas de disponibilidade (</a:t>
            </a:r>
            <a:r>
              <a:rPr lang="pt-PT" sz="2800" dirty="0" err="1">
                <a:solidFill>
                  <a:schemeClr val="bg1"/>
                </a:solidFill>
              </a:rPr>
              <a:t>AZs</a:t>
            </a:r>
            <a:r>
              <a:rPr lang="pt-PT" sz="2800" dirty="0">
                <a:solidFill>
                  <a:schemeClr val="bg1"/>
                </a:solidFill>
              </a:rPr>
              <a:t>)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regiões globais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8" y="2154173"/>
            <a:ext cx="20840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Segurança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1164" y="775716"/>
            <a:ext cx="4267200" cy="4232275"/>
            <a:chOff x="4741164" y="775716"/>
            <a:chExt cx="4267200" cy="4232275"/>
          </a:xfrm>
        </p:grpSpPr>
        <p:sp>
          <p:nvSpPr>
            <p:cNvPr id="3" name="object 3"/>
            <p:cNvSpPr/>
            <p:nvPr/>
          </p:nvSpPr>
          <p:spPr>
            <a:xfrm>
              <a:off x="4741164" y="775716"/>
              <a:ext cx="3880103" cy="394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2312" y="794004"/>
              <a:ext cx="3797808" cy="3866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6320" y="858012"/>
              <a:ext cx="3669791" cy="3738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688" y="2758439"/>
              <a:ext cx="829056" cy="7513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7132" y="2755392"/>
              <a:ext cx="757427" cy="7574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80" y="1139952"/>
              <a:ext cx="751331" cy="7513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44156" y="2758439"/>
              <a:ext cx="870203" cy="7513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5796" y="1958340"/>
              <a:ext cx="800100" cy="752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83452" y="1937004"/>
              <a:ext cx="795527" cy="7955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31024" y="1167384"/>
              <a:ext cx="696468" cy="696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4084" y="3822192"/>
              <a:ext cx="763524" cy="1920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8756" y="3532632"/>
              <a:ext cx="1264920" cy="7711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7016" y="1944624"/>
              <a:ext cx="822959" cy="7802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9256" y="1060704"/>
              <a:ext cx="883920" cy="9098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13452" y="499694"/>
            <a:ext cx="325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solidFill>
                  <a:srgbClr val="DCDCDC"/>
                </a:solidFill>
                <a:latin typeface="Arial"/>
                <a:cs typeface="Arial"/>
              </a:rPr>
              <a:t>Algumas das certificações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514" y="1212341"/>
            <a:ext cx="3800475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Instalações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Acesso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Firewalls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Usuários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únicos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Autenticação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multifator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Sub-redes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privadas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Armazenamento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dados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criptografados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Conexão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dedicada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92923" y="3523488"/>
            <a:ext cx="734568" cy="7117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466" y="2154173"/>
            <a:ext cx="366293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Eficiência de Custos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953" y="1034287"/>
            <a:ext cx="1172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CDCDC"/>
                </a:solidFill>
                <a:latin typeface="Arial"/>
                <a:cs typeface="Arial"/>
              </a:rPr>
              <a:t>On-Demand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953" y="1505203"/>
            <a:ext cx="1793642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Pague pela capacidade computacional por hora, sem compromissos a longo prazo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3084" y="1034287"/>
            <a:ext cx="934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Reser</a:t>
            </a:r>
            <a:r>
              <a:rPr sz="1600" b="1" spc="-40" dirty="0">
                <a:solidFill>
                  <a:srgbClr val="DCDCDC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8952" y="1505203"/>
            <a:ext cx="15240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</a:rPr>
              <a:t>Assuma um compromisso de uso do Amazon EC2 e receba um desconto significativo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8952" y="2785618"/>
            <a:ext cx="165404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capacidade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conhecida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3209" y="989456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Spot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952" y="1460753"/>
            <a:ext cx="2154929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por capacidade não utilizada, cobrada a um preço spot que flutua com base na oferta e na demanda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0226" y="2835402"/>
            <a:ext cx="21549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cargas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trabalho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insensíveis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tempo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transitórias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376" y="3773423"/>
            <a:ext cx="1315720" cy="808355"/>
            <a:chOff x="722376" y="3773423"/>
            <a:chExt cx="1315720" cy="808355"/>
          </a:xfrm>
        </p:grpSpPr>
        <p:sp>
          <p:nvSpPr>
            <p:cNvPr id="12" name="object 12"/>
            <p:cNvSpPr/>
            <p:nvPr/>
          </p:nvSpPr>
          <p:spPr>
            <a:xfrm>
              <a:off x="736854" y="3787901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69" y="778929"/>
                  </a:lnTo>
                </a:path>
                <a:path w="1301114" h="779145">
                  <a:moveTo>
                    <a:pt x="10667" y="769620"/>
                  </a:moveTo>
                  <a:lnTo>
                    <a:pt x="1300988" y="769620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6760" y="3787139"/>
              <a:ext cx="1202055" cy="657860"/>
            </a:xfrm>
            <a:custGeom>
              <a:avLst/>
              <a:gdLst/>
              <a:ahLst/>
              <a:cxnLst/>
              <a:rect l="l" t="t" r="r" b="b"/>
              <a:pathLst>
                <a:path w="1202055" h="657860">
                  <a:moveTo>
                    <a:pt x="0" y="657694"/>
                  </a:moveTo>
                  <a:lnTo>
                    <a:pt x="125310" y="390144"/>
                  </a:lnTo>
                </a:path>
                <a:path w="1202055" h="657860">
                  <a:moveTo>
                    <a:pt x="213017" y="657694"/>
                  </a:moveTo>
                  <a:lnTo>
                    <a:pt x="124968" y="390144"/>
                  </a:lnTo>
                </a:path>
                <a:path w="1202055" h="657860">
                  <a:moveTo>
                    <a:pt x="213359" y="657352"/>
                  </a:moveTo>
                  <a:lnTo>
                    <a:pt x="443649" y="149352"/>
                  </a:lnTo>
                </a:path>
                <a:path w="1202055" h="657860">
                  <a:moveTo>
                    <a:pt x="490893" y="657352"/>
                  </a:moveTo>
                  <a:lnTo>
                    <a:pt x="443484" y="149352"/>
                  </a:lnTo>
                </a:path>
                <a:path w="1202055" h="657860">
                  <a:moveTo>
                    <a:pt x="490728" y="657352"/>
                  </a:moveTo>
                  <a:lnTo>
                    <a:pt x="644779" y="301752"/>
                  </a:lnTo>
                </a:path>
                <a:path w="1202055" h="657860">
                  <a:moveTo>
                    <a:pt x="711327" y="657352"/>
                  </a:moveTo>
                  <a:lnTo>
                    <a:pt x="644652" y="301752"/>
                  </a:lnTo>
                </a:path>
                <a:path w="1202055" h="657860">
                  <a:moveTo>
                    <a:pt x="711708" y="657009"/>
                  </a:moveTo>
                  <a:lnTo>
                    <a:pt x="951484" y="0"/>
                  </a:lnTo>
                </a:path>
                <a:path w="1202055" h="657860">
                  <a:moveTo>
                    <a:pt x="1099947" y="657009"/>
                  </a:moveTo>
                  <a:lnTo>
                    <a:pt x="950976" y="0"/>
                  </a:lnTo>
                </a:path>
                <a:path w="1202055" h="657860">
                  <a:moveTo>
                    <a:pt x="1103376" y="657694"/>
                  </a:moveTo>
                  <a:lnTo>
                    <a:pt x="1201547" y="329184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10128" y="3747515"/>
            <a:ext cx="1315720" cy="808355"/>
            <a:chOff x="3310128" y="3747515"/>
            <a:chExt cx="1315720" cy="808355"/>
          </a:xfrm>
        </p:grpSpPr>
        <p:sp>
          <p:nvSpPr>
            <p:cNvPr id="15" name="object 15"/>
            <p:cNvSpPr/>
            <p:nvPr/>
          </p:nvSpPr>
          <p:spPr>
            <a:xfrm>
              <a:off x="3324606" y="3761993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31" y="778929"/>
                  </a:lnTo>
                </a:path>
                <a:path w="1301114" h="779145">
                  <a:moveTo>
                    <a:pt x="10668" y="768095"/>
                  </a:moveTo>
                  <a:lnTo>
                    <a:pt x="1300988" y="768095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4512" y="4149851"/>
              <a:ext cx="1290320" cy="267970"/>
            </a:xfrm>
            <a:custGeom>
              <a:avLst/>
              <a:gdLst/>
              <a:ahLst/>
              <a:cxnLst/>
              <a:rect l="l" t="t" r="r" b="b"/>
              <a:pathLst>
                <a:path w="1290320" h="267970">
                  <a:moveTo>
                    <a:pt x="0" y="267550"/>
                  </a:moveTo>
                  <a:lnTo>
                    <a:pt x="125349" y="0"/>
                  </a:lnTo>
                </a:path>
                <a:path w="1290320" h="267970">
                  <a:moveTo>
                    <a:pt x="1289939" y="0"/>
                  </a:moveTo>
                  <a:lnTo>
                    <a:pt x="124967" y="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69152" y="3835908"/>
            <a:ext cx="1315720" cy="808355"/>
            <a:chOff x="6169152" y="3835908"/>
            <a:chExt cx="1315720" cy="808355"/>
          </a:xfrm>
        </p:grpSpPr>
        <p:sp>
          <p:nvSpPr>
            <p:cNvPr id="18" name="object 18"/>
            <p:cNvSpPr/>
            <p:nvPr/>
          </p:nvSpPr>
          <p:spPr>
            <a:xfrm>
              <a:off x="6183630" y="3850386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5" h="779145">
                  <a:moveTo>
                    <a:pt x="0" y="0"/>
                  </a:moveTo>
                  <a:lnTo>
                    <a:pt x="6731" y="778929"/>
                  </a:lnTo>
                </a:path>
                <a:path w="1301115" h="779145">
                  <a:moveTo>
                    <a:pt x="10668" y="769619"/>
                  </a:moveTo>
                  <a:lnTo>
                    <a:pt x="1300988" y="769619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2992" y="4101084"/>
              <a:ext cx="892175" cy="508000"/>
            </a:xfrm>
            <a:custGeom>
              <a:avLst/>
              <a:gdLst/>
              <a:ahLst/>
              <a:cxnLst/>
              <a:rect l="l" t="t" r="r" b="b"/>
              <a:pathLst>
                <a:path w="892175" h="508000">
                  <a:moveTo>
                    <a:pt x="7620" y="507999"/>
                  </a:moveTo>
                  <a:lnTo>
                    <a:pt x="7620" y="0"/>
                  </a:lnTo>
                </a:path>
                <a:path w="892175" h="508000">
                  <a:moveTo>
                    <a:pt x="277749" y="0"/>
                  </a:moveTo>
                  <a:lnTo>
                    <a:pt x="0" y="0"/>
                  </a:lnTo>
                </a:path>
                <a:path w="892175" h="508000">
                  <a:moveTo>
                    <a:pt x="278891" y="507999"/>
                  </a:moveTo>
                  <a:lnTo>
                    <a:pt x="278891" y="0"/>
                  </a:lnTo>
                </a:path>
                <a:path w="892175" h="508000">
                  <a:moveTo>
                    <a:pt x="620267" y="506806"/>
                  </a:moveTo>
                  <a:lnTo>
                    <a:pt x="620267" y="239267"/>
                  </a:lnTo>
                </a:path>
                <a:path w="892175" h="508000">
                  <a:moveTo>
                    <a:pt x="891921" y="239267"/>
                  </a:moveTo>
                  <a:lnTo>
                    <a:pt x="614172" y="239267"/>
                  </a:lnTo>
                </a:path>
                <a:path w="892175" h="508000">
                  <a:moveTo>
                    <a:pt x="891539" y="506818"/>
                  </a:moveTo>
                  <a:lnTo>
                    <a:pt x="891539" y="239267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643377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3634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4881" y="192100"/>
            <a:ext cx="5935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BABCBA"/>
                </a:solidFill>
                <a:latin typeface="Arial"/>
                <a:cs typeface="Arial"/>
              </a:rPr>
              <a:t>Purchase options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that fit </a:t>
            </a:r>
            <a:r>
              <a:rPr sz="2400" b="1" spc="-10" dirty="0">
                <a:solidFill>
                  <a:srgbClr val="BABCBA"/>
                </a:solidFill>
                <a:latin typeface="Arial"/>
                <a:cs typeface="Arial"/>
              </a:rPr>
              <a:t>your</a:t>
            </a:r>
            <a:r>
              <a:rPr sz="2400" b="1" spc="-3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workloads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2154173"/>
            <a:ext cx="461238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30" dirty="0">
                <a:solidFill>
                  <a:srgbClr val="DCDCDC"/>
                </a:solidFill>
                <a:latin typeface="Arial"/>
                <a:cs typeface="Arial"/>
              </a:rPr>
              <a:t>Fácil de lançar servidores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861060"/>
            <a:ext cx="6755892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9964" y="2779776"/>
            <a:ext cx="4157979" cy="37084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http://aws.amazon.com/getting-started/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6017"/>
            <a:ext cx="266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DCDCDC"/>
                </a:solidFill>
                <a:latin typeface="Arial"/>
                <a:cs typeface="Arial"/>
              </a:rPr>
              <a:t>AWS</a:t>
            </a:r>
            <a:r>
              <a:rPr sz="3200" b="1" spc="-8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DCDCDC"/>
                </a:solidFill>
                <a:latin typeface="Arial"/>
                <a:cs typeface="Arial"/>
              </a:rPr>
              <a:t>Console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Links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7490459" cy="1394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252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80" dirty="0">
                <a:solidFill>
                  <a:srgbClr val="BABCBA"/>
                </a:solidFill>
                <a:latin typeface="Arial"/>
                <a:cs typeface="Arial"/>
              </a:rPr>
              <a:t>Vantagens do 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Free </a:t>
            </a:r>
            <a:r>
              <a:rPr sz="2800" spc="-25" dirty="0">
                <a:solidFill>
                  <a:srgbClr val="BABCBA"/>
                </a:solidFill>
                <a:latin typeface="Arial"/>
                <a:cs typeface="Arial"/>
              </a:rPr>
              <a:t>Tier: </a:t>
            </a:r>
            <a:r>
              <a:rPr sz="2800" u="heavy" spc="-2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2"/>
              </a:rPr>
              <a:t>aws.amazon.com/free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5" dirty="0">
                <a:solidFill>
                  <a:srgbClr val="BABCBA"/>
                </a:solidFill>
                <a:latin typeface="Arial"/>
                <a:cs typeface="Arial"/>
              </a:rPr>
              <a:t>Aprenda mais sobre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:</a:t>
            </a:r>
            <a:r>
              <a:rPr sz="2800" spc="40" dirty="0">
                <a:solidFill>
                  <a:srgbClr val="004A91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3"/>
              </a:rPr>
              <a:t>aws.amazon.com/ec2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070" y="2154173"/>
            <a:ext cx="192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Obrigado.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8837" y="1388363"/>
            <a:ext cx="6878955" cy="3755390"/>
            <a:chOff x="2128837" y="1388363"/>
            <a:chExt cx="6878955" cy="3755390"/>
          </a:xfrm>
        </p:grpSpPr>
        <p:sp>
          <p:nvSpPr>
            <p:cNvPr id="3" name="object 3"/>
            <p:cNvSpPr/>
            <p:nvPr/>
          </p:nvSpPr>
          <p:spPr>
            <a:xfrm>
              <a:off x="4632960" y="1556003"/>
              <a:ext cx="3976116" cy="3587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600" y="1964436"/>
              <a:ext cx="2438400" cy="1887220"/>
            </a:xfrm>
            <a:custGeom>
              <a:avLst/>
              <a:gdLst/>
              <a:ahLst/>
              <a:cxnLst/>
              <a:rect l="l" t="t" r="r" b="b"/>
              <a:pathLst>
                <a:path w="2438400" h="1887220">
                  <a:moveTo>
                    <a:pt x="2438400" y="1886712"/>
                  </a:moveTo>
                  <a:lnTo>
                    <a:pt x="2361294" y="1886402"/>
                  </a:lnTo>
                  <a:lnTo>
                    <a:pt x="2285464" y="1885487"/>
                  </a:lnTo>
                  <a:lnTo>
                    <a:pt x="2211051" y="1883984"/>
                  </a:lnTo>
                  <a:lnTo>
                    <a:pt x="2138198" y="1881912"/>
                  </a:lnTo>
                  <a:lnTo>
                    <a:pt x="2067048" y="1879288"/>
                  </a:lnTo>
                  <a:lnTo>
                    <a:pt x="1997744" y="1876133"/>
                  </a:lnTo>
                  <a:lnTo>
                    <a:pt x="1930428" y="1872463"/>
                  </a:lnTo>
                  <a:lnTo>
                    <a:pt x="1865244" y="1868297"/>
                  </a:lnTo>
                  <a:lnTo>
                    <a:pt x="1802334" y="1863654"/>
                  </a:lnTo>
                  <a:lnTo>
                    <a:pt x="1741841" y="1858551"/>
                  </a:lnTo>
                  <a:lnTo>
                    <a:pt x="1683907" y="1853008"/>
                  </a:lnTo>
                  <a:lnTo>
                    <a:pt x="1628677" y="1847043"/>
                  </a:lnTo>
                  <a:lnTo>
                    <a:pt x="1576292" y="1840674"/>
                  </a:lnTo>
                  <a:lnTo>
                    <a:pt x="1526895" y="1833919"/>
                  </a:lnTo>
                  <a:lnTo>
                    <a:pt x="1480629" y="1826798"/>
                  </a:lnTo>
                  <a:lnTo>
                    <a:pt x="1437637" y="1819327"/>
                  </a:lnTo>
                  <a:lnTo>
                    <a:pt x="1398062" y="1811526"/>
                  </a:lnTo>
                  <a:lnTo>
                    <a:pt x="1329733" y="1795007"/>
                  </a:lnTo>
                  <a:lnTo>
                    <a:pt x="1276784" y="1777387"/>
                  </a:lnTo>
                  <a:lnTo>
                    <a:pt x="1240358" y="1758813"/>
                  </a:lnTo>
                  <a:lnTo>
                    <a:pt x="1219200" y="1729486"/>
                  </a:lnTo>
                  <a:lnTo>
                    <a:pt x="1219200" y="1122045"/>
                  </a:lnTo>
                  <a:lnTo>
                    <a:pt x="1216801" y="1112098"/>
                  </a:lnTo>
                  <a:lnTo>
                    <a:pt x="1181965" y="1083320"/>
                  </a:lnTo>
                  <a:lnTo>
                    <a:pt x="1137134" y="1065205"/>
                  </a:lnTo>
                  <a:lnTo>
                    <a:pt x="1076353" y="1048117"/>
                  </a:lnTo>
                  <a:lnTo>
                    <a:pt x="1000762" y="1032203"/>
                  </a:lnTo>
                  <a:lnTo>
                    <a:pt x="957770" y="1024732"/>
                  </a:lnTo>
                  <a:lnTo>
                    <a:pt x="911504" y="1017611"/>
                  </a:lnTo>
                  <a:lnTo>
                    <a:pt x="862107" y="1010856"/>
                  </a:lnTo>
                  <a:lnTo>
                    <a:pt x="809722" y="1004487"/>
                  </a:lnTo>
                  <a:lnTo>
                    <a:pt x="754492" y="998522"/>
                  </a:lnTo>
                  <a:lnTo>
                    <a:pt x="696558" y="992979"/>
                  </a:lnTo>
                  <a:lnTo>
                    <a:pt x="636065" y="987876"/>
                  </a:lnTo>
                  <a:lnTo>
                    <a:pt x="573155" y="983233"/>
                  </a:lnTo>
                  <a:lnTo>
                    <a:pt x="507971" y="979067"/>
                  </a:lnTo>
                  <a:lnTo>
                    <a:pt x="440655" y="975397"/>
                  </a:lnTo>
                  <a:lnTo>
                    <a:pt x="371351" y="972242"/>
                  </a:lnTo>
                  <a:lnTo>
                    <a:pt x="300201" y="969618"/>
                  </a:lnTo>
                  <a:lnTo>
                    <a:pt x="227348" y="967546"/>
                  </a:lnTo>
                  <a:lnTo>
                    <a:pt x="152935" y="966043"/>
                  </a:lnTo>
                  <a:lnTo>
                    <a:pt x="77105" y="965128"/>
                  </a:lnTo>
                  <a:lnTo>
                    <a:pt x="0" y="964819"/>
                  </a:lnTo>
                  <a:lnTo>
                    <a:pt x="77105" y="964509"/>
                  </a:lnTo>
                  <a:lnTo>
                    <a:pt x="152935" y="963594"/>
                  </a:lnTo>
                  <a:lnTo>
                    <a:pt x="227348" y="962091"/>
                  </a:lnTo>
                  <a:lnTo>
                    <a:pt x="300201" y="960019"/>
                  </a:lnTo>
                  <a:lnTo>
                    <a:pt x="371351" y="957395"/>
                  </a:lnTo>
                  <a:lnTo>
                    <a:pt x="440655" y="954240"/>
                  </a:lnTo>
                  <a:lnTo>
                    <a:pt x="507971" y="950570"/>
                  </a:lnTo>
                  <a:lnTo>
                    <a:pt x="573155" y="946404"/>
                  </a:lnTo>
                  <a:lnTo>
                    <a:pt x="636065" y="941761"/>
                  </a:lnTo>
                  <a:lnTo>
                    <a:pt x="696558" y="936658"/>
                  </a:lnTo>
                  <a:lnTo>
                    <a:pt x="754492" y="931115"/>
                  </a:lnTo>
                  <a:lnTo>
                    <a:pt x="809722" y="925150"/>
                  </a:lnTo>
                  <a:lnTo>
                    <a:pt x="862107" y="918781"/>
                  </a:lnTo>
                  <a:lnTo>
                    <a:pt x="911504" y="912026"/>
                  </a:lnTo>
                  <a:lnTo>
                    <a:pt x="957770" y="904905"/>
                  </a:lnTo>
                  <a:lnTo>
                    <a:pt x="1000762" y="897434"/>
                  </a:lnTo>
                  <a:lnTo>
                    <a:pt x="1040337" y="889633"/>
                  </a:lnTo>
                  <a:lnTo>
                    <a:pt x="1108666" y="873114"/>
                  </a:lnTo>
                  <a:lnTo>
                    <a:pt x="1161615" y="855494"/>
                  </a:lnTo>
                  <a:lnTo>
                    <a:pt x="1198041" y="836920"/>
                  </a:lnTo>
                  <a:lnTo>
                    <a:pt x="1219200" y="807593"/>
                  </a:lnTo>
                  <a:lnTo>
                    <a:pt x="1219200" y="157225"/>
                  </a:lnTo>
                  <a:lnTo>
                    <a:pt x="1221598" y="147279"/>
                  </a:lnTo>
                  <a:lnTo>
                    <a:pt x="1256434" y="118501"/>
                  </a:lnTo>
                  <a:lnTo>
                    <a:pt x="1301265" y="100386"/>
                  </a:lnTo>
                  <a:lnTo>
                    <a:pt x="1362046" y="83298"/>
                  </a:lnTo>
                  <a:lnTo>
                    <a:pt x="1437637" y="67384"/>
                  </a:lnTo>
                  <a:lnTo>
                    <a:pt x="1480629" y="59913"/>
                  </a:lnTo>
                  <a:lnTo>
                    <a:pt x="1526895" y="52792"/>
                  </a:lnTo>
                  <a:lnTo>
                    <a:pt x="1576292" y="46037"/>
                  </a:lnTo>
                  <a:lnTo>
                    <a:pt x="1628677" y="39668"/>
                  </a:lnTo>
                  <a:lnTo>
                    <a:pt x="1683907" y="33703"/>
                  </a:lnTo>
                  <a:lnTo>
                    <a:pt x="1741841" y="28160"/>
                  </a:lnTo>
                  <a:lnTo>
                    <a:pt x="1802334" y="23057"/>
                  </a:lnTo>
                  <a:lnTo>
                    <a:pt x="1865244" y="18414"/>
                  </a:lnTo>
                  <a:lnTo>
                    <a:pt x="1930428" y="14248"/>
                  </a:lnTo>
                  <a:lnTo>
                    <a:pt x="1997744" y="10578"/>
                  </a:lnTo>
                  <a:lnTo>
                    <a:pt x="2067048" y="7423"/>
                  </a:lnTo>
                  <a:lnTo>
                    <a:pt x="2138198" y="4799"/>
                  </a:lnTo>
                  <a:lnTo>
                    <a:pt x="2211051" y="2727"/>
                  </a:lnTo>
                  <a:lnTo>
                    <a:pt x="2285464" y="1224"/>
                  </a:lnTo>
                  <a:lnTo>
                    <a:pt x="2361294" y="309"/>
                  </a:lnTo>
                  <a:lnTo>
                    <a:pt x="2438400" y="0"/>
                  </a:lnTo>
                </a:path>
              </a:pathLst>
            </a:custGeom>
            <a:ln w="9144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9120" y="1388363"/>
              <a:ext cx="4463796" cy="1903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31089"/>
            <a:ext cx="609536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  <a:tabLst>
                <a:tab pos="4989195" algn="l"/>
              </a:tabLst>
            </a:pP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sz="25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sz="25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Cloud	(EC2) -  Elastic </a:t>
            </a:r>
            <a:r>
              <a:rPr sz="2500" b="1" spc="-5" dirty="0">
                <a:solidFill>
                  <a:srgbClr val="E98E30"/>
                </a:solidFill>
                <a:latin typeface="Arial"/>
                <a:cs typeface="Arial"/>
              </a:rPr>
              <a:t>virtual servers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22" y="4025594"/>
            <a:ext cx="2034539" cy="44435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lang="pt-BR" sz="1600" b="1" spc="-10" dirty="0">
                <a:solidFill>
                  <a:srgbClr val="BABCBA"/>
                </a:solidFill>
                <a:latin typeface="Arial"/>
                <a:cs typeface="Arial"/>
              </a:rPr>
              <a:t>Servidores Físicos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  </a:t>
            </a:r>
            <a:r>
              <a:rPr sz="1600" b="1" spc="-4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Global</a:t>
            </a:r>
            <a:r>
              <a:rPr sz="1600" b="1" spc="4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Regions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8240" y="1785648"/>
            <a:ext cx="1779905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28800"/>
              </a:lnSpc>
              <a:spcBef>
                <a:spcPts val="95"/>
              </a:spcBef>
            </a:pP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Hypervisor  </a:t>
            </a:r>
            <a:r>
              <a:rPr sz="2700" spc="-5" dirty="0">
                <a:solidFill>
                  <a:srgbClr val="DDDEDD"/>
                </a:solidFill>
                <a:latin typeface="Arial"/>
                <a:cs typeface="Arial"/>
              </a:rPr>
              <a:t>Host</a:t>
            </a:r>
            <a:r>
              <a:rPr sz="2700" spc="-8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server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886" y="1456689"/>
            <a:ext cx="2169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8095" algn="l"/>
              </a:tabLst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1	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5276" y="1453641"/>
            <a:ext cx="91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DDEDD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91946"/>
            <a:ext cx="4763135" cy="2835910"/>
            <a:chOff x="0" y="1091946"/>
            <a:chExt cx="4763135" cy="2835910"/>
          </a:xfrm>
        </p:grpSpPr>
        <p:sp>
          <p:nvSpPr>
            <p:cNvPr id="12" name="object 12"/>
            <p:cNvSpPr/>
            <p:nvPr/>
          </p:nvSpPr>
          <p:spPr>
            <a:xfrm>
              <a:off x="2812923" y="1091946"/>
              <a:ext cx="1950720" cy="716280"/>
            </a:xfrm>
            <a:custGeom>
              <a:avLst/>
              <a:gdLst/>
              <a:ahLst/>
              <a:cxnLst/>
              <a:rect l="l" t="t" r="r" b="b"/>
              <a:pathLst>
                <a:path w="1950720" h="716280">
                  <a:moveTo>
                    <a:pt x="45212" y="0"/>
                  </a:moveTo>
                  <a:lnTo>
                    <a:pt x="0" y="333248"/>
                  </a:lnTo>
                  <a:lnTo>
                    <a:pt x="1594357" y="549528"/>
                  </a:lnTo>
                  <a:lnTo>
                    <a:pt x="1571752" y="716279"/>
                  </a:lnTo>
                  <a:lnTo>
                    <a:pt x="1950212" y="428116"/>
                  </a:lnTo>
                  <a:lnTo>
                    <a:pt x="1662176" y="49656"/>
                  </a:lnTo>
                  <a:lnTo>
                    <a:pt x="1639569" y="216280"/>
                  </a:lnTo>
                  <a:lnTo>
                    <a:pt x="45212" y="0"/>
                  </a:lnTo>
                  <a:close/>
                </a:path>
              </a:pathLst>
            </a:custGeom>
            <a:solidFill>
              <a:srgbClr val="E98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6151" y="1202944"/>
              <a:ext cx="1451610" cy="354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016252"/>
              <a:ext cx="2737104" cy="1911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Configurações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Sistemas Operacionais  (OS) :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Windows, Linux ou Mac OS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Escolha diversos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t</a:t>
            </a: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ipos e tamanhos de processadores e memória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Capacidade de armazenamento: (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Block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Storage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File System,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Instance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Store)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Regras de Firewall com Security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Groups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Bootstrap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Script (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EC2 </a:t>
            </a:r>
            <a:r>
              <a:rPr lang="pt-BR" i="1" spc="-75" dirty="0" err="1">
                <a:solidFill>
                  <a:srgbClr val="BABCBA"/>
                </a:solidFill>
                <a:latin typeface="Arial"/>
                <a:cs typeface="Arial"/>
              </a:rPr>
              <a:t>User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 Data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) : Lance comandos quando servidor inicia, e funciona apenas na primeira vez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Amazon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Machine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Image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(AMI) : Imagem que pode ser criada como base para implantação do EC2 com Sistema Operacional e softwares embutidos.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00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150860" cy="3654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AWS Placement Groups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oferecem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capacidade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posicionar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estrategicamente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suas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instâncias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EC2,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fornecendo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nível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controle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flexibilidade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requisitos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específicos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 As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estratégias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Cluster, Spread e Partition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diferentes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casos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demandas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permitindo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que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otimizem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o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desempenho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,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alta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disponibilidade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escalabilidade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com base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necessidades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seus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</a:t>
            </a:r>
            <a:endParaRPr lang="pt-BR" spc="-75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6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3E0E1-B9C5-ECD5-4439-12C4F738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0" y="1208692"/>
            <a:ext cx="4114800" cy="108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70B98-3BE5-26C0-FAE4-8DD78C28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0" y="2419350"/>
            <a:ext cx="3249168" cy="2387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301423" y="1178814"/>
            <a:ext cx="4572000" cy="329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Cluster: Instancias são colocadas em uma configuração de hardware único de baixa latência em uma única zona de disponibilidade, alto desempenho, porem com risco de indisponibilidade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Spread: Grupos de colocação distribuídos em mais de um hardware (rack) e Zonas de Disponibilidade diferentes, sendo que o máximo de um grupo são de 7 instancias</a:t>
            </a:r>
          </a:p>
        </p:txBody>
      </p:sp>
    </p:spTree>
    <p:extLst>
      <p:ext uri="{BB962C8B-B14F-4D97-AF65-F5344CB8AC3E}">
        <p14:creationId xmlns:p14="http://schemas.microsoft.com/office/powerpoint/2010/main" val="168645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82694-8A61-27AB-EE84-43C5C6E6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78814"/>
            <a:ext cx="3050349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036060" y="127635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Partition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projetada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acomodar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implantações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escala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Com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posicionamento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AZ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agrupamento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compartilha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racks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endParaRPr lang="pt-BR" b="1" spc="-75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0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598" y="2580893"/>
            <a:ext cx="5377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 EC2: </a:t>
            </a: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</TotalTime>
  <Words>1379</Words>
  <Application>Microsoft Macintosh PowerPoint</Application>
  <PresentationFormat>On-screen Show (16:9)</PresentationFormat>
  <Paragraphs>191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AmazonEmber</vt:lpstr>
      <vt:lpstr>Arial</vt:lpstr>
      <vt:lpstr>Arial</vt:lpstr>
      <vt:lpstr>Calibri</vt:lpstr>
      <vt:lpstr>Office Theme</vt:lpstr>
      <vt:lpstr>Amazon Elastic Compute  Cloud</vt:lpstr>
      <vt:lpstr>AWS Infraestrutura Global</vt:lpstr>
      <vt:lpstr>O que é Amazon EC2?</vt:lpstr>
      <vt:lpstr>Amazon Elastic Compute Cloud (EC2) -  Elastic virtual servers</vt:lpstr>
      <vt:lpstr>AWS EC2 Configurações</vt:lpstr>
      <vt:lpstr>AWS EC2 Placement Group</vt:lpstr>
      <vt:lpstr>AWS EC2 Placement Group</vt:lpstr>
      <vt:lpstr>AWS EC2 Placement Group</vt:lpstr>
      <vt:lpstr>PowerPoint Presentation</vt:lpstr>
      <vt:lpstr>EC2 instances: Famílias</vt:lpstr>
      <vt:lpstr>Geração da instancia c4.large</vt:lpstr>
      <vt:lpstr>PowerPoint Presentation</vt:lpstr>
      <vt:lpstr>PowerPoint Presentation</vt:lpstr>
      <vt:lpstr>Ganho em utilizar Amazon EC2</vt:lpstr>
      <vt:lpstr>Quais os ganhos em Utilizar Amazon EC2?</vt:lpstr>
      <vt:lpstr>Elasticidade</vt:lpstr>
      <vt:lpstr>PowerPoint Presentation</vt:lpstr>
      <vt:lpstr>PowerPoint Presentation</vt:lpstr>
      <vt:lpstr>Capacidade necessária</vt:lpstr>
      <vt:lpstr>Capacidade necessária</vt:lpstr>
      <vt:lpstr>Capacidade necessária</vt:lpstr>
      <vt:lpstr>Capacidade necessária</vt:lpstr>
      <vt:lpstr>Capacidade necessária</vt:lpstr>
      <vt:lpstr>Capacidade de 1 servidor</vt:lpstr>
      <vt:lpstr>Scaling automático</vt:lpstr>
      <vt:lpstr>Ambiente Controlado</vt:lpstr>
      <vt:lpstr>Controle completo</vt:lpstr>
      <vt:lpstr>Flexibilidade</vt:lpstr>
      <vt:lpstr>PowerPoint Presentation</vt:lpstr>
      <vt:lpstr>Confiabilidade</vt:lpstr>
      <vt:lpstr>PowerPoint Presentation</vt:lpstr>
      <vt:lpstr>Segurança</vt:lpstr>
      <vt:lpstr>PowerPoint Presentation</vt:lpstr>
      <vt:lpstr>Eficiência de Custos</vt:lpstr>
      <vt:lpstr>Purchase options that fit your workloads</vt:lpstr>
      <vt:lpstr>Fácil de lançar servidores</vt:lpstr>
      <vt:lpstr>AWS Console</vt:lpstr>
      <vt:lpstr>Links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Dreisch, Sebastian</dc:creator>
  <cp:lastModifiedBy>Alan Dantas de Moura</cp:lastModifiedBy>
  <cp:revision>4</cp:revision>
  <dcterms:created xsi:type="dcterms:W3CDTF">2023-10-06T18:41:27Z</dcterms:created>
  <dcterms:modified xsi:type="dcterms:W3CDTF">2023-10-10T12:27:14Z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2023-10-06T00:00:00Z</vt:filetime>
  </property>
</Properties>
</file>