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24"/>
  </p:notesMasterIdLst>
  <p:sldIdLst>
    <p:sldId id="256" r:id="rId2"/>
    <p:sldId id="257" r:id="rId3"/>
    <p:sldId id="308" r:id="rId4"/>
    <p:sldId id="262" r:id="rId5"/>
    <p:sldId id="264" r:id="rId6"/>
    <p:sldId id="302" r:id="rId7"/>
    <p:sldId id="304" r:id="rId8"/>
    <p:sldId id="321" r:id="rId9"/>
    <p:sldId id="305" r:id="rId10"/>
    <p:sldId id="306" r:id="rId11"/>
    <p:sldId id="309" r:id="rId12"/>
    <p:sldId id="316" r:id="rId13"/>
    <p:sldId id="310" r:id="rId14"/>
    <p:sldId id="312" r:id="rId15"/>
    <p:sldId id="313" r:id="rId16"/>
    <p:sldId id="314" r:id="rId17"/>
    <p:sldId id="315" r:id="rId18"/>
    <p:sldId id="317" r:id="rId19"/>
    <p:sldId id="320" r:id="rId20"/>
    <p:sldId id="318" r:id="rId21"/>
    <p:sldId id="319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741"/>
  </p:normalViewPr>
  <p:slideViewPr>
    <p:cSldViewPr snapToGrid="0">
      <p:cViewPr>
        <p:scale>
          <a:sx n="100" d="100"/>
          <a:sy n="100" d="100"/>
        </p:scale>
        <p:origin x="10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819E11-6F17-443B-9FE5-3FF35364786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CB093E-3158-4E80-AAA8-B461700F42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Introdução</a:t>
          </a:r>
          <a:r>
            <a:rPr lang="en-US" dirty="0"/>
            <a:t> a APIs</a:t>
          </a:r>
        </a:p>
      </dgm:t>
    </dgm:pt>
    <dgm:pt modelId="{14527B9E-7460-48CD-8BD0-6C4DDE4BDCFE}" type="parTrans" cxnId="{CFA9F01D-94EC-40F0-97B6-662AC9C697F7}">
      <dgm:prSet/>
      <dgm:spPr/>
      <dgm:t>
        <a:bodyPr/>
        <a:lstStyle/>
        <a:p>
          <a:endParaRPr lang="en-US"/>
        </a:p>
      </dgm:t>
    </dgm:pt>
    <dgm:pt modelId="{FB3FDDC7-8785-478A-81EA-B4C30D328024}" type="sibTrans" cxnId="{CFA9F01D-94EC-40F0-97B6-662AC9C697F7}">
      <dgm:prSet/>
      <dgm:spPr/>
      <dgm:t>
        <a:bodyPr/>
        <a:lstStyle/>
        <a:p>
          <a:endParaRPr lang="en-US"/>
        </a:p>
      </dgm:t>
    </dgm:pt>
    <dgm:pt modelId="{653715AD-565C-42B3-B047-9D4907476A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Gerenciamento de APIs</a:t>
          </a:r>
          <a:endParaRPr lang="en-US" dirty="0"/>
        </a:p>
      </dgm:t>
    </dgm:pt>
    <dgm:pt modelId="{F35E09F7-5890-4533-B56C-9B0A4253CFE8}" type="parTrans" cxnId="{446AC9A0-BF2B-4CE5-9DA3-0BBB1167E0A5}">
      <dgm:prSet/>
      <dgm:spPr/>
      <dgm:t>
        <a:bodyPr/>
        <a:lstStyle/>
        <a:p>
          <a:endParaRPr lang="en-US"/>
        </a:p>
      </dgm:t>
    </dgm:pt>
    <dgm:pt modelId="{F1C88163-AA1D-40E6-9F22-186C93AD465A}" type="sibTrans" cxnId="{446AC9A0-BF2B-4CE5-9DA3-0BBB1167E0A5}">
      <dgm:prSet/>
      <dgm:spPr/>
      <dgm:t>
        <a:bodyPr/>
        <a:lstStyle/>
        <a:p>
          <a:endParaRPr lang="en-US"/>
        </a:p>
      </dgm:t>
    </dgm:pt>
    <dgm:pt modelId="{59C8B630-984D-3E4A-8CF1-0A2CAF10E8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API Gateway</a:t>
          </a:r>
          <a:endParaRPr lang="en-US" dirty="0"/>
        </a:p>
      </dgm:t>
    </dgm:pt>
    <dgm:pt modelId="{40484C04-0181-F64D-B060-D7617CC0BCD7}" type="parTrans" cxnId="{75D63AF3-1119-444F-97BB-7C9ECE007204}">
      <dgm:prSet/>
      <dgm:spPr/>
      <dgm:t>
        <a:bodyPr/>
        <a:lstStyle/>
        <a:p>
          <a:endParaRPr lang="en-US"/>
        </a:p>
      </dgm:t>
    </dgm:pt>
    <dgm:pt modelId="{99FA6FB4-E83B-914D-9E9C-9897C1F9FF2E}" type="sibTrans" cxnId="{75D63AF3-1119-444F-97BB-7C9ECE007204}">
      <dgm:prSet/>
      <dgm:spPr/>
      <dgm:t>
        <a:bodyPr/>
        <a:lstStyle/>
        <a:p>
          <a:endParaRPr lang="en-US"/>
        </a:p>
      </dgm:t>
    </dgm:pt>
    <dgm:pt modelId="{E8519F8B-A3C4-4749-B2A6-73C34ECFDCB5}" type="pres">
      <dgm:prSet presAssocID="{2E819E11-6F17-443B-9FE5-3FF353647868}" presName="linear" presStyleCnt="0">
        <dgm:presLayoutVars>
          <dgm:dir/>
          <dgm:animLvl val="lvl"/>
          <dgm:resizeHandles val="exact"/>
        </dgm:presLayoutVars>
      </dgm:prSet>
      <dgm:spPr/>
    </dgm:pt>
    <dgm:pt modelId="{886BA878-0F21-DF48-AD22-7E6713DD24E1}" type="pres">
      <dgm:prSet presAssocID="{67CB093E-3158-4E80-AAA8-B461700F4299}" presName="parentLin" presStyleCnt="0"/>
      <dgm:spPr/>
    </dgm:pt>
    <dgm:pt modelId="{49453999-9E55-204D-910F-A892325B6DB2}" type="pres">
      <dgm:prSet presAssocID="{67CB093E-3158-4E80-AAA8-B461700F4299}" presName="parentLeftMargin" presStyleLbl="node1" presStyleIdx="0" presStyleCnt="3"/>
      <dgm:spPr/>
    </dgm:pt>
    <dgm:pt modelId="{AC8E2B45-D82D-8C42-A614-E9092C348C6F}" type="pres">
      <dgm:prSet presAssocID="{67CB093E-3158-4E80-AAA8-B461700F42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274F44-25C1-834B-95B8-D790247C1859}" type="pres">
      <dgm:prSet presAssocID="{67CB093E-3158-4E80-AAA8-B461700F4299}" presName="negativeSpace" presStyleCnt="0"/>
      <dgm:spPr/>
    </dgm:pt>
    <dgm:pt modelId="{DF0501E5-CD2B-AF41-B138-CB77F0D4DE40}" type="pres">
      <dgm:prSet presAssocID="{67CB093E-3158-4E80-AAA8-B461700F4299}" presName="childText" presStyleLbl="conFgAcc1" presStyleIdx="0" presStyleCnt="3">
        <dgm:presLayoutVars>
          <dgm:bulletEnabled val="1"/>
        </dgm:presLayoutVars>
      </dgm:prSet>
      <dgm:spPr/>
    </dgm:pt>
    <dgm:pt modelId="{CE3F3C0C-7367-7342-A03A-2F0F9BC1DCE4}" type="pres">
      <dgm:prSet presAssocID="{FB3FDDC7-8785-478A-81EA-B4C30D328024}" presName="spaceBetweenRectangles" presStyleCnt="0"/>
      <dgm:spPr/>
    </dgm:pt>
    <dgm:pt modelId="{E837A13F-0A44-164D-9858-9451B0038A18}" type="pres">
      <dgm:prSet presAssocID="{653715AD-565C-42B3-B047-9D4907476A78}" presName="parentLin" presStyleCnt="0"/>
      <dgm:spPr/>
    </dgm:pt>
    <dgm:pt modelId="{1511CCF3-FD72-E04C-BFAB-A47D96EBC4A4}" type="pres">
      <dgm:prSet presAssocID="{653715AD-565C-42B3-B047-9D4907476A78}" presName="parentLeftMargin" presStyleLbl="node1" presStyleIdx="0" presStyleCnt="3"/>
      <dgm:spPr/>
    </dgm:pt>
    <dgm:pt modelId="{30C0649D-1FFA-2F4D-82CB-2C46F529E51F}" type="pres">
      <dgm:prSet presAssocID="{653715AD-565C-42B3-B047-9D4907476A7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87D90E-4CA1-9342-8174-B865BD5FA644}" type="pres">
      <dgm:prSet presAssocID="{653715AD-565C-42B3-B047-9D4907476A78}" presName="negativeSpace" presStyleCnt="0"/>
      <dgm:spPr/>
    </dgm:pt>
    <dgm:pt modelId="{88F3E0DF-6782-2A49-A4BF-FC1F237086C1}" type="pres">
      <dgm:prSet presAssocID="{653715AD-565C-42B3-B047-9D4907476A78}" presName="childText" presStyleLbl="conFgAcc1" presStyleIdx="1" presStyleCnt="3">
        <dgm:presLayoutVars>
          <dgm:bulletEnabled val="1"/>
        </dgm:presLayoutVars>
      </dgm:prSet>
      <dgm:spPr/>
    </dgm:pt>
    <dgm:pt modelId="{AC0977BC-C51B-CA4F-BCB8-EE99EEA89C23}" type="pres">
      <dgm:prSet presAssocID="{F1C88163-AA1D-40E6-9F22-186C93AD465A}" presName="spaceBetweenRectangles" presStyleCnt="0"/>
      <dgm:spPr/>
    </dgm:pt>
    <dgm:pt modelId="{B7FE577E-D04C-3343-A49D-E75291312F1D}" type="pres">
      <dgm:prSet presAssocID="{59C8B630-984D-3E4A-8CF1-0A2CAF10E829}" presName="parentLin" presStyleCnt="0"/>
      <dgm:spPr/>
    </dgm:pt>
    <dgm:pt modelId="{AB0059E4-0D35-9945-BE22-DE2B57EC3CF6}" type="pres">
      <dgm:prSet presAssocID="{59C8B630-984D-3E4A-8CF1-0A2CAF10E829}" presName="parentLeftMargin" presStyleLbl="node1" presStyleIdx="1" presStyleCnt="3"/>
      <dgm:spPr/>
    </dgm:pt>
    <dgm:pt modelId="{E4956F22-A169-7B41-9A3B-F8130597DA5C}" type="pres">
      <dgm:prSet presAssocID="{59C8B630-984D-3E4A-8CF1-0A2CAF10E82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525C023-82DB-CF4A-AF7C-B2BE43C68FFD}" type="pres">
      <dgm:prSet presAssocID="{59C8B630-984D-3E4A-8CF1-0A2CAF10E829}" presName="negativeSpace" presStyleCnt="0"/>
      <dgm:spPr/>
    </dgm:pt>
    <dgm:pt modelId="{C8830813-1A49-A44F-812E-7E45E6A5E4CC}" type="pres">
      <dgm:prSet presAssocID="{59C8B630-984D-3E4A-8CF1-0A2CAF10E82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FA9F01D-94EC-40F0-97B6-662AC9C697F7}" srcId="{2E819E11-6F17-443B-9FE5-3FF353647868}" destId="{67CB093E-3158-4E80-AAA8-B461700F4299}" srcOrd="0" destOrd="0" parTransId="{14527B9E-7460-48CD-8BD0-6C4DDE4BDCFE}" sibTransId="{FB3FDDC7-8785-478A-81EA-B4C30D328024}"/>
    <dgm:cxn modelId="{5FD4A136-F823-334D-A942-4E9DC6E840C2}" type="presOf" srcId="{653715AD-565C-42B3-B047-9D4907476A78}" destId="{1511CCF3-FD72-E04C-BFAB-A47D96EBC4A4}" srcOrd="0" destOrd="0" presId="urn:microsoft.com/office/officeart/2005/8/layout/list1"/>
    <dgm:cxn modelId="{E3D6A177-3C42-6E49-9428-10E4FAD8DED7}" type="presOf" srcId="{59C8B630-984D-3E4A-8CF1-0A2CAF10E829}" destId="{E4956F22-A169-7B41-9A3B-F8130597DA5C}" srcOrd="1" destOrd="0" presId="urn:microsoft.com/office/officeart/2005/8/layout/list1"/>
    <dgm:cxn modelId="{75EAD978-A9B6-6747-90EA-F15E4F2EE814}" type="presOf" srcId="{67CB093E-3158-4E80-AAA8-B461700F4299}" destId="{49453999-9E55-204D-910F-A892325B6DB2}" srcOrd="0" destOrd="0" presId="urn:microsoft.com/office/officeart/2005/8/layout/list1"/>
    <dgm:cxn modelId="{F15C3D91-5317-3344-8DC6-2041CBF572AA}" type="presOf" srcId="{653715AD-565C-42B3-B047-9D4907476A78}" destId="{30C0649D-1FFA-2F4D-82CB-2C46F529E51F}" srcOrd="1" destOrd="0" presId="urn:microsoft.com/office/officeart/2005/8/layout/list1"/>
    <dgm:cxn modelId="{25F0E99E-8733-C141-B404-2198DA06E46F}" type="presOf" srcId="{67CB093E-3158-4E80-AAA8-B461700F4299}" destId="{AC8E2B45-D82D-8C42-A614-E9092C348C6F}" srcOrd="1" destOrd="0" presId="urn:microsoft.com/office/officeart/2005/8/layout/list1"/>
    <dgm:cxn modelId="{446AC9A0-BF2B-4CE5-9DA3-0BBB1167E0A5}" srcId="{2E819E11-6F17-443B-9FE5-3FF353647868}" destId="{653715AD-565C-42B3-B047-9D4907476A78}" srcOrd="1" destOrd="0" parTransId="{F35E09F7-5890-4533-B56C-9B0A4253CFE8}" sibTransId="{F1C88163-AA1D-40E6-9F22-186C93AD465A}"/>
    <dgm:cxn modelId="{6155D6A7-63F9-874C-9206-B2A8B71D3005}" type="presOf" srcId="{2E819E11-6F17-443B-9FE5-3FF353647868}" destId="{E8519F8B-A3C4-4749-B2A6-73C34ECFDCB5}" srcOrd="0" destOrd="0" presId="urn:microsoft.com/office/officeart/2005/8/layout/list1"/>
    <dgm:cxn modelId="{73701CC5-9C6C-6D48-9229-DD119F5FD0E1}" type="presOf" srcId="{59C8B630-984D-3E4A-8CF1-0A2CAF10E829}" destId="{AB0059E4-0D35-9945-BE22-DE2B57EC3CF6}" srcOrd="0" destOrd="0" presId="urn:microsoft.com/office/officeart/2005/8/layout/list1"/>
    <dgm:cxn modelId="{75D63AF3-1119-444F-97BB-7C9ECE007204}" srcId="{2E819E11-6F17-443B-9FE5-3FF353647868}" destId="{59C8B630-984D-3E4A-8CF1-0A2CAF10E829}" srcOrd="2" destOrd="0" parTransId="{40484C04-0181-F64D-B060-D7617CC0BCD7}" sibTransId="{99FA6FB4-E83B-914D-9E9C-9897C1F9FF2E}"/>
    <dgm:cxn modelId="{08077B01-9886-FD49-91E9-6D578655E9EE}" type="presParOf" srcId="{E8519F8B-A3C4-4749-B2A6-73C34ECFDCB5}" destId="{886BA878-0F21-DF48-AD22-7E6713DD24E1}" srcOrd="0" destOrd="0" presId="urn:microsoft.com/office/officeart/2005/8/layout/list1"/>
    <dgm:cxn modelId="{DAC8AE5F-BD87-F84F-ABBE-19912EB56FF3}" type="presParOf" srcId="{886BA878-0F21-DF48-AD22-7E6713DD24E1}" destId="{49453999-9E55-204D-910F-A892325B6DB2}" srcOrd="0" destOrd="0" presId="urn:microsoft.com/office/officeart/2005/8/layout/list1"/>
    <dgm:cxn modelId="{E4283147-910C-9644-8181-2C149576CC3D}" type="presParOf" srcId="{886BA878-0F21-DF48-AD22-7E6713DD24E1}" destId="{AC8E2B45-D82D-8C42-A614-E9092C348C6F}" srcOrd="1" destOrd="0" presId="urn:microsoft.com/office/officeart/2005/8/layout/list1"/>
    <dgm:cxn modelId="{0028C72A-78CB-D241-88E0-6F6E605A48C1}" type="presParOf" srcId="{E8519F8B-A3C4-4749-B2A6-73C34ECFDCB5}" destId="{4A274F44-25C1-834B-95B8-D790247C1859}" srcOrd="1" destOrd="0" presId="urn:microsoft.com/office/officeart/2005/8/layout/list1"/>
    <dgm:cxn modelId="{83D11946-66A7-EF4C-82E4-3BDA8AA0252C}" type="presParOf" srcId="{E8519F8B-A3C4-4749-B2A6-73C34ECFDCB5}" destId="{DF0501E5-CD2B-AF41-B138-CB77F0D4DE40}" srcOrd="2" destOrd="0" presId="urn:microsoft.com/office/officeart/2005/8/layout/list1"/>
    <dgm:cxn modelId="{3243BFD9-C548-FB4E-AF33-E10D4E7180D1}" type="presParOf" srcId="{E8519F8B-A3C4-4749-B2A6-73C34ECFDCB5}" destId="{CE3F3C0C-7367-7342-A03A-2F0F9BC1DCE4}" srcOrd="3" destOrd="0" presId="urn:microsoft.com/office/officeart/2005/8/layout/list1"/>
    <dgm:cxn modelId="{103A1864-7D0D-B64C-AA59-DE890DAECA34}" type="presParOf" srcId="{E8519F8B-A3C4-4749-B2A6-73C34ECFDCB5}" destId="{E837A13F-0A44-164D-9858-9451B0038A18}" srcOrd="4" destOrd="0" presId="urn:microsoft.com/office/officeart/2005/8/layout/list1"/>
    <dgm:cxn modelId="{2F4721B0-7765-AE46-B3E4-8D6111C80D73}" type="presParOf" srcId="{E837A13F-0A44-164D-9858-9451B0038A18}" destId="{1511CCF3-FD72-E04C-BFAB-A47D96EBC4A4}" srcOrd="0" destOrd="0" presId="urn:microsoft.com/office/officeart/2005/8/layout/list1"/>
    <dgm:cxn modelId="{5FE98BE0-4E3B-774F-B988-26B7539E7340}" type="presParOf" srcId="{E837A13F-0A44-164D-9858-9451B0038A18}" destId="{30C0649D-1FFA-2F4D-82CB-2C46F529E51F}" srcOrd="1" destOrd="0" presId="urn:microsoft.com/office/officeart/2005/8/layout/list1"/>
    <dgm:cxn modelId="{5D5595D2-B30F-7F4A-8561-4415CE4263AF}" type="presParOf" srcId="{E8519F8B-A3C4-4749-B2A6-73C34ECFDCB5}" destId="{FA87D90E-4CA1-9342-8174-B865BD5FA644}" srcOrd="5" destOrd="0" presId="urn:microsoft.com/office/officeart/2005/8/layout/list1"/>
    <dgm:cxn modelId="{509AC2FA-A597-B843-A49C-E81205ACE8A6}" type="presParOf" srcId="{E8519F8B-A3C4-4749-B2A6-73C34ECFDCB5}" destId="{88F3E0DF-6782-2A49-A4BF-FC1F237086C1}" srcOrd="6" destOrd="0" presId="urn:microsoft.com/office/officeart/2005/8/layout/list1"/>
    <dgm:cxn modelId="{6231D570-F7EF-2A4B-BD9C-BC62B19C577D}" type="presParOf" srcId="{E8519F8B-A3C4-4749-B2A6-73C34ECFDCB5}" destId="{AC0977BC-C51B-CA4F-BCB8-EE99EEA89C23}" srcOrd="7" destOrd="0" presId="urn:microsoft.com/office/officeart/2005/8/layout/list1"/>
    <dgm:cxn modelId="{DC748B80-3684-2846-AFAC-CD3E648EE7A5}" type="presParOf" srcId="{E8519F8B-A3C4-4749-B2A6-73C34ECFDCB5}" destId="{B7FE577E-D04C-3343-A49D-E75291312F1D}" srcOrd="8" destOrd="0" presId="urn:microsoft.com/office/officeart/2005/8/layout/list1"/>
    <dgm:cxn modelId="{69FFF8FE-F406-9E4F-81BD-8642FBB42721}" type="presParOf" srcId="{B7FE577E-D04C-3343-A49D-E75291312F1D}" destId="{AB0059E4-0D35-9945-BE22-DE2B57EC3CF6}" srcOrd="0" destOrd="0" presId="urn:microsoft.com/office/officeart/2005/8/layout/list1"/>
    <dgm:cxn modelId="{EB419EE8-582C-4B4F-9CF0-99F31AE9D9D7}" type="presParOf" srcId="{B7FE577E-D04C-3343-A49D-E75291312F1D}" destId="{E4956F22-A169-7B41-9A3B-F8130597DA5C}" srcOrd="1" destOrd="0" presId="urn:microsoft.com/office/officeart/2005/8/layout/list1"/>
    <dgm:cxn modelId="{74A5AB34-3D4D-BC40-8422-D804FD696599}" type="presParOf" srcId="{E8519F8B-A3C4-4749-B2A6-73C34ECFDCB5}" destId="{B525C023-82DB-CF4A-AF7C-B2BE43C68FFD}" srcOrd="9" destOrd="0" presId="urn:microsoft.com/office/officeart/2005/8/layout/list1"/>
    <dgm:cxn modelId="{7A5FC8B1-72FF-044C-A771-EB846EDEC24F}" type="presParOf" srcId="{E8519F8B-A3C4-4749-B2A6-73C34ECFDCB5}" destId="{C8830813-1A49-A44F-812E-7E45E6A5E4C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E4A3C5-EBE3-41E6-B21F-741F365679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7869CB9-7166-4C71-AC4E-C352C1C3743B}">
      <dgm:prSet/>
      <dgm:spPr/>
      <dgm:t>
        <a:bodyPr/>
        <a:lstStyle/>
        <a:p>
          <a:r>
            <a:rPr lang="pt-BR"/>
            <a:t>“Versionamento de APIs” permite criação de versões para publicação de atualizações sem impacto aos clientes;</a:t>
          </a:r>
          <a:endParaRPr lang="en-US"/>
        </a:p>
      </dgm:t>
    </dgm:pt>
    <dgm:pt modelId="{0171A3FF-4A12-4F20-B403-2DA273CAFB29}" type="parTrans" cxnId="{A8A3B735-D34B-4D74-AF8C-BD86977A7D7C}">
      <dgm:prSet/>
      <dgm:spPr/>
      <dgm:t>
        <a:bodyPr/>
        <a:lstStyle/>
        <a:p>
          <a:endParaRPr lang="en-US"/>
        </a:p>
      </dgm:t>
    </dgm:pt>
    <dgm:pt modelId="{CFE29A5D-56F7-4A40-B3BF-8D5A8C6FCB9E}" type="sibTrans" cxnId="{A8A3B735-D34B-4D74-AF8C-BD86977A7D7C}">
      <dgm:prSet/>
      <dgm:spPr/>
      <dgm:t>
        <a:bodyPr/>
        <a:lstStyle/>
        <a:p>
          <a:endParaRPr lang="en-US"/>
        </a:p>
      </dgm:t>
    </dgm:pt>
    <dgm:pt modelId="{526763F1-C4F5-4FC9-BC3D-709D53E95DC0}">
      <dgm:prSet/>
      <dgm:spPr/>
      <dgm:t>
        <a:bodyPr/>
        <a:lstStyle/>
        <a:p>
          <a:r>
            <a:rPr lang="pt-BR"/>
            <a:t>Segurança Autenticação e Autorização (Lambda Authorizer, Cognito, IAM);</a:t>
          </a:r>
          <a:endParaRPr lang="en-US"/>
        </a:p>
      </dgm:t>
    </dgm:pt>
    <dgm:pt modelId="{C2D75C7C-3CA8-411D-B2CE-053637893EEE}" type="parTrans" cxnId="{11F00CE9-9353-4B99-8AC4-B4B1D0E62A81}">
      <dgm:prSet/>
      <dgm:spPr/>
      <dgm:t>
        <a:bodyPr/>
        <a:lstStyle/>
        <a:p>
          <a:endParaRPr lang="en-US"/>
        </a:p>
      </dgm:t>
    </dgm:pt>
    <dgm:pt modelId="{6285812C-A4A4-4900-909D-416CABE3EE8B}" type="sibTrans" cxnId="{11F00CE9-9353-4B99-8AC4-B4B1D0E62A81}">
      <dgm:prSet/>
      <dgm:spPr/>
      <dgm:t>
        <a:bodyPr/>
        <a:lstStyle/>
        <a:p>
          <a:endParaRPr lang="en-US"/>
        </a:p>
      </dgm:t>
    </dgm:pt>
    <dgm:pt modelId="{FA3A0D4C-0548-4437-ACC4-3B962409D31B}">
      <dgm:prSet/>
      <dgm:spPr/>
      <dgm:t>
        <a:bodyPr/>
        <a:lstStyle/>
        <a:p>
          <a:r>
            <a:rPr lang="pt-BR"/>
            <a:t>Documentação Swagger e Open API;</a:t>
          </a:r>
          <a:endParaRPr lang="en-US"/>
        </a:p>
      </dgm:t>
    </dgm:pt>
    <dgm:pt modelId="{33DE2CA4-1DFF-4D63-BB0D-F8C4324066CB}" type="parTrans" cxnId="{B4EDE39F-7921-4094-8310-9C8CDD1BA7C2}">
      <dgm:prSet/>
      <dgm:spPr/>
      <dgm:t>
        <a:bodyPr/>
        <a:lstStyle/>
        <a:p>
          <a:endParaRPr lang="en-US"/>
        </a:p>
      </dgm:t>
    </dgm:pt>
    <dgm:pt modelId="{AF3B1206-5BEF-4101-AD18-25EF9E68313E}" type="sibTrans" cxnId="{B4EDE39F-7921-4094-8310-9C8CDD1BA7C2}">
      <dgm:prSet/>
      <dgm:spPr/>
      <dgm:t>
        <a:bodyPr/>
        <a:lstStyle/>
        <a:p>
          <a:endParaRPr lang="en-US"/>
        </a:p>
      </dgm:t>
    </dgm:pt>
    <dgm:pt modelId="{3977069E-CB90-434F-AE44-1B11A3B8D5E0}">
      <dgm:prSet/>
      <dgm:spPr/>
      <dgm:t>
        <a:bodyPr/>
        <a:lstStyle/>
        <a:p>
          <a:r>
            <a:rPr lang="pt-BR"/>
            <a:t>Transformação e validação de </a:t>
          </a:r>
          <a:r>
            <a:rPr lang="pt-BR" i="1"/>
            <a:t>requests and responses  </a:t>
          </a:r>
          <a:r>
            <a:rPr lang="pt-BR"/>
            <a:t>no nível de API;</a:t>
          </a:r>
          <a:endParaRPr lang="en-US"/>
        </a:p>
      </dgm:t>
    </dgm:pt>
    <dgm:pt modelId="{D2B5FE9B-F2F8-4731-84FE-3569FD65D315}" type="parTrans" cxnId="{5ACC1CCE-E966-4068-AA13-24EFA4646CA1}">
      <dgm:prSet/>
      <dgm:spPr/>
      <dgm:t>
        <a:bodyPr/>
        <a:lstStyle/>
        <a:p>
          <a:endParaRPr lang="en-US"/>
        </a:p>
      </dgm:t>
    </dgm:pt>
    <dgm:pt modelId="{E8BF68B2-BDC9-4428-983E-A53BA4CD6D24}" type="sibTrans" cxnId="{5ACC1CCE-E966-4068-AA13-24EFA4646CA1}">
      <dgm:prSet/>
      <dgm:spPr/>
      <dgm:t>
        <a:bodyPr/>
        <a:lstStyle/>
        <a:p>
          <a:endParaRPr lang="en-US"/>
        </a:p>
      </dgm:t>
    </dgm:pt>
    <dgm:pt modelId="{D4DBB0DE-F3CB-4483-92D7-F73137BDE94C}">
      <dgm:prSet/>
      <dgm:spPr/>
      <dgm:t>
        <a:bodyPr/>
        <a:lstStyle/>
        <a:p>
          <a:r>
            <a:rPr lang="pt-BR"/>
            <a:t>Cache nas respostas (parametrizável) máximo de 1 hora;</a:t>
          </a:r>
          <a:endParaRPr lang="en-US"/>
        </a:p>
      </dgm:t>
    </dgm:pt>
    <dgm:pt modelId="{5E8FED67-A919-4C64-8563-D8CCAC4365AF}" type="parTrans" cxnId="{FBA5554E-F149-4027-85BB-9557796C10DD}">
      <dgm:prSet/>
      <dgm:spPr/>
      <dgm:t>
        <a:bodyPr/>
        <a:lstStyle/>
        <a:p>
          <a:endParaRPr lang="en-US"/>
        </a:p>
      </dgm:t>
    </dgm:pt>
    <dgm:pt modelId="{14CE5BB2-4F5B-42AD-9F04-960243279526}" type="sibTrans" cxnId="{FBA5554E-F149-4027-85BB-9557796C10DD}">
      <dgm:prSet/>
      <dgm:spPr/>
      <dgm:t>
        <a:bodyPr/>
        <a:lstStyle/>
        <a:p>
          <a:endParaRPr lang="en-US"/>
        </a:p>
      </dgm:t>
    </dgm:pt>
    <dgm:pt modelId="{8C5A372F-2DF6-4179-8A90-77921656458A}">
      <dgm:prSet/>
      <dgm:spPr/>
      <dgm:t>
        <a:bodyPr/>
        <a:lstStyle/>
        <a:p>
          <a:r>
            <a:rPr lang="pt-BR"/>
            <a:t>Configuração de Rate Limit ;</a:t>
          </a:r>
          <a:endParaRPr lang="en-US"/>
        </a:p>
      </dgm:t>
    </dgm:pt>
    <dgm:pt modelId="{E7A1EB4E-E84F-4ACB-8703-A9B1DCA34359}" type="parTrans" cxnId="{4F2A27A7-A97E-4BDC-B17D-EBD824752196}">
      <dgm:prSet/>
      <dgm:spPr/>
      <dgm:t>
        <a:bodyPr/>
        <a:lstStyle/>
        <a:p>
          <a:endParaRPr lang="en-US"/>
        </a:p>
      </dgm:t>
    </dgm:pt>
    <dgm:pt modelId="{786CEB39-F718-4712-875D-3676B4D5A96C}" type="sibTrans" cxnId="{4F2A27A7-A97E-4BDC-B17D-EBD824752196}">
      <dgm:prSet/>
      <dgm:spPr/>
      <dgm:t>
        <a:bodyPr/>
        <a:lstStyle/>
        <a:p>
          <a:endParaRPr lang="en-US"/>
        </a:p>
      </dgm:t>
    </dgm:pt>
    <dgm:pt modelId="{E9F7A3A0-D7F8-458E-B617-0DC6D1D79AB6}">
      <dgm:prSet/>
      <dgm:spPr/>
      <dgm:t>
        <a:bodyPr/>
        <a:lstStyle/>
        <a:p>
          <a:r>
            <a:rPr lang="pt-BR"/>
            <a:t>Monitoramento (CloudWatch);</a:t>
          </a:r>
          <a:endParaRPr lang="en-US"/>
        </a:p>
      </dgm:t>
    </dgm:pt>
    <dgm:pt modelId="{78D72CC9-BB43-4B1F-B25B-028F57BD93DA}" type="parTrans" cxnId="{E7F168B4-051D-4814-8F58-2C4CBF4FEFD1}">
      <dgm:prSet/>
      <dgm:spPr/>
      <dgm:t>
        <a:bodyPr/>
        <a:lstStyle/>
        <a:p>
          <a:endParaRPr lang="en-US"/>
        </a:p>
      </dgm:t>
    </dgm:pt>
    <dgm:pt modelId="{B585E586-AB8A-450C-84A6-47007ADE0A0F}" type="sibTrans" cxnId="{E7F168B4-051D-4814-8F58-2C4CBF4FEFD1}">
      <dgm:prSet/>
      <dgm:spPr/>
      <dgm:t>
        <a:bodyPr/>
        <a:lstStyle/>
        <a:p>
          <a:endParaRPr lang="en-US"/>
        </a:p>
      </dgm:t>
    </dgm:pt>
    <dgm:pt modelId="{6A2895B6-BD80-4BDB-8A0F-4C7EC73A44C9}" type="pres">
      <dgm:prSet presAssocID="{08E4A3C5-EBE3-41E6-B21F-741F365679F4}" presName="root" presStyleCnt="0">
        <dgm:presLayoutVars>
          <dgm:dir/>
          <dgm:resizeHandles val="exact"/>
        </dgm:presLayoutVars>
      </dgm:prSet>
      <dgm:spPr/>
    </dgm:pt>
    <dgm:pt modelId="{1A41BC0E-4632-47B7-99CD-DC899D0E64F0}" type="pres">
      <dgm:prSet presAssocID="{C7869CB9-7166-4C71-AC4E-C352C1C3743B}" presName="compNode" presStyleCnt="0"/>
      <dgm:spPr/>
    </dgm:pt>
    <dgm:pt modelId="{1748F300-A11F-4D10-8E3F-CEED83611308}" type="pres">
      <dgm:prSet presAssocID="{C7869CB9-7166-4C71-AC4E-C352C1C3743B}" presName="bgRect" presStyleLbl="bgShp" presStyleIdx="0" presStyleCnt="7"/>
      <dgm:spPr/>
    </dgm:pt>
    <dgm:pt modelId="{2DDCF06B-57C3-4852-A646-EC03578DD134}" type="pres">
      <dgm:prSet presAssocID="{C7869CB9-7166-4C71-AC4E-C352C1C3743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7EFC5F10-BD33-4ADB-B476-066CA7AE7490}" type="pres">
      <dgm:prSet presAssocID="{C7869CB9-7166-4C71-AC4E-C352C1C3743B}" presName="spaceRect" presStyleCnt="0"/>
      <dgm:spPr/>
    </dgm:pt>
    <dgm:pt modelId="{DBF47DF0-9104-4A03-9B0D-7A8DDEA38027}" type="pres">
      <dgm:prSet presAssocID="{C7869CB9-7166-4C71-AC4E-C352C1C3743B}" presName="parTx" presStyleLbl="revTx" presStyleIdx="0" presStyleCnt="7">
        <dgm:presLayoutVars>
          <dgm:chMax val="0"/>
          <dgm:chPref val="0"/>
        </dgm:presLayoutVars>
      </dgm:prSet>
      <dgm:spPr/>
    </dgm:pt>
    <dgm:pt modelId="{733AB506-199A-41BE-945B-397ED82B3431}" type="pres">
      <dgm:prSet presAssocID="{CFE29A5D-56F7-4A40-B3BF-8D5A8C6FCB9E}" presName="sibTrans" presStyleCnt="0"/>
      <dgm:spPr/>
    </dgm:pt>
    <dgm:pt modelId="{DB1BD890-2705-4391-B306-AA515B8DC7D7}" type="pres">
      <dgm:prSet presAssocID="{526763F1-C4F5-4FC9-BC3D-709D53E95DC0}" presName="compNode" presStyleCnt="0"/>
      <dgm:spPr/>
    </dgm:pt>
    <dgm:pt modelId="{B640C40F-8765-46BB-ABF9-A34857531079}" type="pres">
      <dgm:prSet presAssocID="{526763F1-C4F5-4FC9-BC3D-709D53E95DC0}" presName="bgRect" presStyleLbl="bgShp" presStyleIdx="1" presStyleCnt="7"/>
      <dgm:spPr/>
    </dgm:pt>
    <dgm:pt modelId="{B2D100EE-B760-4E29-B95E-5E4ED1EAE60C}" type="pres">
      <dgm:prSet presAssocID="{526763F1-C4F5-4FC9-BC3D-709D53E95DC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53DA6B9-3F9D-4AB1-9A2B-FB3B06F694B3}" type="pres">
      <dgm:prSet presAssocID="{526763F1-C4F5-4FC9-BC3D-709D53E95DC0}" presName="spaceRect" presStyleCnt="0"/>
      <dgm:spPr/>
    </dgm:pt>
    <dgm:pt modelId="{70504758-D27A-40F2-85EB-7B89C0C9468F}" type="pres">
      <dgm:prSet presAssocID="{526763F1-C4F5-4FC9-BC3D-709D53E95DC0}" presName="parTx" presStyleLbl="revTx" presStyleIdx="1" presStyleCnt="7">
        <dgm:presLayoutVars>
          <dgm:chMax val="0"/>
          <dgm:chPref val="0"/>
        </dgm:presLayoutVars>
      </dgm:prSet>
      <dgm:spPr/>
    </dgm:pt>
    <dgm:pt modelId="{748E0929-DA60-499A-9C01-3FDED6CD4698}" type="pres">
      <dgm:prSet presAssocID="{6285812C-A4A4-4900-909D-416CABE3EE8B}" presName="sibTrans" presStyleCnt="0"/>
      <dgm:spPr/>
    </dgm:pt>
    <dgm:pt modelId="{A1287927-D08B-4D8D-9B2E-8B7BE877357D}" type="pres">
      <dgm:prSet presAssocID="{FA3A0D4C-0548-4437-ACC4-3B962409D31B}" presName="compNode" presStyleCnt="0"/>
      <dgm:spPr/>
    </dgm:pt>
    <dgm:pt modelId="{3AEB6760-1500-4FB0-A742-F37EBA3C5715}" type="pres">
      <dgm:prSet presAssocID="{FA3A0D4C-0548-4437-ACC4-3B962409D31B}" presName="bgRect" presStyleLbl="bgShp" presStyleIdx="2" presStyleCnt="7"/>
      <dgm:spPr/>
    </dgm:pt>
    <dgm:pt modelId="{BD04B310-9A38-4C9D-A533-DA193774A465}" type="pres">
      <dgm:prSet presAssocID="{FA3A0D4C-0548-4437-ACC4-3B962409D31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D3259C7-2F63-4D33-97B1-EB7CD8ECE128}" type="pres">
      <dgm:prSet presAssocID="{FA3A0D4C-0548-4437-ACC4-3B962409D31B}" presName="spaceRect" presStyleCnt="0"/>
      <dgm:spPr/>
    </dgm:pt>
    <dgm:pt modelId="{945FB240-63F6-4B47-8340-BAB70ABAB4AC}" type="pres">
      <dgm:prSet presAssocID="{FA3A0D4C-0548-4437-ACC4-3B962409D31B}" presName="parTx" presStyleLbl="revTx" presStyleIdx="2" presStyleCnt="7">
        <dgm:presLayoutVars>
          <dgm:chMax val="0"/>
          <dgm:chPref val="0"/>
        </dgm:presLayoutVars>
      </dgm:prSet>
      <dgm:spPr/>
    </dgm:pt>
    <dgm:pt modelId="{A61CFC1F-E439-4BA6-9B6F-A98551716034}" type="pres">
      <dgm:prSet presAssocID="{AF3B1206-5BEF-4101-AD18-25EF9E68313E}" presName="sibTrans" presStyleCnt="0"/>
      <dgm:spPr/>
    </dgm:pt>
    <dgm:pt modelId="{C1DBEB1D-5C3A-4D8E-AE4D-C10E1F31D218}" type="pres">
      <dgm:prSet presAssocID="{3977069E-CB90-434F-AE44-1B11A3B8D5E0}" presName="compNode" presStyleCnt="0"/>
      <dgm:spPr/>
    </dgm:pt>
    <dgm:pt modelId="{E051FBD3-4EB7-4E9A-92EA-14C374D0A587}" type="pres">
      <dgm:prSet presAssocID="{3977069E-CB90-434F-AE44-1B11A3B8D5E0}" presName="bgRect" presStyleLbl="bgShp" presStyleIdx="3" presStyleCnt="7"/>
      <dgm:spPr/>
    </dgm:pt>
    <dgm:pt modelId="{7FB859BF-3177-4A25-AA48-537856EDCC58}" type="pres">
      <dgm:prSet presAssocID="{3977069E-CB90-434F-AE44-1B11A3B8D5E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75B79E2-2276-4334-96F6-BFDE7B0E2624}" type="pres">
      <dgm:prSet presAssocID="{3977069E-CB90-434F-AE44-1B11A3B8D5E0}" presName="spaceRect" presStyleCnt="0"/>
      <dgm:spPr/>
    </dgm:pt>
    <dgm:pt modelId="{87969FE9-6CCB-451E-BECE-8F57ED8DE575}" type="pres">
      <dgm:prSet presAssocID="{3977069E-CB90-434F-AE44-1B11A3B8D5E0}" presName="parTx" presStyleLbl="revTx" presStyleIdx="3" presStyleCnt="7">
        <dgm:presLayoutVars>
          <dgm:chMax val="0"/>
          <dgm:chPref val="0"/>
        </dgm:presLayoutVars>
      </dgm:prSet>
      <dgm:spPr/>
    </dgm:pt>
    <dgm:pt modelId="{172AF8DA-4BB9-4163-B2B1-EA067C3CC6BB}" type="pres">
      <dgm:prSet presAssocID="{E8BF68B2-BDC9-4428-983E-A53BA4CD6D24}" presName="sibTrans" presStyleCnt="0"/>
      <dgm:spPr/>
    </dgm:pt>
    <dgm:pt modelId="{E137EE1B-43A2-43F9-B008-376D9CE7061A}" type="pres">
      <dgm:prSet presAssocID="{D4DBB0DE-F3CB-4483-92D7-F73137BDE94C}" presName="compNode" presStyleCnt="0"/>
      <dgm:spPr/>
    </dgm:pt>
    <dgm:pt modelId="{53980105-DB9C-42DC-9661-88260B3CD968}" type="pres">
      <dgm:prSet presAssocID="{D4DBB0DE-F3CB-4483-92D7-F73137BDE94C}" presName="bgRect" presStyleLbl="bgShp" presStyleIdx="4" presStyleCnt="7"/>
      <dgm:spPr/>
    </dgm:pt>
    <dgm:pt modelId="{2276898A-212A-4461-8BE4-E24F1B6D6673}" type="pres">
      <dgm:prSet presAssocID="{D4DBB0DE-F3CB-4483-92D7-F73137BDE94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0A3B11A-E1FD-409B-8BDC-77F528C0D6DB}" type="pres">
      <dgm:prSet presAssocID="{D4DBB0DE-F3CB-4483-92D7-F73137BDE94C}" presName="spaceRect" presStyleCnt="0"/>
      <dgm:spPr/>
    </dgm:pt>
    <dgm:pt modelId="{C9FC1290-2E2D-4FA3-9F46-FB0CFA1D9C23}" type="pres">
      <dgm:prSet presAssocID="{D4DBB0DE-F3CB-4483-92D7-F73137BDE94C}" presName="parTx" presStyleLbl="revTx" presStyleIdx="4" presStyleCnt="7">
        <dgm:presLayoutVars>
          <dgm:chMax val="0"/>
          <dgm:chPref val="0"/>
        </dgm:presLayoutVars>
      </dgm:prSet>
      <dgm:spPr/>
    </dgm:pt>
    <dgm:pt modelId="{115B5A59-ED85-4684-B5FA-E170C3429F28}" type="pres">
      <dgm:prSet presAssocID="{14CE5BB2-4F5B-42AD-9F04-960243279526}" presName="sibTrans" presStyleCnt="0"/>
      <dgm:spPr/>
    </dgm:pt>
    <dgm:pt modelId="{EDD0101C-234D-47EF-89B3-C5DFF94734E5}" type="pres">
      <dgm:prSet presAssocID="{8C5A372F-2DF6-4179-8A90-77921656458A}" presName="compNode" presStyleCnt="0"/>
      <dgm:spPr/>
    </dgm:pt>
    <dgm:pt modelId="{2214BB75-4EF4-4250-B39F-77BCC0FF49F5}" type="pres">
      <dgm:prSet presAssocID="{8C5A372F-2DF6-4179-8A90-77921656458A}" presName="bgRect" presStyleLbl="bgShp" presStyleIdx="5" presStyleCnt="7"/>
      <dgm:spPr/>
    </dgm:pt>
    <dgm:pt modelId="{A2733449-06D1-4130-AE9C-315CF36AC3D5}" type="pres">
      <dgm:prSet presAssocID="{8C5A372F-2DF6-4179-8A90-77921656458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A1B4E513-8FB7-4A48-9555-0AF82F5B96FB}" type="pres">
      <dgm:prSet presAssocID="{8C5A372F-2DF6-4179-8A90-77921656458A}" presName="spaceRect" presStyleCnt="0"/>
      <dgm:spPr/>
    </dgm:pt>
    <dgm:pt modelId="{18D9F5A7-CF66-4848-B5AE-838887E3744B}" type="pres">
      <dgm:prSet presAssocID="{8C5A372F-2DF6-4179-8A90-77921656458A}" presName="parTx" presStyleLbl="revTx" presStyleIdx="5" presStyleCnt="7">
        <dgm:presLayoutVars>
          <dgm:chMax val="0"/>
          <dgm:chPref val="0"/>
        </dgm:presLayoutVars>
      </dgm:prSet>
      <dgm:spPr/>
    </dgm:pt>
    <dgm:pt modelId="{57D94FBA-9FA6-4FF1-88BB-DC6851AD311F}" type="pres">
      <dgm:prSet presAssocID="{786CEB39-F718-4712-875D-3676B4D5A96C}" presName="sibTrans" presStyleCnt="0"/>
      <dgm:spPr/>
    </dgm:pt>
    <dgm:pt modelId="{E14CC9EF-DFE5-46C0-B37C-53E8BCE8E983}" type="pres">
      <dgm:prSet presAssocID="{E9F7A3A0-D7F8-458E-B617-0DC6D1D79AB6}" presName="compNode" presStyleCnt="0"/>
      <dgm:spPr/>
    </dgm:pt>
    <dgm:pt modelId="{5DF6576C-1DB8-44B2-9900-D0ECCAF43698}" type="pres">
      <dgm:prSet presAssocID="{E9F7A3A0-D7F8-458E-B617-0DC6D1D79AB6}" presName="bgRect" presStyleLbl="bgShp" presStyleIdx="6" presStyleCnt="7"/>
      <dgm:spPr/>
    </dgm:pt>
    <dgm:pt modelId="{7838EF3C-6801-4E7D-B03E-265AD9710D88}" type="pres">
      <dgm:prSet presAssocID="{E9F7A3A0-D7F8-458E-B617-0DC6D1D79AB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AECA7A8B-5FF3-4D14-B5DE-8C6CD176F17D}" type="pres">
      <dgm:prSet presAssocID="{E9F7A3A0-D7F8-458E-B617-0DC6D1D79AB6}" presName="spaceRect" presStyleCnt="0"/>
      <dgm:spPr/>
    </dgm:pt>
    <dgm:pt modelId="{3DED8193-10A3-49B8-B9DB-82F8B357F44A}" type="pres">
      <dgm:prSet presAssocID="{E9F7A3A0-D7F8-458E-B617-0DC6D1D79AB6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8A3B735-D34B-4D74-AF8C-BD86977A7D7C}" srcId="{08E4A3C5-EBE3-41E6-B21F-741F365679F4}" destId="{C7869CB9-7166-4C71-AC4E-C352C1C3743B}" srcOrd="0" destOrd="0" parTransId="{0171A3FF-4A12-4F20-B403-2DA273CAFB29}" sibTransId="{CFE29A5D-56F7-4A40-B3BF-8D5A8C6FCB9E}"/>
    <dgm:cxn modelId="{FBA5554E-F149-4027-85BB-9557796C10DD}" srcId="{08E4A3C5-EBE3-41E6-B21F-741F365679F4}" destId="{D4DBB0DE-F3CB-4483-92D7-F73137BDE94C}" srcOrd="4" destOrd="0" parTransId="{5E8FED67-A919-4C64-8563-D8CCAC4365AF}" sibTransId="{14CE5BB2-4F5B-42AD-9F04-960243279526}"/>
    <dgm:cxn modelId="{7A386C4F-29B3-4110-BA34-4FEE354DF193}" type="presOf" srcId="{526763F1-C4F5-4FC9-BC3D-709D53E95DC0}" destId="{70504758-D27A-40F2-85EB-7B89C0C9468F}" srcOrd="0" destOrd="0" presId="urn:microsoft.com/office/officeart/2018/2/layout/IconVerticalSolidList"/>
    <dgm:cxn modelId="{73374D6C-B92F-433A-9D66-36946D29041D}" type="presOf" srcId="{D4DBB0DE-F3CB-4483-92D7-F73137BDE94C}" destId="{C9FC1290-2E2D-4FA3-9F46-FB0CFA1D9C23}" srcOrd="0" destOrd="0" presId="urn:microsoft.com/office/officeart/2018/2/layout/IconVerticalSolidList"/>
    <dgm:cxn modelId="{66F46179-2CF1-43CD-AE59-74C4C05E87E0}" type="presOf" srcId="{8C5A372F-2DF6-4179-8A90-77921656458A}" destId="{18D9F5A7-CF66-4848-B5AE-838887E3744B}" srcOrd="0" destOrd="0" presId="urn:microsoft.com/office/officeart/2018/2/layout/IconVerticalSolidList"/>
    <dgm:cxn modelId="{EAA3347D-F6E6-460B-BF50-851BBD7F44A3}" type="presOf" srcId="{3977069E-CB90-434F-AE44-1B11A3B8D5E0}" destId="{87969FE9-6CCB-451E-BECE-8F57ED8DE575}" srcOrd="0" destOrd="0" presId="urn:microsoft.com/office/officeart/2018/2/layout/IconVerticalSolidList"/>
    <dgm:cxn modelId="{58785499-E9F9-4A19-B54E-0CC8DD87C13E}" type="presOf" srcId="{E9F7A3A0-D7F8-458E-B617-0DC6D1D79AB6}" destId="{3DED8193-10A3-49B8-B9DB-82F8B357F44A}" srcOrd="0" destOrd="0" presId="urn:microsoft.com/office/officeart/2018/2/layout/IconVerticalSolidList"/>
    <dgm:cxn modelId="{84AA459F-997C-41E2-B2F3-35D9C3E8CAE6}" type="presOf" srcId="{FA3A0D4C-0548-4437-ACC4-3B962409D31B}" destId="{945FB240-63F6-4B47-8340-BAB70ABAB4AC}" srcOrd="0" destOrd="0" presId="urn:microsoft.com/office/officeart/2018/2/layout/IconVerticalSolidList"/>
    <dgm:cxn modelId="{B4EDE39F-7921-4094-8310-9C8CDD1BA7C2}" srcId="{08E4A3C5-EBE3-41E6-B21F-741F365679F4}" destId="{FA3A0D4C-0548-4437-ACC4-3B962409D31B}" srcOrd="2" destOrd="0" parTransId="{33DE2CA4-1DFF-4D63-BB0D-F8C4324066CB}" sibTransId="{AF3B1206-5BEF-4101-AD18-25EF9E68313E}"/>
    <dgm:cxn modelId="{4CFB50A0-7B51-49EF-9976-20DE5678C034}" type="presOf" srcId="{C7869CB9-7166-4C71-AC4E-C352C1C3743B}" destId="{DBF47DF0-9104-4A03-9B0D-7A8DDEA38027}" srcOrd="0" destOrd="0" presId="urn:microsoft.com/office/officeart/2018/2/layout/IconVerticalSolidList"/>
    <dgm:cxn modelId="{4F2A27A7-A97E-4BDC-B17D-EBD824752196}" srcId="{08E4A3C5-EBE3-41E6-B21F-741F365679F4}" destId="{8C5A372F-2DF6-4179-8A90-77921656458A}" srcOrd="5" destOrd="0" parTransId="{E7A1EB4E-E84F-4ACB-8703-A9B1DCA34359}" sibTransId="{786CEB39-F718-4712-875D-3676B4D5A96C}"/>
    <dgm:cxn modelId="{E7F168B4-051D-4814-8F58-2C4CBF4FEFD1}" srcId="{08E4A3C5-EBE3-41E6-B21F-741F365679F4}" destId="{E9F7A3A0-D7F8-458E-B617-0DC6D1D79AB6}" srcOrd="6" destOrd="0" parTransId="{78D72CC9-BB43-4B1F-B25B-028F57BD93DA}" sibTransId="{B585E586-AB8A-450C-84A6-47007ADE0A0F}"/>
    <dgm:cxn modelId="{5ACC1CCE-E966-4068-AA13-24EFA4646CA1}" srcId="{08E4A3C5-EBE3-41E6-B21F-741F365679F4}" destId="{3977069E-CB90-434F-AE44-1B11A3B8D5E0}" srcOrd="3" destOrd="0" parTransId="{D2B5FE9B-F2F8-4731-84FE-3569FD65D315}" sibTransId="{E8BF68B2-BDC9-4428-983E-A53BA4CD6D24}"/>
    <dgm:cxn modelId="{11F00CE9-9353-4B99-8AC4-B4B1D0E62A81}" srcId="{08E4A3C5-EBE3-41E6-B21F-741F365679F4}" destId="{526763F1-C4F5-4FC9-BC3D-709D53E95DC0}" srcOrd="1" destOrd="0" parTransId="{C2D75C7C-3CA8-411D-B2CE-053637893EEE}" sibTransId="{6285812C-A4A4-4900-909D-416CABE3EE8B}"/>
    <dgm:cxn modelId="{78AAC1F5-D0DC-4E39-AD3B-2EDB8D826F4D}" type="presOf" srcId="{08E4A3C5-EBE3-41E6-B21F-741F365679F4}" destId="{6A2895B6-BD80-4BDB-8A0F-4C7EC73A44C9}" srcOrd="0" destOrd="0" presId="urn:microsoft.com/office/officeart/2018/2/layout/IconVerticalSolidList"/>
    <dgm:cxn modelId="{4957317E-7BD4-4DDA-8029-D03D9DF4A9F4}" type="presParOf" srcId="{6A2895B6-BD80-4BDB-8A0F-4C7EC73A44C9}" destId="{1A41BC0E-4632-47B7-99CD-DC899D0E64F0}" srcOrd="0" destOrd="0" presId="urn:microsoft.com/office/officeart/2018/2/layout/IconVerticalSolidList"/>
    <dgm:cxn modelId="{3CF3D21E-C28B-4979-9979-12A73FE3DEAA}" type="presParOf" srcId="{1A41BC0E-4632-47B7-99CD-DC899D0E64F0}" destId="{1748F300-A11F-4D10-8E3F-CEED83611308}" srcOrd="0" destOrd="0" presId="urn:microsoft.com/office/officeart/2018/2/layout/IconVerticalSolidList"/>
    <dgm:cxn modelId="{D36ED2A1-0D90-4796-85E1-8ABC4AFD9DD8}" type="presParOf" srcId="{1A41BC0E-4632-47B7-99CD-DC899D0E64F0}" destId="{2DDCF06B-57C3-4852-A646-EC03578DD134}" srcOrd="1" destOrd="0" presId="urn:microsoft.com/office/officeart/2018/2/layout/IconVerticalSolidList"/>
    <dgm:cxn modelId="{454727C4-1FC1-402D-92E0-AACC6CB0E7CA}" type="presParOf" srcId="{1A41BC0E-4632-47B7-99CD-DC899D0E64F0}" destId="{7EFC5F10-BD33-4ADB-B476-066CA7AE7490}" srcOrd="2" destOrd="0" presId="urn:microsoft.com/office/officeart/2018/2/layout/IconVerticalSolidList"/>
    <dgm:cxn modelId="{28E7E9D2-9FA9-4DCF-9E4A-43BADB24D455}" type="presParOf" srcId="{1A41BC0E-4632-47B7-99CD-DC899D0E64F0}" destId="{DBF47DF0-9104-4A03-9B0D-7A8DDEA38027}" srcOrd="3" destOrd="0" presId="urn:microsoft.com/office/officeart/2018/2/layout/IconVerticalSolidList"/>
    <dgm:cxn modelId="{1AE15501-F113-4C87-8AB1-2E6A4CF438C3}" type="presParOf" srcId="{6A2895B6-BD80-4BDB-8A0F-4C7EC73A44C9}" destId="{733AB506-199A-41BE-945B-397ED82B3431}" srcOrd="1" destOrd="0" presId="urn:microsoft.com/office/officeart/2018/2/layout/IconVerticalSolidList"/>
    <dgm:cxn modelId="{2CCBDA8B-44B1-44FB-A312-EA10F52544D9}" type="presParOf" srcId="{6A2895B6-BD80-4BDB-8A0F-4C7EC73A44C9}" destId="{DB1BD890-2705-4391-B306-AA515B8DC7D7}" srcOrd="2" destOrd="0" presId="urn:microsoft.com/office/officeart/2018/2/layout/IconVerticalSolidList"/>
    <dgm:cxn modelId="{264FCAFF-61ED-40DF-89D7-3B181D570C7B}" type="presParOf" srcId="{DB1BD890-2705-4391-B306-AA515B8DC7D7}" destId="{B640C40F-8765-46BB-ABF9-A34857531079}" srcOrd="0" destOrd="0" presId="urn:microsoft.com/office/officeart/2018/2/layout/IconVerticalSolidList"/>
    <dgm:cxn modelId="{5621258F-921C-45CE-8A0E-23A0E3A32D2E}" type="presParOf" srcId="{DB1BD890-2705-4391-B306-AA515B8DC7D7}" destId="{B2D100EE-B760-4E29-B95E-5E4ED1EAE60C}" srcOrd="1" destOrd="0" presId="urn:microsoft.com/office/officeart/2018/2/layout/IconVerticalSolidList"/>
    <dgm:cxn modelId="{501781A5-228D-40BE-8710-095159885EA5}" type="presParOf" srcId="{DB1BD890-2705-4391-B306-AA515B8DC7D7}" destId="{753DA6B9-3F9D-4AB1-9A2B-FB3B06F694B3}" srcOrd="2" destOrd="0" presId="urn:microsoft.com/office/officeart/2018/2/layout/IconVerticalSolidList"/>
    <dgm:cxn modelId="{DF3EC7C9-B314-471C-AB0F-148EB32F435F}" type="presParOf" srcId="{DB1BD890-2705-4391-B306-AA515B8DC7D7}" destId="{70504758-D27A-40F2-85EB-7B89C0C9468F}" srcOrd="3" destOrd="0" presId="urn:microsoft.com/office/officeart/2018/2/layout/IconVerticalSolidList"/>
    <dgm:cxn modelId="{030B28B6-78FF-4A14-B597-D769FD0531C9}" type="presParOf" srcId="{6A2895B6-BD80-4BDB-8A0F-4C7EC73A44C9}" destId="{748E0929-DA60-499A-9C01-3FDED6CD4698}" srcOrd="3" destOrd="0" presId="urn:microsoft.com/office/officeart/2018/2/layout/IconVerticalSolidList"/>
    <dgm:cxn modelId="{4822A5CE-C4F1-4913-8840-CCC8AD273FC9}" type="presParOf" srcId="{6A2895B6-BD80-4BDB-8A0F-4C7EC73A44C9}" destId="{A1287927-D08B-4D8D-9B2E-8B7BE877357D}" srcOrd="4" destOrd="0" presId="urn:microsoft.com/office/officeart/2018/2/layout/IconVerticalSolidList"/>
    <dgm:cxn modelId="{A7D8638C-0B14-4C3C-8B68-9F2362A3E637}" type="presParOf" srcId="{A1287927-D08B-4D8D-9B2E-8B7BE877357D}" destId="{3AEB6760-1500-4FB0-A742-F37EBA3C5715}" srcOrd="0" destOrd="0" presId="urn:microsoft.com/office/officeart/2018/2/layout/IconVerticalSolidList"/>
    <dgm:cxn modelId="{8210BF76-973F-4B00-B3A0-3FD90A632797}" type="presParOf" srcId="{A1287927-D08B-4D8D-9B2E-8B7BE877357D}" destId="{BD04B310-9A38-4C9D-A533-DA193774A465}" srcOrd="1" destOrd="0" presId="urn:microsoft.com/office/officeart/2018/2/layout/IconVerticalSolidList"/>
    <dgm:cxn modelId="{6726A6D8-3EED-4528-953B-74FC9A50F4F3}" type="presParOf" srcId="{A1287927-D08B-4D8D-9B2E-8B7BE877357D}" destId="{2D3259C7-2F63-4D33-97B1-EB7CD8ECE128}" srcOrd="2" destOrd="0" presId="urn:microsoft.com/office/officeart/2018/2/layout/IconVerticalSolidList"/>
    <dgm:cxn modelId="{A8E07562-60A0-4A6E-9965-894C96CD3644}" type="presParOf" srcId="{A1287927-D08B-4D8D-9B2E-8B7BE877357D}" destId="{945FB240-63F6-4B47-8340-BAB70ABAB4AC}" srcOrd="3" destOrd="0" presId="urn:microsoft.com/office/officeart/2018/2/layout/IconVerticalSolidList"/>
    <dgm:cxn modelId="{71BD2E1C-02F9-43A7-A192-79C531A138D9}" type="presParOf" srcId="{6A2895B6-BD80-4BDB-8A0F-4C7EC73A44C9}" destId="{A61CFC1F-E439-4BA6-9B6F-A98551716034}" srcOrd="5" destOrd="0" presId="urn:microsoft.com/office/officeart/2018/2/layout/IconVerticalSolidList"/>
    <dgm:cxn modelId="{4602C134-64CE-4F10-ACDC-E60B5C2E0134}" type="presParOf" srcId="{6A2895B6-BD80-4BDB-8A0F-4C7EC73A44C9}" destId="{C1DBEB1D-5C3A-4D8E-AE4D-C10E1F31D218}" srcOrd="6" destOrd="0" presId="urn:microsoft.com/office/officeart/2018/2/layout/IconVerticalSolidList"/>
    <dgm:cxn modelId="{0985F10F-F7C2-4B0E-A5CD-1349C94A2ED2}" type="presParOf" srcId="{C1DBEB1D-5C3A-4D8E-AE4D-C10E1F31D218}" destId="{E051FBD3-4EB7-4E9A-92EA-14C374D0A587}" srcOrd="0" destOrd="0" presId="urn:microsoft.com/office/officeart/2018/2/layout/IconVerticalSolidList"/>
    <dgm:cxn modelId="{625EF6E8-9C89-410D-8B4D-DF11E9CB9954}" type="presParOf" srcId="{C1DBEB1D-5C3A-4D8E-AE4D-C10E1F31D218}" destId="{7FB859BF-3177-4A25-AA48-537856EDCC58}" srcOrd="1" destOrd="0" presId="urn:microsoft.com/office/officeart/2018/2/layout/IconVerticalSolidList"/>
    <dgm:cxn modelId="{35B59856-F301-4FD3-B115-3D45D0DFF551}" type="presParOf" srcId="{C1DBEB1D-5C3A-4D8E-AE4D-C10E1F31D218}" destId="{275B79E2-2276-4334-96F6-BFDE7B0E2624}" srcOrd="2" destOrd="0" presId="urn:microsoft.com/office/officeart/2018/2/layout/IconVerticalSolidList"/>
    <dgm:cxn modelId="{C19473F0-A65F-474F-92E6-FB8BD7BECB18}" type="presParOf" srcId="{C1DBEB1D-5C3A-4D8E-AE4D-C10E1F31D218}" destId="{87969FE9-6CCB-451E-BECE-8F57ED8DE575}" srcOrd="3" destOrd="0" presId="urn:microsoft.com/office/officeart/2018/2/layout/IconVerticalSolidList"/>
    <dgm:cxn modelId="{4366CFEB-2211-4C70-8BBE-A66F618BAA7B}" type="presParOf" srcId="{6A2895B6-BD80-4BDB-8A0F-4C7EC73A44C9}" destId="{172AF8DA-4BB9-4163-B2B1-EA067C3CC6BB}" srcOrd="7" destOrd="0" presId="urn:microsoft.com/office/officeart/2018/2/layout/IconVerticalSolidList"/>
    <dgm:cxn modelId="{58D67575-35AD-409C-87AB-E91AC7A93363}" type="presParOf" srcId="{6A2895B6-BD80-4BDB-8A0F-4C7EC73A44C9}" destId="{E137EE1B-43A2-43F9-B008-376D9CE7061A}" srcOrd="8" destOrd="0" presId="urn:microsoft.com/office/officeart/2018/2/layout/IconVerticalSolidList"/>
    <dgm:cxn modelId="{9AA2931F-1E3A-4A7D-ABFA-051E89203C0B}" type="presParOf" srcId="{E137EE1B-43A2-43F9-B008-376D9CE7061A}" destId="{53980105-DB9C-42DC-9661-88260B3CD968}" srcOrd="0" destOrd="0" presId="urn:microsoft.com/office/officeart/2018/2/layout/IconVerticalSolidList"/>
    <dgm:cxn modelId="{D25ED451-3E7E-4533-BB8F-62E4CD195DB2}" type="presParOf" srcId="{E137EE1B-43A2-43F9-B008-376D9CE7061A}" destId="{2276898A-212A-4461-8BE4-E24F1B6D6673}" srcOrd="1" destOrd="0" presId="urn:microsoft.com/office/officeart/2018/2/layout/IconVerticalSolidList"/>
    <dgm:cxn modelId="{1E293CD2-ECD3-4B26-B4D8-5795774A366A}" type="presParOf" srcId="{E137EE1B-43A2-43F9-B008-376D9CE7061A}" destId="{80A3B11A-E1FD-409B-8BDC-77F528C0D6DB}" srcOrd="2" destOrd="0" presId="urn:microsoft.com/office/officeart/2018/2/layout/IconVerticalSolidList"/>
    <dgm:cxn modelId="{183CA9E6-3E47-4E7F-886E-A53F04FA6C63}" type="presParOf" srcId="{E137EE1B-43A2-43F9-B008-376D9CE7061A}" destId="{C9FC1290-2E2D-4FA3-9F46-FB0CFA1D9C23}" srcOrd="3" destOrd="0" presId="urn:microsoft.com/office/officeart/2018/2/layout/IconVerticalSolidList"/>
    <dgm:cxn modelId="{3CD7F754-CEE9-4433-915D-7AC07DF02C5D}" type="presParOf" srcId="{6A2895B6-BD80-4BDB-8A0F-4C7EC73A44C9}" destId="{115B5A59-ED85-4684-B5FA-E170C3429F28}" srcOrd="9" destOrd="0" presId="urn:microsoft.com/office/officeart/2018/2/layout/IconVerticalSolidList"/>
    <dgm:cxn modelId="{2990F803-A5B0-4BE3-8BD7-46D0563F9DFF}" type="presParOf" srcId="{6A2895B6-BD80-4BDB-8A0F-4C7EC73A44C9}" destId="{EDD0101C-234D-47EF-89B3-C5DFF94734E5}" srcOrd="10" destOrd="0" presId="urn:microsoft.com/office/officeart/2018/2/layout/IconVerticalSolidList"/>
    <dgm:cxn modelId="{F16386BF-63FD-4D29-88F5-DD9BA53C70AD}" type="presParOf" srcId="{EDD0101C-234D-47EF-89B3-C5DFF94734E5}" destId="{2214BB75-4EF4-4250-B39F-77BCC0FF49F5}" srcOrd="0" destOrd="0" presId="urn:microsoft.com/office/officeart/2018/2/layout/IconVerticalSolidList"/>
    <dgm:cxn modelId="{3DE40C20-24C9-4B50-A05A-C006107F9950}" type="presParOf" srcId="{EDD0101C-234D-47EF-89B3-C5DFF94734E5}" destId="{A2733449-06D1-4130-AE9C-315CF36AC3D5}" srcOrd="1" destOrd="0" presId="urn:microsoft.com/office/officeart/2018/2/layout/IconVerticalSolidList"/>
    <dgm:cxn modelId="{4BCD0AD5-523C-41EA-AB2B-4AB8CEE312AE}" type="presParOf" srcId="{EDD0101C-234D-47EF-89B3-C5DFF94734E5}" destId="{A1B4E513-8FB7-4A48-9555-0AF82F5B96FB}" srcOrd="2" destOrd="0" presId="urn:microsoft.com/office/officeart/2018/2/layout/IconVerticalSolidList"/>
    <dgm:cxn modelId="{EEAA9A60-A97D-4987-8083-85A657A965B2}" type="presParOf" srcId="{EDD0101C-234D-47EF-89B3-C5DFF94734E5}" destId="{18D9F5A7-CF66-4848-B5AE-838887E3744B}" srcOrd="3" destOrd="0" presId="urn:microsoft.com/office/officeart/2018/2/layout/IconVerticalSolidList"/>
    <dgm:cxn modelId="{3552BD4D-52BE-4255-82BC-6449B86A9999}" type="presParOf" srcId="{6A2895B6-BD80-4BDB-8A0F-4C7EC73A44C9}" destId="{57D94FBA-9FA6-4FF1-88BB-DC6851AD311F}" srcOrd="11" destOrd="0" presId="urn:microsoft.com/office/officeart/2018/2/layout/IconVerticalSolidList"/>
    <dgm:cxn modelId="{01957994-7EED-4CC8-9B9E-691F29BAA5A1}" type="presParOf" srcId="{6A2895B6-BD80-4BDB-8A0F-4C7EC73A44C9}" destId="{E14CC9EF-DFE5-46C0-B37C-53E8BCE8E983}" srcOrd="12" destOrd="0" presId="urn:microsoft.com/office/officeart/2018/2/layout/IconVerticalSolidList"/>
    <dgm:cxn modelId="{ACAE9375-9421-41C2-BFAF-F804EFC7DCB1}" type="presParOf" srcId="{E14CC9EF-DFE5-46C0-B37C-53E8BCE8E983}" destId="{5DF6576C-1DB8-44B2-9900-D0ECCAF43698}" srcOrd="0" destOrd="0" presId="urn:microsoft.com/office/officeart/2018/2/layout/IconVerticalSolidList"/>
    <dgm:cxn modelId="{778EEA7A-1C8D-4F00-B96D-583B248D3A2E}" type="presParOf" srcId="{E14CC9EF-DFE5-46C0-B37C-53E8BCE8E983}" destId="{7838EF3C-6801-4E7D-B03E-265AD9710D88}" srcOrd="1" destOrd="0" presId="urn:microsoft.com/office/officeart/2018/2/layout/IconVerticalSolidList"/>
    <dgm:cxn modelId="{5B52E053-9CF7-4624-A561-3D76B37E367D}" type="presParOf" srcId="{E14CC9EF-DFE5-46C0-B37C-53E8BCE8E983}" destId="{AECA7A8B-5FF3-4D14-B5DE-8C6CD176F17D}" srcOrd="2" destOrd="0" presId="urn:microsoft.com/office/officeart/2018/2/layout/IconVerticalSolidList"/>
    <dgm:cxn modelId="{3B90A089-6590-41C3-B5B1-74D1AD44DFA0}" type="presParOf" srcId="{E14CC9EF-DFE5-46C0-B37C-53E8BCE8E983}" destId="{3DED8193-10A3-49B8-B9DB-82F8B357F4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501E5-CD2B-AF41-B138-CB77F0D4DE40}">
      <dsp:nvSpPr>
        <dsp:cNvPr id="0" name=""/>
        <dsp:cNvSpPr/>
      </dsp:nvSpPr>
      <dsp:spPr>
        <a:xfrm>
          <a:off x="0" y="1122350"/>
          <a:ext cx="6316266" cy="705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E2B45-D82D-8C42-A614-E9092C348C6F}">
      <dsp:nvSpPr>
        <dsp:cNvPr id="0" name=""/>
        <dsp:cNvSpPr/>
      </dsp:nvSpPr>
      <dsp:spPr>
        <a:xfrm>
          <a:off x="315813" y="709070"/>
          <a:ext cx="4421386" cy="8265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118" tIns="0" rIns="167118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Introdução</a:t>
          </a:r>
          <a:r>
            <a:rPr lang="en-US" sz="2800" kern="1200" dirty="0"/>
            <a:t> a APIs</a:t>
          </a:r>
        </a:p>
      </dsp:txBody>
      <dsp:txXfrm>
        <a:off x="356162" y="749419"/>
        <a:ext cx="4340688" cy="745861"/>
      </dsp:txXfrm>
    </dsp:sp>
    <dsp:sp modelId="{88F3E0DF-6782-2A49-A4BF-FC1F237086C1}">
      <dsp:nvSpPr>
        <dsp:cNvPr id="0" name=""/>
        <dsp:cNvSpPr/>
      </dsp:nvSpPr>
      <dsp:spPr>
        <a:xfrm>
          <a:off x="0" y="2392429"/>
          <a:ext cx="6316266" cy="705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19007"/>
              <a:satOff val="-4475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C0649D-1FFA-2F4D-82CB-2C46F529E51F}">
      <dsp:nvSpPr>
        <dsp:cNvPr id="0" name=""/>
        <dsp:cNvSpPr/>
      </dsp:nvSpPr>
      <dsp:spPr>
        <a:xfrm>
          <a:off x="315813" y="1979150"/>
          <a:ext cx="4421386" cy="826559"/>
        </a:xfrm>
        <a:prstGeom prst="roundRect">
          <a:avLst/>
        </a:prstGeom>
        <a:solidFill>
          <a:schemeClr val="accent2">
            <a:hueOff val="-419007"/>
            <a:satOff val="-4475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118" tIns="0" rIns="167118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Gerenciamento de APIs</a:t>
          </a:r>
          <a:endParaRPr lang="en-US" sz="2800" kern="1200" dirty="0"/>
        </a:p>
      </dsp:txBody>
      <dsp:txXfrm>
        <a:off x="356162" y="2019499"/>
        <a:ext cx="4340688" cy="745861"/>
      </dsp:txXfrm>
    </dsp:sp>
    <dsp:sp modelId="{C8830813-1A49-A44F-812E-7E45E6A5E4CC}">
      <dsp:nvSpPr>
        <dsp:cNvPr id="0" name=""/>
        <dsp:cNvSpPr/>
      </dsp:nvSpPr>
      <dsp:spPr>
        <a:xfrm>
          <a:off x="0" y="3662510"/>
          <a:ext cx="6316266" cy="705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38013"/>
              <a:satOff val="-8950"/>
              <a:lumOff val="-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56F22-A169-7B41-9A3B-F8130597DA5C}">
      <dsp:nvSpPr>
        <dsp:cNvPr id="0" name=""/>
        <dsp:cNvSpPr/>
      </dsp:nvSpPr>
      <dsp:spPr>
        <a:xfrm>
          <a:off x="315813" y="3249230"/>
          <a:ext cx="4421386" cy="826559"/>
        </a:xfrm>
        <a:prstGeom prst="roundRect">
          <a:avLst/>
        </a:prstGeom>
        <a:solidFill>
          <a:schemeClr val="accent2">
            <a:hueOff val="-838013"/>
            <a:satOff val="-8950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118" tIns="0" rIns="167118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API Gateway</a:t>
          </a:r>
          <a:endParaRPr lang="en-US" sz="2800" kern="1200" dirty="0"/>
        </a:p>
      </dsp:txBody>
      <dsp:txXfrm>
        <a:off x="356162" y="3289579"/>
        <a:ext cx="4340688" cy="745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8F300-A11F-4D10-8E3F-CEED83611308}">
      <dsp:nvSpPr>
        <dsp:cNvPr id="0" name=""/>
        <dsp:cNvSpPr/>
      </dsp:nvSpPr>
      <dsp:spPr>
        <a:xfrm>
          <a:off x="0" y="466"/>
          <a:ext cx="6104761" cy="6427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CF06B-57C3-4852-A646-EC03578DD134}">
      <dsp:nvSpPr>
        <dsp:cNvPr id="0" name=""/>
        <dsp:cNvSpPr/>
      </dsp:nvSpPr>
      <dsp:spPr>
        <a:xfrm>
          <a:off x="194426" y="145081"/>
          <a:ext cx="353503" cy="3535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47DF0-9104-4A03-9B0D-7A8DDEA38027}">
      <dsp:nvSpPr>
        <dsp:cNvPr id="0" name=""/>
        <dsp:cNvSpPr/>
      </dsp:nvSpPr>
      <dsp:spPr>
        <a:xfrm>
          <a:off x="742357" y="466"/>
          <a:ext cx="5362403" cy="642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23" tIns="68023" rIns="68023" bIns="6802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“Versionamento de APIs” permite criação de versões para publicação de atualizações sem impacto aos clientes;</a:t>
          </a:r>
          <a:endParaRPr lang="en-US" sz="1500" kern="1200"/>
        </a:p>
      </dsp:txBody>
      <dsp:txXfrm>
        <a:off x="742357" y="466"/>
        <a:ext cx="5362403" cy="642733"/>
      </dsp:txXfrm>
    </dsp:sp>
    <dsp:sp modelId="{B640C40F-8765-46BB-ABF9-A34857531079}">
      <dsp:nvSpPr>
        <dsp:cNvPr id="0" name=""/>
        <dsp:cNvSpPr/>
      </dsp:nvSpPr>
      <dsp:spPr>
        <a:xfrm>
          <a:off x="0" y="803883"/>
          <a:ext cx="6104761" cy="6427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100EE-B760-4E29-B95E-5E4ED1EAE60C}">
      <dsp:nvSpPr>
        <dsp:cNvPr id="0" name=""/>
        <dsp:cNvSpPr/>
      </dsp:nvSpPr>
      <dsp:spPr>
        <a:xfrm>
          <a:off x="194426" y="948499"/>
          <a:ext cx="353503" cy="3535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04758-D27A-40F2-85EB-7B89C0C9468F}">
      <dsp:nvSpPr>
        <dsp:cNvPr id="0" name=""/>
        <dsp:cNvSpPr/>
      </dsp:nvSpPr>
      <dsp:spPr>
        <a:xfrm>
          <a:off x="742357" y="803883"/>
          <a:ext cx="5362403" cy="642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23" tIns="68023" rIns="68023" bIns="6802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Segurança Autenticação e Autorização (Lambda Authorizer, Cognito, IAM);</a:t>
          </a:r>
          <a:endParaRPr lang="en-US" sz="1500" kern="1200"/>
        </a:p>
      </dsp:txBody>
      <dsp:txXfrm>
        <a:off x="742357" y="803883"/>
        <a:ext cx="5362403" cy="642733"/>
      </dsp:txXfrm>
    </dsp:sp>
    <dsp:sp modelId="{3AEB6760-1500-4FB0-A742-F37EBA3C5715}">
      <dsp:nvSpPr>
        <dsp:cNvPr id="0" name=""/>
        <dsp:cNvSpPr/>
      </dsp:nvSpPr>
      <dsp:spPr>
        <a:xfrm>
          <a:off x="0" y="1607301"/>
          <a:ext cx="6104761" cy="6427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04B310-9A38-4C9D-A533-DA193774A465}">
      <dsp:nvSpPr>
        <dsp:cNvPr id="0" name=""/>
        <dsp:cNvSpPr/>
      </dsp:nvSpPr>
      <dsp:spPr>
        <a:xfrm>
          <a:off x="194426" y="1751916"/>
          <a:ext cx="353503" cy="3535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FB240-63F6-4B47-8340-BAB70ABAB4AC}">
      <dsp:nvSpPr>
        <dsp:cNvPr id="0" name=""/>
        <dsp:cNvSpPr/>
      </dsp:nvSpPr>
      <dsp:spPr>
        <a:xfrm>
          <a:off x="742357" y="1607301"/>
          <a:ext cx="5362403" cy="642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23" tIns="68023" rIns="68023" bIns="6802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Documentação Swagger e Open API;</a:t>
          </a:r>
          <a:endParaRPr lang="en-US" sz="1500" kern="1200"/>
        </a:p>
      </dsp:txBody>
      <dsp:txXfrm>
        <a:off x="742357" y="1607301"/>
        <a:ext cx="5362403" cy="642733"/>
      </dsp:txXfrm>
    </dsp:sp>
    <dsp:sp modelId="{E051FBD3-4EB7-4E9A-92EA-14C374D0A587}">
      <dsp:nvSpPr>
        <dsp:cNvPr id="0" name=""/>
        <dsp:cNvSpPr/>
      </dsp:nvSpPr>
      <dsp:spPr>
        <a:xfrm>
          <a:off x="0" y="2410718"/>
          <a:ext cx="6104761" cy="6427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859BF-3177-4A25-AA48-537856EDCC58}">
      <dsp:nvSpPr>
        <dsp:cNvPr id="0" name=""/>
        <dsp:cNvSpPr/>
      </dsp:nvSpPr>
      <dsp:spPr>
        <a:xfrm>
          <a:off x="194426" y="2555333"/>
          <a:ext cx="353503" cy="3535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69FE9-6CCB-451E-BECE-8F57ED8DE575}">
      <dsp:nvSpPr>
        <dsp:cNvPr id="0" name=""/>
        <dsp:cNvSpPr/>
      </dsp:nvSpPr>
      <dsp:spPr>
        <a:xfrm>
          <a:off x="742357" y="2410718"/>
          <a:ext cx="5362403" cy="642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23" tIns="68023" rIns="68023" bIns="6802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Transformação e validação de </a:t>
          </a:r>
          <a:r>
            <a:rPr lang="pt-BR" sz="1500" i="1" kern="1200"/>
            <a:t>requests and responses  </a:t>
          </a:r>
          <a:r>
            <a:rPr lang="pt-BR" sz="1500" kern="1200"/>
            <a:t>no nível de API;</a:t>
          </a:r>
          <a:endParaRPr lang="en-US" sz="1500" kern="1200"/>
        </a:p>
      </dsp:txBody>
      <dsp:txXfrm>
        <a:off x="742357" y="2410718"/>
        <a:ext cx="5362403" cy="642733"/>
      </dsp:txXfrm>
    </dsp:sp>
    <dsp:sp modelId="{53980105-DB9C-42DC-9661-88260B3CD968}">
      <dsp:nvSpPr>
        <dsp:cNvPr id="0" name=""/>
        <dsp:cNvSpPr/>
      </dsp:nvSpPr>
      <dsp:spPr>
        <a:xfrm>
          <a:off x="0" y="3214135"/>
          <a:ext cx="6104761" cy="6427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6898A-212A-4461-8BE4-E24F1B6D6673}">
      <dsp:nvSpPr>
        <dsp:cNvPr id="0" name=""/>
        <dsp:cNvSpPr/>
      </dsp:nvSpPr>
      <dsp:spPr>
        <a:xfrm>
          <a:off x="194426" y="3358750"/>
          <a:ext cx="353503" cy="3535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C1290-2E2D-4FA3-9F46-FB0CFA1D9C23}">
      <dsp:nvSpPr>
        <dsp:cNvPr id="0" name=""/>
        <dsp:cNvSpPr/>
      </dsp:nvSpPr>
      <dsp:spPr>
        <a:xfrm>
          <a:off x="742357" y="3214135"/>
          <a:ext cx="5362403" cy="642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23" tIns="68023" rIns="68023" bIns="6802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Cache nas respostas (parametrizável) máximo de 1 hora;</a:t>
          </a:r>
          <a:endParaRPr lang="en-US" sz="1500" kern="1200"/>
        </a:p>
      </dsp:txBody>
      <dsp:txXfrm>
        <a:off x="742357" y="3214135"/>
        <a:ext cx="5362403" cy="642733"/>
      </dsp:txXfrm>
    </dsp:sp>
    <dsp:sp modelId="{2214BB75-4EF4-4250-B39F-77BCC0FF49F5}">
      <dsp:nvSpPr>
        <dsp:cNvPr id="0" name=""/>
        <dsp:cNvSpPr/>
      </dsp:nvSpPr>
      <dsp:spPr>
        <a:xfrm>
          <a:off x="0" y="4017552"/>
          <a:ext cx="6104761" cy="6427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33449-06D1-4130-AE9C-315CF36AC3D5}">
      <dsp:nvSpPr>
        <dsp:cNvPr id="0" name=""/>
        <dsp:cNvSpPr/>
      </dsp:nvSpPr>
      <dsp:spPr>
        <a:xfrm>
          <a:off x="194426" y="4162167"/>
          <a:ext cx="353503" cy="3535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9F5A7-CF66-4848-B5AE-838887E3744B}">
      <dsp:nvSpPr>
        <dsp:cNvPr id="0" name=""/>
        <dsp:cNvSpPr/>
      </dsp:nvSpPr>
      <dsp:spPr>
        <a:xfrm>
          <a:off x="742357" y="4017552"/>
          <a:ext cx="5362403" cy="642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23" tIns="68023" rIns="68023" bIns="6802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Configuração de Rate Limit ;</a:t>
          </a:r>
          <a:endParaRPr lang="en-US" sz="1500" kern="1200"/>
        </a:p>
      </dsp:txBody>
      <dsp:txXfrm>
        <a:off x="742357" y="4017552"/>
        <a:ext cx="5362403" cy="642733"/>
      </dsp:txXfrm>
    </dsp:sp>
    <dsp:sp modelId="{5DF6576C-1DB8-44B2-9900-D0ECCAF43698}">
      <dsp:nvSpPr>
        <dsp:cNvPr id="0" name=""/>
        <dsp:cNvSpPr/>
      </dsp:nvSpPr>
      <dsp:spPr>
        <a:xfrm>
          <a:off x="0" y="4820969"/>
          <a:ext cx="6104761" cy="6427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8EF3C-6801-4E7D-B03E-265AD9710D88}">
      <dsp:nvSpPr>
        <dsp:cNvPr id="0" name=""/>
        <dsp:cNvSpPr/>
      </dsp:nvSpPr>
      <dsp:spPr>
        <a:xfrm>
          <a:off x="194426" y="4965584"/>
          <a:ext cx="353503" cy="35350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D8193-10A3-49B8-B9DB-82F8B357F44A}">
      <dsp:nvSpPr>
        <dsp:cNvPr id="0" name=""/>
        <dsp:cNvSpPr/>
      </dsp:nvSpPr>
      <dsp:spPr>
        <a:xfrm>
          <a:off x="742357" y="4820969"/>
          <a:ext cx="5362403" cy="642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23" tIns="68023" rIns="68023" bIns="6802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Monitoramento (CloudWatch);</a:t>
          </a:r>
          <a:endParaRPr lang="en-US" sz="1500" kern="1200"/>
        </a:p>
      </dsp:txBody>
      <dsp:txXfrm>
        <a:off x="742357" y="4820969"/>
        <a:ext cx="5362403" cy="642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DA964-EA4B-2D43-9868-4E7897522C8F}" type="datetimeFigureOut">
              <a:rPr lang="en-BR" smtClean="0"/>
              <a:t>02/12/23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BDFB4-2C56-B349-8C58-A02F0ACA82F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4157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65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36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73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79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24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8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41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4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89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77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6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integrationpatterns.com/patterns/messaging/MessagingGateway.html" TargetMode="External"/><Relationship Id="rId2" Type="http://schemas.openxmlformats.org/officeDocument/2006/relationships/hyperlink" Target="https://docs.aws.amazon.com/pt_br/apigateway/latest/developerguide/welcome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aws.amazon.com/apigateway/latest/developerguide/limit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and blue maze&#10;&#10;Description automatically generated">
            <a:extLst>
              <a:ext uri="{FF2B5EF4-FFF2-40B4-BE49-F238E27FC236}">
                <a16:creationId xmlns:a16="http://schemas.microsoft.com/office/drawing/2014/main" id="{004B13DC-34C2-C331-D3A3-7AA307780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87" b="2396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7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4783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0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11E9B7-F686-AEFE-20FE-857C401C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9935" y="768334"/>
            <a:ext cx="3932537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BR" sz="3700" dirty="0"/>
              <a:t>Gerenciamento de APIs – AWS API Gateway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39450-9947-2BD8-14EA-77B4EAE5C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9935" y="4283239"/>
            <a:ext cx="3932537" cy="1475177"/>
          </a:xfrm>
        </p:spPr>
        <p:txBody>
          <a:bodyPr>
            <a:normAutofit/>
          </a:bodyPr>
          <a:lstStyle/>
          <a:p>
            <a:r>
              <a:rPr lang="en-BR"/>
              <a:t>Frente de Conhecimento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9934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996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Evolução de Arquitetura de API Netflix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A8233-096F-57D8-8D77-DD6AAF8D31FB}"/>
              </a:ext>
            </a:extLst>
          </p:cNvPr>
          <p:cNvSpPr txBox="1"/>
          <p:nvPr/>
        </p:nvSpPr>
        <p:spPr>
          <a:xfrm>
            <a:off x="565151" y="2465590"/>
            <a:ext cx="4133559" cy="3295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𝐃𝐢𝐫𝐞𝐜𝐭 𝐚𝐜𝐜𝐞𝐬𝐬. Nessa </a:t>
            </a:r>
            <a:r>
              <a:rPr lang="en-US" dirty="0" err="1">
                <a:effectLst/>
              </a:rPr>
              <a:t>arquitetura</a:t>
            </a:r>
            <a:r>
              <a:rPr lang="en-US" dirty="0">
                <a:effectLst/>
              </a:rPr>
              <a:t>, um </a:t>
            </a:r>
            <a:r>
              <a:rPr lang="en-US" dirty="0" err="1">
                <a:effectLst/>
              </a:rPr>
              <a:t>aplicativo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cliente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pode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fazer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solicitações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diretamente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microsserviços</a:t>
            </a:r>
            <a:r>
              <a:rPr lang="en-US" dirty="0">
                <a:effectLst/>
              </a:rPr>
              <a:t>. Com </a:t>
            </a:r>
            <a:r>
              <a:rPr lang="en-US" dirty="0" err="1">
                <a:effectLst/>
              </a:rPr>
              <a:t>centenas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ou</a:t>
            </a:r>
            <a:r>
              <a:rPr lang="en-US" dirty="0">
                <a:effectLst/>
              </a:rPr>
              <a:t> até </a:t>
            </a:r>
            <a:r>
              <a:rPr lang="en-US" dirty="0" err="1">
                <a:effectLst/>
              </a:rPr>
              <a:t>milhares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microsserviços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expor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todos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eles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clientes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não</a:t>
            </a:r>
            <a:r>
              <a:rPr lang="en-US" dirty="0">
                <a:effectLst/>
              </a:rPr>
              <a:t> é o ideal. </a:t>
            </a:r>
          </a:p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63826-4E05-CC17-7A16-2D4D3287D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776855"/>
            <a:ext cx="6430513" cy="3295638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0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44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Evolução</a:t>
            </a:r>
            <a:r>
              <a:rPr lang="en-US" sz="2800" dirty="0"/>
              <a:t> de </a:t>
            </a:r>
            <a:r>
              <a:rPr lang="en-US" sz="2800" dirty="0" err="1"/>
              <a:t>Arquitetura</a:t>
            </a:r>
            <a:r>
              <a:rPr lang="en-US" sz="2800" dirty="0"/>
              <a:t> de API Netflix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A8233-096F-57D8-8D77-DD6AAF8D31FB}"/>
              </a:ext>
            </a:extLst>
          </p:cNvPr>
          <p:cNvSpPr txBox="1"/>
          <p:nvPr/>
        </p:nvSpPr>
        <p:spPr>
          <a:xfrm>
            <a:off x="565151" y="2160016"/>
            <a:ext cx="4133559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𝐆𝐚𝐭𝐞𝐰𝐚𝐲 𝐚𝐠𝐠𝐫𝐞𝐠𝐚𝐭𝐢𝐨𝐧 𝐥𝐚𝐲𝐞𝐫. </a:t>
            </a:r>
            <a:r>
              <a:rPr lang="en-US" dirty="0" err="1">
                <a:effectLst/>
              </a:rPr>
              <a:t>Alguns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casos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uso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podem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abranger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vários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serviços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precisamos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uma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camada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agregação</a:t>
            </a:r>
            <a:r>
              <a:rPr lang="en-US" dirty="0">
                <a:effectLst/>
              </a:rPr>
              <a:t> de gateway. Imagine que o </a:t>
            </a:r>
            <a:r>
              <a:rPr lang="en-US" dirty="0" err="1">
                <a:effectLst/>
              </a:rPr>
              <a:t>aplicativo</a:t>
            </a:r>
            <a:r>
              <a:rPr lang="en-US" dirty="0">
                <a:effectLst/>
              </a:rPr>
              <a:t> Netflix </a:t>
            </a:r>
            <a:r>
              <a:rPr lang="en-US" dirty="0" err="1">
                <a:effectLst/>
              </a:rPr>
              <a:t>precisa</a:t>
            </a:r>
            <a:r>
              <a:rPr lang="en-US" dirty="0">
                <a:effectLst/>
              </a:rPr>
              <a:t> de 3 APIs (</a:t>
            </a:r>
            <a:r>
              <a:rPr lang="en-US" dirty="0" err="1">
                <a:effectLst/>
              </a:rPr>
              <a:t>filme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produção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talento</a:t>
            </a:r>
            <a:r>
              <a:rPr lang="en-US" dirty="0">
                <a:effectLst/>
              </a:rPr>
              <a:t>) para </a:t>
            </a:r>
            <a:r>
              <a:rPr lang="en-US" dirty="0" err="1">
                <a:effectLst/>
              </a:rPr>
              <a:t>renderizar</a:t>
            </a:r>
            <a:r>
              <a:rPr lang="en-US" dirty="0">
                <a:effectLst/>
              </a:rPr>
              <a:t> o frontend. A </a:t>
            </a:r>
            <a:r>
              <a:rPr lang="en-US" dirty="0" err="1">
                <a:effectLst/>
              </a:rPr>
              <a:t>camada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agregação</a:t>
            </a:r>
            <a:r>
              <a:rPr lang="en-US" dirty="0">
                <a:effectLst/>
              </a:rPr>
              <a:t> de gateway </a:t>
            </a:r>
            <a:r>
              <a:rPr lang="en-US" dirty="0" err="1">
                <a:effectLst/>
              </a:rPr>
              <a:t>torna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isso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possível</a:t>
            </a:r>
            <a:r>
              <a:rPr lang="en-US" dirty="0">
                <a:effectLst/>
              </a:rPr>
              <a:t>. </a:t>
            </a:r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0AF8C1DB-E7DB-20A1-63A2-EFB1DD560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993886"/>
            <a:ext cx="6430513" cy="2861577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9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41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8408161" cy="725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 b="0" i="0" dirty="0">
                <a:effectLst/>
              </a:rPr>
              <a:t>O </a:t>
            </a:r>
            <a:r>
              <a:rPr lang="en-US" sz="2800" b="0" i="0" dirty="0" err="1">
                <a:effectLst/>
              </a:rPr>
              <a:t>mandato</a:t>
            </a:r>
            <a:r>
              <a:rPr lang="en-US" sz="2800" b="0" i="0" dirty="0">
                <a:effectLst/>
              </a:rPr>
              <a:t> da API de Jeff Bezos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A8233-096F-57D8-8D77-DD6AAF8D31FB}"/>
              </a:ext>
            </a:extLst>
          </p:cNvPr>
          <p:cNvSpPr txBox="1"/>
          <p:nvPr/>
        </p:nvSpPr>
        <p:spPr>
          <a:xfrm>
            <a:off x="565151" y="2160016"/>
            <a:ext cx="11248897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900"/>
              </a:spcBef>
            </a:pPr>
            <a:endParaRPr lang="en-US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E35FF-93A8-C950-D0E8-49640D3DCA82}"/>
              </a:ext>
            </a:extLst>
          </p:cNvPr>
          <p:cNvSpPr txBox="1"/>
          <p:nvPr/>
        </p:nvSpPr>
        <p:spPr>
          <a:xfrm>
            <a:off x="185738" y="1900236"/>
            <a:ext cx="1175226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+mj-lt"/>
              </a:rPr>
              <a:t>O </a:t>
            </a:r>
            <a:r>
              <a:rPr lang="en-US" b="0" i="0" dirty="0" err="1">
                <a:effectLst/>
                <a:latin typeface="+mj-lt"/>
              </a:rPr>
              <a:t>mandato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em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questão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foi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emitido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em</a:t>
            </a:r>
            <a:r>
              <a:rPr lang="en-US" b="0" i="0" dirty="0">
                <a:effectLst/>
                <a:latin typeface="+mj-lt"/>
              </a:rPr>
              <a:t> 2002 para a Amazon </a:t>
            </a:r>
            <a:r>
              <a:rPr lang="en-US" b="0" i="0" dirty="0" err="1">
                <a:effectLst/>
                <a:latin typeface="+mj-lt"/>
              </a:rPr>
              <a:t>pelo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fundador</a:t>
            </a:r>
            <a:r>
              <a:rPr lang="en-US" b="0" i="0" dirty="0">
                <a:effectLst/>
                <a:latin typeface="+mj-lt"/>
              </a:rPr>
              <a:t> Jeff Bezos. Por </a:t>
            </a:r>
            <a:r>
              <a:rPr lang="en-US" b="0" i="0" dirty="0" err="1">
                <a:effectLst/>
                <a:latin typeface="+mj-lt"/>
              </a:rPr>
              <a:t>muitas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razões</a:t>
            </a:r>
            <a:r>
              <a:rPr lang="en-US" b="0" i="0" dirty="0">
                <a:effectLst/>
                <a:latin typeface="+mj-lt"/>
              </a:rPr>
              <a:t>, </a:t>
            </a:r>
            <a:r>
              <a:rPr lang="en-US" b="0" i="0" dirty="0" err="1">
                <a:effectLst/>
                <a:latin typeface="+mj-lt"/>
              </a:rPr>
              <a:t>tornou</a:t>
            </a:r>
            <a:r>
              <a:rPr lang="en-US" b="0" i="0" dirty="0">
                <a:effectLst/>
                <a:latin typeface="+mj-lt"/>
              </a:rPr>
              <a:t>-se um tanto </a:t>
            </a:r>
            <a:r>
              <a:rPr lang="en-US" b="0" i="0" dirty="0" err="1">
                <a:effectLst/>
                <a:latin typeface="+mj-lt"/>
              </a:rPr>
              <a:t>lendário</a:t>
            </a:r>
            <a:r>
              <a:rPr lang="en-US" b="0" i="0" dirty="0">
                <a:effectLst/>
                <a:latin typeface="+mj-lt"/>
              </a:rPr>
              <a:t> no </a:t>
            </a:r>
            <a:r>
              <a:rPr lang="en-US" b="0" i="0" dirty="0" err="1">
                <a:effectLst/>
                <a:latin typeface="+mj-lt"/>
              </a:rPr>
              <a:t>espaço</a:t>
            </a:r>
            <a:r>
              <a:rPr lang="en-US" b="0" i="0" dirty="0">
                <a:effectLst/>
                <a:latin typeface="+mj-lt"/>
              </a:rPr>
              <a:t> de API/</a:t>
            </a:r>
            <a:r>
              <a:rPr lang="en-US" b="0" i="0" dirty="0" err="1">
                <a:effectLst/>
                <a:latin typeface="+mj-lt"/>
              </a:rPr>
              <a:t>microsserviços</a:t>
            </a:r>
            <a:r>
              <a:rPr lang="en-US" b="0" i="0" dirty="0">
                <a:effectLst/>
                <a:latin typeface="+mj-lt"/>
              </a:rPr>
              <a:t>, pois </a:t>
            </a:r>
            <a:r>
              <a:rPr lang="en-US" b="0" i="0" dirty="0" err="1">
                <a:effectLst/>
                <a:latin typeface="+mj-lt"/>
              </a:rPr>
              <a:t>formou</a:t>
            </a:r>
            <a:r>
              <a:rPr lang="en-US" b="0" i="0" dirty="0">
                <a:effectLst/>
                <a:latin typeface="+mj-lt"/>
              </a:rPr>
              <a:t> a base para </a:t>
            </a:r>
            <a:r>
              <a:rPr lang="en-US" b="0" i="0" dirty="0" err="1">
                <a:effectLst/>
                <a:latin typeface="+mj-lt"/>
              </a:rPr>
              <a:t>grande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parte</a:t>
            </a:r>
            <a:r>
              <a:rPr lang="en-US" b="0" i="0" dirty="0">
                <a:effectLst/>
                <a:latin typeface="+mj-lt"/>
              </a:rPr>
              <a:t> do </a:t>
            </a:r>
            <a:r>
              <a:rPr lang="en-US" b="0" i="0" dirty="0" err="1">
                <a:effectLst/>
                <a:latin typeface="+mj-lt"/>
              </a:rPr>
              <a:t>paradigma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moderno</a:t>
            </a:r>
            <a:r>
              <a:rPr lang="en-US" b="0" i="0" dirty="0">
                <a:effectLst/>
                <a:latin typeface="+mj-lt"/>
              </a:rPr>
              <a:t> de design de API </a:t>
            </a:r>
            <a:r>
              <a:rPr lang="en-US" b="0" i="0" dirty="0" err="1">
                <a:effectLst/>
                <a:latin typeface="+mj-lt"/>
              </a:rPr>
              <a:t>dentro</a:t>
            </a:r>
            <a:r>
              <a:rPr lang="en-US" b="0" i="0" dirty="0">
                <a:effectLst/>
                <a:latin typeface="+mj-lt"/>
              </a:rPr>
              <a:t> da </a:t>
            </a:r>
            <a:r>
              <a:rPr lang="en-US" b="0" i="0" dirty="0" err="1">
                <a:effectLst/>
                <a:latin typeface="+mj-lt"/>
              </a:rPr>
              <a:t>visão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corporativa</a:t>
            </a:r>
            <a:r>
              <a:rPr lang="en-US" b="0" i="0" dirty="0">
                <a:effectLst/>
                <a:latin typeface="+mj-lt"/>
              </a:rPr>
              <a:t>. </a:t>
            </a:r>
          </a:p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b="0" i="0" dirty="0">
                <a:effectLst/>
                <a:latin typeface="+mj-lt"/>
              </a:rPr>
              <a:t>Por legenda, o </a:t>
            </a:r>
            <a:r>
              <a:rPr lang="en-US" b="0" i="0" dirty="0" err="1">
                <a:effectLst/>
                <a:latin typeface="+mj-lt"/>
              </a:rPr>
              <a:t>mandato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é</a:t>
            </a:r>
            <a:r>
              <a:rPr lang="en-US" b="0" i="0" dirty="0">
                <a:effectLst/>
                <a:latin typeface="+mj-lt"/>
              </a:rPr>
              <a:t> o </a:t>
            </a:r>
            <a:r>
              <a:rPr lang="en-US" b="0" i="0" dirty="0" err="1">
                <a:effectLst/>
                <a:latin typeface="+mj-lt"/>
              </a:rPr>
              <a:t>seguinte</a:t>
            </a:r>
            <a:r>
              <a:rPr lang="en-US" b="0" i="0" dirty="0">
                <a:effectLst/>
                <a:latin typeface="+mj-lt"/>
              </a:rPr>
              <a:t>:</a:t>
            </a:r>
          </a:p>
          <a:p>
            <a:pPr algn="l"/>
            <a:endParaRPr lang="en-US" b="0" i="0" dirty="0">
              <a:effectLst/>
              <a:latin typeface="+mj-lt"/>
            </a:endParaRPr>
          </a:p>
          <a:p>
            <a:pPr algn="l"/>
            <a:r>
              <a:rPr lang="en-US" sz="1600" b="0" i="0" dirty="0">
                <a:effectLst/>
                <a:latin typeface="+mj-lt"/>
              </a:rPr>
              <a:t>1. </a:t>
            </a:r>
            <a:r>
              <a:rPr lang="en-US" sz="1600" b="0" i="0" dirty="0" err="1">
                <a:effectLst/>
                <a:latin typeface="+mj-lt"/>
              </a:rPr>
              <a:t>Todas</a:t>
            </a:r>
            <a:r>
              <a:rPr lang="en-US" sz="1600" b="0" i="0" dirty="0">
                <a:effectLst/>
                <a:latin typeface="+mj-lt"/>
              </a:rPr>
              <a:t> as </a:t>
            </a:r>
            <a:r>
              <a:rPr lang="en-US" sz="1600" b="0" i="0" dirty="0" err="1">
                <a:effectLst/>
                <a:latin typeface="+mj-lt"/>
              </a:rPr>
              <a:t>equipes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passarão</a:t>
            </a:r>
            <a:r>
              <a:rPr lang="en-US" sz="1600" b="0" i="0" dirty="0">
                <a:effectLst/>
                <a:latin typeface="+mj-lt"/>
              </a:rPr>
              <a:t> a </a:t>
            </a:r>
            <a:r>
              <a:rPr lang="en-US" sz="1600" b="0" i="0" dirty="0" err="1">
                <a:effectLst/>
                <a:latin typeface="+mj-lt"/>
              </a:rPr>
              <a:t>expor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seus</a:t>
            </a:r>
            <a:r>
              <a:rPr lang="en-US" sz="1600" b="0" i="0" dirty="0">
                <a:effectLst/>
                <a:latin typeface="+mj-lt"/>
              </a:rPr>
              <a:t> dados e </a:t>
            </a:r>
            <a:r>
              <a:rPr lang="en-US" sz="1600" b="0" i="0" dirty="0" err="1">
                <a:effectLst/>
                <a:latin typeface="+mj-lt"/>
              </a:rPr>
              <a:t>funcionalidades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por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meio</a:t>
            </a:r>
            <a:r>
              <a:rPr lang="en-US" sz="1600" b="0" i="0" dirty="0">
                <a:effectLst/>
                <a:latin typeface="+mj-lt"/>
              </a:rPr>
              <a:t> de interfaces de </a:t>
            </a:r>
            <a:r>
              <a:rPr lang="en-US" sz="1600" b="0" i="0" dirty="0" err="1">
                <a:effectLst/>
                <a:latin typeface="+mj-lt"/>
              </a:rPr>
              <a:t>serviço</a:t>
            </a:r>
            <a:r>
              <a:rPr lang="en-US" sz="1600" b="0" i="0" dirty="0">
                <a:effectLst/>
                <a:latin typeface="+mj-lt"/>
              </a:rPr>
              <a:t>.</a:t>
            </a:r>
          </a:p>
          <a:p>
            <a:pPr algn="l"/>
            <a:r>
              <a:rPr lang="en-US" sz="1600" b="0" i="0" dirty="0">
                <a:effectLst/>
                <a:latin typeface="+mj-lt"/>
              </a:rPr>
              <a:t>2. As </a:t>
            </a:r>
            <a:r>
              <a:rPr lang="en-US" sz="1600" b="0" i="0" dirty="0" err="1">
                <a:effectLst/>
                <a:latin typeface="+mj-lt"/>
              </a:rPr>
              <a:t>equipes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devem</a:t>
            </a:r>
            <a:r>
              <a:rPr lang="en-US" sz="1600" b="0" i="0" dirty="0">
                <a:effectLst/>
                <a:latin typeface="+mj-lt"/>
              </a:rPr>
              <a:t> se </a:t>
            </a:r>
            <a:r>
              <a:rPr lang="en-US" sz="1600" b="0" i="0" dirty="0" err="1">
                <a:effectLst/>
                <a:latin typeface="+mj-lt"/>
              </a:rPr>
              <a:t>comunicar</a:t>
            </a:r>
            <a:r>
              <a:rPr lang="en-US" sz="1600" b="0" i="0" dirty="0">
                <a:effectLst/>
                <a:latin typeface="+mj-lt"/>
              </a:rPr>
              <a:t> entre </a:t>
            </a:r>
            <a:r>
              <a:rPr lang="en-US" sz="1600" b="0" i="0" dirty="0" err="1">
                <a:effectLst/>
                <a:latin typeface="+mj-lt"/>
              </a:rPr>
              <a:t>si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por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meio</a:t>
            </a:r>
            <a:r>
              <a:rPr lang="en-US" sz="1600" b="0" i="0" dirty="0">
                <a:effectLst/>
                <a:latin typeface="+mj-lt"/>
              </a:rPr>
              <a:t> dessas interfaces.</a:t>
            </a:r>
          </a:p>
          <a:p>
            <a:pPr algn="l"/>
            <a:r>
              <a:rPr lang="en-US" sz="1600" b="0" i="0" dirty="0">
                <a:effectLst/>
                <a:latin typeface="+mj-lt"/>
              </a:rPr>
              <a:t>3. </a:t>
            </a:r>
            <a:r>
              <a:rPr lang="en-US" sz="1600" b="0" i="0" dirty="0" err="1">
                <a:effectLst/>
                <a:latin typeface="+mj-lt"/>
              </a:rPr>
              <a:t>Não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será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permitida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nenhuma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outra</a:t>
            </a:r>
            <a:r>
              <a:rPr lang="en-US" sz="1600" b="0" i="0" dirty="0">
                <a:effectLst/>
                <a:latin typeface="+mj-lt"/>
              </a:rPr>
              <a:t> forma de </a:t>
            </a:r>
            <a:r>
              <a:rPr lang="en-US" sz="1600" b="0" i="0" dirty="0" err="1">
                <a:effectLst/>
                <a:latin typeface="+mj-lt"/>
              </a:rPr>
              <a:t>comunicação</a:t>
            </a:r>
            <a:r>
              <a:rPr lang="en-US" sz="1600" b="0" i="0" dirty="0">
                <a:effectLst/>
                <a:latin typeface="+mj-lt"/>
              </a:rPr>
              <a:t> entre </a:t>
            </a:r>
            <a:r>
              <a:rPr lang="en-US" sz="1600" b="0" i="0" dirty="0" err="1">
                <a:effectLst/>
                <a:latin typeface="+mj-lt"/>
              </a:rPr>
              <a:t>processos</a:t>
            </a:r>
            <a:r>
              <a:rPr lang="en-US" sz="1600" b="0" i="0" dirty="0">
                <a:effectLst/>
                <a:latin typeface="+mj-lt"/>
              </a:rPr>
              <a:t>: </a:t>
            </a:r>
            <a:r>
              <a:rPr lang="en-US" sz="1600" b="0" i="0" dirty="0" err="1">
                <a:effectLst/>
                <a:latin typeface="+mj-lt"/>
              </a:rPr>
              <a:t>nenhuma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ligação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direta</a:t>
            </a:r>
            <a:r>
              <a:rPr lang="en-US" sz="1600" b="0" i="0" dirty="0">
                <a:effectLst/>
                <a:latin typeface="+mj-lt"/>
              </a:rPr>
              <a:t>, </a:t>
            </a:r>
            <a:r>
              <a:rPr lang="en-US" sz="1600" b="0" i="0" dirty="0" err="1">
                <a:effectLst/>
                <a:latin typeface="+mj-lt"/>
              </a:rPr>
              <a:t>nenhuma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leitura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direta</a:t>
            </a:r>
            <a:r>
              <a:rPr lang="en-US" sz="1600" b="0" i="0" dirty="0">
                <a:effectLst/>
                <a:latin typeface="+mj-lt"/>
              </a:rPr>
              <a:t> do </a:t>
            </a:r>
            <a:r>
              <a:rPr lang="en-US" sz="1600" b="0" i="0" dirty="0" err="1">
                <a:effectLst/>
                <a:latin typeface="+mj-lt"/>
              </a:rPr>
              <a:t>armazenamento</a:t>
            </a:r>
            <a:r>
              <a:rPr lang="en-US" sz="1600" b="0" i="0" dirty="0">
                <a:effectLst/>
                <a:latin typeface="+mj-lt"/>
              </a:rPr>
              <a:t> de dados de </a:t>
            </a:r>
            <a:r>
              <a:rPr lang="en-US" sz="1600" b="0" i="0" dirty="0" err="1">
                <a:effectLst/>
                <a:latin typeface="+mj-lt"/>
              </a:rPr>
              <a:t>outra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equipe</a:t>
            </a:r>
            <a:r>
              <a:rPr lang="en-US" sz="1600" b="0" i="0" dirty="0">
                <a:effectLst/>
                <a:latin typeface="+mj-lt"/>
              </a:rPr>
              <a:t>, </a:t>
            </a:r>
            <a:r>
              <a:rPr lang="en-US" sz="1600" b="0" i="0" dirty="0" err="1">
                <a:effectLst/>
                <a:latin typeface="+mj-lt"/>
              </a:rPr>
              <a:t>nenhum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modelo</a:t>
            </a:r>
            <a:r>
              <a:rPr lang="en-US" sz="1600" b="0" i="0" dirty="0">
                <a:effectLst/>
                <a:latin typeface="+mj-lt"/>
              </a:rPr>
              <a:t> de </a:t>
            </a:r>
            <a:r>
              <a:rPr lang="en-US" sz="1600" b="0" i="0" dirty="0" err="1">
                <a:effectLst/>
                <a:latin typeface="+mj-lt"/>
              </a:rPr>
              <a:t>memória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compartilhada</a:t>
            </a:r>
            <a:r>
              <a:rPr lang="en-US" sz="1600" b="0" i="0" dirty="0">
                <a:effectLst/>
                <a:latin typeface="+mj-lt"/>
              </a:rPr>
              <a:t>, </a:t>
            </a:r>
            <a:r>
              <a:rPr lang="en-US" sz="1600" b="0" i="0" dirty="0" err="1">
                <a:effectLst/>
                <a:latin typeface="+mj-lt"/>
              </a:rPr>
              <a:t>nenhuma</a:t>
            </a:r>
            <a:r>
              <a:rPr lang="en-US" sz="1600" b="0" i="0" dirty="0">
                <a:effectLst/>
                <a:latin typeface="+mj-lt"/>
              </a:rPr>
              <a:t> backdoor de </a:t>
            </a:r>
            <a:r>
              <a:rPr lang="en-US" sz="1600" b="0" i="0" dirty="0" err="1">
                <a:effectLst/>
                <a:latin typeface="+mj-lt"/>
              </a:rPr>
              <a:t>qualquer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tipo</a:t>
            </a:r>
            <a:r>
              <a:rPr lang="en-US" sz="1600" b="0" i="0" dirty="0">
                <a:effectLst/>
                <a:latin typeface="+mj-lt"/>
              </a:rPr>
              <a:t>. A </a:t>
            </a:r>
            <a:r>
              <a:rPr lang="en-US" sz="1600" b="0" i="0" dirty="0" err="1">
                <a:effectLst/>
                <a:latin typeface="+mj-lt"/>
              </a:rPr>
              <a:t>única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comunicação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permitida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é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através</a:t>
            </a:r>
            <a:r>
              <a:rPr lang="en-US" sz="1600" b="0" i="0" dirty="0">
                <a:effectLst/>
                <a:latin typeface="+mj-lt"/>
              </a:rPr>
              <a:t> de </a:t>
            </a:r>
            <a:r>
              <a:rPr lang="en-US" sz="1600" b="0" i="0" dirty="0" err="1">
                <a:effectLst/>
                <a:latin typeface="+mj-lt"/>
              </a:rPr>
              <a:t>chamadas</a:t>
            </a:r>
            <a:r>
              <a:rPr lang="en-US" sz="1600" b="0" i="0" dirty="0">
                <a:effectLst/>
                <a:latin typeface="+mj-lt"/>
              </a:rPr>
              <a:t> de interface de </a:t>
            </a:r>
            <a:r>
              <a:rPr lang="en-US" sz="1600" b="0" i="0" dirty="0" err="1">
                <a:effectLst/>
                <a:latin typeface="+mj-lt"/>
              </a:rPr>
              <a:t>serviço</a:t>
            </a:r>
            <a:r>
              <a:rPr lang="en-US" sz="1600" b="0" i="0" dirty="0">
                <a:effectLst/>
                <a:latin typeface="+mj-lt"/>
              </a:rPr>
              <a:t> pela rede.</a:t>
            </a:r>
          </a:p>
          <a:p>
            <a:pPr algn="l"/>
            <a:r>
              <a:rPr lang="en-US" sz="1600" b="0" i="0" dirty="0">
                <a:effectLst/>
                <a:latin typeface="+mj-lt"/>
              </a:rPr>
              <a:t>4. </a:t>
            </a:r>
            <a:r>
              <a:rPr lang="en-US" sz="1600" b="0" i="0" dirty="0" err="1">
                <a:effectLst/>
                <a:latin typeface="+mj-lt"/>
              </a:rPr>
              <a:t>Não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importa</a:t>
            </a:r>
            <a:r>
              <a:rPr lang="en-US" sz="1600" b="0" i="0" dirty="0">
                <a:effectLst/>
                <a:latin typeface="+mj-lt"/>
              </a:rPr>
              <a:t> qual </a:t>
            </a:r>
            <a:r>
              <a:rPr lang="en-US" sz="1600" b="0" i="0" dirty="0" err="1">
                <a:effectLst/>
                <a:latin typeface="+mj-lt"/>
              </a:rPr>
              <a:t>tecnologia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eles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usam</a:t>
            </a:r>
            <a:r>
              <a:rPr lang="en-US" sz="1600" b="0" i="0" dirty="0">
                <a:effectLst/>
                <a:latin typeface="+mj-lt"/>
              </a:rPr>
              <a:t>. HTTP, </a:t>
            </a:r>
            <a:r>
              <a:rPr lang="en-US" sz="1600" b="0" i="0" dirty="0" err="1">
                <a:effectLst/>
                <a:latin typeface="+mj-lt"/>
              </a:rPr>
              <a:t>Corba</a:t>
            </a:r>
            <a:r>
              <a:rPr lang="en-US" sz="1600" b="0" i="0" dirty="0">
                <a:effectLst/>
                <a:latin typeface="+mj-lt"/>
              </a:rPr>
              <a:t>, </a:t>
            </a:r>
            <a:r>
              <a:rPr lang="en-US" sz="1600" b="0" i="0" dirty="0" err="1">
                <a:effectLst/>
                <a:latin typeface="+mj-lt"/>
              </a:rPr>
              <a:t>Pubsub</a:t>
            </a:r>
            <a:r>
              <a:rPr lang="en-US" sz="1600" b="0" i="0" dirty="0">
                <a:effectLst/>
                <a:latin typeface="+mj-lt"/>
              </a:rPr>
              <a:t>, </a:t>
            </a:r>
            <a:r>
              <a:rPr lang="en-US" sz="1600" b="0" i="0" dirty="0" err="1">
                <a:effectLst/>
                <a:latin typeface="+mj-lt"/>
              </a:rPr>
              <a:t>protocolos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personalizados</a:t>
            </a:r>
            <a:r>
              <a:rPr lang="en-US" sz="1600" b="0" i="0" dirty="0">
                <a:effectLst/>
                <a:latin typeface="+mj-lt"/>
              </a:rPr>
              <a:t> — </a:t>
            </a:r>
            <a:r>
              <a:rPr lang="en-US" sz="1600" b="0" i="0" dirty="0" err="1">
                <a:effectLst/>
                <a:latin typeface="+mj-lt"/>
              </a:rPr>
              <a:t>não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importa</a:t>
            </a:r>
            <a:r>
              <a:rPr lang="en-US" sz="1600" b="0" i="0" dirty="0">
                <a:effectLst/>
                <a:latin typeface="+mj-lt"/>
              </a:rPr>
              <a:t>.</a:t>
            </a:r>
          </a:p>
          <a:p>
            <a:pPr algn="l"/>
            <a:r>
              <a:rPr lang="en-US" sz="1600" b="0" i="0" dirty="0">
                <a:effectLst/>
                <a:latin typeface="+mj-lt"/>
              </a:rPr>
              <a:t>5. </a:t>
            </a:r>
            <a:r>
              <a:rPr lang="en-US" sz="1600" b="0" i="0" dirty="0" err="1">
                <a:effectLst/>
                <a:latin typeface="+mj-lt"/>
              </a:rPr>
              <a:t>Todas</a:t>
            </a:r>
            <a:r>
              <a:rPr lang="en-US" sz="1600" b="0" i="0" dirty="0">
                <a:effectLst/>
                <a:latin typeface="+mj-lt"/>
              </a:rPr>
              <a:t> as interfaces de </a:t>
            </a:r>
            <a:r>
              <a:rPr lang="en-US" sz="1600" b="0" i="0" dirty="0" err="1">
                <a:effectLst/>
                <a:latin typeface="+mj-lt"/>
              </a:rPr>
              <a:t>serviço</a:t>
            </a:r>
            <a:r>
              <a:rPr lang="en-US" sz="1600" b="0" i="0" dirty="0">
                <a:effectLst/>
                <a:latin typeface="+mj-lt"/>
              </a:rPr>
              <a:t>, </a:t>
            </a:r>
            <a:r>
              <a:rPr lang="en-US" sz="1600" b="0" i="0" dirty="0" err="1">
                <a:effectLst/>
                <a:latin typeface="+mj-lt"/>
              </a:rPr>
              <a:t>sem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exceção</a:t>
            </a:r>
            <a:r>
              <a:rPr lang="en-US" sz="1600" b="0" i="0" dirty="0">
                <a:effectLst/>
                <a:latin typeface="+mj-lt"/>
              </a:rPr>
              <a:t>, </a:t>
            </a:r>
            <a:r>
              <a:rPr lang="en-US" sz="1600" b="0" i="0" dirty="0" err="1">
                <a:effectLst/>
                <a:latin typeface="+mj-lt"/>
              </a:rPr>
              <a:t>devem</a:t>
            </a:r>
            <a:r>
              <a:rPr lang="en-US" sz="1600" b="0" i="0" dirty="0">
                <a:effectLst/>
                <a:latin typeface="+mj-lt"/>
              </a:rPr>
              <a:t> ser </a:t>
            </a:r>
            <a:r>
              <a:rPr lang="en-US" sz="1600" b="0" i="0" dirty="0" err="1">
                <a:effectLst/>
                <a:latin typeface="+mj-lt"/>
              </a:rPr>
              <a:t>projetadas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desde</a:t>
            </a:r>
            <a:r>
              <a:rPr lang="en-US" sz="1600" b="0" i="0" dirty="0">
                <a:effectLst/>
                <a:latin typeface="+mj-lt"/>
              </a:rPr>
              <a:t> o </a:t>
            </a:r>
            <a:r>
              <a:rPr lang="en-US" sz="1600" b="0" i="0" dirty="0" err="1">
                <a:effectLst/>
                <a:latin typeface="+mj-lt"/>
              </a:rPr>
              <a:t>início</a:t>
            </a:r>
            <a:r>
              <a:rPr lang="en-US" sz="1600" b="0" i="0" dirty="0">
                <a:effectLst/>
                <a:latin typeface="+mj-lt"/>
              </a:rPr>
              <a:t> para </a:t>
            </a:r>
            <a:r>
              <a:rPr lang="en-US" sz="1600" b="0" i="0" dirty="0" err="1">
                <a:effectLst/>
                <a:latin typeface="+mj-lt"/>
              </a:rPr>
              <a:t>serem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externalizáveis</a:t>
            </a:r>
            <a:r>
              <a:rPr lang="en-US" sz="1600" b="0" i="0" dirty="0">
                <a:effectLst/>
                <a:latin typeface="+mj-lt"/>
              </a:rPr>
              <a:t>. </a:t>
            </a:r>
            <a:r>
              <a:rPr lang="en-US" sz="1600" b="0" i="0" dirty="0" err="1">
                <a:effectLst/>
                <a:latin typeface="+mj-lt"/>
              </a:rPr>
              <a:t>Ou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seja</a:t>
            </a:r>
            <a:r>
              <a:rPr lang="en-US" sz="1600" b="0" i="0" dirty="0">
                <a:effectLst/>
                <a:latin typeface="+mj-lt"/>
              </a:rPr>
              <a:t>, a </a:t>
            </a:r>
            <a:r>
              <a:rPr lang="en-US" sz="1600" b="0" i="0" dirty="0" err="1">
                <a:effectLst/>
                <a:latin typeface="+mj-lt"/>
              </a:rPr>
              <a:t>equipe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deve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planejar</a:t>
            </a:r>
            <a:r>
              <a:rPr lang="en-US" sz="1600" b="0" i="0" dirty="0">
                <a:effectLst/>
                <a:latin typeface="+mj-lt"/>
              </a:rPr>
              <a:t> e </a:t>
            </a:r>
            <a:r>
              <a:rPr lang="en-US" sz="1600" b="0" i="0" dirty="0" err="1">
                <a:effectLst/>
                <a:latin typeface="+mj-lt"/>
              </a:rPr>
              <a:t>projetar</a:t>
            </a:r>
            <a:r>
              <a:rPr lang="en-US" sz="1600" b="0" i="0" dirty="0">
                <a:effectLst/>
                <a:latin typeface="+mj-lt"/>
              </a:rPr>
              <a:t> para </a:t>
            </a:r>
            <a:r>
              <a:rPr lang="en-US" sz="1600" b="0" i="0" dirty="0" err="1">
                <a:effectLst/>
                <a:latin typeface="+mj-lt"/>
              </a:rPr>
              <a:t>poder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expor</a:t>
            </a:r>
            <a:r>
              <a:rPr lang="en-US" sz="1600" b="0" i="0" dirty="0">
                <a:effectLst/>
                <a:latin typeface="+mj-lt"/>
              </a:rPr>
              <a:t> a interface </a:t>
            </a:r>
            <a:r>
              <a:rPr lang="en-US" sz="1600" b="0" i="0" dirty="0" err="1">
                <a:effectLst/>
                <a:latin typeface="+mj-lt"/>
              </a:rPr>
              <a:t>aos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desenvolvedores</a:t>
            </a:r>
            <a:r>
              <a:rPr lang="en-US" sz="1600" b="0" i="0" dirty="0">
                <a:effectLst/>
                <a:latin typeface="+mj-lt"/>
              </a:rPr>
              <a:t> do </a:t>
            </a:r>
            <a:r>
              <a:rPr lang="en-US" sz="1600" b="0" i="0" dirty="0" err="1">
                <a:effectLst/>
                <a:latin typeface="+mj-lt"/>
              </a:rPr>
              <a:t>mundo</a:t>
            </a:r>
            <a:r>
              <a:rPr lang="en-US" sz="1600" b="0" i="0" dirty="0">
                <a:effectLst/>
                <a:latin typeface="+mj-lt"/>
              </a:rPr>
              <a:t> exterior. Sem </a:t>
            </a:r>
            <a:r>
              <a:rPr lang="en-US" sz="1600" b="0" i="0" dirty="0" err="1">
                <a:effectLst/>
                <a:latin typeface="+mj-lt"/>
              </a:rPr>
              <a:t>exceções</a:t>
            </a:r>
            <a:r>
              <a:rPr lang="en-US" sz="1600" b="0" i="0" dirty="0">
                <a:effectLst/>
                <a:latin typeface="+mj-lt"/>
              </a:rPr>
              <a:t>.</a:t>
            </a:r>
          </a:p>
          <a:p>
            <a:pPr algn="l"/>
            <a:r>
              <a:rPr lang="en-US" sz="1600" b="0" i="0" dirty="0">
                <a:effectLst/>
                <a:latin typeface="+mj-lt"/>
              </a:rPr>
              <a:t>6. </a:t>
            </a:r>
            <a:r>
              <a:rPr lang="en-US" sz="1600" b="0" i="0" dirty="0" err="1">
                <a:effectLst/>
                <a:latin typeface="+mj-lt"/>
              </a:rPr>
              <a:t>Quem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não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fizer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isso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será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demitido</a:t>
            </a:r>
            <a:r>
              <a:rPr lang="en-US" sz="1600" b="0" i="0" dirty="0">
                <a:effectLst/>
                <a:latin typeface="+mj-lt"/>
              </a:rPr>
              <a:t>.</a:t>
            </a:r>
          </a:p>
          <a:p>
            <a:pPr algn="l"/>
            <a:r>
              <a:rPr lang="en-US" sz="1600" b="0" i="0" dirty="0">
                <a:effectLst/>
                <a:latin typeface="+mj-lt"/>
              </a:rPr>
              <a:t>7. </a:t>
            </a:r>
            <a:r>
              <a:rPr lang="en-US" sz="1600" b="0" i="0" dirty="0" err="1">
                <a:effectLst/>
                <a:latin typeface="+mj-lt"/>
              </a:rPr>
              <a:t>Obrigado</a:t>
            </a:r>
            <a:r>
              <a:rPr lang="en-US" sz="1600" b="0" i="0" dirty="0">
                <a:effectLst/>
                <a:latin typeface="+mj-lt"/>
              </a:rPr>
              <a:t>; </a:t>
            </a:r>
            <a:r>
              <a:rPr lang="en-US" sz="1600" b="0" i="0" dirty="0" err="1">
                <a:effectLst/>
                <a:latin typeface="+mj-lt"/>
              </a:rPr>
              <a:t>tenha</a:t>
            </a:r>
            <a:r>
              <a:rPr lang="en-US" sz="1600" b="0" i="0" dirty="0">
                <a:effectLst/>
                <a:latin typeface="+mj-lt"/>
              </a:rPr>
              <a:t> um </a:t>
            </a:r>
            <a:r>
              <a:rPr lang="en-US" sz="1600" b="0" i="0" dirty="0" err="1">
                <a:effectLst/>
                <a:latin typeface="+mj-lt"/>
              </a:rPr>
              <a:t>bom</a:t>
            </a:r>
            <a:r>
              <a:rPr lang="en-US" sz="1600" b="0" i="0" dirty="0">
                <a:effectLst/>
                <a:latin typeface="+mj-lt"/>
              </a:rPr>
              <a:t> </a:t>
            </a:r>
            <a:r>
              <a:rPr lang="en-US" sz="1600" b="0" i="0" dirty="0" err="1">
                <a:effectLst/>
                <a:latin typeface="+mj-lt"/>
              </a:rPr>
              <a:t>dia</a:t>
            </a:r>
            <a:r>
              <a:rPr lang="en-US" sz="1600" b="0" i="0" dirty="0">
                <a:effectLst/>
                <a:latin typeface="+mj-lt"/>
              </a:rPr>
              <a:t>!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32203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B268-EB09-1523-8ECB-652132803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6699250" cy="2866405"/>
          </a:xfrm>
        </p:spPr>
        <p:txBody>
          <a:bodyPr/>
          <a:lstStyle/>
          <a:p>
            <a:r>
              <a:rPr lang="en-BR" dirty="0"/>
              <a:t>Gerenciamento de APIs</a:t>
            </a:r>
          </a:p>
        </p:txBody>
      </p:sp>
    </p:spTree>
    <p:extLst>
      <p:ext uri="{BB962C8B-B14F-4D97-AF65-F5344CB8AC3E}">
        <p14:creationId xmlns:p14="http://schemas.microsoft.com/office/powerpoint/2010/main" val="38230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Vantagens</a:t>
            </a:r>
            <a:r>
              <a:rPr lang="en-US" sz="2800" dirty="0"/>
              <a:t> do </a:t>
            </a:r>
            <a:r>
              <a:rPr lang="en-US" sz="2800"/>
              <a:t>gerenciamento</a:t>
            </a:r>
            <a:r>
              <a:rPr lang="en-US" sz="2800" dirty="0"/>
              <a:t> de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A8233-096F-57D8-8D77-DD6AAF8D31FB}"/>
              </a:ext>
            </a:extLst>
          </p:cNvPr>
          <p:cNvSpPr txBox="1"/>
          <p:nvPr/>
        </p:nvSpPr>
        <p:spPr>
          <a:xfrm>
            <a:off x="565151" y="2160016"/>
            <a:ext cx="4133559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effectLst/>
              </a:rPr>
              <a:t>A principal </a:t>
            </a:r>
            <a:r>
              <a:rPr lang="en-US" sz="1500" dirty="0" err="1">
                <a:effectLst/>
              </a:rPr>
              <a:t>característica</a:t>
            </a:r>
            <a:r>
              <a:rPr lang="en-US" sz="1500" dirty="0">
                <a:effectLst/>
              </a:rPr>
              <a:t> do </a:t>
            </a:r>
            <a:r>
              <a:rPr lang="en-US" sz="1500" dirty="0" err="1">
                <a:effectLst/>
              </a:rPr>
              <a:t>gerenciamento</a:t>
            </a:r>
            <a:r>
              <a:rPr lang="en-US" sz="1500" dirty="0">
                <a:effectLst/>
              </a:rPr>
              <a:t> de APIs é a </a:t>
            </a:r>
            <a:r>
              <a:rPr lang="en-US" sz="1500" dirty="0" err="1">
                <a:effectLst/>
              </a:rPr>
              <a:t>centralização</a:t>
            </a:r>
            <a:r>
              <a:rPr lang="en-US" sz="1500" dirty="0">
                <a:effectLst/>
              </a:rPr>
              <a:t> do </a:t>
            </a:r>
            <a:r>
              <a:rPr lang="en-US" sz="1500" dirty="0" err="1">
                <a:effectLst/>
              </a:rPr>
              <a:t>controle</a:t>
            </a:r>
            <a:r>
              <a:rPr lang="en-US" sz="1500" dirty="0">
                <a:effectLst/>
              </a:rPr>
              <a:t> de </a:t>
            </a:r>
            <a:r>
              <a:rPr lang="en-US" sz="1500" dirty="0" err="1">
                <a:effectLst/>
              </a:rPr>
              <a:t>seu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programa</a:t>
            </a:r>
            <a:r>
              <a:rPr lang="en-US" sz="1500" dirty="0">
                <a:effectLst/>
              </a:rPr>
              <a:t> de API – </a:t>
            </a:r>
            <a:r>
              <a:rPr lang="en-US" sz="1500" dirty="0" err="1">
                <a:effectLst/>
              </a:rPr>
              <a:t>incluindo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análises</a:t>
            </a:r>
            <a:r>
              <a:rPr lang="en-US" sz="1500" dirty="0">
                <a:effectLst/>
              </a:rPr>
              <a:t> de dados, </a:t>
            </a:r>
            <a:r>
              <a:rPr lang="en-US" sz="1500" dirty="0" err="1">
                <a:effectLst/>
              </a:rPr>
              <a:t>monitoramento</a:t>
            </a:r>
            <a:r>
              <a:rPr lang="en-US" sz="1500" dirty="0">
                <a:effectLst/>
              </a:rPr>
              <a:t> de </a:t>
            </a:r>
            <a:r>
              <a:rPr lang="en-US" sz="1500" dirty="0" err="1">
                <a:effectLst/>
              </a:rPr>
              <a:t>acesso</a:t>
            </a:r>
            <a:r>
              <a:rPr lang="en-US" sz="1500" dirty="0">
                <a:effectLst/>
              </a:rPr>
              <a:t>, </a:t>
            </a:r>
            <a:r>
              <a:rPr lang="en-US" sz="1500" dirty="0" err="1">
                <a:effectLst/>
              </a:rPr>
              <a:t>monetização</a:t>
            </a:r>
            <a:r>
              <a:rPr lang="en-US" sz="1500" dirty="0">
                <a:effectLst/>
              </a:rPr>
              <a:t> e </a:t>
            </a:r>
            <a:r>
              <a:rPr lang="en-US" sz="1500" dirty="0" err="1">
                <a:effectLst/>
              </a:rPr>
              <a:t>fluxos</a:t>
            </a:r>
            <a:r>
              <a:rPr lang="en-US" sz="1500" dirty="0">
                <a:effectLst/>
              </a:rPr>
              <a:t> de </a:t>
            </a:r>
            <a:r>
              <a:rPr lang="en-US" sz="1500" dirty="0" err="1">
                <a:effectLst/>
              </a:rPr>
              <a:t>trabalho</a:t>
            </a:r>
            <a:r>
              <a:rPr lang="en-US" sz="1500" dirty="0">
                <a:effectLst/>
              </a:rPr>
              <a:t> de </a:t>
            </a:r>
            <a:r>
              <a:rPr lang="en-US" sz="1500" dirty="0" err="1">
                <a:effectLst/>
              </a:rPr>
              <a:t>desenvolvedores</a:t>
            </a:r>
            <a:r>
              <a:rPr lang="en-US" sz="1500" dirty="0">
                <a:effectLst/>
              </a:rPr>
              <a:t>. </a:t>
            </a:r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500" dirty="0" err="1">
                <a:effectLst/>
              </a:rPr>
              <a:t>Soluções</a:t>
            </a:r>
            <a:r>
              <a:rPr lang="en-US" sz="1500" dirty="0">
                <a:effectLst/>
              </a:rPr>
              <a:t> de </a:t>
            </a:r>
            <a:r>
              <a:rPr lang="en-US" sz="1500" dirty="0" err="1">
                <a:effectLst/>
              </a:rPr>
              <a:t>gerenciamento</a:t>
            </a:r>
            <a:r>
              <a:rPr lang="en-US" sz="1500" dirty="0">
                <a:effectLst/>
              </a:rPr>
              <a:t> de APIs </a:t>
            </a:r>
            <a:r>
              <a:rPr lang="en-US" sz="1500" dirty="0" err="1">
                <a:effectLst/>
              </a:rPr>
              <a:t>proporcionam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confiabilidade</a:t>
            </a:r>
            <a:r>
              <a:rPr lang="en-US" sz="1500" dirty="0">
                <a:effectLst/>
              </a:rPr>
              <a:t>, </a:t>
            </a:r>
            <a:r>
              <a:rPr lang="en-US" sz="1500" dirty="0" err="1">
                <a:effectLst/>
              </a:rPr>
              <a:t>flexibilidade</a:t>
            </a:r>
            <a:r>
              <a:rPr lang="en-US" sz="1500" dirty="0">
                <a:effectLst/>
              </a:rPr>
              <a:t>, </a:t>
            </a:r>
            <a:r>
              <a:rPr lang="en-US" sz="1500" dirty="0" err="1">
                <a:effectLst/>
              </a:rPr>
              <a:t>qualidade</a:t>
            </a:r>
            <a:r>
              <a:rPr lang="en-US" sz="1500" dirty="0">
                <a:effectLst/>
              </a:rPr>
              <a:t> e </a:t>
            </a:r>
            <a:r>
              <a:rPr lang="en-US" sz="1500" dirty="0" err="1">
                <a:effectLst/>
              </a:rPr>
              <a:t>rapidez</a:t>
            </a:r>
            <a:r>
              <a:rPr lang="en-US" sz="1500" dirty="0">
                <a:effectLst/>
              </a:rPr>
              <a:t>. Para </a:t>
            </a:r>
            <a:r>
              <a:rPr lang="en-US" sz="1500" dirty="0" err="1">
                <a:effectLst/>
              </a:rPr>
              <a:t>alcançar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esses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objetivos</a:t>
            </a:r>
            <a:r>
              <a:rPr lang="en-US" sz="1500" dirty="0">
                <a:effectLst/>
              </a:rPr>
              <a:t> e </a:t>
            </a:r>
            <a:r>
              <a:rPr lang="en-US" sz="1500" dirty="0" err="1">
                <a:effectLst/>
              </a:rPr>
              <a:t>assegurar</a:t>
            </a:r>
            <a:r>
              <a:rPr lang="en-US" sz="1500" dirty="0">
                <a:effectLst/>
              </a:rPr>
              <a:t> que tanto as APIs </a:t>
            </a:r>
            <a:r>
              <a:rPr lang="en-US" sz="1500" dirty="0" err="1">
                <a:effectLst/>
              </a:rPr>
              <a:t>sejam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utilizáveis</a:t>
            </a:r>
            <a:r>
              <a:rPr lang="en-US" sz="1500" dirty="0">
                <a:effectLst/>
              </a:rPr>
              <a:t> e </a:t>
            </a:r>
            <a:r>
              <a:rPr lang="en-US" sz="1500" dirty="0" err="1">
                <a:effectLst/>
              </a:rPr>
              <a:t>seguras</a:t>
            </a:r>
            <a:r>
              <a:rPr lang="en-US" sz="1500" dirty="0">
                <a:effectLst/>
              </a:rPr>
              <a:t>, </a:t>
            </a:r>
            <a:r>
              <a:rPr lang="en-US" sz="1500" dirty="0" err="1">
                <a:effectLst/>
              </a:rPr>
              <a:t>essas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soluções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precisam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disponibilizar</a:t>
            </a:r>
            <a:r>
              <a:rPr lang="en-US" sz="1500" dirty="0">
                <a:effectLst/>
              </a:rPr>
              <a:t>, </a:t>
            </a:r>
            <a:r>
              <a:rPr lang="en-US" sz="1500" dirty="0" err="1">
                <a:effectLst/>
              </a:rPr>
              <a:t>pelo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menos</a:t>
            </a:r>
            <a:r>
              <a:rPr lang="en-US" sz="1500" dirty="0">
                <a:effectLst/>
              </a:rPr>
              <a:t>, </a:t>
            </a:r>
            <a:r>
              <a:rPr lang="en-US" sz="1500" dirty="0" err="1">
                <a:effectLst/>
              </a:rPr>
              <a:t>controle</a:t>
            </a:r>
            <a:r>
              <a:rPr lang="en-US" sz="1500" dirty="0">
                <a:effectLst/>
              </a:rPr>
              <a:t> de </a:t>
            </a:r>
            <a:r>
              <a:rPr lang="en-US" sz="1500" dirty="0" err="1">
                <a:effectLst/>
              </a:rPr>
              <a:t>acesso</a:t>
            </a:r>
            <a:r>
              <a:rPr lang="en-US" sz="1500" dirty="0">
                <a:effectLst/>
              </a:rPr>
              <a:t>, </a:t>
            </a:r>
            <a:r>
              <a:rPr lang="en-US" sz="1500" dirty="0" err="1">
                <a:effectLst/>
              </a:rPr>
              <a:t>limites</a:t>
            </a:r>
            <a:r>
              <a:rPr lang="en-US" sz="1500" dirty="0">
                <a:effectLst/>
              </a:rPr>
              <a:t> de taxa e </a:t>
            </a:r>
            <a:r>
              <a:rPr lang="en-US" sz="1500" dirty="0" err="1">
                <a:effectLst/>
              </a:rPr>
              <a:t>políticas</a:t>
            </a:r>
            <a:r>
              <a:rPr lang="en-US" sz="1500" dirty="0">
                <a:effectLst/>
              </a:rPr>
              <a:t> de </a:t>
            </a:r>
            <a:r>
              <a:rPr lang="en-US" sz="1500" dirty="0" err="1">
                <a:effectLst/>
              </a:rPr>
              <a:t>uso</a:t>
            </a:r>
            <a:r>
              <a:rPr lang="en-US" sz="1500" dirty="0">
                <a:effectLst/>
              </a:rPr>
              <a:t>. </a:t>
            </a:r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500" dirty="0">
              <a:effectLst/>
            </a:endParaRPr>
          </a:p>
        </p:txBody>
      </p:sp>
      <p:pic>
        <p:nvPicPr>
          <p:cNvPr id="5" name="Picture 4" descr="A logo with arrows and gears&#10;&#10;Description automatically generated with medium confidence">
            <a:extLst>
              <a:ext uri="{FF2B5EF4-FFF2-40B4-BE49-F238E27FC236}">
                <a16:creationId xmlns:a16="http://schemas.microsoft.com/office/drawing/2014/main" id="{3A8BA6B1-DED8-4554-D460-DC186FF01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2162686"/>
            <a:ext cx="6430513" cy="2523976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0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561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Plataformas de gerenciamento de API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logo with text on it&#10;&#10;Description automatically generated">
            <a:extLst>
              <a:ext uri="{FF2B5EF4-FFF2-40B4-BE49-F238E27FC236}">
                <a16:creationId xmlns:a16="http://schemas.microsoft.com/office/drawing/2014/main" id="{0E1CD2A4-45AE-1D14-8E2A-BD365028E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34" y="2667177"/>
            <a:ext cx="2542032" cy="2716252"/>
          </a:xfrm>
          <a:prstGeom prst="rect">
            <a:avLst/>
          </a:prstGeom>
        </p:spPr>
      </p:pic>
      <p:pic>
        <p:nvPicPr>
          <p:cNvPr id="41" name="Picture 40" descr="A blue and white cloud logo&#10;&#10;Description automatically generated">
            <a:extLst>
              <a:ext uri="{FF2B5EF4-FFF2-40B4-BE49-F238E27FC236}">
                <a16:creationId xmlns:a16="http://schemas.microsoft.com/office/drawing/2014/main" id="{19EEDAB4-2857-6230-B93D-92B9EFB61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930" y="3116152"/>
            <a:ext cx="2542032" cy="17373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1C92E11-359B-5FC8-7D6D-46EFF4029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9808" y="3504676"/>
            <a:ext cx="2542032" cy="863893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14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8241-689B-5CFC-3F0C-F0B99601D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6615938" cy="2866405"/>
          </a:xfrm>
        </p:spPr>
        <p:txBody>
          <a:bodyPr/>
          <a:lstStyle/>
          <a:p>
            <a:r>
              <a:rPr lang="en-BR" dirty="0"/>
              <a:t>AWS API Gateway</a:t>
            </a:r>
          </a:p>
        </p:txBody>
      </p:sp>
    </p:spTree>
    <p:extLst>
      <p:ext uri="{BB962C8B-B14F-4D97-AF65-F5344CB8AC3E}">
        <p14:creationId xmlns:p14="http://schemas.microsoft.com/office/powerpoint/2010/main" val="2972366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8408161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AWS API Gateway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A8233-096F-57D8-8D77-DD6AAF8D31FB}"/>
              </a:ext>
            </a:extLst>
          </p:cNvPr>
          <p:cNvSpPr txBox="1"/>
          <p:nvPr/>
        </p:nvSpPr>
        <p:spPr>
          <a:xfrm>
            <a:off x="565151" y="2160016"/>
            <a:ext cx="10826749" cy="3927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0" i="0" dirty="0">
                <a:effectLst/>
                <a:latin typeface="+mj-lt"/>
              </a:rPr>
              <a:t>O Amazon API Gateway </a:t>
            </a:r>
            <a:r>
              <a:rPr lang="en-US" b="0" i="0" dirty="0" err="1">
                <a:effectLst/>
                <a:latin typeface="+mj-lt"/>
              </a:rPr>
              <a:t>é</a:t>
            </a:r>
            <a:r>
              <a:rPr lang="en-US" b="0" i="0" dirty="0">
                <a:effectLst/>
                <a:latin typeface="+mj-lt"/>
              </a:rPr>
              <a:t> um </a:t>
            </a:r>
            <a:r>
              <a:rPr lang="en-US" b="0" i="0" dirty="0" err="1">
                <a:effectLst/>
                <a:latin typeface="+mj-lt"/>
              </a:rPr>
              <a:t>serviço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gerenciado</a:t>
            </a:r>
            <a:r>
              <a:rPr lang="en-US" b="0" i="0" dirty="0">
                <a:effectLst/>
                <a:latin typeface="+mj-lt"/>
              </a:rPr>
              <a:t> que </a:t>
            </a:r>
            <a:r>
              <a:rPr lang="en-US" b="0" i="0" dirty="0" err="1">
                <a:effectLst/>
                <a:latin typeface="+mj-lt"/>
              </a:rPr>
              <a:t>permite</a:t>
            </a:r>
            <a:r>
              <a:rPr lang="en-US" b="0" i="0" dirty="0">
                <a:effectLst/>
                <a:latin typeface="+mj-lt"/>
              </a:rPr>
              <a:t> que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+mj-lt"/>
              </a:rPr>
              <a:t>desenvolvedores</a:t>
            </a:r>
            <a:r>
              <a:rPr lang="en-US" b="1" i="0" dirty="0">
                <a:solidFill>
                  <a:srgbClr val="FFC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+mj-lt"/>
              </a:rPr>
              <a:t>criem</a:t>
            </a:r>
            <a:r>
              <a:rPr lang="en-US" b="1" i="0" dirty="0">
                <a:solidFill>
                  <a:srgbClr val="FFC000"/>
                </a:solidFill>
                <a:effectLst/>
                <a:latin typeface="+mj-lt"/>
              </a:rPr>
              <a:t>,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+mj-lt"/>
              </a:rPr>
              <a:t>publiquem</a:t>
            </a:r>
            <a:r>
              <a:rPr lang="en-US" b="1" i="0" dirty="0">
                <a:solidFill>
                  <a:srgbClr val="FFC000"/>
                </a:solidFill>
                <a:effectLst/>
                <a:latin typeface="+mj-lt"/>
              </a:rPr>
              <a:t>,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+mj-lt"/>
              </a:rPr>
              <a:t>mantenham</a:t>
            </a:r>
            <a:r>
              <a:rPr lang="en-US" b="1" i="0" dirty="0">
                <a:solidFill>
                  <a:srgbClr val="FFC000"/>
                </a:solidFill>
                <a:effectLst/>
                <a:latin typeface="+mj-lt"/>
              </a:rPr>
              <a:t>,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+mj-lt"/>
              </a:rPr>
              <a:t>monitorem</a:t>
            </a:r>
            <a:r>
              <a:rPr lang="en-US" b="1" i="0" dirty="0">
                <a:solidFill>
                  <a:srgbClr val="FFC000"/>
                </a:solidFill>
                <a:effectLst/>
                <a:latin typeface="+mj-lt"/>
              </a:rPr>
              <a:t> e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+mj-lt"/>
              </a:rPr>
              <a:t>protejam</a:t>
            </a:r>
            <a:r>
              <a:rPr lang="en-US" b="1" i="0" dirty="0">
                <a:solidFill>
                  <a:srgbClr val="FFC000"/>
                </a:solidFill>
                <a:effectLst/>
                <a:latin typeface="+mj-lt"/>
              </a:rPr>
              <a:t> APIs </a:t>
            </a:r>
            <a:r>
              <a:rPr lang="en-US" b="0" i="0" dirty="0" err="1">
                <a:effectLst/>
                <a:latin typeface="+mj-lt"/>
              </a:rPr>
              <a:t>em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qualquer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escala</a:t>
            </a:r>
            <a:r>
              <a:rPr lang="en-US" b="0" i="0" dirty="0">
                <a:effectLst/>
                <a:latin typeface="+mj-lt"/>
              </a:rPr>
              <a:t> com </a:t>
            </a:r>
            <a:r>
              <a:rPr lang="en-US" b="0" i="0" dirty="0" err="1">
                <a:effectLst/>
                <a:latin typeface="+mj-lt"/>
              </a:rPr>
              <a:t>facilidade</a:t>
            </a:r>
            <a:r>
              <a:rPr lang="en-US" b="0" i="0" dirty="0">
                <a:effectLst/>
                <a:latin typeface="+mj-lt"/>
              </a:rPr>
              <a:t>. </a:t>
            </a:r>
          </a:p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b="0" i="0" dirty="0" err="1">
                <a:effectLst/>
                <a:latin typeface="+mj-lt"/>
              </a:rPr>
              <a:t>Usando</a:t>
            </a:r>
            <a:r>
              <a:rPr lang="en-US" b="0" i="0" dirty="0">
                <a:effectLst/>
                <a:latin typeface="+mj-lt"/>
              </a:rPr>
              <a:t> o API Gateway, </a:t>
            </a:r>
            <a:r>
              <a:rPr lang="en-US" b="0" i="0" dirty="0" err="1">
                <a:effectLst/>
                <a:latin typeface="+mj-lt"/>
              </a:rPr>
              <a:t>você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pode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criar</a:t>
            </a:r>
            <a:r>
              <a:rPr lang="en-US" b="0" i="0" dirty="0">
                <a:effectLst/>
                <a:latin typeface="+mj-lt"/>
              </a:rPr>
              <a:t> APIs RESTful e APIs  WebSocket que </a:t>
            </a:r>
            <a:r>
              <a:rPr lang="en-US" b="0" i="0" dirty="0" err="1">
                <a:effectLst/>
                <a:latin typeface="+mj-lt"/>
              </a:rPr>
              <a:t>habilitam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aplicativos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comunicação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bidirecionais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em</a:t>
            </a:r>
            <a:r>
              <a:rPr lang="en-US" b="0" i="0" dirty="0">
                <a:effectLst/>
                <a:latin typeface="+mj-lt"/>
              </a:rPr>
              <a:t> tempo real. O API Gateway </a:t>
            </a:r>
            <a:r>
              <a:rPr lang="en-US" b="0" i="0" dirty="0" err="1">
                <a:effectLst/>
                <a:latin typeface="+mj-lt"/>
              </a:rPr>
              <a:t>dá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suporte</a:t>
            </a:r>
            <a:r>
              <a:rPr lang="en-US" b="0" i="0" dirty="0">
                <a:effectLst/>
                <a:latin typeface="+mj-lt"/>
              </a:rPr>
              <a:t> a cargas de </a:t>
            </a:r>
            <a:r>
              <a:rPr lang="en-US" b="0" i="0" dirty="0" err="1">
                <a:effectLst/>
                <a:latin typeface="+mj-lt"/>
              </a:rPr>
              <a:t>trabalho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conteinerizadas</a:t>
            </a:r>
            <a:r>
              <a:rPr lang="en-US" b="0" i="0" dirty="0">
                <a:effectLst/>
                <a:latin typeface="+mj-lt"/>
              </a:rPr>
              <a:t> e </a:t>
            </a:r>
            <a:r>
              <a:rPr lang="en-US" b="0" i="0" dirty="0" err="1">
                <a:effectLst/>
                <a:latin typeface="+mj-lt"/>
              </a:rPr>
              <a:t>sem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servidor</a:t>
            </a:r>
            <a:r>
              <a:rPr lang="en-US" b="0" i="0" dirty="0">
                <a:effectLst/>
                <a:latin typeface="+mj-lt"/>
              </a:rPr>
              <a:t>, </a:t>
            </a:r>
            <a:r>
              <a:rPr lang="en-US" b="0" i="0" dirty="0" err="1">
                <a:effectLst/>
                <a:latin typeface="+mj-lt"/>
              </a:rPr>
              <a:t>além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aplicativos</a:t>
            </a:r>
            <a:r>
              <a:rPr lang="en-US" b="0" i="0" dirty="0">
                <a:effectLst/>
                <a:latin typeface="+mj-lt"/>
              </a:rPr>
              <a:t> da web.</a:t>
            </a:r>
          </a:p>
        </p:txBody>
      </p:sp>
    </p:spTree>
    <p:extLst>
      <p:ext uri="{BB962C8B-B14F-4D97-AF65-F5344CB8AC3E}">
        <p14:creationId xmlns:p14="http://schemas.microsoft.com/office/powerpoint/2010/main" val="109060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Características do AWS API Gateway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3B2F9F93-ADA4-4F5F-406D-6D2020C74E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8895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7875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8408161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Características do AWS API Gateway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A8233-096F-57D8-8D77-DD6AAF8D31FB}"/>
              </a:ext>
            </a:extLst>
          </p:cNvPr>
          <p:cNvSpPr txBox="1"/>
          <p:nvPr/>
        </p:nvSpPr>
        <p:spPr>
          <a:xfrm>
            <a:off x="565151" y="1405382"/>
            <a:ext cx="10826749" cy="4697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900"/>
              </a:spcBef>
            </a:pPr>
            <a:endParaRPr lang="pt-BR" sz="1500" dirty="0">
              <a:effectLst/>
            </a:endParaRPr>
          </a:p>
          <a:p>
            <a:pPr defTabSz="914400">
              <a:lnSpc>
                <a:spcPct val="90000"/>
              </a:lnSpc>
              <a:spcBef>
                <a:spcPts val="900"/>
              </a:spcBef>
            </a:pPr>
            <a:r>
              <a:rPr lang="pt-BR" sz="2100" dirty="0"/>
              <a:t>Desde o levantamento de requisitos de software até sua concepção, a escolha dos serviços para resolver os problemas portanto, este requisito é um dos mais importantes, pode acarretar em problemas sérios em Produção.</a:t>
            </a:r>
          </a:p>
          <a:p>
            <a:pPr defTabSz="914400">
              <a:lnSpc>
                <a:spcPct val="90000"/>
              </a:lnSpc>
              <a:spcBef>
                <a:spcPts val="900"/>
              </a:spcBef>
            </a:pPr>
            <a:endParaRPr lang="pt-BR" sz="2100" dirty="0"/>
          </a:p>
          <a:p>
            <a:pPr defTabSz="914400">
              <a:lnSpc>
                <a:spcPct val="90000"/>
              </a:lnSpc>
              <a:spcBef>
                <a:spcPts val="900"/>
              </a:spcBef>
            </a:pPr>
            <a:endParaRPr lang="pt-BR" sz="2100" dirty="0"/>
          </a:p>
          <a:p>
            <a:pPr defTabSz="914400">
              <a:lnSpc>
                <a:spcPct val="90000"/>
              </a:lnSpc>
              <a:spcBef>
                <a:spcPts val="900"/>
              </a:spcBef>
            </a:pPr>
            <a:r>
              <a:rPr lang="pt-BR" sz="2100" b="1" dirty="0">
                <a:highlight>
                  <a:srgbClr val="FFFF00"/>
                </a:highlight>
              </a:rPr>
              <a:t>Importante (Entenda os </a:t>
            </a:r>
            <a:r>
              <a:rPr lang="pt-BR" sz="2100" b="1" dirty="0" err="1">
                <a:highlight>
                  <a:srgbClr val="FFFF00"/>
                </a:highlight>
              </a:rPr>
              <a:t>Limits</a:t>
            </a:r>
            <a:r>
              <a:rPr lang="pt-BR" sz="2100" b="1" dirty="0">
                <a:highlight>
                  <a:srgbClr val="FFFF00"/>
                </a:highlight>
              </a:rPr>
              <a:t>)</a:t>
            </a:r>
          </a:p>
          <a:p>
            <a:pPr defTabSz="914400">
              <a:lnSpc>
                <a:spcPct val="90000"/>
              </a:lnSpc>
              <a:spcBef>
                <a:spcPts val="900"/>
              </a:spcBef>
            </a:pPr>
            <a:endParaRPr lang="pt-BR" sz="2100" dirty="0"/>
          </a:p>
          <a:p>
            <a:pPr defTabSz="914400">
              <a:lnSpc>
                <a:spcPct val="90000"/>
              </a:lnSpc>
              <a:spcBef>
                <a:spcPts val="900"/>
              </a:spcBef>
            </a:pPr>
            <a:r>
              <a:rPr lang="pt-BR" sz="2100" dirty="0"/>
              <a:t>Tempo limite máximo de Integração : 30 segundos (Não pode ser alterado);</a:t>
            </a:r>
          </a:p>
          <a:p>
            <a:pPr defTabSz="914400">
              <a:lnSpc>
                <a:spcPct val="90000"/>
              </a:lnSpc>
              <a:spcBef>
                <a:spcPts val="900"/>
              </a:spcBef>
            </a:pPr>
            <a:r>
              <a:rPr lang="pt-BR" sz="2100" dirty="0" err="1"/>
              <a:t>Payload</a:t>
            </a:r>
            <a:r>
              <a:rPr lang="pt-BR" sz="2100" dirty="0"/>
              <a:t> </a:t>
            </a:r>
            <a:r>
              <a:rPr lang="pt-BR" sz="2100" dirty="0" err="1"/>
              <a:t>Size</a:t>
            </a:r>
            <a:r>
              <a:rPr lang="pt-BR" sz="2100" dirty="0"/>
              <a:t> (Máximo) : 10MB;</a:t>
            </a:r>
          </a:p>
          <a:p>
            <a:pPr defTabSz="914400">
              <a:lnSpc>
                <a:spcPct val="90000"/>
              </a:lnSpc>
              <a:spcBef>
                <a:spcPts val="900"/>
              </a:spcBef>
            </a:pPr>
            <a:endParaRPr lang="pt-BR" sz="1500" dirty="0">
              <a:effectLst/>
            </a:endParaRPr>
          </a:p>
          <a:p>
            <a:pPr defTabSz="914400">
              <a:lnSpc>
                <a:spcPct val="90000"/>
              </a:lnSpc>
              <a:spcBef>
                <a:spcPts val="900"/>
              </a:spcBef>
            </a:pPr>
            <a:endParaRPr lang="en-US" sz="1500" dirty="0">
              <a:effectLst/>
            </a:endParaRPr>
          </a:p>
          <a:p>
            <a:pPr defTabSz="914400">
              <a:lnSpc>
                <a:spcPct val="90000"/>
              </a:lnSpc>
              <a:spcBef>
                <a:spcPts val="900"/>
              </a:spcBef>
            </a:pPr>
            <a:endParaRPr lang="en-US" sz="1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565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485898"/>
            <a:ext cx="3608387" cy="3395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 </a:t>
            </a:r>
            <a:r>
              <a:rPr lang="en-US"/>
              <a:t>que vamos falar?</a:t>
            </a:r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1D58E37-CBFF-9DD4-FCD5-4010141176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009816"/>
              </p:ext>
            </p:extLst>
          </p:nvPr>
        </p:nvGraphicFramePr>
        <p:xfrm>
          <a:off x="5224243" y="685667"/>
          <a:ext cx="6316267" cy="5077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7284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Integrações  do AWS API Gateway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A8233-096F-57D8-8D77-DD6AAF8D31FB}"/>
              </a:ext>
            </a:extLst>
          </p:cNvPr>
          <p:cNvSpPr txBox="1"/>
          <p:nvPr/>
        </p:nvSpPr>
        <p:spPr>
          <a:xfrm>
            <a:off x="5651025" y="1515243"/>
            <a:ext cx="5457725" cy="15874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300" dirty="0">
              <a:effectLst/>
            </a:endParaRPr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O AWS API Gateway </a:t>
            </a:r>
            <a:r>
              <a:rPr lang="en-US" dirty="0" err="1"/>
              <a:t>pode</a:t>
            </a:r>
            <a:r>
              <a:rPr lang="en-US" dirty="0"/>
              <a:t> se </a:t>
            </a:r>
            <a:r>
              <a:rPr lang="en-US" dirty="0" err="1"/>
              <a:t>integrar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com </a:t>
            </a:r>
            <a:r>
              <a:rPr lang="en-US" dirty="0" err="1"/>
              <a:t>serviços</a:t>
            </a:r>
            <a:r>
              <a:rPr lang="en-US" dirty="0"/>
              <a:t> : lambda, Cluster </a:t>
            </a:r>
            <a:r>
              <a:rPr lang="en-US" dirty="0" err="1"/>
              <a:t>Fargate</a:t>
            </a:r>
            <a:r>
              <a:rPr lang="en-US" dirty="0"/>
              <a:t>, DynamoDB, SQS, </a:t>
            </a:r>
            <a:r>
              <a:rPr lang="en-US" dirty="0" err="1"/>
              <a:t>EventBridge</a:t>
            </a:r>
            <a:r>
              <a:rPr lang="en-US" dirty="0"/>
              <a:t>, Kinesis Data Stream, </a:t>
            </a:r>
            <a:r>
              <a:rPr lang="en-US" dirty="0" err="1"/>
              <a:t>StepFunctions</a:t>
            </a:r>
            <a:r>
              <a:rPr lang="en-US" dirty="0"/>
              <a:t>. Como </a:t>
            </a:r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:</a:t>
            </a:r>
          </a:p>
          <a:p>
            <a:pPr defTabSz="914400">
              <a:lnSpc>
                <a:spcPct val="90000"/>
              </a:lnSpc>
              <a:spcBef>
                <a:spcPts val="900"/>
              </a:spcBef>
            </a:pPr>
            <a:endParaRPr lang="en-US" sz="1300" dirty="0"/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300" dirty="0">
              <a:effectLst/>
            </a:endParaRPr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300" dirty="0">
              <a:effectLst/>
            </a:endParaRPr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300" dirty="0">
              <a:effectLst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7E89B1C-B79F-C3B9-D519-E35689A13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02" y="3160912"/>
            <a:ext cx="70231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83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2675-D9A3-C90E-1C71-20F8E73A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Obrigado. </a:t>
            </a:r>
            <a:r>
              <a:rPr lang="en-BR" dirty="0">
                <a:sym typeface="Wingdings" pitchFamily="2" charset="2"/>
              </a:rPr>
              <a:t>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758771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  <a:r>
              <a:rPr lang="en-BR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D82ED-A982-5850-4E4D-5F6EC3DAAC14}"/>
              </a:ext>
            </a:extLst>
          </p:cNvPr>
          <p:cNvSpPr txBox="1"/>
          <p:nvPr/>
        </p:nvSpPr>
        <p:spPr>
          <a:xfrm>
            <a:off x="565150" y="2384854"/>
            <a:ext cx="108902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2"/>
              </a:rPr>
              <a:t>https://catalog.us-east-1.prod.workshops.aws/workshops/5079f77b-4228-442e-baba-06a1065f67e1/en-US</a:t>
            </a:r>
          </a:p>
          <a:p>
            <a:endParaRPr lang="pt-BR" dirty="0">
              <a:hlinkClick r:id="rId2"/>
            </a:endParaRPr>
          </a:p>
          <a:p>
            <a:r>
              <a:rPr lang="pt-BR" dirty="0">
                <a:hlinkClick r:id="rId2"/>
              </a:rPr>
              <a:t>https://docs.aws.amazon.com/pt_br/apigateway/latest/developerguide/welcome.html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https://www.enterpriseintegrationpatterns.com/patterns/messaging/MessagingGateway.html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https://docs.aws.amazon.com/apigateway/latest/developerguide/limits.html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18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429C9-64BA-F64E-2E43-985334035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en-BR" sz="7200"/>
              <a:t>Introdução a APIs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860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O que é API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A8233-096F-57D8-8D77-DD6AAF8D31FB}"/>
              </a:ext>
            </a:extLst>
          </p:cNvPr>
          <p:cNvSpPr txBox="1"/>
          <p:nvPr/>
        </p:nvSpPr>
        <p:spPr>
          <a:xfrm>
            <a:off x="565150" y="1840582"/>
            <a:ext cx="10489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</a:rPr>
              <a:t>Application Programing Interface. </a:t>
            </a:r>
          </a:p>
          <a:p>
            <a:endParaRPr lang="en-US" dirty="0"/>
          </a:p>
          <a:p>
            <a:endParaRPr lang="en-US" dirty="0">
              <a:effectLst/>
            </a:endParaRPr>
          </a:p>
          <a:p>
            <a:r>
              <a:rPr lang="en-US" sz="1800" dirty="0">
                <a:effectLst/>
              </a:rPr>
              <a:t>API </a:t>
            </a:r>
            <a:r>
              <a:rPr lang="en-US" sz="1800" dirty="0" err="1">
                <a:effectLst/>
              </a:rPr>
              <a:t>significa</a:t>
            </a:r>
            <a:r>
              <a:rPr lang="en-US" sz="1800" dirty="0">
                <a:effectLst/>
              </a:rPr>
              <a:t> interface de </a:t>
            </a:r>
            <a:r>
              <a:rPr lang="en-US" sz="1800" dirty="0" err="1">
                <a:effectLst/>
              </a:rPr>
              <a:t>programação</a:t>
            </a:r>
            <a:r>
              <a:rPr lang="en-US" sz="1800" dirty="0">
                <a:effectLst/>
              </a:rPr>
              <a:t> de </a:t>
            </a:r>
            <a:r>
              <a:rPr lang="en-US" sz="1800" dirty="0" err="1">
                <a:effectLst/>
              </a:rPr>
              <a:t>aplicações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na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visão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geral</a:t>
            </a:r>
            <a:r>
              <a:rPr lang="en-US" sz="1800" dirty="0">
                <a:effectLst/>
              </a:rPr>
              <a:t> é um conjunto de </a:t>
            </a:r>
            <a:r>
              <a:rPr lang="en-US" sz="1800" dirty="0" err="1">
                <a:effectLst/>
              </a:rPr>
              <a:t>definições</a:t>
            </a:r>
            <a:r>
              <a:rPr lang="en-US" sz="1800" dirty="0">
                <a:effectLst/>
              </a:rPr>
              <a:t> e </a:t>
            </a:r>
            <a:r>
              <a:rPr lang="en-US" sz="1800" dirty="0" err="1">
                <a:effectLst/>
              </a:rPr>
              <a:t>protocolos</a:t>
            </a:r>
            <a:r>
              <a:rPr lang="en-US" sz="1800" dirty="0">
                <a:effectLst/>
              </a:rPr>
              <a:t> para </a:t>
            </a:r>
            <a:r>
              <a:rPr lang="en-US" sz="1800" dirty="0" err="1">
                <a:effectLst/>
              </a:rPr>
              <a:t>criar</a:t>
            </a:r>
            <a:r>
              <a:rPr lang="en-US" sz="1800" dirty="0">
                <a:effectLst/>
              </a:rPr>
              <a:t> e </a:t>
            </a:r>
            <a:r>
              <a:rPr lang="en-US" sz="1800" dirty="0" err="1">
                <a:effectLst/>
              </a:rPr>
              <a:t>integrar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aplicações</a:t>
            </a:r>
            <a:r>
              <a:rPr lang="en-US" sz="1800" dirty="0">
                <a:effectLst/>
              </a:rPr>
              <a:t>. </a:t>
            </a:r>
            <a:endParaRPr lang="en-BR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07316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Introdução</a:t>
            </a:r>
            <a:r>
              <a:rPr lang="en-US" dirty="0"/>
              <a:t>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A8233-096F-57D8-8D77-DD6AAF8D31FB}"/>
              </a:ext>
            </a:extLst>
          </p:cNvPr>
          <p:cNvSpPr txBox="1"/>
          <p:nvPr/>
        </p:nvSpPr>
        <p:spPr>
          <a:xfrm>
            <a:off x="565151" y="2160016"/>
            <a:ext cx="10407649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effectLst/>
              </a:rPr>
              <a:t>Com as APIs, </a:t>
            </a:r>
            <a:r>
              <a:rPr lang="en-US" sz="1800" dirty="0" err="1">
                <a:effectLst/>
              </a:rPr>
              <a:t>sua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solução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ou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serviço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pode</a:t>
            </a:r>
            <a:r>
              <a:rPr lang="en-US" sz="1800" dirty="0">
                <a:effectLst/>
              </a:rPr>
              <a:t> se </a:t>
            </a:r>
            <a:r>
              <a:rPr lang="en-US" sz="1800" dirty="0" err="1">
                <a:effectLst/>
              </a:rPr>
              <a:t>comunicar</a:t>
            </a:r>
            <a:r>
              <a:rPr lang="en-US" sz="1800" dirty="0">
                <a:effectLst/>
              </a:rPr>
              <a:t> com outros </a:t>
            </a:r>
            <a:r>
              <a:rPr lang="en-US" sz="1800" dirty="0" err="1">
                <a:effectLst/>
              </a:rPr>
              <a:t>produtos</a:t>
            </a:r>
            <a:r>
              <a:rPr lang="en-US" sz="1800" dirty="0">
                <a:effectLst/>
              </a:rPr>
              <a:t> e </a:t>
            </a:r>
            <a:r>
              <a:rPr lang="en-US" sz="1800" dirty="0" err="1">
                <a:effectLst/>
              </a:rPr>
              <a:t>serviços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sem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precisar</a:t>
            </a:r>
            <a:r>
              <a:rPr lang="en-US" sz="1800" dirty="0">
                <a:effectLst/>
              </a:rPr>
              <a:t> saber </a:t>
            </a:r>
            <a:r>
              <a:rPr lang="en-US" sz="1800" dirty="0" err="1">
                <a:effectLst/>
              </a:rPr>
              <a:t>como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eles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foram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implementados</a:t>
            </a:r>
            <a:r>
              <a:rPr lang="en-US" sz="1800" dirty="0">
                <a:effectLst/>
              </a:rPr>
              <a:t>. </a:t>
            </a:r>
          </a:p>
          <a:p>
            <a:endParaRPr lang="en-US" sz="18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</a:rPr>
              <a:t>Acessibilidade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através</a:t>
            </a:r>
            <a:r>
              <a:rPr lang="en-US" sz="1800" dirty="0">
                <a:effectLst/>
              </a:rPr>
              <a:t> de </a:t>
            </a:r>
            <a:r>
              <a:rPr lang="en-US" sz="1800" dirty="0" err="1">
                <a:effectLst/>
              </a:rPr>
              <a:t>uma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grande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diversidade</a:t>
            </a:r>
            <a:r>
              <a:rPr lang="en-US" sz="1800" dirty="0">
                <a:effectLst/>
              </a:rPr>
              <a:t> de </a:t>
            </a:r>
            <a:r>
              <a:rPr lang="en-US" sz="1800" dirty="0" err="1">
                <a:effectLst/>
              </a:rPr>
              <a:t>dispositivos</a:t>
            </a:r>
            <a:r>
              <a:rPr lang="en-US" sz="1800" dirty="0">
                <a:effectLst/>
              </a:rPr>
              <a:t> (smartphones,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tablets, </a:t>
            </a:r>
            <a:r>
              <a:rPr lang="en-US" sz="1800" dirty="0" err="1">
                <a:effectLst/>
              </a:rPr>
              <a:t>carros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conectados</a:t>
            </a:r>
            <a:r>
              <a:rPr lang="en-US" sz="1800" dirty="0">
                <a:effectLst/>
              </a:rPr>
              <a:t>, entre outros);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Uma API é </a:t>
            </a:r>
            <a:r>
              <a:rPr lang="en-US" sz="1800" dirty="0" err="1">
                <a:effectLst/>
              </a:rPr>
              <a:t>uma</a:t>
            </a:r>
            <a:r>
              <a:rPr lang="en-US" sz="1800" dirty="0">
                <a:effectLst/>
              </a:rPr>
              <a:t> forma de </a:t>
            </a:r>
            <a:r>
              <a:rPr lang="en-US" sz="1800" dirty="0" err="1">
                <a:effectLst/>
              </a:rPr>
              <a:t>comunicação</a:t>
            </a:r>
            <a:r>
              <a:rPr lang="en-US" sz="1800" dirty="0">
                <a:effectLst/>
              </a:rPr>
              <a:t> Software-to-Software </a:t>
            </a:r>
            <a:r>
              <a:rPr lang="en-US" sz="1800" dirty="0" err="1">
                <a:effectLst/>
              </a:rPr>
              <a:t>através</a:t>
            </a:r>
            <a:r>
              <a:rPr lang="en-US" sz="1800" dirty="0">
                <a:effectLst/>
              </a:rPr>
              <a:t> de um </a:t>
            </a:r>
            <a:r>
              <a:rPr lang="en-US" sz="1800" dirty="0" err="1">
                <a:effectLst/>
              </a:rPr>
              <a:t>contrato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conhecido</a:t>
            </a:r>
            <a:r>
              <a:rPr lang="en-US" sz="1800" dirty="0">
                <a:effectLst/>
              </a:rPr>
              <a:t>;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Com APIs é </a:t>
            </a:r>
            <a:r>
              <a:rPr lang="en-US" sz="1800" dirty="0" err="1">
                <a:effectLst/>
              </a:rPr>
              <a:t>possível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compartilharmos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serviços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ativos</a:t>
            </a:r>
            <a:r>
              <a:rPr lang="en-US" sz="1800" dirty="0">
                <a:effectLst/>
              </a:rPr>
              <a:t> e dados de </a:t>
            </a:r>
            <a:r>
              <a:rPr lang="en-US" sz="1800" dirty="0" err="1">
                <a:effectLst/>
              </a:rPr>
              <a:t>uma</a:t>
            </a:r>
            <a:r>
              <a:rPr lang="en-US" sz="1800" dirty="0">
                <a:effectLst/>
              </a:rPr>
              <a:t> forma que </a:t>
            </a:r>
            <a:r>
              <a:rPr lang="en-US" sz="1800" dirty="0" err="1">
                <a:effectLst/>
              </a:rPr>
              <a:t>seja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fácil</a:t>
            </a:r>
            <a:r>
              <a:rPr lang="en-US" sz="1800" dirty="0">
                <a:effectLst/>
              </a:rPr>
              <a:t> para que outros </a:t>
            </a:r>
            <a:r>
              <a:rPr lang="en-US" sz="1800" dirty="0" err="1">
                <a:effectLst/>
              </a:rPr>
              <a:t>sistemas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possam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consumir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essas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informações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sem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compartilhar</a:t>
            </a:r>
            <a:r>
              <a:rPr lang="en-US" sz="1800" dirty="0">
                <a:effectLst/>
              </a:rPr>
              <a:t> o </a:t>
            </a:r>
            <a:r>
              <a:rPr lang="en-US" sz="1800" dirty="0" err="1">
                <a:effectLst/>
              </a:rPr>
              <a:t>código-fonte</a:t>
            </a:r>
            <a:r>
              <a:rPr lang="en-US" sz="1800" dirty="0">
                <a:effectLst/>
              </a:rPr>
              <a:t> original; </a:t>
            </a:r>
          </a:p>
          <a:p>
            <a:pPr defTabSz="914400">
              <a:spcBef>
                <a:spcPts val="900"/>
              </a:spcBef>
            </a:pPr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9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37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Introdução</a:t>
            </a:r>
            <a:r>
              <a:rPr lang="en-US" dirty="0"/>
              <a:t>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A8233-096F-57D8-8D77-DD6AAF8D31FB}"/>
              </a:ext>
            </a:extLst>
          </p:cNvPr>
          <p:cNvSpPr txBox="1"/>
          <p:nvPr/>
        </p:nvSpPr>
        <p:spPr>
          <a:xfrm>
            <a:off x="565151" y="2160016"/>
            <a:ext cx="4133559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effectLst/>
              </a:rPr>
              <a:t>As APIs </a:t>
            </a:r>
            <a:r>
              <a:rPr lang="en-US" sz="1500" dirty="0" err="1">
                <a:effectLst/>
              </a:rPr>
              <a:t>funcionam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como</a:t>
            </a:r>
            <a:r>
              <a:rPr lang="en-US" sz="1500" dirty="0">
                <a:effectLst/>
              </a:rPr>
              <a:t> se </a:t>
            </a:r>
            <a:r>
              <a:rPr lang="en-US" sz="1500" dirty="0" err="1">
                <a:effectLst/>
              </a:rPr>
              <a:t>fossem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contratos</a:t>
            </a:r>
            <a:r>
              <a:rPr lang="en-US" sz="1500" dirty="0">
                <a:effectLst/>
              </a:rPr>
              <a:t>, com </a:t>
            </a:r>
            <a:r>
              <a:rPr lang="en-US" sz="1500" dirty="0" err="1">
                <a:effectLst/>
              </a:rPr>
              <a:t>documentações</a:t>
            </a:r>
            <a:r>
              <a:rPr lang="en-US" sz="1500" dirty="0">
                <a:effectLst/>
              </a:rPr>
              <a:t> que </a:t>
            </a:r>
            <a:r>
              <a:rPr lang="en-US" sz="1500" dirty="0" err="1">
                <a:effectLst/>
              </a:rPr>
              <a:t>representam</a:t>
            </a:r>
            <a:r>
              <a:rPr lang="en-US" sz="1500" dirty="0">
                <a:effectLst/>
              </a:rPr>
              <a:t> um </a:t>
            </a:r>
            <a:r>
              <a:rPr lang="en-US" sz="1500" dirty="0" err="1">
                <a:effectLst/>
              </a:rPr>
              <a:t>acordo</a:t>
            </a:r>
            <a:r>
              <a:rPr lang="en-US" sz="1500" dirty="0">
                <a:effectLst/>
              </a:rPr>
              <a:t> entre as </a:t>
            </a:r>
            <a:r>
              <a:rPr lang="en-US" sz="1500" dirty="0" err="1">
                <a:effectLst/>
              </a:rPr>
              <a:t>partes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interessadas</a:t>
            </a:r>
            <a:r>
              <a:rPr lang="en-US" sz="1500" dirty="0">
                <a:effectLst/>
              </a:rPr>
              <a:t>. Se </a:t>
            </a:r>
            <a:r>
              <a:rPr lang="en-US" sz="1500" dirty="0" err="1">
                <a:effectLst/>
              </a:rPr>
              <a:t>uma</a:t>
            </a:r>
            <a:r>
              <a:rPr lang="en-US" sz="1500" dirty="0">
                <a:effectLst/>
              </a:rPr>
              <a:t> dessas </a:t>
            </a:r>
            <a:r>
              <a:rPr lang="en-US" sz="1500" dirty="0" err="1">
                <a:effectLst/>
              </a:rPr>
              <a:t>partes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enviar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uma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solicitação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remota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estruturada</a:t>
            </a:r>
            <a:r>
              <a:rPr lang="en-US" sz="1500" dirty="0">
                <a:effectLst/>
              </a:rPr>
              <a:t> de </a:t>
            </a:r>
            <a:r>
              <a:rPr lang="en-US" sz="1500" dirty="0" err="1">
                <a:effectLst/>
              </a:rPr>
              <a:t>uma</a:t>
            </a:r>
            <a:r>
              <a:rPr lang="en-US" sz="1500" dirty="0">
                <a:effectLst/>
              </a:rPr>
              <a:t> forma </a:t>
            </a:r>
            <a:r>
              <a:rPr lang="en-US" sz="1500" dirty="0" err="1">
                <a:effectLst/>
              </a:rPr>
              <a:t>específica</a:t>
            </a:r>
            <a:r>
              <a:rPr lang="en-US" sz="1500" dirty="0">
                <a:effectLst/>
              </a:rPr>
              <a:t>, </a:t>
            </a:r>
            <a:r>
              <a:rPr lang="en-US" sz="1500" dirty="0" err="1">
                <a:effectLst/>
              </a:rPr>
              <a:t>isso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determinara</a:t>
            </a:r>
            <a:r>
              <a:rPr lang="en-US" sz="1500" dirty="0">
                <a:effectLst/>
              </a:rPr>
              <a:t>́ </a:t>
            </a:r>
            <a:r>
              <a:rPr lang="en-US" sz="1500" dirty="0" err="1">
                <a:effectLst/>
              </a:rPr>
              <a:t>como</a:t>
            </a:r>
            <a:r>
              <a:rPr lang="en-US" sz="1500" dirty="0">
                <a:effectLst/>
              </a:rPr>
              <a:t> a </a:t>
            </a:r>
            <a:r>
              <a:rPr lang="en-US" sz="1500" dirty="0" err="1">
                <a:effectLst/>
              </a:rPr>
              <a:t>aplicação</a:t>
            </a:r>
            <a:r>
              <a:rPr lang="en-US" sz="1500" dirty="0">
                <a:effectLst/>
              </a:rPr>
              <a:t> da </a:t>
            </a:r>
            <a:r>
              <a:rPr lang="en-US" sz="1500" dirty="0" err="1">
                <a:effectLst/>
              </a:rPr>
              <a:t>outra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parte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respondera</a:t>
            </a:r>
            <a:r>
              <a:rPr lang="en-US" sz="1500" dirty="0">
                <a:effectLst/>
              </a:rPr>
              <a:t>́. </a:t>
            </a:r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500" dirty="0" err="1">
                <a:effectLst/>
              </a:rPr>
              <a:t>Através</a:t>
            </a:r>
            <a:r>
              <a:rPr lang="en-US" sz="1500" dirty="0">
                <a:effectLst/>
              </a:rPr>
              <a:t> das interfaces </a:t>
            </a:r>
            <a:r>
              <a:rPr lang="en-US" sz="1500" dirty="0" err="1">
                <a:effectLst/>
              </a:rPr>
              <a:t>definimos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como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os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consumidores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irão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interagir</a:t>
            </a:r>
            <a:r>
              <a:rPr lang="en-US" sz="1500" dirty="0">
                <a:effectLst/>
              </a:rPr>
              <a:t> com </a:t>
            </a:r>
            <a:r>
              <a:rPr lang="en-US" sz="1500" dirty="0" err="1">
                <a:effectLst/>
              </a:rPr>
              <a:t>nossa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aplicação</a:t>
            </a:r>
            <a:r>
              <a:rPr lang="en-US" sz="1500" dirty="0">
                <a:effectLst/>
              </a:rPr>
              <a:t>; </a:t>
            </a:r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effectLst/>
              </a:rPr>
              <a:t>O </a:t>
            </a:r>
            <a:r>
              <a:rPr lang="en-US" sz="1500" dirty="0" err="1">
                <a:effectLst/>
              </a:rPr>
              <a:t>contrato</a:t>
            </a:r>
            <a:r>
              <a:rPr lang="en-US" sz="1500" dirty="0">
                <a:effectLst/>
              </a:rPr>
              <a:t> define o </a:t>
            </a:r>
            <a:r>
              <a:rPr lang="en-US" sz="1500" dirty="0" err="1">
                <a:effectLst/>
              </a:rPr>
              <a:t>protocolo</a:t>
            </a:r>
            <a:r>
              <a:rPr lang="en-US" sz="1500" dirty="0">
                <a:effectLst/>
              </a:rPr>
              <a:t>, </a:t>
            </a:r>
            <a:r>
              <a:rPr lang="en-US" sz="1500" dirty="0" err="1">
                <a:effectLst/>
              </a:rPr>
              <a:t>formatos</a:t>
            </a:r>
            <a:r>
              <a:rPr lang="en-US" sz="1500" dirty="0">
                <a:effectLst/>
              </a:rPr>
              <a:t> de entrada e </a:t>
            </a:r>
            <a:r>
              <a:rPr lang="en-US" sz="1500" dirty="0" err="1">
                <a:effectLst/>
              </a:rPr>
              <a:t>saída</a:t>
            </a:r>
            <a:r>
              <a:rPr lang="en-US" sz="1500" dirty="0">
                <a:effectLst/>
              </a:rPr>
              <a:t>, </a:t>
            </a:r>
            <a:r>
              <a:rPr lang="en-US" sz="1500" dirty="0" err="1">
                <a:effectLst/>
              </a:rPr>
              <a:t>tipos</a:t>
            </a:r>
            <a:r>
              <a:rPr lang="en-US" sz="1500" dirty="0">
                <a:effectLst/>
              </a:rPr>
              <a:t> de dados. </a:t>
            </a:r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00D99-13EF-7A26-F5DB-75EFADE3D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196" y="2298040"/>
            <a:ext cx="6430513" cy="237928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0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13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781684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API 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caracteristicas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A8233-096F-57D8-8D77-DD6AAF8D31FB}"/>
              </a:ext>
            </a:extLst>
          </p:cNvPr>
          <p:cNvSpPr txBox="1"/>
          <p:nvPr/>
        </p:nvSpPr>
        <p:spPr>
          <a:xfrm>
            <a:off x="565151" y="2160016"/>
            <a:ext cx="10433049" cy="36012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>
                <a:effectLst/>
              </a:rPr>
              <a:t>Uma </a:t>
            </a:r>
            <a:r>
              <a:rPr lang="en-US" dirty="0">
                <a:solidFill>
                  <a:srgbClr val="FFC000"/>
                </a:solidFill>
                <a:effectLst/>
              </a:rPr>
              <a:t>API</a:t>
            </a:r>
            <a:r>
              <a:rPr lang="en-US" dirty="0">
                <a:effectLst/>
              </a:rPr>
              <a:t> define o </a:t>
            </a:r>
            <a:r>
              <a:rPr lang="en-US" dirty="0" err="1">
                <a:solidFill>
                  <a:srgbClr val="FFC000"/>
                </a:solidFill>
                <a:effectLst/>
              </a:rPr>
              <a:t>contrato</a:t>
            </a:r>
            <a:r>
              <a:rPr lang="en-US" dirty="0">
                <a:effectLst/>
              </a:rPr>
              <a:t> de um </a:t>
            </a:r>
            <a:r>
              <a:rPr lang="en-US" dirty="0" err="1">
                <a:effectLst/>
              </a:rPr>
              <a:t>componente</a:t>
            </a:r>
            <a:r>
              <a:rPr lang="en-US" dirty="0">
                <a:effectLst/>
              </a:rPr>
              <a:t> de software </a:t>
            </a:r>
            <a:r>
              <a:rPr lang="en-US" dirty="0" err="1">
                <a:effectLst/>
              </a:rPr>
              <a:t>em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termos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protocolo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formato</a:t>
            </a:r>
            <a:r>
              <a:rPr lang="en-US" dirty="0">
                <a:effectLst/>
              </a:rPr>
              <a:t> de dados e endpoint para que </a:t>
            </a:r>
            <a:r>
              <a:rPr lang="en-US" dirty="0" err="1">
                <a:effectLst/>
              </a:rPr>
              <a:t>dois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aplicativos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computador</a:t>
            </a:r>
            <a:r>
              <a:rPr lang="en-US" dirty="0">
                <a:effectLst/>
              </a:rPr>
              <a:t> se </a:t>
            </a:r>
            <a:r>
              <a:rPr lang="en-US" dirty="0" err="1">
                <a:effectLst/>
              </a:rPr>
              <a:t>comuniquem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uma</a:t>
            </a:r>
            <a:r>
              <a:rPr lang="en-US" dirty="0">
                <a:effectLst/>
              </a:rPr>
              <a:t> rede.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Uma API </a:t>
            </a:r>
            <a:r>
              <a:rPr lang="en-US" dirty="0" err="1">
                <a:effectLst/>
              </a:rPr>
              <a:t>deve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fornecer</a:t>
            </a:r>
            <a:r>
              <a:rPr lang="en-US" dirty="0">
                <a:effectLst/>
              </a:rPr>
              <a:t> as </a:t>
            </a:r>
            <a:r>
              <a:rPr lang="en-US" dirty="0" err="1">
                <a:effectLst/>
              </a:rPr>
              <a:t>seguintes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informações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sobre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uma</a:t>
            </a:r>
            <a:r>
              <a:rPr lang="en-US" dirty="0">
                <a:effectLst/>
              </a:rPr>
              <a:t> API: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O local </a:t>
            </a:r>
            <a:r>
              <a:rPr lang="en-US" dirty="0" err="1">
                <a:effectLst/>
              </a:rPr>
              <a:t>onde</a:t>
            </a:r>
            <a:r>
              <a:rPr lang="en-US" dirty="0">
                <a:effectLst/>
              </a:rPr>
              <a:t> a API </a:t>
            </a:r>
            <a:r>
              <a:rPr lang="en-US" dirty="0" err="1">
                <a:effectLst/>
              </a:rPr>
              <a:t>pode</a:t>
            </a:r>
            <a:r>
              <a:rPr lang="en-US" dirty="0">
                <a:effectLst/>
              </a:rPr>
              <a:t> ser </a:t>
            </a:r>
            <a:r>
              <a:rPr lang="en-US" dirty="0" err="1">
                <a:effectLst/>
              </a:rPr>
              <a:t>acessada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normalmente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uma</a:t>
            </a:r>
            <a:r>
              <a:rPr lang="en-US" dirty="0">
                <a:effectLst/>
              </a:rPr>
              <a:t> URL)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Parâmetros</a:t>
            </a:r>
            <a:r>
              <a:rPr lang="en-US" dirty="0">
                <a:effectLst/>
              </a:rPr>
              <a:t> de entrada e </a:t>
            </a:r>
            <a:r>
              <a:rPr lang="en-US" dirty="0" err="1">
                <a:effectLst/>
              </a:rPr>
              <a:t>saída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nomes</a:t>
            </a:r>
            <a:r>
              <a:rPr lang="en-US" dirty="0">
                <a:effectLst/>
              </a:rPr>
              <a:t> dos </a:t>
            </a:r>
            <a:r>
              <a:rPr lang="en-US" dirty="0" err="1">
                <a:effectLst/>
              </a:rPr>
              <a:t>parâmetros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formato</a:t>
            </a:r>
            <a:r>
              <a:rPr lang="en-US" dirty="0">
                <a:effectLst/>
              </a:rPr>
              <a:t> das </a:t>
            </a:r>
            <a:r>
              <a:rPr lang="en-US" dirty="0" err="1">
                <a:effectLst/>
              </a:rPr>
              <a:t>mensagens</a:t>
            </a:r>
            <a:r>
              <a:rPr lang="en-US" dirty="0">
                <a:effectLst/>
              </a:rPr>
              <a:t> e </a:t>
            </a:r>
            <a:r>
              <a:rPr lang="en-US" dirty="0" err="1">
                <a:effectLst/>
              </a:rPr>
              <a:t>tipos</a:t>
            </a:r>
            <a:r>
              <a:rPr lang="en-US" dirty="0">
                <a:effectLst/>
              </a:rPr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SLA (tempo de </a:t>
            </a:r>
            <a:r>
              <a:rPr lang="en-US" dirty="0" err="1">
                <a:effectLst/>
              </a:rPr>
              <a:t>resposta</a:t>
            </a:r>
            <a:r>
              <a:rPr lang="en-US" dirty="0">
                <a:effectLst/>
              </a:rPr>
              <a:t>, throughput, </a:t>
            </a:r>
            <a:r>
              <a:rPr lang="en-US" dirty="0" err="1">
                <a:effectLst/>
              </a:rPr>
              <a:t>disponibilidade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etc</a:t>
            </a:r>
            <a:r>
              <a:rPr lang="en-US" dirty="0">
                <a:effectLst/>
              </a:rPr>
              <a:t>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Limites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uso</a:t>
            </a:r>
            <a:r>
              <a:rPr lang="en-US" dirty="0">
                <a:effectLst/>
              </a:rPr>
              <a:t> que </a:t>
            </a:r>
            <a:r>
              <a:rPr lang="en-US" dirty="0" err="1">
                <a:effectLst/>
              </a:rPr>
              <a:t>podem</a:t>
            </a:r>
            <a:r>
              <a:rPr lang="en-US" dirty="0">
                <a:effectLst/>
              </a:rPr>
              <a:t> ser </a:t>
            </a:r>
            <a:r>
              <a:rPr lang="en-US" dirty="0" err="1">
                <a:effectLst/>
              </a:rPr>
              <a:t>feitos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em</a:t>
            </a:r>
            <a:r>
              <a:rPr lang="en-US" dirty="0">
                <a:effectLst/>
              </a:rPr>
              <a:t> um </a:t>
            </a:r>
            <a:r>
              <a:rPr lang="en-US" dirty="0" err="1">
                <a:effectLst/>
              </a:rPr>
              <a:t>determinado</a:t>
            </a:r>
            <a:r>
              <a:rPr lang="en-US" dirty="0">
                <a:effectLst/>
              </a:rPr>
              <a:t> tempo;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Alguma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restrição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uso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licença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comercial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pagamento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uso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etc</a:t>
            </a:r>
            <a:r>
              <a:rPr lang="en-US" dirty="0">
                <a:effectLst/>
              </a:rPr>
              <a:t>);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Documentação</a:t>
            </a:r>
            <a:r>
              <a:rPr lang="en-US" dirty="0">
                <a:effectLst/>
              </a:rPr>
              <a:t>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 de forma </a:t>
            </a:r>
            <a:r>
              <a:rPr lang="en-US" dirty="0" err="1">
                <a:effectLst/>
              </a:rPr>
              <a:t>opcional</a:t>
            </a:r>
            <a:r>
              <a:rPr lang="en-US" dirty="0">
                <a:effectLst/>
              </a:rPr>
              <a:t>: </a:t>
            </a:r>
          </a:p>
          <a:p>
            <a:r>
              <a:rPr lang="en-US" dirty="0">
                <a:effectLst/>
              </a:rPr>
              <a:t>• Portal, </a:t>
            </a:r>
            <a:r>
              <a:rPr lang="en-US" dirty="0" err="1">
                <a:effectLst/>
              </a:rPr>
              <a:t>exemplos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comunidade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desenvolvedor</a:t>
            </a:r>
            <a:r>
              <a:rPr lang="en-US" dirty="0">
                <a:effectLst/>
              </a:rPr>
              <a:t>, ferramentas para teste da API. </a:t>
            </a:r>
          </a:p>
          <a:p>
            <a:pPr defTabSz="914400">
              <a:lnSpc>
                <a:spcPct val="90000"/>
              </a:lnSpc>
              <a:spcBef>
                <a:spcPts val="900"/>
              </a:spcBef>
            </a:pPr>
            <a:endParaRPr lang="en-US" sz="1500" dirty="0">
              <a:effectLst/>
            </a:endParaRPr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4836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41E5-BCC6-40B8-F35B-DEA11846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Case Netflix</a:t>
            </a:r>
          </a:p>
        </p:txBody>
      </p:sp>
    </p:spTree>
    <p:extLst>
      <p:ext uri="{BB962C8B-B14F-4D97-AF65-F5344CB8AC3E}">
        <p14:creationId xmlns:p14="http://schemas.microsoft.com/office/powerpoint/2010/main" val="397634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7816849" cy="12689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 err="1"/>
              <a:t>Evolução</a:t>
            </a:r>
            <a:r>
              <a:rPr lang="en-US" dirty="0"/>
              <a:t> de </a:t>
            </a:r>
            <a:r>
              <a:rPr lang="en-US" dirty="0" err="1"/>
              <a:t>Arquitetura</a:t>
            </a:r>
            <a:r>
              <a:rPr lang="en-US" dirty="0"/>
              <a:t> de API Netflix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A8233-096F-57D8-8D77-DD6AAF8D31FB}"/>
              </a:ext>
            </a:extLst>
          </p:cNvPr>
          <p:cNvSpPr txBox="1"/>
          <p:nvPr/>
        </p:nvSpPr>
        <p:spPr>
          <a:xfrm>
            <a:off x="565151" y="4818126"/>
            <a:ext cx="10433049" cy="94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900"/>
              </a:spcBef>
            </a:pPr>
            <a:r>
              <a:rPr lang="en-US" dirty="0">
                <a:effectLst/>
              </a:rPr>
              <a:t>𝐌𝐨𝐧𝐨𝐥𝐢𝐭𝐡. O </a:t>
            </a:r>
            <a:r>
              <a:rPr lang="en-US" dirty="0" err="1">
                <a:effectLst/>
              </a:rPr>
              <a:t>aplicativo</a:t>
            </a:r>
            <a:r>
              <a:rPr lang="en-US" dirty="0">
                <a:effectLst/>
              </a:rPr>
              <a:t> é </a:t>
            </a:r>
            <a:r>
              <a:rPr lang="en-US" dirty="0" err="1">
                <a:effectLst/>
              </a:rPr>
              <a:t>empacotado</a:t>
            </a:r>
            <a:r>
              <a:rPr lang="en-US" dirty="0">
                <a:effectLst/>
              </a:rPr>
              <a:t> e </a:t>
            </a:r>
            <a:r>
              <a:rPr lang="en-US" dirty="0" err="1">
                <a:effectLst/>
              </a:rPr>
              <a:t>implantado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como</a:t>
            </a:r>
            <a:r>
              <a:rPr lang="en-US" dirty="0">
                <a:effectLst/>
              </a:rPr>
              <a:t> um </a:t>
            </a:r>
            <a:r>
              <a:rPr lang="en-US" dirty="0" err="1">
                <a:effectLst/>
              </a:rPr>
              <a:t>monólito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como</a:t>
            </a:r>
            <a:r>
              <a:rPr lang="en-US" dirty="0">
                <a:effectLst/>
              </a:rPr>
              <a:t> um </a:t>
            </a:r>
            <a:r>
              <a:rPr lang="en-US" dirty="0" err="1">
                <a:effectLst/>
              </a:rPr>
              <a:t>único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arquivo</a:t>
            </a:r>
            <a:r>
              <a:rPr lang="en-US" dirty="0">
                <a:effectLst/>
              </a:rPr>
              <a:t> Java WAR, </a:t>
            </a:r>
            <a:r>
              <a:rPr lang="en-US" dirty="0" err="1">
                <a:effectLst/>
              </a:rPr>
              <a:t>aplicativo</a:t>
            </a:r>
            <a:r>
              <a:rPr lang="en-US" dirty="0">
                <a:effectLst/>
              </a:rPr>
              <a:t> Rails etc. A </a:t>
            </a:r>
            <a:r>
              <a:rPr lang="en-US" dirty="0" err="1">
                <a:effectLst/>
              </a:rPr>
              <a:t>maioria</a:t>
            </a:r>
            <a:r>
              <a:rPr lang="en-US" dirty="0">
                <a:effectLst/>
              </a:rPr>
              <a:t> das startups </a:t>
            </a:r>
            <a:r>
              <a:rPr lang="en-US" dirty="0" err="1">
                <a:effectLst/>
              </a:rPr>
              <a:t>começa</a:t>
            </a:r>
            <a:r>
              <a:rPr lang="en-US" dirty="0">
                <a:effectLst/>
              </a:rPr>
              <a:t> com </a:t>
            </a:r>
            <a:r>
              <a:rPr lang="en-US" dirty="0" err="1">
                <a:effectLst/>
              </a:rPr>
              <a:t>uma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arquitetura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monolítica</a:t>
            </a:r>
            <a:r>
              <a:rPr lang="en-US" dirty="0">
                <a:effectLst/>
              </a:rPr>
              <a:t>. </a:t>
            </a:r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9508FE-FB5C-86CA-7FB4-88BBAD504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1593297"/>
            <a:ext cx="6553200" cy="291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577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19323</TotalTime>
  <Words>1234</Words>
  <Application>Microsoft Macintosh PowerPoint</Application>
  <PresentationFormat>Widescreen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Neue Haas Grotesk Text Pro</vt:lpstr>
      <vt:lpstr>PunchcardVTI</vt:lpstr>
      <vt:lpstr>Gerenciamento de APIs – AWS API Gateway</vt:lpstr>
      <vt:lpstr>O que vamos falar?</vt:lpstr>
      <vt:lpstr>Introdução a APIs</vt:lpstr>
      <vt:lpstr>O que é API ?</vt:lpstr>
      <vt:lpstr>Introdução API</vt:lpstr>
      <vt:lpstr>Introdução API</vt:lpstr>
      <vt:lpstr>API e suas caracteristicas</vt:lpstr>
      <vt:lpstr>Case Netflix</vt:lpstr>
      <vt:lpstr>Evolução de Arquitetura de API Netflix</vt:lpstr>
      <vt:lpstr>Evolução de Arquitetura de API Netflix</vt:lpstr>
      <vt:lpstr>Evolução de Arquitetura de API Netflix</vt:lpstr>
      <vt:lpstr>O mandato da API de Jeff Bezos</vt:lpstr>
      <vt:lpstr>Gerenciamento de APIs</vt:lpstr>
      <vt:lpstr>Vantagens do gerenciamento de API</vt:lpstr>
      <vt:lpstr>Plataformas de gerenciamento de API</vt:lpstr>
      <vt:lpstr>AWS API Gateway</vt:lpstr>
      <vt:lpstr>AWS API Gateway</vt:lpstr>
      <vt:lpstr>Características do AWS API Gateway</vt:lpstr>
      <vt:lpstr>Características do AWS API Gateway</vt:lpstr>
      <vt:lpstr>Integrações  do AWS API Gateway</vt:lpstr>
      <vt:lpstr>Obrigado. </vt:lpstr>
      <vt:lpstr>Referencias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SQS</dc:title>
  <dc:creator>Alan Dantas de Moura</dc:creator>
  <cp:lastModifiedBy>Alan Dantas de Moura</cp:lastModifiedBy>
  <cp:revision>18</cp:revision>
  <dcterms:created xsi:type="dcterms:W3CDTF">2023-09-20T01:55:09Z</dcterms:created>
  <dcterms:modified xsi:type="dcterms:W3CDTF">2023-12-05T14:56:24Z</dcterms:modified>
</cp:coreProperties>
</file>