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292" r:id="rId29"/>
  </p:sldIdLst>
  <p:sldSz cx="9144000" cy="5143500" type="screen16x9"/>
  <p:notesSz cx="9144000" cy="51435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4"/>
  </p:normalViewPr>
  <p:slideViewPr>
    <p:cSldViewPr>
      <p:cViewPr varScale="1">
        <p:scale>
          <a:sx n="137" d="100"/>
          <a:sy n="137" d="100"/>
        </p:scale>
        <p:origin x="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86E-1743-B845-A1BC-698EFE5114F1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0E19-B10A-0949-8920-6763D8A3C3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5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7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2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3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2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7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5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6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64734" y="1151001"/>
            <a:ext cx="1929129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4631" y="4669533"/>
            <a:ext cx="903165" cy="33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2" y="63246"/>
            <a:ext cx="82026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1033653"/>
            <a:ext cx="8304987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7" y="2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091" y="530351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50" y="1929176"/>
            <a:ext cx="74213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EC2 Instance Storage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snapshots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Faça</a:t>
            </a:r>
            <a:r>
              <a:rPr lang="en-US" dirty="0">
                <a:solidFill>
                  <a:schemeClr val="bg1"/>
                </a:solidFill>
              </a:rPr>
              <a:t> um backup (snapshot) do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volume EBS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determinado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necessário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o volume para </a:t>
            </a:r>
            <a:r>
              <a:rPr lang="en-US" dirty="0" err="1">
                <a:solidFill>
                  <a:schemeClr val="bg1"/>
                </a:solidFill>
              </a:rPr>
              <a:t>fazer</a:t>
            </a:r>
            <a:r>
              <a:rPr lang="en-US" dirty="0">
                <a:solidFill>
                  <a:schemeClr val="bg1"/>
                </a:solidFill>
              </a:rPr>
              <a:t> snapshots, mas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recomendado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copiar</a:t>
            </a:r>
            <a:r>
              <a:rPr lang="en-US" dirty="0">
                <a:solidFill>
                  <a:schemeClr val="bg1"/>
                </a:solidFill>
              </a:rPr>
              <a:t> snapshots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AZ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região</a:t>
            </a:r>
            <a:endParaRPr lang="en-B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7E191-87AF-80E0-8F6E-33EE3A9F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8350"/>
            <a:ext cx="7772400" cy="25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snapshots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Arquivo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  <a:p>
            <a:r>
              <a:rPr lang="en-US" dirty="0">
                <a:solidFill>
                  <a:schemeClr val="bg1"/>
                </a:solidFill>
              </a:rPr>
              <a:t>• Mover um Snapshot para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camada</a:t>
            </a:r>
            <a:r>
              <a:rPr lang="en-US" dirty="0">
                <a:solidFill>
                  <a:schemeClr val="bg1"/>
                </a:solidFill>
              </a:rPr>
              <a:t> de archive” que </a:t>
            </a:r>
            <a:r>
              <a:rPr lang="en-US" dirty="0" err="1">
                <a:solidFill>
                  <a:schemeClr val="bg1"/>
                </a:solidFill>
              </a:rPr>
              <a:t>seja</a:t>
            </a:r>
            <a:r>
              <a:rPr lang="en-US" dirty="0">
                <a:solidFill>
                  <a:schemeClr val="bg1"/>
                </a:solidFill>
              </a:rPr>
              <a:t> 75%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barato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Leva de 24 a 72 horas para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arquivo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Recycle para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  <a:p>
            <a:r>
              <a:rPr lang="en-US" dirty="0">
                <a:solidFill>
                  <a:schemeClr val="bg1"/>
                </a:solidFill>
              </a:rPr>
              <a:t>• Configure </a:t>
            </a:r>
            <a:r>
              <a:rPr lang="en-US" dirty="0" err="1">
                <a:solidFill>
                  <a:schemeClr val="bg1"/>
                </a:solidFill>
              </a:rPr>
              <a:t>regras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reter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excluídos</a:t>
            </a:r>
            <a:r>
              <a:rPr lang="en-US" dirty="0">
                <a:solidFill>
                  <a:schemeClr val="bg1"/>
                </a:solidFill>
              </a:rPr>
              <a:t> para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recuperá-los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acidental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Especifique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retenção</a:t>
            </a:r>
            <a:r>
              <a:rPr lang="en-US" dirty="0">
                <a:solidFill>
                  <a:schemeClr val="bg1"/>
                </a:solidFill>
              </a:rPr>
              <a:t> (de 1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r>
              <a:rPr lang="en-US" dirty="0">
                <a:solidFill>
                  <a:schemeClr val="bg1"/>
                </a:solidFill>
              </a:rPr>
              <a:t> a 1 </a:t>
            </a:r>
            <a:r>
              <a:rPr lang="en-US" dirty="0" err="1">
                <a:solidFill>
                  <a:schemeClr val="bg1"/>
                </a:solidFill>
              </a:rPr>
              <a:t>ano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23809-7902-ECF3-F7C4-0F81063A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89811"/>
            <a:ext cx="2955192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Instance</a:t>
            </a:r>
            <a:r>
              <a:rPr lang="pt-BR" sz="2800" b="1" spc="-5" dirty="0">
                <a:solidFill>
                  <a:srgbClr val="BABCBA"/>
                </a:solidFill>
              </a:rPr>
              <a:t> Store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unidades</a:t>
            </a:r>
            <a:r>
              <a:rPr lang="en-US" dirty="0">
                <a:solidFill>
                  <a:schemeClr val="bg1"/>
                </a:solidFill>
              </a:rPr>
              <a:t> de rede com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, mas “</a:t>
            </a:r>
            <a:r>
              <a:rPr lang="en-US" dirty="0" err="1">
                <a:solidFill>
                  <a:schemeClr val="bg1"/>
                </a:solidFill>
              </a:rPr>
              <a:t>limitado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• Se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precisar</a:t>
            </a:r>
            <a:r>
              <a:rPr lang="en-US" dirty="0">
                <a:solidFill>
                  <a:schemeClr val="bg1"/>
                </a:solidFill>
              </a:rPr>
              <a:t> de um disco de hardware de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, use o EC2 Instance Store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Melhor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de E/S</a:t>
            </a:r>
          </a:p>
          <a:p>
            <a:r>
              <a:rPr lang="en-US" dirty="0">
                <a:solidFill>
                  <a:schemeClr val="bg1"/>
                </a:solidFill>
              </a:rPr>
              <a:t>• O EC2 Instance Store </a:t>
            </a:r>
            <a:r>
              <a:rPr lang="en-US" dirty="0" err="1">
                <a:solidFill>
                  <a:schemeClr val="bg1"/>
                </a:solidFill>
              </a:rPr>
              <a:t>perde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se for </a:t>
            </a:r>
            <a:r>
              <a:rPr lang="en-US" dirty="0" err="1">
                <a:solidFill>
                  <a:schemeClr val="bg1"/>
                </a:solidFill>
              </a:rPr>
              <a:t>interrompido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efêmero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Bom para buffer/cache/dados </a:t>
            </a:r>
            <a:r>
              <a:rPr lang="en-US" dirty="0" err="1">
                <a:solidFill>
                  <a:schemeClr val="bg1"/>
                </a:solidFill>
              </a:rPr>
              <a:t>temporários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conteúdo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temporário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Risco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perda</a:t>
            </a:r>
            <a:r>
              <a:rPr lang="en-US" dirty="0">
                <a:solidFill>
                  <a:schemeClr val="bg1"/>
                </a:solidFill>
              </a:rPr>
              <a:t> de dados se o hardware </a:t>
            </a:r>
            <a:r>
              <a:rPr lang="en-US" dirty="0" err="1">
                <a:solidFill>
                  <a:schemeClr val="bg1"/>
                </a:solidFill>
              </a:rPr>
              <a:t>falhar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Backups e </a:t>
            </a:r>
            <a:r>
              <a:rPr lang="en-US" dirty="0" err="1">
                <a:solidFill>
                  <a:schemeClr val="bg1"/>
                </a:solidFill>
              </a:rPr>
              <a:t>replicação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responsabilidade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vêm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6 </a:t>
            </a:r>
            <a:r>
              <a:rPr lang="en-US" dirty="0" err="1">
                <a:solidFill>
                  <a:schemeClr val="bg1"/>
                </a:solidFill>
              </a:rPr>
              <a:t>tipos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gp2 / gp3 (SSD): </a:t>
            </a:r>
            <a:r>
              <a:rPr lang="en-US" dirty="0">
                <a:solidFill>
                  <a:schemeClr val="bg1"/>
                </a:solidFill>
              </a:rPr>
              <a:t>volume SSD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equilibra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preço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para</a:t>
            </a:r>
          </a:p>
          <a:p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ampla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variedade</a:t>
            </a:r>
            <a:r>
              <a:rPr lang="en-US" dirty="0">
                <a:solidFill>
                  <a:schemeClr val="bg1"/>
                </a:solidFill>
              </a:rPr>
              <a:t> de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i</a:t>
            </a:r>
            <a:r>
              <a:rPr lang="en-US" dirty="0">
                <a:solidFill>
                  <a:srgbClr val="FFC000"/>
                </a:solidFill>
              </a:rPr>
              <a:t>o1 / io2 Block Express (SSD): </a:t>
            </a:r>
            <a:r>
              <a:rPr lang="en-US" dirty="0">
                <a:solidFill>
                  <a:schemeClr val="bg1"/>
                </a:solidFill>
              </a:rPr>
              <a:t>volume SSD de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missões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críticas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baixa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alto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st1 (HDD): </a:t>
            </a:r>
            <a:r>
              <a:rPr lang="en-US" dirty="0">
                <a:solidFill>
                  <a:schemeClr val="bg1"/>
                </a:solidFill>
              </a:rPr>
              <a:t>volume de HDD de </a:t>
            </a:r>
            <a:r>
              <a:rPr lang="en-US" dirty="0" err="1">
                <a:solidFill>
                  <a:schemeClr val="bg1"/>
                </a:solidFill>
              </a:rPr>
              <a:t>baixo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frequente</a:t>
            </a:r>
            <a:r>
              <a:rPr lang="en-US" dirty="0">
                <a:solidFill>
                  <a:schemeClr val="bg1"/>
                </a:solidFill>
              </a:rPr>
              <a:t> e com alto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sc1 (HDD): </a:t>
            </a:r>
            <a:r>
              <a:rPr lang="en-US" dirty="0">
                <a:solidFill>
                  <a:schemeClr val="bg1"/>
                </a:solidFill>
              </a:rPr>
              <a:t>volume de HDD de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acessadas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menos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frequência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caracterizados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 | IOPS (</a:t>
            </a:r>
            <a:r>
              <a:rPr lang="en-US" dirty="0" err="1">
                <a:solidFill>
                  <a:schemeClr val="bg1"/>
                </a:solidFill>
              </a:rPr>
              <a:t>operações</a:t>
            </a:r>
            <a:r>
              <a:rPr lang="en-US" dirty="0">
                <a:solidFill>
                  <a:schemeClr val="bg1"/>
                </a:solidFill>
              </a:rPr>
              <a:t> de E/S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Em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dúvida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consulte</a:t>
            </a:r>
            <a:r>
              <a:rPr lang="en-US" dirty="0">
                <a:solidFill>
                  <a:schemeClr val="bg1"/>
                </a:solidFill>
              </a:rPr>
              <a:t> sempre a </a:t>
            </a:r>
            <a:r>
              <a:rPr lang="en-US" dirty="0" err="1">
                <a:solidFill>
                  <a:schemeClr val="bg1"/>
                </a:solidFill>
              </a:rPr>
              <a:t>documentação</a:t>
            </a:r>
            <a:r>
              <a:rPr lang="en-US" dirty="0">
                <a:solidFill>
                  <a:schemeClr val="bg1"/>
                </a:solidFill>
              </a:rPr>
              <a:t> da AWS –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Somente</a:t>
            </a:r>
            <a:r>
              <a:rPr lang="en-US" dirty="0">
                <a:solidFill>
                  <a:schemeClr val="bg1"/>
                </a:solidFill>
              </a:rPr>
              <a:t> gp2/gp3 e io1/io2 Block Express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usados</a:t>
            </a:r>
            <a:r>
              <a:rPr lang="en-US" dirty="0">
                <a:solidFill>
                  <a:schemeClr val="bg1"/>
                </a:solidFill>
              </a:rPr>
              <a:t> ​​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volumes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9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966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pt-BR" sz="2800" b="1" spc="-5" dirty="0">
                <a:solidFill>
                  <a:srgbClr val="BABCBA"/>
                </a:solidFill>
              </a:rPr>
              <a:t> - </a:t>
            </a:r>
            <a:r>
              <a:rPr lang="en-US" sz="2800" dirty="0"/>
              <a:t>General Purpose SSD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424875" y="97155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econômico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baixa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, desktops </a:t>
            </a:r>
            <a:r>
              <a:rPr lang="en-US" dirty="0" err="1">
                <a:solidFill>
                  <a:schemeClr val="bg1"/>
                </a:solidFill>
              </a:rPr>
              <a:t>virtuais</a:t>
            </a:r>
            <a:r>
              <a:rPr lang="en-US" dirty="0">
                <a:solidFill>
                  <a:schemeClr val="bg1"/>
                </a:solidFill>
              </a:rPr>
              <a:t>, ambientes de </a:t>
            </a:r>
            <a:r>
              <a:rPr lang="en-US" dirty="0" err="1">
                <a:solidFill>
                  <a:schemeClr val="bg1"/>
                </a:solidFill>
              </a:rPr>
              <a:t>desenvolvimento</a:t>
            </a:r>
            <a:r>
              <a:rPr lang="en-US" dirty="0">
                <a:solidFill>
                  <a:schemeClr val="bg1"/>
                </a:solidFill>
              </a:rPr>
              <a:t> e teste</a:t>
            </a:r>
          </a:p>
          <a:p>
            <a:r>
              <a:rPr lang="en-US" dirty="0">
                <a:solidFill>
                  <a:schemeClr val="bg1"/>
                </a:solidFill>
              </a:rPr>
              <a:t>• 1 GiB - 16 TiB</a:t>
            </a:r>
          </a:p>
          <a:p>
            <a:r>
              <a:rPr lang="en-US" dirty="0">
                <a:solidFill>
                  <a:schemeClr val="bg1"/>
                </a:solidFill>
              </a:rPr>
              <a:t>• GP3:</a:t>
            </a:r>
          </a:p>
          <a:p>
            <a:r>
              <a:rPr lang="en-US" dirty="0">
                <a:solidFill>
                  <a:schemeClr val="bg1"/>
                </a:solidFill>
              </a:rPr>
              <a:t>• baseline de 3.000 IOPS e throughput de 125 MiB/s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o IOPS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16.000 e throughput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1.000 MiB/s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gp2: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Pequenos</a:t>
            </a:r>
            <a:r>
              <a:rPr lang="en-US" dirty="0">
                <a:solidFill>
                  <a:schemeClr val="bg1"/>
                </a:solidFill>
              </a:rPr>
              <a:t> volumes gp2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o IOPS para 3.000</a:t>
            </a:r>
          </a:p>
          <a:p>
            <a:r>
              <a:rPr lang="en-US" dirty="0">
                <a:solidFill>
                  <a:schemeClr val="bg1"/>
                </a:solidFill>
              </a:rPr>
              <a:t>•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volume e o IOPS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vinculados</a:t>
            </a:r>
            <a:r>
              <a:rPr lang="en-US" dirty="0">
                <a:solidFill>
                  <a:schemeClr val="bg1"/>
                </a:solidFill>
              </a:rPr>
              <a:t>, o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16.000</a:t>
            </a:r>
          </a:p>
          <a:p>
            <a:r>
              <a:rPr lang="en-US" dirty="0">
                <a:solidFill>
                  <a:schemeClr val="bg1"/>
                </a:solidFill>
              </a:rPr>
              <a:t>• 3 IOPS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GB, </a:t>
            </a:r>
            <a:r>
              <a:rPr lang="en-US" dirty="0" err="1">
                <a:solidFill>
                  <a:schemeClr val="bg1"/>
                </a:solidFill>
              </a:rPr>
              <a:t>significa</a:t>
            </a:r>
            <a:r>
              <a:rPr lang="en-US" dirty="0">
                <a:solidFill>
                  <a:schemeClr val="bg1"/>
                </a:solidFill>
              </a:rPr>
              <a:t> que com 5.334 GB </a:t>
            </a:r>
            <a:r>
              <a:rPr lang="en-US" dirty="0" err="1">
                <a:solidFill>
                  <a:schemeClr val="bg1"/>
                </a:solidFill>
              </a:rPr>
              <a:t>estamos</a:t>
            </a:r>
            <a:r>
              <a:rPr lang="en-US" dirty="0">
                <a:solidFill>
                  <a:schemeClr val="bg1"/>
                </a:solidFill>
              </a:rPr>
              <a:t> no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pt-BR" sz="2800" b="1" spc="-5" dirty="0">
                <a:solidFill>
                  <a:srgbClr val="BABCBA"/>
                </a:solidFill>
              </a:rPr>
              <a:t> - </a:t>
            </a:r>
            <a:r>
              <a:rPr lang="en-US" sz="2800" dirty="0"/>
              <a:t>Provisioned IOPS (PIOPS) SSD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245872" y="895350"/>
            <a:ext cx="90182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negócios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críticos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de IOPS </a:t>
            </a:r>
            <a:r>
              <a:rPr lang="en-US" dirty="0" err="1">
                <a:solidFill>
                  <a:schemeClr val="bg1"/>
                </a:solidFill>
              </a:rPr>
              <a:t>sustentado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Ou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precisam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de 16.000 IOPS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Ótimo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bancos</a:t>
            </a:r>
            <a:r>
              <a:rPr lang="en-US" dirty="0">
                <a:solidFill>
                  <a:schemeClr val="bg1"/>
                </a:solidFill>
              </a:rPr>
              <a:t> de dados (</a:t>
            </a:r>
            <a:r>
              <a:rPr lang="en-US" dirty="0" err="1">
                <a:solidFill>
                  <a:schemeClr val="bg1"/>
                </a:solidFill>
              </a:rPr>
              <a:t>sensível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e à </a:t>
            </a:r>
            <a:r>
              <a:rPr lang="en-US" dirty="0" err="1">
                <a:solidFill>
                  <a:schemeClr val="bg1"/>
                </a:solidFill>
              </a:rPr>
              <a:t>consistência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io1 (4 GiB - 16 TiB):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PIOPS: 64.000 para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Nitro EC2 e 32.000 para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PIOPS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Bloco Expresso io2 (4 GiB – 64 TiB):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inferior a </a:t>
            </a:r>
            <a:r>
              <a:rPr lang="en-US" dirty="0" err="1">
                <a:solidFill>
                  <a:schemeClr val="bg1"/>
                </a:solidFill>
              </a:rPr>
              <a:t>milissegundos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PIOPS: 256.000 com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IOPS:GiB</a:t>
            </a:r>
            <a:r>
              <a:rPr lang="en-US" dirty="0">
                <a:solidFill>
                  <a:schemeClr val="bg1"/>
                </a:solidFill>
              </a:rPr>
              <a:t> de 1.000:1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Suporta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múltipla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</p:txBody>
      </p:sp>
    </p:spTree>
    <p:extLst>
      <p:ext uri="{BB962C8B-B14F-4D97-AF65-F5344CB8AC3E}">
        <p14:creationId xmlns:p14="http://schemas.microsoft.com/office/powerpoint/2010/main" val="329372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en-US" sz="2800" b="1" spc="-5" dirty="0">
                <a:solidFill>
                  <a:srgbClr val="BABCBA"/>
                </a:solidFill>
              </a:rPr>
              <a:t> </a:t>
            </a:r>
            <a:r>
              <a:rPr lang="en-US" sz="2800" dirty="0"/>
              <a:t>- Hard Disk Drives (HDD)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058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um volume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125 GiB a 16 TiB </a:t>
            </a:r>
          </a:p>
          <a:p>
            <a:r>
              <a:rPr lang="en-US" dirty="0">
                <a:solidFill>
                  <a:schemeClr val="bg1"/>
                </a:solidFill>
              </a:rPr>
              <a:t>• HDD </a:t>
            </a:r>
            <a:r>
              <a:rPr lang="en-US" dirty="0" err="1">
                <a:solidFill>
                  <a:schemeClr val="bg1"/>
                </a:solidFill>
              </a:rPr>
              <a:t>otimizado</a:t>
            </a:r>
            <a:r>
              <a:rPr lang="en-US" dirty="0">
                <a:solidFill>
                  <a:schemeClr val="bg1"/>
                </a:solidFill>
              </a:rPr>
              <a:t> para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(st1) </a:t>
            </a:r>
          </a:p>
          <a:p>
            <a:r>
              <a:rPr lang="en-US" dirty="0">
                <a:solidFill>
                  <a:schemeClr val="bg1"/>
                </a:solidFill>
              </a:rPr>
              <a:t>• Big Data, data warehouses,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log </a:t>
            </a:r>
          </a:p>
          <a:p>
            <a:r>
              <a:rPr lang="en-US" dirty="0">
                <a:solidFill>
                  <a:schemeClr val="bg1"/>
                </a:solidFill>
              </a:rPr>
              <a:t>•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máxima</a:t>
            </a:r>
            <a:r>
              <a:rPr lang="en-US" dirty="0">
                <a:solidFill>
                  <a:schemeClr val="bg1"/>
                </a:solidFill>
              </a:rPr>
              <a:t> de 500 MiB/s –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500 </a:t>
            </a:r>
          </a:p>
          <a:p>
            <a:r>
              <a:rPr lang="en-US" dirty="0">
                <a:solidFill>
                  <a:schemeClr val="bg1"/>
                </a:solidFill>
              </a:rPr>
              <a:t>• HDD </a:t>
            </a:r>
            <a:r>
              <a:rPr lang="en-US" dirty="0" err="1">
                <a:solidFill>
                  <a:schemeClr val="bg1"/>
                </a:solidFill>
              </a:rPr>
              <a:t>frio</a:t>
            </a:r>
            <a:r>
              <a:rPr lang="en-US" dirty="0">
                <a:solidFill>
                  <a:schemeClr val="bg1"/>
                </a:solidFill>
              </a:rPr>
              <a:t> (sc1): • Para dados que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acessado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pouca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frequência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Cenários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importante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máxima</a:t>
            </a:r>
            <a:r>
              <a:rPr lang="en-US" dirty="0">
                <a:solidFill>
                  <a:schemeClr val="bg1"/>
                </a:solidFill>
              </a:rPr>
              <a:t> de 250 MiB/s –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250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3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Doc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462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i="1" u="sng" dirty="0">
                <a:solidFill>
                  <a:schemeClr val="bg1"/>
                </a:solidFill>
              </a:rPr>
              <a:t>https://</a:t>
            </a:r>
            <a:r>
              <a:rPr lang="en-US" sz="1200" i="1" u="sng" dirty="0" err="1">
                <a:solidFill>
                  <a:schemeClr val="bg1"/>
                </a:solidFill>
              </a:rPr>
              <a:t>docs.aws.amazon.com</a:t>
            </a:r>
            <a:r>
              <a:rPr lang="en-US" sz="1200" i="1" u="sng" dirty="0">
                <a:solidFill>
                  <a:schemeClr val="bg1"/>
                </a:solidFill>
              </a:rPr>
              <a:t>/AWSEC2/latest/</a:t>
            </a:r>
            <a:r>
              <a:rPr lang="en-US" sz="1200" i="1" u="sng" dirty="0" err="1">
                <a:solidFill>
                  <a:schemeClr val="bg1"/>
                </a:solidFill>
              </a:rPr>
              <a:t>UserGuide</a:t>
            </a:r>
            <a:r>
              <a:rPr lang="en-US" sz="1200" i="1" u="sng" dirty="0">
                <a:solidFill>
                  <a:schemeClr val="bg1"/>
                </a:solidFill>
              </a:rPr>
              <a:t>/</a:t>
            </a:r>
            <a:r>
              <a:rPr lang="en-US" sz="1200" i="1" u="sng" dirty="0" err="1">
                <a:solidFill>
                  <a:schemeClr val="bg1"/>
                </a:solidFill>
              </a:rPr>
              <a:t>ebs</a:t>
            </a:r>
            <a:r>
              <a:rPr lang="en-US" sz="1200" i="1" u="sng" dirty="0">
                <a:solidFill>
                  <a:schemeClr val="bg1"/>
                </a:solidFill>
              </a:rPr>
              <a:t>-volume-</a:t>
            </a:r>
            <a:r>
              <a:rPr lang="en-US" sz="1200" i="1" u="sng" dirty="0" err="1">
                <a:solidFill>
                  <a:schemeClr val="bg1"/>
                </a:solidFill>
              </a:rPr>
              <a:t>types.html</a:t>
            </a:r>
            <a:r>
              <a:rPr lang="en-US" sz="1200" i="1" u="sng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5080-C6E3-1C93-04A3-CC970445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95350"/>
            <a:ext cx="3048000" cy="3880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12473-0444-5FAE-845A-4F79555E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4" y="1867414"/>
            <a:ext cx="4221676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Multi-Attach – io1/io2 family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5848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Anexe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volume EBS a </a:t>
            </a:r>
            <a:r>
              <a:rPr lang="en-US" dirty="0" err="1">
                <a:solidFill>
                  <a:schemeClr val="bg1"/>
                </a:solidFill>
              </a:rPr>
              <a:t>vários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permissões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completas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leitura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gravação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 o volume de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Obtenha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Linux (ex: Teradata)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gerenciar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gravação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simultânea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operações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16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vez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Deve usar um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reconheça</a:t>
            </a:r>
            <a:r>
              <a:rPr lang="en-US" dirty="0">
                <a:solidFill>
                  <a:schemeClr val="bg1"/>
                </a:solidFill>
              </a:rPr>
              <a:t> cluster (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XFS, EXT4, etc...)</a:t>
            </a:r>
            <a:endParaRPr lang="en-US" sz="1200" i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ECD6A-E95E-AD76-2DCF-31773A3C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52550"/>
            <a:ext cx="2793028" cy="295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D64E3-D453-A635-98B5-C649A2CFE20D}"/>
              </a:ext>
            </a:extLst>
          </p:cNvPr>
          <p:cNvSpPr txBox="1"/>
          <p:nvPr/>
        </p:nvSpPr>
        <p:spPr>
          <a:xfrm>
            <a:off x="228766" y="4741069"/>
            <a:ext cx="707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docs.aws.amazon.com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pt_br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ebs</a:t>
            </a:r>
            <a:r>
              <a:rPr lang="en-US" sz="1200" dirty="0">
                <a:solidFill>
                  <a:schemeClr val="bg1"/>
                </a:solidFill>
              </a:rPr>
              <a:t>/latest/</a:t>
            </a:r>
            <a:r>
              <a:rPr lang="en-US" sz="1200" dirty="0" err="1">
                <a:solidFill>
                  <a:schemeClr val="bg1"/>
                </a:solidFill>
              </a:rPr>
              <a:t>userguide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ebs</a:t>
            </a:r>
            <a:r>
              <a:rPr lang="en-US" sz="1200" dirty="0">
                <a:solidFill>
                  <a:schemeClr val="bg1"/>
                </a:solidFill>
              </a:rPr>
              <a:t>-volumes-</a:t>
            </a:r>
            <a:r>
              <a:rPr lang="en-US" sz="1200" dirty="0" err="1">
                <a:solidFill>
                  <a:schemeClr val="bg1"/>
                </a:solidFill>
              </a:rPr>
              <a:t>multi.html</a:t>
            </a:r>
            <a:endParaRPr lang="en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6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EBS Encryption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286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Ao </a:t>
            </a:r>
            <a:r>
              <a:rPr lang="en-US" dirty="0" err="1">
                <a:solidFill>
                  <a:schemeClr val="bg1"/>
                </a:solidFill>
              </a:rPr>
              <a:t>criar</a:t>
            </a:r>
            <a:r>
              <a:rPr lang="en-US" dirty="0">
                <a:solidFill>
                  <a:schemeClr val="bg1"/>
                </a:solidFill>
              </a:rPr>
              <a:t> um volume EBS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obtém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seguinte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repouso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dentro</a:t>
            </a:r>
            <a:r>
              <a:rPr lang="en-US" dirty="0">
                <a:solidFill>
                  <a:schemeClr val="bg1"/>
                </a:solidFill>
              </a:rPr>
              <a:t> do volume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movimento</a:t>
            </a:r>
            <a:r>
              <a:rPr lang="en-US" dirty="0">
                <a:solidFill>
                  <a:schemeClr val="bg1"/>
                </a:solidFill>
              </a:rPr>
              <a:t> entre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 o volume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</a:t>
            </a:r>
            <a:r>
              <a:rPr lang="en-US" dirty="0" err="1">
                <a:solidFill>
                  <a:schemeClr val="bg1"/>
                </a:solidFill>
              </a:rPr>
              <a:t>criados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partir</a:t>
            </a:r>
            <a:r>
              <a:rPr lang="en-US" dirty="0">
                <a:solidFill>
                  <a:schemeClr val="bg1"/>
                </a:solidFill>
              </a:rPr>
              <a:t> do snapshot</a:t>
            </a: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e a </a:t>
            </a:r>
            <a:r>
              <a:rPr lang="en-US" dirty="0" err="1">
                <a:solidFill>
                  <a:schemeClr val="bg1"/>
                </a:solidFill>
              </a:rPr>
              <a:t>descriptografia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tratadas</a:t>
            </a:r>
            <a:r>
              <a:rPr lang="en-US" dirty="0">
                <a:solidFill>
                  <a:schemeClr val="bg1"/>
                </a:solidFill>
              </a:rPr>
              <a:t> de forma </a:t>
            </a:r>
            <a:r>
              <a:rPr lang="en-US" dirty="0" err="1">
                <a:solidFill>
                  <a:schemeClr val="bg1"/>
                </a:solidFill>
              </a:rPr>
              <a:t>transparente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nada a </a:t>
            </a:r>
            <a:r>
              <a:rPr lang="en-US" dirty="0" err="1">
                <a:solidFill>
                  <a:schemeClr val="bg1"/>
                </a:solidFill>
              </a:rPr>
              <a:t>fazer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impacto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mínimo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EBS </a:t>
            </a:r>
            <a:r>
              <a:rPr lang="en-US" dirty="0" err="1">
                <a:solidFill>
                  <a:schemeClr val="bg1"/>
                </a:solidFill>
              </a:rPr>
              <a:t>aproveita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chaves</a:t>
            </a:r>
            <a:r>
              <a:rPr lang="en-US" dirty="0">
                <a:solidFill>
                  <a:schemeClr val="bg1"/>
                </a:solidFill>
              </a:rPr>
              <a:t> do KMS (AES-256)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Copiar</a:t>
            </a:r>
            <a:r>
              <a:rPr lang="en-US" dirty="0">
                <a:solidFill>
                  <a:schemeClr val="bg1"/>
                </a:solidFill>
              </a:rPr>
              <a:t> um SNAPSHOT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snapshots de volumes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 err="1">
                <a:solidFill>
                  <a:srgbClr val="BABCBA"/>
                </a:solidFill>
              </a:rPr>
              <a:t>Elastic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76" y="915058"/>
            <a:ext cx="8764223" cy="23051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Quando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interrompe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inicia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do EC2,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ela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alterar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seu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Se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precisa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um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fixo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precisa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de um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elástico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Um Elastic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é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um IP IPv4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possui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desde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não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exclua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anexá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-lo 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vez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010520-F9CF-1195-29D9-4428F9DC647D}"/>
              </a:ext>
            </a:extLst>
          </p:cNvPr>
          <p:cNvSpPr txBox="1"/>
          <p:nvPr/>
        </p:nvSpPr>
        <p:spPr>
          <a:xfrm>
            <a:off x="379777" y="3466397"/>
            <a:ext cx="9181694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Com um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Elastic IP,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mascarar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falha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software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remapeando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rapidamente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outra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conta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só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5 Elastic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conta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pedir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à AWS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aumentar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valor).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4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EBS Encryption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286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Criptografar</a:t>
            </a:r>
            <a:r>
              <a:rPr lang="en-US" dirty="0">
                <a:solidFill>
                  <a:schemeClr val="bg1"/>
                </a:solidFill>
              </a:rPr>
              <a:t> um volume EBS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Crie</a:t>
            </a:r>
            <a:r>
              <a:rPr lang="en-US" dirty="0">
                <a:solidFill>
                  <a:schemeClr val="bg1"/>
                </a:solidFill>
              </a:rPr>
              <a:t> um SNAPSHOT EBS do volume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Criptografar</a:t>
            </a:r>
            <a:r>
              <a:rPr lang="en-US" dirty="0">
                <a:solidFill>
                  <a:schemeClr val="bg1"/>
                </a:solidFill>
              </a:rPr>
              <a:t> o SNAPSHOT do EBS (</a:t>
            </a:r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cópia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Crie</a:t>
            </a:r>
            <a:r>
              <a:rPr lang="en-US" dirty="0">
                <a:solidFill>
                  <a:schemeClr val="bg1"/>
                </a:solidFill>
              </a:rPr>
              <a:t> um novo volume </a:t>
            </a:r>
            <a:r>
              <a:rPr lang="en-US" dirty="0" err="1">
                <a:solidFill>
                  <a:schemeClr val="bg1"/>
                </a:solidFill>
              </a:rPr>
              <a:t>ebs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partir</a:t>
            </a:r>
            <a:r>
              <a:rPr lang="en-US" dirty="0">
                <a:solidFill>
                  <a:schemeClr val="bg1"/>
                </a:solidFill>
              </a:rPr>
              <a:t> do snapshot (o volume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Agora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anexar</a:t>
            </a:r>
            <a:r>
              <a:rPr lang="en-US" dirty="0">
                <a:solidFill>
                  <a:schemeClr val="bg1"/>
                </a:solidFill>
              </a:rPr>
              <a:t> o volume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original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4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3791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NFS (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rede) </a:t>
            </a:r>
            <a:r>
              <a:rPr lang="en-US" dirty="0" err="1">
                <a:solidFill>
                  <a:schemeClr val="bg1"/>
                </a:solidFill>
              </a:rPr>
              <a:t>gerenciado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compartilhado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multiplas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O EFS </a:t>
            </a:r>
            <a:r>
              <a:rPr lang="en-US" dirty="0" err="1">
                <a:solidFill>
                  <a:schemeClr val="bg1"/>
                </a:solidFill>
              </a:rPr>
              <a:t>funciona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multi-AZ e outros </a:t>
            </a:r>
            <a:r>
              <a:rPr lang="en-US" dirty="0" err="1">
                <a:solidFill>
                  <a:schemeClr val="bg1"/>
                </a:solidFill>
              </a:rPr>
              <a:t>serviços</a:t>
            </a:r>
            <a:r>
              <a:rPr lang="en-US" dirty="0">
                <a:solidFill>
                  <a:schemeClr val="bg1"/>
                </a:solidFill>
              </a:rPr>
              <a:t> AWS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disponível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escalável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caro</a:t>
            </a:r>
            <a:r>
              <a:rPr lang="en-US" dirty="0">
                <a:solidFill>
                  <a:schemeClr val="bg1"/>
                </a:solidFill>
              </a:rPr>
              <a:t> (3x gp2), </a:t>
            </a:r>
            <a:r>
              <a:rPr lang="en-US" dirty="0" err="1">
                <a:solidFill>
                  <a:schemeClr val="bg1"/>
                </a:solidFill>
              </a:rPr>
              <a:t>pague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5F39-6B99-2271-E22C-6DAB631F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23950"/>
            <a:ext cx="4631938" cy="25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896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Scale EFS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Milhares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clientes</a:t>
            </a:r>
            <a:r>
              <a:rPr lang="en-US" dirty="0">
                <a:solidFill>
                  <a:schemeClr val="bg1"/>
                </a:solidFill>
              </a:rPr>
              <a:t> NFS </a:t>
            </a:r>
            <a:r>
              <a:rPr lang="en-US" dirty="0" err="1">
                <a:solidFill>
                  <a:schemeClr val="bg1"/>
                </a:solidFill>
              </a:rPr>
              <a:t>simultâneos</a:t>
            </a:r>
            <a:r>
              <a:rPr lang="en-US" dirty="0">
                <a:solidFill>
                  <a:schemeClr val="bg1"/>
                </a:solidFill>
              </a:rPr>
              <a:t>,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de 10 GB+/s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Crescer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para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escala</a:t>
            </a:r>
            <a:r>
              <a:rPr lang="en-US" dirty="0">
                <a:solidFill>
                  <a:schemeClr val="bg1"/>
                </a:solidFill>
              </a:rPr>
              <a:t> de petabytes</a:t>
            </a:r>
          </a:p>
          <a:p>
            <a:r>
              <a:rPr lang="en-US" dirty="0">
                <a:solidFill>
                  <a:schemeClr val="bg1"/>
                </a:solidFill>
              </a:rPr>
              <a:t>• Modo de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definido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criação</a:t>
            </a:r>
            <a:r>
              <a:rPr lang="en-US" dirty="0">
                <a:solidFill>
                  <a:schemeClr val="bg1"/>
                </a:solidFill>
              </a:rPr>
              <a:t> do EFS)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Finalidade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sensíveis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web, CMS,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      Max I/O –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paralelo</a:t>
            </a:r>
            <a:r>
              <a:rPr lang="en-US" dirty="0">
                <a:solidFill>
                  <a:schemeClr val="bg1"/>
                </a:solidFill>
              </a:rPr>
              <a:t> (big data,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  </a:t>
            </a:r>
            <a:r>
              <a:rPr lang="en-US" dirty="0" err="1">
                <a:solidFill>
                  <a:schemeClr val="bg1"/>
                </a:solidFill>
              </a:rPr>
              <a:t>mídia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Throughput Mode</a:t>
            </a:r>
          </a:p>
          <a:p>
            <a:r>
              <a:rPr lang="en-US" dirty="0">
                <a:solidFill>
                  <a:schemeClr val="bg1"/>
                </a:solidFill>
              </a:rPr>
              <a:t>       Burst – 1 TB = 50 MiB/s + burst de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100 MiB/s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Provisionado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defina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 1 GiB/s para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de 1 TB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Elástico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com base  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3GiB/s para </a:t>
            </a:r>
            <a:r>
              <a:rPr lang="en-US" dirty="0" err="1">
                <a:solidFill>
                  <a:schemeClr val="bg1"/>
                </a:solidFill>
              </a:rPr>
              <a:t>leituras</a:t>
            </a:r>
            <a:r>
              <a:rPr lang="en-US" dirty="0">
                <a:solidFill>
                  <a:schemeClr val="bg1"/>
                </a:solidFill>
              </a:rPr>
              <a:t> e 1GiB/s para </a:t>
            </a:r>
            <a:r>
              <a:rPr lang="en-US" dirty="0" err="1">
                <a:solidFill>
                  <a:schemeClr val="bg1"/>
                </a:solidFill>
              </a:rPr>
              <a:t>gravações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Usado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imprevisíveis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0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896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Scale EFS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Milhares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clientes</a:t>
            </a:r>
            <a:r>
              <a:rPr lang="en-US" dirty="0">
                <a:solidFill>
                  <a:schemeClr val="bg1"/>
                </a:solidFill>
              </a:rPr>
              <a:t> NFS </a:t>
            </a:r>
            <a:r>
              <a:rPr lang="en-US" dirty="0" err="1">
                <a:solidFill>
                  <a:schemeClr val="bg1"/>
                </a:solidFill>
              </a:rPr>
              <a:t>simultâneos</a:t>
            </a:r>
            <a:r>
              <a:rPr lang="en-US" dirty="0">
                <a:solidFill>
                  <a:schemeClr val="bg1"/>
                </a:solidFill>
              </a:rPr>
              <a:t>,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de 10 GB+/s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Crescer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para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escala</a:t>
            </a:r>
            <a:r>
              <a:rPr lang="en-US" dirty="0">
                <a:solidFill>
                  <a:schemeClr val="bg1"/>
                </a:solidFill>
              </a:rPr>
              <a:t> de petabytes</a:t>
            </a:r>
          </a:p>
          <a:p>
            <a:r>
              <a:rPr lang="en-US" dirty="0">
                <a:solidFill>
                  <a:schemeClr val="bg1"/>
                </a:solidFill>
              </a:rPr>
              <a:t>• Modo de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definido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criação</a:t>
            </a:r>
            <a:r>
              <a:rPr lang="en-US" dirty="0">
                <a:solidFill>
                  <a:schemeClr val="bg1"/>
                </a:solidFill>
              </a:rPr>
              <a:t> do EFS)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Finalidade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sensíveis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web, CMS,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      Max I/O –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paralelo</a:t>
            </a:r>
            <a:r>
              <a:rPr lang="en-US" dirty="0">
                <a:solidFill>
                  <a:schemeClr val="bg1"/>
                </a:solidFill>
              </a:rPr>
              <a:t> (big data,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  </a:t>
            </a:r>
            <a:r>
              <a:rPr lang="en-US" dirty="0" err="1">
                <a:solidFill>
                  <a:schemeClr val="bg1"/>
                </a:solidFill>
              </a:rPr>
              <a:t>mídia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Throughput Mode</a:t>
            </a:r>
          </a:p>
          <a:p>
            <a:r>
              <a:rPr lang="en-US" dirty="0">
                <a:solidFill>
                  <a:schemeClr val="bg1"/>
                </a:solidFill>
              </a:rPr>
              <a:t>       Burst – 1 TB = 50 MiB/s + burst de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100 MiB/s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Provisionado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defina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 1 GiB/s para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de 1 TB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Elástico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com base  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3GiB/s para </a:t>
            </a:r>
            <a:r>
              <a:rPr lang="en-US" dirty="0" err="1">
                <a:solidFill>
                  <a:schemeClr val="bg1"/>
                </a:solidFill>
              </a:rPr>
              <a:t>leituras</a:t>
            </a:r>
            <a:r>
              <a:rPr lang="en-US" dirty="0">
                <a:solidFill>
                  <a:schemeClr val="bg1"/>
                </a:solidFill>
              </a:rPr>
              <a:t> e 1GiB/s para </a:t>
            </a:r>
            <a:r>
              <a:rPr lang="en-US" dirty="0" err="1">
                <a:solidFill>
                  <a:schemeClr val="bg1"/>
                </a:solidFill>
              </a:rPr>
              <a:t>gravações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Usado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imprevisíveis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6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Storage Classes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559128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•  Storage Tiers  (</a:t>
            </a:r>
            <a:r>
              <a:rPr lang="en-US" sz="1600" dirty="0" err="1">
                <a:solidFill>
                  <a:schemeClr val="bg1"/>
                </a:solidFill>
              </a:rPr>
              <a:t>recurso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gerenciamento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ciclo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vida</a:t>
            </a:r>
            <a:r>
              <a:rPr lang="en-US" sz="1600" dirty="0">
                <a:solidFill>
                  <a:schemeClr val="bg1"/>
                </a:solidFill>
              </a:rPr>
              <a:t> – mover </a:t>
            </a:r>
            <a:r>
              <a:rPr lang="en-US" sz="1600" dirty="0" err="1">
                <a:solidFill>
                  <a:schemeClr val="bg1"/>
                </a:solidFill>
              </a:rPr>
              <a:t>arquivo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após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 err="1">
                <a:solidFill>
                  <a:schemeClr val="bg1"/>
                </a:solidFill>
              </a:rPr>
              <a:t>dias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: para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acessados</a:t>
            </a:r>
            <a:r>
              <a:rPr lang="en-US" sz="1600" dirty="0">
                <a:solidFill>
                  <a:schemeClr val="bg1"/>
                </a:solidFill>
              </a:rPr>
              <a:t> ​​com </a:t>
            </a:r>
            <a:r>
              <a:rPr lang="en-US" sz="1600" dirty="0" err="1">
                <a:solidFill>
                  <a:schemeClr val="bg1"/>
                </a:solidFill>
              </a:rPr>
              <a:t>frequência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Acesso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pouco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frequente</a:t>
            </a:r>
            <a:r>
              <a:rPr lang="en-US" sz="1600" dirty="0">
                <a:solidFill>
                  <a:schemeClr val="bg1"/>
                </a:solidFill>
              </a:rPr>
              <a:t> (EFS-IA): </a:t>
            </a:r>
            <a:r>
              <a:rPr lang="en-US" sz="1600" dirty="0" err="1">
                <a:solidFill>
                  <a:schemeClr val="bg1"/>
                </a:solidFill>
              </a:rPr>
              <a:t>custo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recuperar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menor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preço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armazenar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Archive: dados </a:t>
            </a:r>
            <a:r>
              <a:rPr lang="en-US" sz="1600" dirty="0" err="1">
                <a:solidFill>
                  <a:schemeClr val="bg1"/>
                </a:solidFill>
              </a:rPr>
              <a:t>raramente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acessados</a:t>
            </a:r>
            <a:r>
              <a:rPr lang="en-US" sz="1600" dirty="0">
                <a:solidFill>
                  <a:schemeClr val="bg1"/>
                </a:solidFill>
              </a:rPr>
              <a:t> ​​(</a:t>
            </a:r>
            <a:r>
              <a:rPr lang="en-US" sz="1600" dirty="0" err="1">
                <a:solidFill>
                  <a:schemeClr val="bg1"/>
                </a:solidFill>
              </a:rPr>
              <a:t>poucas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vezes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ano</a:t>
            </a:r>
            <a:r>
              <a:rPr lang="en-US" sz="1600" dirty="0">
                <a:solidFill>
                  <a:schemeClr val="bg1"/>
                </a:solidFill>
              </a:rPr>
              <a:t>), 50% </a:t>
            </a:r>
            <a:r>
              <a:rPr lang="en-US" sz="1600" dirty="0" err="1">
                <a:solidFill>
                  <a:schemeClr val="bg1"/>
                </a:solidFill>
              </a:rPr>
              <a:t>mais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baratos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Implementar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políticas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ciclo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vida</a:t>
            </a:r>
            <a:r>
              <a:rPr lang="en-US" sz="1600" dirty="0">
                <a:solidFill>
                  <a:schemeClr val="bg1"/>
                </a:solidFill>
              </a:rPr>
              <a:t> para mover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 entre </a:t>
            </a:r>
            <a:r>
              <a:rPr lang="en-US" sz="1600" dirty="0" err="1">
                <a:solidFill>
                  <a:schemeClr val="bg1"/>
                </a:solidFill>
              </a:rPr>
              <a:t>níveis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armazenamento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Disponibilidade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durabilidade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: Multi-AZ, </a:t>
            </a:r>
            <a:r>
              <a:rPr lang="en-US" sz="1600" dirty="0" err="1">
                <a:solidFill>
                  <a:schemeClr val="bg1"/>
                </a:solidFill>
              </a:rPr>
              <a:t>ótimo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produção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One Zone: One AZ, </a:t>
            </a:r>
            <a:r>
              <a:rPr lang="en-US" sz="1600" dirty="0" err="1">
                <a:solidFill>
                  <a:schemeClr val="bg1"/>
                </a:solidFill>
              </a:rPr>
              <a:t>ótimo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desenvolvedores</a:t>
            </a:r>
            <a:r>
              <a:rPr lang="en-US" sz="1600" dirty="0">
                <a:solidFill>
                  <a:schemeClr val="bg1"/>
                </a:solidFill>
              </a:rPr>
              <a:t>, backup </a:t>
            </a:r>
            <a:r>
              <a:rPr lang="en-US" sz="1600" dirty="0" err="1">
                <a:solidFill>
                  <a:schemeClr val="bg1"/>
                </a:solidFill>
              </a:rPr>
              <a:t>habilitado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compatível</a:t>
            </a:r>
            <a:r>
              <a:rPr lang="en-US" sz="1600" dirty="0">
                <a:solidFill>
                  <a:schemeClr val="bg1"/>
                </a:solidFill>
              </a:rPr>
              <a:t> com IA (EFS One Zone-IA)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Mais de 90%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economia</a:t>
            </a:r>
            <a:r>
              <a:rPr lang="en-US" sz="1600" dirty="0">
                <a:solidFill>
                  <a:schemeClr val="bg1"/>
                </a:solidFill>
              </a:rPr>
              <a:t> de custos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8FB3-08B3-C6F4-1C12-840286BF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08" y="666750"/>
            <a:ext cx="2656615" cy="3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EBS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41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Volumes EBS…</a:t>
            </a:r>
          </a:p>
          <a:p>
            <a:r>
              <a:rPr lang="en-US" dirty="0">
                <a:solidFill>
                  <a:schemeClr val="bg1"/>
                </a:solidFill>
              </a:rPr>
              <a:t>• Uma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exceto</a:t>
            </a:r>
            <a:r>
              <a:rPr lang="en-US" dirty="0">
                <a:solidFill>
                  <a:schemeClr val="bg1"/>
                </a:solidFill>
              </a:rPr>
              <a:t> multi-attach io1/io2)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da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gp2: IO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se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disco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gp3 e io1: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IO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Para </a:t>
            </a:r>
            <a:r>
              <a:rPr lang="en-US" dirty="0" err="1">
                <a:solidFill>
                  <a:schemeClr val="bg1"/>
                </a:solidFill>
              </a:rPr>
              <a:t>migrar</a:t>
            </a:r>
            <a:r>
              <a:rPr lang="en-US" dirty="0">
                <a:solidFill>
                  <a:schemeClr val="bg1"/>
                </a:solidFill>
              </a:rPr>
              <a:t> um volume EBS entre AZ</a:t>
            </a:r>
          </a:p>
          <a:p>
            <a:r>
              <a:rPr lang="en-US" dirty="0">
                <a:solidFill>
                  <a:schemeClr val="bg1"/>
                </a:solidFill>
              </a:rPr>
              <a:t>     Tire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backups do EBS </a:t>
            </a:r>
            <a:r>
              <a:rPr lang="en-US" dirty="0" err="1">
                <a:solidFill>
                  <a:schemeClr val="bg1"/>
                </a:solidFill>
              </a:rPr>
              <a:t>usam</a:t>
            </a:r>
            <a:r>
              <a:rPr lang="en-US" dirty="0">
                <a:solidFill>
                  <a:schemeClr val="bg1"/>
                </a:solidFill>
              </a:rPr>
              <a:t> IO 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lidando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muita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coisa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tráfego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EBS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 se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.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desativar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676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EBS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5591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Volumes EBS…</a:t>
            </a:r>
          </a:p>
          <a:p>
            <a:r>
              <a:rPr lang="en-US" dirty="0">
                <a:solidFill>
                  <a:schemeClr val="bg1"/>
                </a:solidFill>
              </a:rPr>
              <a:t>• Uma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exceto</a:t>
            </a:r>
            <a:r>
              <a:rPr lang="en-US" dirty="0">
                <a:solidFill>
                  <a:schemeClr val="bg1"/>
                </a:solidFill>
              </a:rPr>
              <a:t> multi-attach io1/io2)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da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gp2: IO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se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disco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gp3 e io1: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IO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Para </a:t>
            </a:r>
            <a:r>
              <a:rPr lang="en-US" dirty="0" err="1">
                <a:solidFill>
                  <a:schemeClr val="bg1"/>
                </a:solidFill>
              </a:rPr>
              <a:t>migrar</a:t>
            </a:r>
            <a:r>
              <a:rPr lang="en-US" dirty="0">
                <a:solidFill>
                  <a:schemeClr val="bg1"/>
                </a:solidFill>
              </a:rPr>
              <a:t> um volume EBS entre AZ</a:t>
            </a:r>
          </a:p>
          <a:p>
            <a:r>
              <a:rPr lang="en-US" dirty="0">
                <a:solidFill>
                  <a:schemeClr val="bg1"/>
                </a:solidFill>
              </a:rPr>
              <a:t>     Tire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backups do EBS </a:t>
            </a:r>
            <a:r>
              <a:rPr lang="en-US" dirty="0" err="1">
                <a:solidFill>
                  <a:schemeClr val="bg1"/>
                </a:solidFill>
              </a:rPr>
              <a:t>usam</a:t>
            </a:r>
            <a:r>
              <a:rPr lang="en-US" dirty="0">
                <a:solidFill>
                  <a:schemeClr val="bg1"/>
                </a:solidFill>
              </a:rPr>
              <a:t> IO 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lidando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muita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coisa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tráfego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EBS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 se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.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desativar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E8C32-E62A-3F0A-A9D0-88809D013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904875"/>
            <a:ext cx="300771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7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381000" y="1276350"/>
            <a:ext cx="818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Montagem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centenas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EFS </a:t>
            </a:r>
            <a:r>
              <a:rPr lang="en-US" dirty="0" err="1">
                <a:solidFill>
                  <a:schemeClr val="bg1"/>
                </a:solidFill>
              </a:rPr>
              <a:t>compartilha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sites (WordPress)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Somente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Linux (POSIX)</a:t>
            </a:r>
          </a:p>
          <a:p>
            <a:r>
              <a:rPr lang="en-US" dirty="0">
                <a:solidFill>
                  <a:schemeClr val="bg1"/>
                </a:solidFill>
              </a:rPr>
              <a:t>• EFS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preço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alto que EBS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aproveitar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níveis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economizar</a:t>
            </a:r>
            <a:r>
              <a:rPr lang="en-US" dirty="0">
                <a:solidFill>
                  <a:schemeClr val="bg1"/>
                </a:solidFill>
              </a:rPr>
              <a:t> custos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Lembre</a:t>
            </a:r>
            <a:r>
              <a:rPr lang="en-US" dirty="0">
                <a:solidFill>
                  <a:srgbClr val="FFC000"/>
                </a:solidFill>
              </a:rPr>
              <a:t>-se: EFS x EBS x Instance Store</a:t>
            </a:r>
          </a:p>
        </p:txBody>
      </p:sp>
    </p:spTree>
    <p:extLst>
      <p:ext uri="{BB962C8B-B14F-4D97-AF65-F5344CB8AC3E}">
        <p14:creationId xmlns:p14="http://schemas.microsoft.com/office/powerpoint/2010/main" val="113323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2154173"/>
            <a:ext cx="192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Obrigado.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 err="1">
                <a:solidFill>
                  <a:srgbClr val="BABCBA"/>
                </a:solidFill>
              </a:rPr>
              <a:t>Elastic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9791294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geral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evitar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uso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do Elastic IP: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Eles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geralmente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refletem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decisões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arquitetônicas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inadequadas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vez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disso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use um IP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aleatório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registre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nome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DNS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nele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,, use um Load Balancer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não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use um IP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6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ENI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918169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Componente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lógico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VPC que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representa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placa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de rede virtual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 ENI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seguintes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atributos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IPv4 privado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primário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mais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IPv4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secundários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Elastic IP (IPv4)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IPv4 privado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IPv4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mais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grupos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segurança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MAC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criar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ENI de forma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independente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anexar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instantaneamente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mova-os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instâncias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EC2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para failover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Vinculado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zona de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disponibilidade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específica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(AZ)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2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Hibernate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Sabemos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podemos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parar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encerrar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Stop –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no disco (EBS)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intactos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próxima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Terminate –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volume EBS (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configurado</a:t>
            </a:r>
            <a:r>
              <a:rPr lang="en-US" dirty="0">
                <a:solidFill>
                  <a:schemeClr val="bg1"/>
                </a:solidFill>
              </a:rPr>
              <a:t> para ser </a:t>
            </a:r>
            <a:r>
              <a:rPr lang="en-US" dirty="0" err="1">
                <a:solidFill>
                  <a:schemeClr val="bg1"/>
                </a:solidFill>
              </a:rPr>
              <a:t>destruído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perdido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acontece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seguinte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Primeira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: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inicializado</a:t>
            </a:r>
            <a:r>
              <a:rPr lang="en-US" dirty="0">
                <a:solidFill>
                  <a:schemeClr val="bg1"/>
                </a:solidFill>
              </a:rPr>
              <a:t> e o script EC2 User Data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: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Em </a:t>
            </a:r>
            <a:r>
              <a:rPr lang="en-US" dirty="0" err="1">
                <a:solidFill>
                  <a:schemeClr val="bg1"/>
                </a:solidFill>
              </a:rPr>
              <a:t>seguida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iniciado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caches warmed up e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algum</a:t>
            </a:r>
            <a:r>
              <a:rPr lang="en-US" dirty="0">
                <a:solidFill>
                  <a:schemeClr val="bg1"/>
                </a:solidFill>
              </a:rPr>
              <a:t> tempo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6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O que é EBS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 volume EBS (</a:t>
            </a:r>
            <a:r>
              <a:rPr lang="en-US" dirty="0">
                <a:solidFill>
                  <a:srgbClr val="FFC000"/>
                </a:solidFill>
              </a:rPr>
              <a:t>Elastic Block Store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de rede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conectar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executadas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persistam</a:t>
            </a:r>
            <a:r>
              <a:rPr lang="en-US" dirty="0">
                <a:solidFill>
                  <a:schemeClr val="bg1"/>
                </a:solidFill>
              </a:rPr>
              <a:t> dados, </a:t>
            </a:r>
            <a:r>
              <a:rPr lang="en-US" dirty="0" err="1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Eles </a:t>
            </a:r>
            <a:r>
              <a:rPr lang="en-US" dirty="0" err="1">
                <a:solidFill>
                  <a:schemeClr val="bg1"/>
                </a:solidFill>
              </a:rPr>
              <a:t>só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montados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vez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Eles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vinculados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específica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Analogia: </a:t>
            </a:r>
            <a:r>
              <a:rPr lang="en-US" dirty="0" err="1">
                <a:solidFill>
                  <a:schemeClr val="bg1"/>
                </a:solidFill>
              </a:rPr>
              <a:t>pense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um “</a:t>
            </a:r>
            <a:r>
              <a:rPr lang="en-US" dirty="0" err="1">
                <a:solidFill>
                  <a:schemeClr val="bg1"/>
                </a:solidFill>
              </a:rPr>
              <a:t>pendrive</a:t>
            </a:r>
            <a:r>
              <a:rPr lang="en-US" dirty="0">
                <a:solidFill>
                  <a:schemeClr val="bg1"/>
                </a:solidFill>
              </a:rPr>
              <a:t> de rede”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gratuito</a:t>
            </a:r>
            <a:r>
              <a:rPr lang="en-US" dirty="0">
                <a:solidFill>
                  <a:schemeClr val="bg1"/>
                </a:solidFill>
              </a:rPr>
              <a:t>: 30 GB de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EBS </a:t>
            </a:r>
            <a:r>
              <a:rPr lang="en-US" dirty="0" err="1">
                <a:solidFill>
                  <a:schemeClr val="bg1"/>
                </a:solidFill>
              </a:rPr>
              <a:t>gratuito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General Purpose (SSD)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Magnético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mês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de rede (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seja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física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 </a:t>
            </a:r>
            <a:r>
              <a:rPr lang="en-US" dirty="0" err="1">
                <a:solidFill>
                  <a:schemeClr val="bg1"/>
                </a:solidFill>
              </a:rPr>
              <a:t>usa</a:t>
            </a:r>
            <a:r>
              <a:rPr lang="en-US" dirty="0">
                <a:solidFill>
                  <a:schemeClr val="bg1"/>
                </a:solidFill>
              </a:rPr>
              <a:t> a rede para </a:t>
            </a:r>
            <a:r>
              <a:rPr lang="en-US" dirty="0" err="1">
                <a:solidFill>
                  <a:schemeClr val="bg1"/>
                </a:solidFill>
              </a:rPr>
              <a:t>comunicar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, o que </a:t>
            </a:r>
            <a:r>
              <a:rPr lang="en-US" dirty="0" err="1">
                <a:solidFill>
                  <a:schemeClr val="bg1"/>
                </a:solidFill>
              </a:rPr>
              <a:t>significa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haver um </a:t>
            </a:r>
            <a:r>
              <a:rPr lang="en-US" dirty="0" err="1">
                <a:solidFill>
                  <a:schemeClr val="bg1"/>
                </a:solidFill>
              </a:rPr>
              <a:t>pouco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desanexado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 e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rapidamente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Um volume EBS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us-east-1a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a us-east-1b</a:t>
            </a:r>
          </a:p>
          <a:p>
            <a:r>
              <a:rPr lang="en-US" dirty="0">
                <a:solidFill>
                  <a:schemeClr val="bg1"/>
                </a:solidFill>
              </a:rPr>
              <a:t>• Para mover um volume, </a:t>
            </a:r>
            <a:r>
              <a:rPr lang="en-US" dirty="0" err="1">
                <a:solidFill>
                  <a:schemeClr val="bg1"/>
                </a:solidFill>
              </a:rPr>
              <a:t>primeiro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tirar</a:t>
            </a:r>
            <a:r>
              <a:rPr lang="en-US" dirty="0">
                <a:solidFill>
                  <a:schemeClr val="bg1"/>
                </a:solidFill>
              </a:rPr>
              <a:t> um snapshot dele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Ter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provisionada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GBs e IOPS)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cobrado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toda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provisionada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longo</a:t>
            </a:r>
            <a:r>
              <a:rPr lang="en-US" dirty="0">
                <a:solidFill>
                  <a:schemeClr val="bg1"/>
                </a:solidFill>
              </a:rPr>
              <a:t> do tempo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86F91-56EB-10DC-3941-F1196B0A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4271"/>
            <a:ext cx="7772400" cy="34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Controla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comportamento</a:t>
            </a:r>
            <a:r>
              <a:rPr lang="en-US" dirty="0">
                <a:solidFill>
                  <a:schemeClr val="bg1"/>
                </a:solidFill>
              </a:rPr>
              <a:t> do EBS </a:t>
            </a:r>
            <a:r>
              <a:rPr lang="en-US" dirty="0" err="1">
                <a:solidFill>
                  <a:schemeClr val="bg1"/>
                </a:solidFill>
              </a:rPr>
              <a:t>quando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do EC2 termina</a:t>
            </a:r>
          </a:p>
          <a:p>
            <a:r>
              <a:rPr lang="en-US" dirty="0">
                <a:solidFill>
                  <a:schemeClr val="bg1"/>
                </a:solidFill>
              </a:rPr>
              <a:t>• Por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, o volume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do EBS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atributo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habilitado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Por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outro volume EBS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atributo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desabilitado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controlado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console AWS/AWS CLI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Caso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preservar</a:t>
            </a:r>
            <a:r>
              <a:rPr lang="en-US" dirty="0">
                <a:solidFill>
                  <a:schemeClr val="bg1"/>
                </a:solidFill>
              </a:rPr>
              <a:t> o volume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err="1">
                <a:solidFill>
                  <a:schemeClr val="bg1"/>
                </a:solidFill>
              </a:rPr>
              <a:t>encerrada</a:t>
            </a:r>
            <a:endParaRPr lang="en-B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5FF0F-AF83-E308-A361-C5D553C3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" y="2952750"/>
            <a:ext cx="7772400" cy="14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8503</TotalTime>
  <Words>2471</Words>
  <Application>Microsoft Macintosh PowerPoint</Application>
  <PresentationFormat>On-screen Show (16:9)</PresentationFormat>
  <Paragraphs>270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EC2 Instance Storage</vt:lpstr>
      <vt:lpstr>Elastic Ip</vt:lpstr>
      <vt:lpstr>Elastic Ip</vt:lpstr>
      <vt:lpstr>ENI</vt:lpstr>
      <vt:lpstr>EC2 Hibernate</vt:lpstr>
      <vt:lpstr>O que é EBS</vt:lpstr>
      <vt:lpstr>EBS Volume</vt:lpstr>
      <vt:lpstr>EBS Volume</vt:lpstr>
      <vt:lpstr>EBS Volume</vt:lpstr>
      <vt:lpstr>EBS Volume snapshots</vt:lpstr>
      <vt:lpstr>EBS Volume snapshots</vt:lpstr>
      <vt:lpstr>EC2 Instance Store</vt:lpstr>
      <vt:lpstr>EBS Volume Types</vt:lpstr>
      <vt:lpstr>EBS Volume Types - General Purpose SSD</vt:lpstr>
      <vt:lpstr>EBS Volume Types - Provisioned IOPS (PIOPS) SSD</vt:lpstr>
      <vt:lpstr>EBS Volume Types - Hard Disk Drives (HDD)</vt:lpstr>
      <vt:lpstr>EBS Doc Volume Types</vt:lpstr>
      <vt:lpstr>Multi-Attach – io1/io2 family</vt:lpstr>
      <vt:lpstr>EBS Encryption</vt:lpstr>
      <vt:lpstr>EBS Encryption</vt:lpstr>
      <vt:lpstr>Amazon EFS – Elastic File System</vt:lpstr>
      <vt:lpstr>Amazon EFS – Elastic File System</vt:lpstr>
      <vt:lpstr>Amazon EFS – Elastic File System</vt:lpstr>
      <vt:lpstr>Amazon EFS – Storage Classes</vt:lpstr>
      <vt:lpstr>Amazon EBS – Resumo</vt:lpstr>
      <vt:lpstr>Amazon EBS – Resumo</vt:lpstr>
      <vt:lpstr>Amazon EFS – Resumo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Dreisch, Sebastian</dc:creator>
  <cp:lastModifiedBy>Alan Dantas de Moura</cp:lastModifiedBy>
  <cp:revision>13</cp:revision>
  <dcterms:created xsi:type="dcterms:W3CDTF">2023-10-06T18:41:27Z</dcterms:created>
  <dcterms:modified xsi:type="dcterms:W3CDTF">2024-07-03T02:36:52Z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2023-10-06T00:00:00Z</vt:filetime>
  </property>
</Properties>
</file>