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44"/>
  </p:notesMasterIdLst>
  <p:sldIdLst>
    <p:sldId id="273" r:id="rId2"/>
    <p:sldId id="278" r:id="rId3"/>
    <p:sldId id="270" r:id="rId4"/>
    <p:sldId id="279" r:id="rId5"/>
    <p:sldId id="268" r:id="rId6"/>
    <p:sldId id="272" r:id="rId7"/>
    <p:sldId id="280" r:id="rId8"/>
    <p:sldId id="267" r:id="rId9"/>
    <p:sldId id="277" r:id="rId10"/>
    <p:sldId id="282" r:id="rId11"/>
    <p:sldId id="287" r:id="rId12"/>
    <p:sldId id="274" r:id="rId13"/>
    <p:sldId id="284" r:id="rId14"/>
    <p:sldId id="285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301" r:id="rId25"/>
    <p:sldId id="298" r:id="rId26"/>
    <p:sldId id="300" r:id="rId27"/>
    <p:sldId id="299" r:id="rId28"/>
    <p:sldId id="302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03" r:id="rId39"/>
    <p:sldId id="304" r:id="rId40"/>
    <p:sldId id="305" r:id="rId41"/>
    <p:sldId id="306" r:id="rId42"/>
    <p:sldId id="307" r:id="rId4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  <p14:sldId id="278"/>
          </p14:sldIdLst>
        </p14:section>
        <p14:section name="iNTRODUCAO" id="{B9B51309-D148-4332-87C2-07BE32FBCA3B}">
          <p14:sldIdLst>
            <p14:sldId id="270"/>
            <p14:sldId id="279"/>
            <p14:sldId id="268"/>
            <p14:sldId id="272"/>
            <p14:sldId id="280"/>
            <p14:sldId id="267"/>
            <p14:sldId id="277"/>
          </p14:sldIdLst>
        </p14:section>
        <p14:section name="Infraestrutura em cloud" id="{2CC34DB2-6590-42C0-AD4B-A04C6060184E}">
          <p14:sldIdLst>
            <p14:sldId id="282"/>
            <p14:sldId id="287"/>
            <p14:sldId id="274"/>
            <p14:sldId id="284"/>
            <p14:sldId id="285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01"/>
            <p14:sldId id="298"/>
            <p14:sldId id="300"/>
            <p14:sldId id="299"/>
            <p14:sldId id="302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4" autoAdjust="0"/>
    <p:restoredTop sz="95787" autoAdjust="0"/>
  </p:normalViewPr>
  <p:slideViewPr>
    <p:cSldViewPr snapToGrid="0">
      <p:cViewPr varScale="1">
        <p:scale>
          <a:sx n="85" d="100"/>
          <a:sy n="85" d="100"/>
        </p:scale>
        <p:origin x="192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1E229-F4C9-4F78-ACFE-6998D292E8C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12204C8-B539-4536-A8C6-D769769EF4C8}">
      <dgm:prSet/>
      <dgm:spPr/>
      <dgm:t>
        <a:bodyPr/>
        <a:lstStyle/>
        <a:p>
          <a:r>
            <a:rPr lang="en-US"/>
            <a:t>O que é Cloud Computing</a:t>
          </a:r>
        </a:p>
      </dgm:t>
    </dgm:pt>
    <dgm:pt modelId="{0A9B71E8-069B-445A-BC09-256876237737}" type="parTrans" cxnId="{8E8F2C5E-F019-4D2D-A935-7A2B4D589313}">
      <dgm:prSet/>
      <dgm:spPr/>
      <dgm:t>
        <a:bodyPr/>
        <a:lstStyle/>
        <a:p>
          <a:endParaRPr lang="en-US"/>
        </a:p>
      </dgm:t>
    </dgm:pt>
    <dgm:pt modelId="{4AB5B7BA-05A9-4C4F-86B0-F5D1F57B8643}" type="sibTrans" cxnId="{8E8F2C5E-F019-4D2D-A935-7A2B4D589313}">
      <dgm:prSet/>
      <dgm:spPr/>
      <dgm:t>
        <a:bodyPr/>
        <a:lstStyle/>
        <a:p>
          <a:endParaRPr lang="en-US"/>
        </a:p>
      </dgm:t>
    </dgm:pt>
    <dgm:pt modelId="{F54424AA-1792-41FA-AAFD-1740C0F5E111}">
      <dgm:prSet/>
      <dgm:spPr/>
      <dgm:t>
        <a:bodyPr/>
        <a:lstStyle/>
        <a:p>
          <a:r>
            <a:rPr lang="en-US" dirty="0" err="1"/>
            <a:t>Modelos</a:t>
          </a:r>
          <a:r>
            <a:rPr lang="en-US" dirty="0"/>
            <a:t> IaaS, PaaS e SaaS</a:t>
          </a:r>
        </a:p>
      </dgm:t>
    </dgm:pt>
    <dgm:pt modelId="{63CA1FA8-61EF-462E-9F71-686AB2DA4B65}" type="parTrans" cxnId="{C9CFD238-086F-4FF6-BD09-24CC50EF6337}">
      <dgm:prSet/>
      <dgm:spPr/>
      <dgm:t>
        <a:bodyPr/>
        <a:lstStyle/>
        <a:p>
          <a:endParaRPr lang="en-US"/>
        </a:p>
      </dgm:t>
    </dgm:pt>
    <dgm:pt modelId="{77E50638-35A2-4733-B33A-9A77C11E71BE}" type="sibTrans" cxnId="{C9CFD238-086F-4FF6-BD09-24CC50EF6337}">
      <dgm:prSet/>
      <dgm:spPr/>
      <dgm:t>
        <a:bodyPr/>
        <a:lstStyle/>
        <a:p>
          <a:endParaRPr lang="en-US"/>
        </a:p>
      </dgm:t>
    </dgm:pt>
    <dgm:pt modelId="{05602061-2608-4435-B5CD-430B9B48822E}">
      <dgm:prSet/>
      <dgm:spPr/>
      <dgm:t>
        <a:bodyPr/>
        <a:lstStyle/>
        <a:p>
          <a:r>
            <a:rPr lang="en-US" dirty="0" err="1"/>
            <a:t>Infraestrutura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Cloud</a:t>
          </a:r>
        </a:p>
      </dgm:t>
    </dgm:pt>
    <dgm:pt modelId="{41118FED-D2B0-475C-9B1C-DE807345204E}" type="parTrans" cxnId="{9667F888-35BA-4675-9A8E-BB22B587D1D5}">
      <dgm:prSet/>
      <dgm:spPr/>
      <dgm:t>
        <a:bodyPr/>
        <a:lstStyle/>
        <a:p>
          <a:endParaRPr lang="en-US"/>
        </a:p>
      </dgm:t>
    </dgm:pt>
    <dgm:pt modelId="{10D20E80-EA18-4CF2-AC9D-81B3A5FD7F28}" type="sibTrans" cxnId="{9667F888-35BA-4675-9A8E-BB22B587D1D5}">
      <dgm:prSet/>
      <dgm:spPr/>
      <dgm:t>
        <a:bodyPr/>
        <a:lstStyle/>
        <a:p>
          <a:endParaRPr lang="en-US"/>
        </a:p>
      </dgm:t>
    </dgm:pt>
    <dgm:pt modelId="{CA4FB0D7-B986-4254-B71E-AF01178FB889}">
      <dgm:prSet/>
      <dgm:spPr/>
      <dgm:t>
        <a:bodyPr/>
        <a:lstStyle/>
        <a:p>
          <a:r>
            <a:rPr lang="en-US"/>
            <a:t>Principais Serviços na AWS</a:t>
          </a:r>
        </a:p>
      </dgm:t>
    </dgm:pt>
    <dgm:pt modelId="{80E7B86E-C4BC-47F6-B139-836B4AA9894C}" type="parTrans" cxnId="{7AD2D083-0278-42DB-82BC-3178C13DD21F}">
      <dgm:prSet/>
      <dgm:spPr/>
      <dgm:t>
        <a:bodyPr/>
        <a:lstStyle/>
        <a:p>
          <a:endParaRPr lang="en-US"/>
        </a:p>
      </dgm:t>
    </dgm:pt>
    <dgm:pt modelId="{468813C3-207D-4144-9FDC-F2EF201A64E8}" type="sibTrans" cxnId="{7AD2D083-0278-42DB-82BC-3178C13DD21F}">
      <dgm:prSet/>
      <dgm:spPr/>
      <dgm:t>
        <a:bodyPr/>
        <a:lstStyle/>
        <a:p>
          <a:endParaRPr lang="en-US"/>
        </a:p>
      </dgm:t>
    </dgm:pt>
    <dgm:pt modelId="{7A290B13-9A8A-B04D-A9DA-2FAF6EEA1A56}" type="pres">
      <dgm:prSet presAssocID="{88D1E229-F4C9-4F78-ACFE-6998D292E8CA}" presName="linear" presStyleCnt="0">
        <dgm:presLayoutVars>
          <dgm:animLvl val="lvl"/>
          <dgm:resizeHandles val="exact"/>
        </dgm:presLayoutVars>
      </dgm:prSet>
      <dgm:spPr/>
    </dgm:pt>
    <dgm:pt modelId="{6EAFD8F6-8E8D-F94C-A540-D5525B8E0C07}" type="pres">
      <dgm:prSet presAssocID="{A12204C8-B539-4536-A8C6-D769769EF4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805DE1-BB08-B947-92D8-20298E0ADE3E}" type="pres">
      <dgm:prSet presAssocID="{4AB5B7BA-05A9-4C4F-86B0-F5D1F57B8643}" presName="spacer" presStyleCnt="0"/>
      <dgm:spPr/>
    </dgm:pt>
    <dgm:pt modelId="{95D8DFF6-2CD4-464F-8F38-00F982FE4901}" type="pres">
      <dgm:prSet presAssocID="{F54424AA-1792-41FA-AAFD-1740C0F5E1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CCFAAD-5EE8-8940-B93C-A24DFC3C8C1F}" type="pres">
      <dgm:prSet presAssocID="{77E50638-35A2-4733-B33A-9A77C11E71BE}" presName="spacer" presStyleCnt="0"/>
      <dgm:spPr/>
    </dgm:pt>
    <dgm:pt modelId="{779EF439-01EB-2F4F-AAFF-5A84AE2C631A}" type="pres">
      <dgm:prSet presAssocID="{05602061-2608-4435-B5CD-430B9B4882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481F27-8305-5044-961C-392E1180E005}" type="pres">
      <dgm:prSet presAssocID="{10D20E80-EA18-4CF2-AC9D-81B3A5FD7F28}" presName="spacer" presStyleCnt="0"/>
      <dgm:spPr/>
    </dgm:pt>
    <dgm:pt modelId="{E2D08B73-C6CF-4A42-BDBF-57516BC84973}" type="pres">
      <dgm:prSet presAssocID="{CA4FB0D7-B986-4254-B71E-AF01178FB8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9CFD238-086F-4FF6-BD09-24CC50EF6337}" srcId="{88D1E229-F4C9-4F78-ACFE-6998D292E8CA}" destId="{F54424AA-1792-41FA-AAFD-1740C0F5E111}" srcOrd="1" destOrd="0" parTransId="{63CA1FA8-61EF-462E-9F71-686AB2DA4B65}" sibTransId="{77E50638-35A2-4733-B33A-9A77C11E71BE}"/>
    <dgm:cxn modelId="{8E8F2C5E-F019-4D2D-A935-7A2B4D589313}" srcId="{88D1E229-F4C9-4F78-ACFE-6998D292E8CA}" destId="{A12204C8-B539-4536-A8C6-D769769EF4C8}" srcOrd="0" destOrd="0" parTransId="{0A9B71E8-069B-445A-BC09-256876237737}" sibTransId="{4AB5B7BA-05A9-4C4F-86B0-F5D1F57B8643}"/>
    <dgm:cxn modelId="{7AD2D083-0278-42DB-82BC-3178C13DD21F}" srcId="{88D1E229-F4C9-4F78-ACFE-6998D292E8CA}" destId="{CA4FB0D7-B986-4254-B71E-AF01178FB889}" srcOrd="3" destOrd="0" parTransId="{80E7B86E-C4BC-47F6-B139-836B4AA9894C}" sibTransId="{468813C3-207D-4144-9FDC-F2EF201A64E8}"/>
    <dgm:cxn modelId="{FAF77785-737E-DA40-93B4-67B178513100}" type="presOf" srcId="{A12204C8-B539-4536-A8C6-D769769EF4C8}" destId="{6EAFD8F6-8E8D-F94C-A540-D5525B8E0C07}" srcOrd="0" destOrd="0" presId="urn:microsoft.com/office/officeart/2005/8/layout/vList2"/>
    <dgm:cxn modelId="{9667F888-35BA-4675-9A8E-BB22B587D1D5}" srcId="{88D1E229-F4C9-4F78-ACFE-6998D292E8CA}" destId="{05602061-2608-4435-B5CD-430B9B48822E}" srcOrd="2" destOrd="0" parTransId="{41118FED-D2B0-475C-9B1C-DE807345204E}" sibTransId="{10D20E80-EA18-4CF2-AC9D-81B3A5FD7F28}"/>
    <dgm:cxn modelId="{1887FA98-30FF-E44C-ADA1-AD5D6D55987F}" type="presOf" srcId="{CA4FB0D7-B986-4254-B71E-AF01178FB889}" destId="{E2D08B73-C6CF-4A42-BDBF-57516BC84973}" srcOrd="0" destOrd="0" presId="urn:microsoft.com/office/officeart/2005/8/layout/vList2"/>
    <dgm:cxn modelId="{66A896AE-1F20-D841-B265-06450BD5F1D3}" type="presOf" srcId="{F54424AA-1792-41FA-AAFD-1740C0F5E111}" destId="{95D8DFF6-2CD4-464F-8F38-00F982FE4901}" srcOrd="0" destOrd="0" presId="urn:microsoft.com/office/officeart/2005/8/layout/vList2"/>
    <dgm:cxn modelId="{31B559BA-2163-364C-A45F-087A53EC6EF7}" type="presOf" srcId="{88D1E229-F4C9-4F78-ACFE-6998D292E8CA}" destId="{7A290B13-9A8A-B04D-A9DA-2FAF6EEA1A56}" srcOrd="0" destOrd="0" presId="urn:microsoft.com/office/officeart/2005/8/layout/vList2"/>
    <dgm:cxn modelId="{7BC730BF-007B-544E-86F9-D431CD4AD7BC}" type="presOf" srcId="{05602061-2608-4435-B5CD-430B9B48822E}" destId="{779EF439-01EB-2F4F-AAFF-5A84AE2C631A}" srcOrd="0" destOrd="0" presId="urn:microsoft.com/office/officeart/2005/8/layout/vList2"/>
    <dgm:cxn modelId="{278E1A72-4A62-5649-AE21-9CC73B3F287F}" type="presParOf" srcId="{7A290B13-9A8A-B04D-A9DA-2FAF6EEA1A56}" destId="{6EAFD8F6-8E8D-F94C-A540-D5525B8E0C07}" srcOrd="0" destOrd="0" presId="urn:microsoft.com/office/officeart/2005/8/layout/vList2"/>
    <dgm:cxn modelId="{2941CA6E-AD3E-3A4B-9BBB-4B63B187CF99}" type="presParOf" srcId="{7A290B13-9A8A-B04D-A9DA-2FAF6EEA1A56}" destId="{EE805DE1-BB08-B947-92D8-20298E0ADE3E}" srcOrd="1" destOrd="0" presId="urn:microsoft.com/office/officeart/2005/8/layout/vList2"/>
    <dgm:cxn modelId="{69B6F451-637A-CF43-812E-E8A549A58AEF}" type="presParOf" srcId="{7A290B13-9A8A-B04D-A9DA-2FAF6EEA1A56}" destId="{95D8DFF6-2CD4-464F-8F38-00F982FE4901}" srcOrd="2" destOrd="0" presId="urn:microsoft.com/office/officeart/2005/8/layout/vList2"/>
    <dgm:cxn modelId="{C53AD561-9F2E-7B4A-9C60-F2AA94AAEC20}" type="presParOf" srcId="{7A290B13-9A8A-B04D-A9DA-2FAF6EEA1A56}" destId="{9CCCFAAD-5EE8-8940-B93C-A24DFC3C8C1F}" srcOrd="3" destOrd="0" presId="urn:microsoft.com/office/officeart/2005/8/layout/vList2"/>
    <dgm:cxn modelId="{44CE9997-3A42-A643-864D-DB75047A1920}" type="presParOf" srcId="{7A290B13-9A8A-B04D-A9DA-2FAF6EEA1A56}" destId="{779EF439-01EB-2F4F-AAFF-5A84AE2C631A}" srcOrd="4" destOrd="0" presId="urn:microsoft.com/office/officeart/2005/8/layout/vList2"/>
    <dgm:cxn modelId="{C1A239C6-FCDC-B24E-8C96-E6F63CEA015C}" type="presParOf" srcId="{7A290B13-9A8A-B04D-A9DA-2FAF6EEA1A56}" destId="{34481F27-8305-5044-961C-392E1180E005}" srcOrd="5" destOrd="0" presId="urn:microsoft.com/office/officeart/2005/8/layout/vList2"/>
    <dgm:cxn modelId="{DB32D4A7-3AC8-5246-84C3-7FE49AFF0069}" type="presParOf" srcId="{7A290B13-9A8A-B04D-A9DA-2FAF6EEA1A56}" destId="{E2D08B73-C6CF-4A42-BDBF-57516BC8497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B8D7CB-32B0-4021-811D-9F2EFF30314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AF34EC-D6F4-4228-ACF6-799D8D13FA5D}">
      <dgm:prSet/>
      <dgm:spPr/>
      <dgm:t>
        <a:bodyPr/>
        <a:lstStyle/>
        <a:p>
          <a:r>
            <a:rPr lang="en-US"/>
            <a:t>IAAS</a:t>
          </a:r>
        </a:p>
      </dgm:t>
    </dgm:pt>
    <dgm:pt modelId="{0AB233AD-2E7B-4ABD-B7EE-563C562E3D91}" type="parTrans" cxnId="{B66560BC-F068-44AA-AC8A-8B2CF7297890}">
      <dgm:prSet/>
      <dgm:spPr/>
      <dgm:t>
        <a:bodyPr/>
        <a:lstStyle/>
        <a:p>
          <a:endParaRPr lang="en-US"/>
        </a:p>
      </dgm:t>
    </dgm:pt>
    <dgm:pt modelId="{69FAC5F8-7F81-4094-ACF0-7BB5D1A940D4}" type="sibTrans" cxnId="{B66560BC-F068-44AA-AC8A-8B2CF7297890}">
      <dgm:prSet/>
      <dgm:spPr/>
      <dgm:t>
        <a:bodyPr/>
        <a:lstStyle/>
        <a:p>
          <a:endParaRPr lang="en-US"/>
        </a:p>
      </dgm:t>
    </dgm:pt>
    <dgm:pt modelId="{45649502-8D49-4A33-B0B9-7A74EC387E75}">
      <dgm:prSet/>
      <dgm:spPr/>
      <dgm:t>
        <a:bodyPr/>
        <a:lstStyle/>
        <a:p>
          <a:r>
            <a:rPr lang="en-US"/>
            <a:t>PAAS</a:t>
          </a:r>
        </a:p>
      </dgm:t>
    </dgm:pt>
    <dgm:pt modelId="{E106DF5B-7814-495E-838C-1842EEE29CDA}" type="parTrans" cxnId="{2D3B2075-DCA7-4A08-8640-2E6E3C878814}">
      <dgm:prSet/>
      <dgm:spPr/>
      <dgm:t>
        <a:bodyPr/>
        <a:lstStyle/>
        <a:p>
          <a:endParaRPr lang="en-US"/>
        </a:p>
      </dgm:t>
    </dgm:pt>
    <dgm:pt modelId="{E90D6E1D-3272-4B5D-B36C-FA65CAF4CC5E}" type="sibTrans" cxnId="{2D3B2075-DCA7-4A08-8640-2E6E3C878814}">
      <dgm:prSet/>
      <dgm:spPr/>
      <dgm:t>
        <a:bodyPr/>
        <a:lstStyle/>
        <a:p>
          <a:endParaRPr lang="en-US"/>
        </a:p>
      </dgm:t>
    </dgm:pt>
    <dgm:pt modelId="{34102317-5EC0-4148-BC1B-9E831A0C2141}">
      <dgm:prSet/>
      <dgm:spPr/>
      <dgm:t>
        <a:bodyPr/>
        <a:lstStyle/>
        <a:p>
          <a:r>
            <a:rPr lang="en-US"/>
            <a:t>SAAS</a:t>
          </a:r>
        </a:p>
      </dgm:t>
    </dgm:pt>
    <dgm:pt modelId="{5D56E7A7-493A-4A20-A0A1-E30BC4FFF36C}" type="parTrans" cxnId="{F8D9CFFA-17C2-422B-8C43-97505009C8B7}">
      <dgm:prSet/>
      <dgm:spPr/>
      <dgm:t>
        <a:bodyPr/>
        <a:lstStyle/>
        <a:p>
          <a:endParaRPr lang="en-US"/>
        </a:p>
      </dgm:t>
    </dgm:pt>
    <dgm:pt modelId="{DA1D5394-29D8-483E-8B73-0673F02ECF30}" type="sibTrans" cxnId="{F8D9CFFA-17C2-422B-8C43-97505009C8B7}">
      <dgm:prSet/>
      <dgm:spPr/>
      <dgm:t>
        <a:bodyPr/>
        <a:lstStyle/>
        <a:p>
          <a:endParaRPr lang="en-US"/>
        </a:p>
      </dgm:t>
    </dgm:pt>
    <dgm:pt modelId="{CAF2ABF8-7FCE-784F-A0B5-381C2AA87B65}" type="pres">
      <dgm:prSet presAssocID="{86B8D7CB-32B0-4021-811D-9F2EFF3031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7582A8-0156-D448-80AC-8561ECE19164}" type="pres">
      <dgm:prSet presAssocID="{E2AF34EC-D6F4-4228-ACF6-799D8D13FA5D}" presName="hierRoot1" presStyleCnt="0"/>
      <dgm:spPr/>
    </dgm:pt>
    <dgm:pt modelId="{DDD42225-A670-8046-B159-2EC54BF112B3}" type="pres">
      <dgm:prSet presAssocID="{E2AF34EC-D6F4-4228-ACF6-799D8D13FA5D}" presName="composite" presStyleCnt="0"/>
      <dgm:spPr/>
    </dgm:pt>
    <dgm:pt modelId="{AF031179-F1FB-644F-B349-6A07E8F9572A}" type="pres">
      <dgm:prSet presAssocID="{E2AF34EC-D6F4-4228-ACF6-799D8D13FA5D}" presName="background" presStyleLbl="node0" presStyleIdx="0" presStyleCnt="3"/>
      <dgm:spPr/>
    </dgm:pt>
    <dgm:pt modelId="{C7623067-B25C-7A40-9EE1-1DAC3F75FBE0}" type="pres">
      <dgm:prSet presAssocID="{E2AF34EC-D6F4-4228-ACF6-799D8D13FA5D}" presName="text" presStyleLbl="fgAcc0" presStyleIdx="0" presStyleCnt="3">
        <dgm:presLayoutVars>
          <dgm:chPref val="3"/>
        </dgm:presLayoutVars>
      </dgm:prSet>
      <dgm:spPr/>
    </dgm:pt>
    <dgm:pt modelId="{96FCD164-D6B3-3441-8513-084BA5ED7D9C}" type="pres">
      <dgm:prSet presAssocID="{E2AF34EC-D6F4-4228-ACF6-799D8D13FA5D}" presName="hierChild2" presStyleCnt="0"/>
      <dgm:spPr/>
    </dgm:pt>
    <dgm:pt modelId="{CD7152C7-3DC3-D448-AA72-C6C5A7F52150}" type="pres">
      <dgm:prSet presAssocID="{45649502-8D49-4A33-B0B9-7A74EC387E75}" presName="hierRoot1" presStyleCnt="0"/>
      <dgm:spPr/>
    </dgm:pt>
    <dgm:pt modelId="{C638FFD0-F98A-3341-992D-7B62E050E46C}" type="pres">
      <dgm:prSet presAssocID="{45649502-8D49-4A33-B0B9-7A74EC387E75}" presName="composite" presStyleCnt="0"/>
      <dgm:spPr/>
    </dgm:pt>
    <dgm:pt modelId="{9A98E2F1-A0BC-1641-9C3B-CF573F9B1080}" type="pres">
      <dgm:prSet presAssocID="{45649502-8D49-4A33-B0B9-7A74EC387E75}" presName="background" presStyleLbl="node0" presStyleIdx="1" presStyleCnt="3"/>
      <dgm:spPr/>
    </dgm:pt>
    <dgm:pt modelId="{65D2B948-59E3-B248-BE0B-D37689A9E8C7}" type="pres">
      <dgm:prSet presAssocID="{45649502-8D49-4A33-B0B9-7A74EC387E75}" presName="text" presStyleLbl="fgAcc0" presStyleIdx="1" presStyleCnt="3">
        <dgm:presLayoutVars>
          <dgm:chPref val="3"/>
        </dgm:presLayoutVars>
      </dgm:prSet>
      <dgm:spPr/>
    </dgm:pt>
    <dgm:pt modelId="{38A5A4FD-95DE-B04E-8399-1A55282C38B4}" type="pres">
      <dgm:prSet presAssocID="{45649502-8D49-4A33-B0B9-7A74EC387E75}" presName="hierChild2" presStyleCnt="0"/>
      <dgm:spPr/>
    </dgm:pt>
    <dgm:pt modelId="{51EC3442-DF0A-0043-BC32-6A4C9D861239}" type="pres">
      <dgm:prSet presAssocID="{34102317-5EC0-4148-BC1B-9E831A0C2141}" presName="hierRoot1" presStyleCnt="0"/>
      <dgm:spPr/>
    </dgm:pt>
    <dgm:pt modelId="{15BDB418-71B9-364E-96A2-1939D1D657E6}" type="pres">
      <dgm:prSet presAssocID="{34102317-5EC0-4148-BC1B-9E831A0C2141}" presName="composite" presStyleCnt="0"/>
      <dgm:spPr/>
    </dgm:pt>
    <dgm:pt modelId="{33BAEBA8-5A63-E34E-AD2E-35524B25479E}" type="pres">
      <dgm:prSet presAssocID="{34102317-5EC0-4148-BC1B-9E831A0C2141}" presName="background" presStyleLbl="node0" presStyleIdx="2" presStyleCnt="3"/>
      <dgm:spPr/>
    </dgm:pt>
    <dgm:pt modelId="{B2484A6B-67F7-594C-94A5-672623B98677}" type="pres">
      <dgm:prSet presAssocID="{34102317-5EC0-4148-BC1B-9E831A0C2141}" presName="text" presStyleLbl="fgAcc0" presStyleIdx="2" presStyleCnt="3">
        <dgm:presLayoutVars>
          <dgm:chPref val="3"/>
        </dgm:presLayoutVars>
      </dgm:prSet>
      <dgm:spPr/>
    </dgm:pt>
    <dgm:pt modelId="{128EB194-0CD3-D547-B9F0-D000747D5980}" type="pres">
      <dgm:prSet presAssocID="{34102317-5EC0-4148-BC1B-9E831A0C2141}" presName="hierChild2" presStyleCnt="0"/>
      <dgm:spPr/>
    </dgm:pt>
  </dgm:ptLst>
  <dgm:cxnLst>
    <dgm:cxn modelId="{395DB443-ECF3-0143-9950-FF78CC223DF6}" type="presOf" srcId="{45649502-8D49-4A33-B0B9-7A74EC387E75}" destId="{65D2B948-59E3-B248-BE0B-D37689A9E8C7}" srcOrd="0" destOrd="0" presId="urn:microsoft.com/office/officeart/2005/8/layout/hierarchy1"/>
    <dgm:cxn modelId="{85AEB14D-51D8-DC4F-AE7F-B429E1566A6A}" type="presOf" srcId="{E2AF34EC-D6F4-4228-ACF6-799D8D13FA5D}" destId="{C7623067-B25C-7A40-9EE1-1DAC3F75FBE0}" srcOrd="0" destOrd="0" presId="urn:microsoft.com/office/officeart/2005/8/layout/hierarchy1"/>
    <dgm:cxn modelId="{2D3B2075-DCA7-4A08-8640-2E6E3C878814}" srcId="{86B8D7CB-32B0-4021-811D-9F2EFF303145}" destId="{45649502-8D49-4A33-B0B9-7A74EC387E75}" srcOrd="1" destOrd="0" parTransId="{E106DF5B-7814-495E-838C-1842EEE29CDA}" sibTransId="{E90D6E1D-3272-4B5D-B36C-FA65CAF4CC5E}"/>
    <dgm:cxn modelId="{85A219AB-E56A-EB4D-BA54-8C2090597729}" type="presOf" srcId="{34102317-5EC0-4148-BC1B-9E831A0C2141}" destId="{B2484A6B-67F7-594C-94A5-672623B98677}" srcOrd="0" destOrd="0" presId="urn:microsoft.com/office/officeart/2005/8/layout/hierarchy1"/>
    <dgm:cxn modelId="{B66560BC-F068-44AA-AC8A-8B2CF7297890}" srcId="{86B8D7CB-32B0-4021-811D-9F2EFF303145}" destId="{E2AF34EC-D6F4-4228-ACF6-799D8D13FA5D}" srcOrd="0" destOrd="0" parTransId="{0AB233AD-2E7B-4ABD-B7EE-563C562E3D91}" sibTransId="{69FAC5F8-7F81-4094-ACF0-7BB5D1A940D4}"/>
    <dgm:cxn modelId="{D3FCC1F8-D4DB-7A44-B9F2-16200DA5ED64}" type="presOf" srcId="{86B8D7CB-32B0-4021-811D-9F2EFF303145}" destId="{CAF2ABF8-7FCE-784F-A0B5-381C2AA87B65}" srcOrd="0" destOrd="0" presId="urn:microsoft.com/office/officeart/2005/8/layout/hierarchy1"/>
    <dgm:cxn modelId="{F8D9CFFA-17C2-422B-8C43-97505009C8B7}" srcId="{86B8D7CB-32B0-4021-811D-9F2EFF303145}" destId="{34102317-5EC0-4148-BC1B-9E831A0C2141}" srcOrd="2" destOrd="0" parTransId="{5D56E7A7-493A-4A20-A0A1-E30BC4FFF36C}" sibTransId="{DA1D5394-29D8-483E-8B73-0673F02ECF30}"/>
    <dgm:cxn modelId="{763734DA-4CC0-ED4A-A849-73958F8D46FE}" type="presParOf" srcId="{CAF2ABF8-7FCE-784F-A0B5-381C2AA87B65}" destId="{F87582A8-0156-D448-80AC-8561ECE19164}" srcOrd="0" destOrd="0" presId="urn:microsoft.com/office/officeart/2005/8/layout/hierarchy1"/>
    <dgm:cxn modelId="{DF6AB330-C882-FA49-9C7C-38C5BA5BCDCE}" type="presParOf" srcId="{F87582A8-0156-D448-80AC-8561ECE19164}" destId="{DDD42225-A670-8046-B159-2EC54BF112B3}" srcOrd="0" destOrd="0" presId="urn:microsoft.com/office/officeart/2005/8/layout/hierarchy1"/>
    <dgm:cxn modelId="{50D2D07D-31ED-EE4F-8E4A-B431A263D846}" type="presParOf" srcId="{DDD42225-A670-8046-B159-2EC54BF112B3}" destId="{AF031179-F1FB-644F-B349-6A07E8F9572A}" srcOrd="0" destOrd="0" presId="urn:microsoft.com/office/officeart/2005/8/layout/hierarchy1"/>
    <dgm:cxn modelId="{CFEFAF1D-1EDE-3D4C-B14D-C704F6F1EEB7}" type="presParOf" srcId="{DDD42225-A670-8046-B159-2EC54BF112B3}" destId="{C7623067-B25C-7A40-9EE1-1DAC3F75FBE0}" srcOrd="1" destOrd="0" presId="urn:microsoft.com/office/officeart/2005/8/layout/hierarchy1"/>
    <dgm:cxn modelId="{75B81541-C675-D048-816E-92D50DA7CC61}" type="presParOf" srcId="{F87582A8-0156-D448-80AC-8561ECE19164}" destId="{96FCD164-D6B3-3441-8513-084BA5ED7D9C}" srcOrd="1" destOrd="0" presId="urn:microsoft.com/office/officeart/2005/8/layout/hierarchy1"/>
    <dgm:cxn modelId="{FF6B9C42-BD07-274B-99EA-FF4B3FCAEA4B}" type="presParOf" srcId="{CAF2ABF8-7FCE-784F-A0B5-381C2AA87B65}" destId="{CD7152C7-3DC3-D448-AA72-C6C5A7F52150}" srcOrd="1" destOrd="0" presId="urn:microsoft.com/office/officeart/2005/8/layout/hierarchy1"/>
    <dgm:cxn modelId="{BDF0CFAE-5CC6-A948-B98A-9FB28D509C10}" type="presParOf" srcId="{CD7152C7-3DC3-D448-AA72-C6C5A7F52150}" destId="{C638FFD0-F98A-3341-992D-7B62E050E46C}" srcOrd="0" destOrd="0" presId="urn:microsoft.com/office/officeart/2005/8/layout/hierarchy1"/>
    <dgm:cxn modelId="{CCF70820-09E0-884E-8EC3-81D22EB48190}" type="presParOf" srcId="{C638FFD0-F98A-3341-992D-7B62E050E46C}" destId="{9A98E2F1-A0BC-1641-9C3B-CF573F9B1080}" srcOrd="0" destOrd="0" presId="urn:microsoft.com/office/officeart/2005/8/layout/hierarchy1"/>
    <dgm:cxn modelId="{ACBD9EC4-375E-D346-985E-31FD7CF054C0}" type="presParOf" srcId="{C638FFD0-F98A-3341-992D-7B62E050E46C}" destId="{65D2B948-59E3-B248-BE0B-D37689A9E8C7}" srcOrd="1" destOrd="0" presId="urn:microsoft.com/office/officeart/2005/8/layout/hierarchy1"/>
    <dgm:cxn modelId="{459EE6DA-0A28-A34E-94E3-8A54027FAC63}" type="presParOf" srcId="{CD7152C7-3DC3-D448-AA72-C6C5A7F52150}" destId="{38A5A4FD-95DE-B04E-8399-1A55282C38B4}" srcOrd="1" destOrd="0" presId="urn:microsoft.com/office/officeart/2005/8/layout/hierarchy1"/>
    <dgm:cxn modelId="{568D7765-5B2F-8542-8720-8F2184E96B90}" type="presParOf" srcId="{CAF2ABF8-7FCE-784F-A0B5-381C2AA87B65}" destId="{51EC3442-DF0A-0043-BC32-6A4C9D861239}" srcOrd="2" destOrd="0" presId="urn:microsoft.com/office/officeart/2005/8/layout/hierarchy1"/>
    <dgm:cxn modelId="{904925BD-D419-0C4D-9A9F-E436EB5580D2}" type="presParOf" srcId="{51EC3442-DF0A-0043-BC32-6A4C9D861239}" destId="{15BDB418-71B9-364E-96A2-1939D1D657E6}" srcOrd="0" destOrd="0" presId="urn:microsoft.com/office/officeart/2005/8/layout/hierarchy1"/>
    <dgm:cxn modelId="{BD81ED9B-C94D-2643-B2B4-3F463164DB3A}" type="presParOf" srcId="{15BDB418-71B9-364E-96A2-1939D1D657E6}" destId="{33BAEBA8-5A63-E34E-AD2E-35524B25479E}" srcOrd="0" destOrd="0" presId="urn:microsoft.com/office/officeart/2005/8/layout/hierarchy1"/>
    <dgm:cxn modelId="{9AC0FF9E-630F-104E-84F4-CB33C64578CB}" type="presParOf" srcId="{15BDB418-71B9-364E-96A2-1939D1D657E6}" destId="{B2484A6B-67F7-594C-94A5-672623B98677}" srcOrd="1" destOrd="0" presId="urn:microsoft.com/office/officeart/2005/8/layout/hierarchy1"/>
    <dgm:cxn modelId="{D2D4C155-7E65-0D45-998E-AD43155AD357}" type="presParOf" srcId="{51EC3442-DF0A-0043-BC32-6A4C9D861239}" destId="{128EB194-0CD3-D547-B9F0-D000747D59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FD8F6-8E8D-F94C-A540-D5525B8E0C07}">
      <dsp:nvSpPr>
        <dsp:cNvPr id="0" name=""/>
        <dsp:cNvSpPr/>
      </dsp:nvSpPr>
      <dsp:spPr>
        <a:xfrm>
          <a:off x="0" y="556163"/>
          <a:ext cx="626364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O que é Cloud Computing</a:t>
          </a:r>
        </a:p>
      </dsp:txBody>
      <dsp:txXfrm>
        <a:off x="49176" y="605339"/>
        <a:ext cx="6165288" cy="909018"/>
      </dsp:txXfrm>
    </dsp:sp>
    <dsp:sp modelId="{95D8DFF6-2CD4-464F-8F38-00F982FE4901}">
      <dsp:nvSpPr>
        <dsp:cNvPr id="0" name=""/>
        <dsp:cNvSpPr/>
      </dsp:nvSpPr>
      <dsp:spPr>
        <a:xfrm>
          <a:off x="0" y="1684494"/>
          <a:ext cx="626364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Modelos</a:t>
          </a:r>
          <a:r>
            <a:rPr lang="en-US" sz="4200" kern="1200" dirty="0"/>
            <a:t> IaaS, PaaS e SaaS</a:t>
          </a:r>
        </a:p>
      </dsp:txBody>
      <dsp:txXfrm>
        <a:off x="49176" y="1733670"/>
        <a:ext cx="6165288" cy="909018"/>
      </dsp:txXfrm>
    </dsp:sp>
    <dsp:sp modelId="{779EF439-01EB-2F4F-AAFF-5A84AE2C631A}">
      <dsp:nvSpPr>
        <dsp:cNvPr id="0" name=""/>
        <dsp:cNvSpPr/>
      </dsp:nvSpPr>
      <dsp:spPr>
        <a:xfrm>
          <a:off x="0" y="2812823"/>
          <a:ext cx="626364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Infraestrutura</a:t>
          </a:r>
          <a:r>
            <a:rPr lang="en-US" sz="4200" kern="1200" dirty="0"/>
            <a:t> </a:t>
          </a:r>
          <a:r>
            <a:rPr lang="en-US" sz="4200" kern="1200" dirty="0" err="1"/>
            <a:t>em</a:t>
          </a:r>
          <a:r>
            <a:rPr lang="en-US" sz="4200" kern="1200" dirty="0"/>
            <a:t> Cloud</a:t>
          </a:r>
        </a:p>
      </dsp:txBody>
      <dsp:txXfrm>
        <a:off x="49176" y="2861999"/>
        <a:ext cx="6165288" cy="909018"/>
      </dsp:txXfrm>
    </dsp:sp>
    <dsp:sp modelId="{E2D08B73-C6CF-4A42-BDBF-57516BC84973}">
      <dsp:nvSpPr>
        <dsp:cNvPr id="0" name=""/>
        <dsp:cNvSpPr/>
      </dsp:nvSpPr>
      <dsp:spPr>
        <a:xfrm>
          <a:off x="0" y="3941153"/>
          <a:ext cx="626364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Principais Serviços na AWS</a:t>
          </a:r>
        </a:p>
      </dsp:txBody>
      <dsp:txXfrm>
        <a:off x="49176" y="3990329"/>
        <a:ext cx="6165288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31179-F1FB-644F-B349-6A07E8F9572A}">
      <dsp:nvSpPr>
        <dsp:cNvPr id="0" name=""/>
        <dsp:cNvSpPr/>
      </dsp:nvSpPr>
      <dsp:spPr>
        <a:xfrm>
          <a:off x="0" y="1715794"/>
          <a:ext cx="1711431" cy="1086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23067-B25C-7A40-9EE1-1DAC3F75FBE0}">
      <dsp:nvSpPr>
        <dsp:cNvPr id="0" name=""/>
        <dsp:cNvSpPr/>
      </dsp:nvSpPr>
      <dsp:spPr>
        <a:xfrm>
          <a:off x="190159" y="1896445"/>
          <a:ext cx="1711431" cy="1086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IAAS</a:t>
          </a:r>
        </a:p>
      </dsp:txBody>
      <dsp:txXfrm>
        <a:off x="221989" y="1928275"/>
        <a:ext cx="1647771" cy="1023099"/>
      </dsp:txXfrm>
    </dsp:sp>
    <dsp:sp modelId="{9A98E2F1-A0BC-1641-9C3B-CF573F9B1080}">
      <dsp:nvSpPr>
        <dsp:cNvPr id="0" name=""/>
        <dsp:cNvSpPr/>
      </dsp:nvSpPr>
      <dsp:spPr>
        <a:xfrm>
          <a:off x="2091750" y="1715794"/>
          <a:ext cx="1711431" cy="1086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B948-59E3-B248-BE0B-D37689A9E8C7}">
      <dsp:nvSpPr>
        <dsp:cNvPr id="0" name=""/>
        <dsp:cNvSpPr/>
      </dsp:nvSpPr>
      <dsp:spPr>
        <a:xfrm>
          <a:off x="2281909" y="1896445"/>
          <a:ext cx="1711431" cy="1086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PAAS</a:t>
          </a:r>
        </a:p>
      </dsp:txBody>
      <dsp:txXfrm>
        <a:off x="2313739" y="1928275"/>
        <a:ext cx="1647771" cy="1023099"/>
      </dsp:txXfrm>
    </dsp:sp>
    <dsp:sp modelId="{33BAEBA8-5A63-E34E-AD2E-35524B25479E}">
      <dsp:nvSpPr>
        <dsp:cNvPr id="0" name=""/>
        <dsp:cNvSpPr/>
      </dsp:nvSpPr>
      <dsp:spPr>
        <a:xfrm>
          <a:off x="4183500" y="1715794"/>
          <a:ext cx="1711431" cy="1086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4A6B-67F7-594C-94A5-672623B98677}">
      <dsp:nvSpPr>
        <dsp:cNvPr id="0" name=""/>
        <dsp:cNvSpPr/>
      </dsp:nvSpPr>
      <dsp:spPr>
        <a:xfrm>
          <a:off x="4373659" y="1896445"/>
          <a:ext cx="1711431" cy="1086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SAAS</a:t>
          </a:r>
        </a:p>
      </dsp:txBody>
      <dsp:txXfrm>
        <a:off x="4405489" y="1928275"/>
        <a:ext cx="1647771" cy="1023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79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8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37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37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5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6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97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9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0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8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06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0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0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1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3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96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1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1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12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83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648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4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35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087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6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5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4308-8D61-6AB5-E0E3-60485D04D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C558F-7957-5144-80C4-69E937E3B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99A0-8863-DB5C-0219-47FDEF38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4DD-8C30-59CE-6DBB-182593CF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4068-6F8D-415B-0983-47BAF59F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E77B-4D39-E09D-27E3-E7BAACB3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E2692-6817-8698-D8FD-C5FBAC8A9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5611-9CD5-8C77-3A15-3F24E868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AD5F-E06F-2D1A-920B-11A14E63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2A13C-D46E-C59B-E77D-5C124F09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5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14CBF-01A1-9B66-5A1E-64CD31901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D2DA9-6A11-3EAC-32FF-E553CD40A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3912-A463-C658-1E09-D76728EF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8EA6-417A-6F1F-C7D2-0AFF42A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4C88D-3368-F7E2-0380-A3341333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273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037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89EA-B702-3994-1B01-C6D4D99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DBC-9726-EA64-9785-8A6E9049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005E-BF53-E51E-C21A-BD34BF3D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9F3A-1468-2F14-D805-27E677C7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C6969-68F2-95A7-6ACE-FFA3A97F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307D-0465-48BB-AA84-D2CDAD01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0E7DA-979D-9E07-05CB-CC1FCA4B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AE5E-98E3-A597-3379-FA9F4E20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6036-03CF-26FA-79C8-BF11E5DF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7951-4399-3494-65DE-270630A6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7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E99C-DEE8-1C60-F3D3-C2DF0D3E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002C-FB0F-E574-A979-D91D22DD5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B5467-EF90-47FA-541F-C9100161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4CC9-4687-00AB-F5EF-3154380C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DDD19-B0CC-8170-6004-7CE15666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EE21D-B023-D083-2F06-7D2CA0DE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5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F369-2A1C-3A50-C3FD-7A4A59EC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90AED-6F88-14E6-03DC-619C8331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D18D-1470-3E4E-F1CB-2F0679353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6EB15-6ADC-D59D-0CFF-878FFF22F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4C61B-E23C-1EE8-2A2E-DEE3946B3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FCA92-7496-09F0-8C12-4740C837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6055C-D33B-4BDC-B53E-71F95271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62D0-2995-70D2-2BFB-A7EF3749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FB53-2665-6443-61F4-A21B9524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D18A-42C7-480C-FF73-156726D3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2D8E8-CC19-37C6-BD7F-68417076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937B-1672-6552-78AB-38673937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5D6EB-D13A-3417-0CD9-4E0C2124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8CEBC-F972-D079-10F3-0FCA0C70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03D15-B517-7A8B-6615-0F11E429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FE9E-12E6-91E4-48CC-30BA94A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97A9-4E49-2AA1-E9B2-55CF5044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B8090-5CD7-6CC7-5C28-F12A9528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51E24-F21A-ADAD-DC5F-20E9CCAF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0F2FE-6212-526E-F823-39CD2EE7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A20CA-B57D-2515-D634-3D4AB869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1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C783-C87D-30F8-66BC-C166526F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B84AE-14D7-18FC-990E-3E56C9C3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39051-886F-8381-7646-7399FA30C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EADD9-AC1D-E7EC-4D53-C3397065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F4109-87DC-4646-9FE7-C6D06D3D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4D611-2256-42B6-B408-3F5E306C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04409-E7A0-BB10-F146-BA4B7CE4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13EB0-519D-8E40-4812-A824BAD9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75A1-7A95-40D4-30FC-50BC9217F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AAD-F62E-2A3C-882C-EA348DD57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4036-2A43-24E6-D494-00A24A19B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41248" y="552289"/>
            <a:ext cx="6151654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pic>
        <p:nvPicPr>
          <p:cNvPr id="33" name="Graphic 5" descr="Cloud">
            <a:extLst>
              <a:ext uri="{FF2B5EF4-FFF2-40B4-BE49-F238E27FC236}">
                <a16:creationId xmlns:a16="http://schemas.microsoft.com/office/drawing/2014/main" id="{41F9EBC0-E8AE-4411-6AEB-76C11899F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5283" y="826762"/>
            <a:ext cx="4808101" cy="4808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79800F-2E19-B5BD-258C-2EEF107985A4}"/>
              </a:ext>
            </a:extLst>
          </p:cNvPr>
          <p:cNvSpPr txBox="1"/>
          <p:nvPr/>
        </p:nvSpPr>
        <p:spPr>
          <a:xfrm>
            <a:off x="841248" y="6146800"/>
            <a:ext cx="15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RT </a:t>
            </a:r>
            <a:r>
              <a:rPr lang="pt-BR" dirty="0" err="1"/>
              <a:t>Enabler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idade de disco rígido em forma de nuvem com cabos">
            <a:extLst>
              <a:ext uri="{FF2B5EF4-FFF2-40B4-BE49-F238E27FC236}">
                <a16:creationId xmlns:a16="http://schemas.microsoft.com/office/drawing/2014/main" id="{9B68CD4B-E84C-6111-EBCF-DB4FBE41D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B7E62-8D6E-75CA-B07E-F4E2227D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Infraestrutura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em</a:t>
            </a:r>
            <a:r>
              <a:rPr lang="en-US" dirty="0">
                <a:solidFill>
                  <a:srgbClr val="FFFFFF"/>
                </a:solidFill>
              </a:rPr>
              <a:t>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424C-28F8-D792-F0D9-C0AC1C96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707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Infraestrutura Global AWS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C72E8A42-35B2-EBE9-D636-EE427110E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" y="2140795"/>
            <a:ext cx="5260976" cy="31565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824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795528">
              <a:spcBef>
                <a:spcPts val="870"/>
              </a:spcBef>
              <a:spcAft>
                <a:spcPts val="1044"/>
              </a:spcAft>
              <a:buNone/>
            </a:pPr>
            <a:endParaRPr lang="en-US" sz="2400" kern="1200">
              <a:solidFill>
                <a:schemeClr val="bg1">
                  <a:alpha val="8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2400">
              <a:solidFill>
                <a:schemeClr val="bg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4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D4596E-BF80-6B5F-76C3-A83842F749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é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Região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+mn-lt"/>
              </a:rPr>
              <a:t>São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áreas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separadas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geograficamente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para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atender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necessidade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usuários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em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qualquer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lugar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do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mundo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possibilitando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utilização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dos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serviços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maneira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eficaz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e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performatica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04C3B-7666-8CDC-6FA0-98E044154681}"/>
              </a:ext>
            </a:extLst>
          </p:cNvPr>
          <p:cNvSpPr txBox="1"/>
          <p:nvPr/>
        </p:nvSpPr>
        <p:spPr>
          <a:xfrm>
            <a:off x="0" y="6619091"/>
            <a:ext cx="504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highlight>
                  <a:srgbClr val="000000"/>
                </a:highlight>
              </a:rPr>
              <a:t>https://</a:t>
            </a:r>
            <a:r>
              <a:rPr lang="pt-BR" sz="1200" b="1" dirty="0" err="1">
                <a:highlight>
                  <a:srgbClr val="000000"/>
                </a:highlight>
              </a:rPr>
              <a:t>aws.amazon.com</a:t>
            </a:r>
            <a:r>
              <a:rPr lang="pt-BR" sz="1200" b="1" dirty="0">
                <a:highlight>
                  <a:srgbClr val="000000"/>
                </a:highlight>
              </a:rPr>
              <a:t>/</a:t>
            </a:r>
            <a:r>
              <a:rPr lang="pt-BR" sz="1200" b="1" dirty="0" err="1">
                <a:highlight>
                  <a:srgbClr val="000000"/>
                </a:highlight>
              </a:rPr>
              <a:t>pt</a:t>
            </a:r>
            <a:r>
              <a:rPr lang="pt-BR" sz="1200" b="1" dirty="0">
                <a:highlight>
                  <a:srgbClr val="000000"/>
                </a:highlight>
              </a:rPr>
              <a:t>/</a:t>
            </a:r>
            <a:r>
              <a:rPr lang="pt-BR" sz="1200" b="1" dirty="0" err="1">
                <a:highlight>
                  <a:srgbClr val="000000"/>
                </a:highlight>
              </a:rPr>
              <a:t>about-aws</a:t>
            </a:r>
            <a:r>
              <a:rPr lang="pt-BR" sz="1200" b="1" dirty="0">
                <a:highlight>
                  <a:srgbClr val="000000"/>
                </a:highlight>
              </a:rPr>
              <a:t>/global-</a:t>
            </a:r>
            <a:r>
              <a:rPr lang="pt-BR" sz="1200" b="1" dirty="0" err="1">
                <a:highlight>
                  <a:srgbClr val="000000"/>
                </a:highlight>
              </a:rPr>
              <a:t>infrastructure</a:t>
            </a:r>
            <a:r>
              <a:rPr lang="pt-BR" sz="1200" b="1" dirty="0">
                <a:highlight>
                  <a:srgbClr val="000000"/>
                </a:highlight>
              </a:rPr>
              <a:t>/?</a:t>
            </a:r>
            <a:r>
              <a:rPr lang="pt-BR" sz="1200" b="1" dirty="0" err="1">
                <a:highlight>
                  <a:srgbClr val="000000"/>
                </a:highlight>
              </a:rPr>
              <a:t>p</a:t>
            </a:r>
            <a:r>
              <a:rPr lang="pt-BR" sz="1200" b="1" dirty="0">
                <a:highlight>
                  <a:srgbClr val="000000"/>
                </a:highlight>
              </a:rPr>
              <a:t>=</a:t>
            </a:r>
            <a:r>
              <a:rPr lang="pt-BR" sz="1200" b="1" dirty="0" err="1">
                <a:highlight>
                  <a:srgbClr val="000000"/>
                </a:highlight>
              </a:rPr>
              <a:t>ngi&amp;loc</a:t>
            </a:r>
            <a:r>
              <a:rPr lang="pt-BR" sz="1200" b="1" dirty="0">
                <a:highlight>
                  <a:srgbClr val="000000"/>
                </a:highlight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</a:t>
            </a:r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são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as Availability Zones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Picture 2" descr="A diagram of a cloud system&#10;&#10;Description automatically generated with medium confidence">
            <a:extLst>
              <a:ext uri="{FF2B5EF4-FFF2-40B4-BE49-F238E27FC236}">
                <a16:creationId xmlns:a16="http://schemas.microsoft.com/office/drawing/2014/main" id="{A32889C2-9078-ABCA-DD0B-4C00BF792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91" y="2447453"/>
            <a:ext cx="4369112" cy="2184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C717C1-C776-8DB3-E85F-6B148930D200}"/>
              </a:ext>
            </a:extLst>
          </p:cNvPr>
          <p:cNvSpPr txBox="1"/>
          <p:nvPr/>
        </p:nvSpPr>
        <p:spPr>
          <a:xfrm>
            <a:off x="6981826" y="3146400"/>
            <a:ext cx="4391024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Em cada região é feito agrupamento de Data Centers (DC) e identificamos estes agrupamentos por zonas de disponibilidade, totalmente desacoplados geograficamente e integrados por uma rede de comunicação robusta.</a:t>
            </a:r>
          </a:p>
        </p:txBody>
      </p:sp>
    </p:spTree>
    <p:extLst>
      <p:ext uri="{BB962C8B-B14F-4D97-AF65-F5344CB8AC3E}">
        <p14:creationId xmlns:p14="http://schemas.microsoft.com/office/powerpoint/2010/main" val="241666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Pontos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Presença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(Points of Presence)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474" y="2080510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4408294" cy="404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São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infraestruturas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enxutas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que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compõem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poucos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serviços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de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borda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,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objetivo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de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melhorar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experiencia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do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usuário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.</a:t>
            </a:r>
          </a:p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0" indent="0" defTabSz="832104">
              <a:buNone/>
            </a:pP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principais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serviços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hospedados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edges locations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são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CloudFront, Route53 e WAF. Estes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pontos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presença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são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interconectados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através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 “backbone” da AWS, que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é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uma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rede de Telecom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extremamente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otimizada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garantir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desempenho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disponibilidade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en-US" sz="1638" kern="1200" dirty="0">
              <a:solidFill>
                <a:srgbClr val="161B3D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pic>
        <p:nvPicPr>
          <p:cNvPr id="4" name="Picture 3" descr="A diagram of a product processing process&#10;&#10;Description automatically generated">
            <a:extLst>
              <a:ext uri="{FF2B5EF4-FFF2-40B4-BE49-F238E27FC236}">
                <a16:creationId xmlns:a16="http://schemas.microsoft.com/office/drawing/2014/main" id="{6B92BFD1-CFC9-1ED5-F493-B94C976A9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157" y="2080510"/>
            <a:ext cx="5901643" cy="36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216371-EF7B-431F-9D59-55FC3179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1BACD-C225-DF15-1B6E-F491B45E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3051" y="1316873"/>
            <a:ext cx="4375151" cy="2665509"/>
          </a:xfrm>
        </p:spPr>
        <p:txBody>
          <a:bodyPr>
            <a:normAutofit/>
          </a:bodyPr>
          <a:lstStyle/>
          <a:p>
            <a:pPr algn="r"/>
            <a:r>
              <a:rPr lang="pt-BR" sz="7200" dirty="0">
                <a:solidFill>
                  <a:schemeClr val="bg1"/>
                </a:solidFill>
              </a:rPr>
              <a:t>IAM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A66C9-8B6A-815B-B349-B08E7E21B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7117" y="4414717"/>
            <a:ext cx="4377793" cy="884538"/>
          </a:xfrm>
        </p:spPr>
        <p:txBody>
          <a:bodyPr>
            <a:normAutofit/>
          </a:bodyPr>
          <a:lstStyle/>
          <a:p>
            <a:pPr algn="r"/>
            <a:r>
              <a:rPr lang="pt-BR" sz="1900" dirty="0">
                <a:solidFill>
                  <a:schemeClr val="bg1"/>
                </a:solidFill>
              </a:rPr>
              <a:t>Conceitos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FFD157-D6B7-49C8-8010-8A653B16F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6270085" cy="6858000"/>
            <a:chOff x="1" y="0"/>
            <a:chExt cx="6270085" cy="6858000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A1260A-F763-4B08-B3B0-9AB02E0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6084449" cy="6858000"/>
              <a:chOff x="1" y="0"/>
              <a:chExt cx="6084449" cy="6858000"/>
            </a:xfrm>
          </p:grpSpPr>
          <p:sp>
            <p:nvSpPr>
              <p:cNvPr id="17" name="Rectangle 35">
                <a:extLst>
                  <a:ext uri="{FF2B5EF4-FFF2-40B4-BE49-F238E27FC236}">
                    <a16:creationId xmlns:a16="http://schemas.microsoft.com/office/drawing/2014/main" id="{F3B18E67-E612-46F7-BB08-BBB14DF2B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6084449" cy="6858000"/>
              </a:xfrm>
              <a:custGeom>
                <a:avLst/>
                <a:gdLst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36343 w 5936343"/>
                  <a:gd name="connsiteY2" fmla="*/ 6858000 h 6858000"/>
                  <a:gd name="connsiteX3" fmla="*/ 0 w 5936343"/>
                  <a:gd name="connsiteY3" fmla="*/ 6858000 h 6858000"/>
                  <a:gd name="connsiteX4" fmla="*/ 0 w 5936343"/>
                  <a:gd name="connsiteY4" fmla="*/ 0 h 6858000"/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29223 w 5936343"/>
                  <a:gd name="connsiteY2" fmla="*/ 1702279 h 6858000"/>
                  <a:gd name="connsiteX3" fmla="*/ 5936343 w 5936343"/>
                  <a:gd name="connsiteY3" fmla="*/ 6858000 h 6858000"/>
                  <a:gd name="connsiteX4" fmla="*/ 0 w 5936343"/>
                  <a:gd name="connsiteY4" fmla="*/ 6858000 h 6858000"/>
                  <a:gd name="connsiteX5" fmla="*/ 0 w 5936343"/>
                  <a:gd name="connsiteY5" fmla="*/ 0 h 6858000"/>
                  <a:gd name="connsiteX0" fmla="*/ 0 w 6073025"/>
                  <a:gd name="connsiteY0" fmla="*/ 0 h 6858000"/>
                  <a:gd name="connsiteX1" fmla="*/ 5936343 w 6073025"/>
                  <a:gd name="connsiteY1" fmla="*/ 0 h 6858000"/>
                  <a:gd name="connsiteX2" fmla="*/ 6072996 w 6073025"/>
                  <a:gd name="connsiteY2" fmla="*/ 1840302 h 6858000"/>
                  <a:gd name="connsiteX3" fmla="*/ 5936343 w 6073025"/>
                  <a:gd name="connsiteY3" fmla="*/ 6858000 h 6858000"/>
                  <a:gd name="connsiteX4" fmla="*/ 0 w 6073025"/>
                  <a:gd name="connsiteY4" fmla="*/ 6858000 h 6858000"/>
                  <a:gd name="connsiteX5" fmla="*/ 0 w 6073025"/>
                  <a:gd name="connsiteY5" fmla="*/ 0 h 6858000"/>
                  <a:gd name="connsiteX0" fmla="*/ 0 w 6387976"/>
                  <a:gd name="connsiteY0" fmla="*/ 0 h 6858000"/>
                  <a:gd name="connsiteX1" fmla="*/ 5936343 w 6387976"/>
                  <a:gd name="connsiteY1" fmla="*/ 0 h 6858000"/>
                  <a:gd name="connsiteX2" fmla="*/ 6072996 w 6387976"/>
                  <a:gd name="connsiteY2" fmla="*/ 1840302 h 6858000"/>
                  <a:gd name="connsiteX3" fmla="*/ 5986732 w 6387976"/>
                  <a:gd name="connsiteY3" fmla="*/ 4675517 h 6858000"/>
                  <a:gd name="connsiteX4" fmla="*/ 5936343 w 6387976"/>
                  <a:gd name="connsiteY4" fmla="*/ 6858000 h 6858000"/>
                  <a:gd name="connsiteX5" fmla="*/ 0 w 6387976"/>
                  <a:gd name="connsiteY5" fmla="*/ 6858000 h 6858000"/>
                  <a:gd name="connsiteX6" fmla="*/ 0 w 6387976"/>
                  <a:gd name="connsiteY6" fmla="*/ 0 h 6858000"/>
                  <a:gd name="connsiteX0" fmla="*/ 0 w 6073674"/>
                  <a:gd name="connsiteY0" fmla="*/ 0 h 6858000"/>
                  <a:gd name="connsiteX1" fmla="*/ 5936343 w 6073674"/>
                  <a:gd name="connsiteY1" fmla="*/ 0 h 6858000"/>
                  <a:gd name="connsiteX2" fmla="*/ 6072996 w 6073674"/>
                  <a:gd name="connsiteY2" fmla="*/ 1840302 h 6858000"/>
                  <a:gd name="connsiteX3" fmla="*/ 5986732 w 6073674"/>
                  <a:gd name="connsiteY3" fmla="*/ 4675517 h 6858000"/>
                  <a:gd name="connsiteX4" fmla="*/ 5936343 w 6073674"/>
                  <a:gd name="connsiteY4" fmla="*/ 6858000 h 6858000"/>
                  <a:gd name="connsiteX5" fmla="*/ 0 w 6073674"/>
                  <a:gd name="connsiteY5" fmla="*/ 6858000 h 6858000"/>
                  <a:gd name="connsiteX6" fmla="*/ 0 w 6073674"/>
                  <a:gd name="connsiteY6" fmla="*/ 0 h 6858000"/>
                  <a:gd name="connsiteX0" fmla="*/ 0 w 6073134"/>
                  <a:gd name="connsiteY0" fmla="*/ 0 h 6858000"/>
                  <a:gd name="connsiteX1" fmla="*/ 5936343 w 6073134"/>
                  <a:gd name="connsiteY1" fmla="*/ 0 h 6858000"/>
                  <a:gd name="connsiteX2" fmla="*/ 6072996 w 6073134"/>
                  <a:gd name="connsiteY2" fmla="*/ 1840302 h 6858000"/>
                  <a:gd name="connsiteX3" fmla="*/ 5681932 w 6073134"/>
                  <a:gd name="connsiteY3" fmla="*/ 4537495 h 6858000"/>
                  <a:gd name="connsiteX4" fmla="*/ 5936343 w 6073134"/>
                  <a:gd name="connsiteY4" fmla="*/ 6858000 h 6858000"/>
                  <a:gd name="connsiteX5" fmla="*/ 0 w 6073134"/>
                  <a:gd name="connsiteY5" fmla="*/ 6858000 h 6858000"/>
                  <a:gd name="connsiteX6" fmla="*/ 0 w 6073134"/>
                  <a:gd name="connsiteY6" fmla="*/ 0 h 6858000"/>
                  <a:gd name="connsiteX0" fmla="*/ 0 w 6084449"/>
                  <a:gd name="connsiteY0" fmla="*/ 0 h 6858000"/>
                  <a:gd name="connsiteX1" fmla="*/ 5936343 w 6084449"/>
                  <a:gd name="connsiteY1" fmla="*/ 0 h 6858000"/>
                  <a:gd name="connsiteX2" fmla="*/ 6072996 w 6084449"/>
                  <a:gd name="connsiteY2" fmla="*/ 1840302 h 6858000"/>
                  <a:gd name="connsiteX3" fmla="*/ 5681932 w 6084449"/>
                  <a:gd name="connsiteY3" fmla="*/ 4537495 h 6858000"/>
                  <a:gd name="connsiteX4" fmla="*/ 5936343 w 6084449"/>
                  <a:gd name="connsiteY4" fmla="*/ 6858000 h 6858000"/>
                  <a:gd name="connsiteX5" fmla="*/ 0 w 6084449"/>
                  <a:gd name="connsiteY5" fmla="*/ 6858000 h 6858000"/>
                  <a:gd name="connsiteX6" fmla="*/ 0 w 6084449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4449" h="6858000">
                    <a:moveTo>
                      <a:pt x="0" y="0"/>
                    </a:moveTo>
                    <a:lnTo>
                      <a:pt x="5936343" y="0"/>
                    </a:lnTo>
                    <a:cubicBezTo>
                      <a:pt x="5933970" y="567426"/>
                      <a:pt x="6075369" y="1272876"/>
                      <a:pt x="6072996" y="1840302"/>
                    </a:cubicBezTo>
                    <a:cubicBezTo>
                      <a:pt x="6161907" y="2901352"/>
                      <a:pt x="5704708" y="3701212"/>
                      <a:pt x="5681932" y="4537495"/>
                    </a:cubicBezTo>
                    <a:cubicBezTo>
                      <a:pt x="5659157" y="5373778"/>
                      <a:pt x="5801196" y="6361982"/>
                      <a:pt x="5936343" y="6858000"/>
                    </a:cubicBez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5">
                <a:extLst>
                  <a:ext uri="{FF2B5EF4-FFF2-40B4-BE49-F238E27FC236}">
                    <a16:creationId xmlns:a16="http://schemas.microsoft.com/office/drawing/2014/main" id="{CF575B15-84F8-405E-851F-197ACA0B71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6084449" cy="6858000"/>
              </a:xfrm>
              <a:custGeom>
                <a:avLst/>
                <a:gdLst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36343 w 5936343"/>
                  <a:gd name="connsiteY2" fmla="*/ 6858000 h 6858000"/>
                  <a:gd name="connsiteX3" fmla="*/ 0 w 5936343"/>
                  <a:gd name="connsiteY3" fmla="*/ 6858000 h 6858000"/>
                  <a:gd name="connsiteX4" fmla="*/ 0 w 5936343"/>
                  <a:gd name="connsiteY4" fmla="*/ 0 h 6858000"/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29223 w 5936343"/>
                  <a:gd name="connsiteY2" fmla="*/ 1702279 h 6858000"/>
                  <a:gd name="connsiteX3" fmla="*/ 5936343 w 5936343"/>
                  <a:gd name="connsiteY3" fmla="*/ 6858000 h 6858000"/>
                  <a:gd name="connsiteX4" fmla="*/ 0 w 5936343"/>
                  <a:gd name="connsiteY4" fmla="*/ 6858000 h 6858000"/>
                  <a:gd name="connsiteX5" fmla="*/ 0 w 5936343"/>
                  <a:gd name="connsiteY5" fmla="*/ 0 h 6858000"/>
                  <a:gd name="connsiteX0" fmla="*/ 0 w 6073025"/>
                  <a:gd name="connsiteY0" fmla="*/ 0 h 6858000"/>
                  <a:gd name="connsiteX1" fmla="*/ 5936343 w 6073025"/>
                  <a:gd name="connsiteY1" fmla="*/ 0 h 6858000"/>
                  <a:gd name="connsiteX2" fmla="*/ 6072996 w 6073025"/>
                  <a:gd name="connsiteY2" fmla="*/ 1840302 h 6858000"/>
                  <a:gd name="connsiteX3" fmla="*/ 5936343 w 6073025"/>
                  <a:gd name="connsiteY3" fmla="*/ 6858000 h 6858000"/>
                  <a:gd name="connsiteX4" fmla="*/ 0 w 6073025"/>
                  <a:gd name="connsiteY4" fmla="*/ 6858000 h 6858000"/>
                  <a:gd name="connsiteX5" fmla="*/ 0 w 6073025"/>
                  <a:gd name="connsiteY5" fmla="*/ 0 h 6858000"/>
                  <a:gd name="connsiteX0" fmla="*/ 0 w 6387976"/>
                  <a:gd name="connsiteY0" fmla="*/ 0 h 6858000"/>
                  <a:gd name="connsiteX1" fmla="*/ 5936343 w 6387976"/>
                  <a:gd name="connsiteY1" fmla="*/ 0 h 6858000"/>
                  <a:gd name="connsiteX2" fmla="*/ 6072996 w 6387976"/>
                  <a:gd name="connsiteY2" fmla="*/ 1840302 h 6858000"/>
                  <a:gd name="connsiteX3" fmla="*/ 5986732 w 6387976"/>
                  <a:gd name="connsiteY3" fmla="*/ 4675517 h 6858000"/>
                  <a:gd name="connsiteX4" fmla="*/ 5936343 w 6387976"/>
                  <a:gd name="connsiteY4" fmla="*/ 6858000 h 6858000"/>
                  <a:gd name="connsiteX5" fmla="*/ 0 w 6387976"/>
                  <a:gd name="connsiteY5" fmla="*/ 6858000 h 6858000"/>
                  <a:gd name="connsiteX6" fmla="*/ 0 w 6387976"/>
                  <a:gd name="connsiteY6" fmla="*/ 0 h 6858000"/>
                  <a:gd name="connsiteX0" fmla="*/ 0 w 6073674"/>
                  <a:gd name="connsiteY0" fmla="*/ 0 h 6858000"/>
                  <a:gd name="connsiteX1" fmla="*/ 5936343 w 6073674"/>
                  <a:gd name="connsiteY1" fmla="*/ 0 h 6858000"/>
                  <a:gd name="connsiteX2" fmla="*/ 6072996 w 6073674"/>
                  <a:gd name="connsiteY2" fmla="*/ 1840302 h 6858000"/>
                  <a:gd name="connsiteX3" fmla="*/ 5986732 w 6073674"/>
                  <a:gd name="connsiteY3" fmla="*/ 4675517 h 6858000"/>
                  <a:gd name="connsiteX4" fmla="*/ 5936343 w 6073674"/>
                  <a:gd name="connsiteY4" fmla="*/ 6858000 h 6858000"/>
                  <a:gd name="connsiteX5" fmla="*/ 0 w 6073674"/>
                  <a:gd name="connsiteY5" fmla="*/ 6858000 h 6858000"/>
                  <a:gd name="connsiteX6" fmla="*/ 0 w 6073674"/>
                  <a:gd name="connsiteY6" fmla="*/ 0 h 6858000"/>
                  <a:gd name="connsiteX0" fmla="*/ 0 w 6073134"/>
                  <a:gd name="connsiteY0" fmla="*/ 0 h 6858000"/>
                  <a:gd name="connsiteX1" fmla="*/ 5936343 w 6073134"/>
                  <a:gd name="connsiteY1" fmla="*/ 0 h 6858000"/>
                  <a:gd name="connsiteX2" fmla="*/ 6072996 w 6073134"/>
                  <a:gd name="connsiteY2" fmla="*/ 1840302 h 6858000"/>
                  <a:gd name="connsiteX3" fmla="*/ 5681932 w 6073134"/>
                  <a:gd name="connsiteY3" fmla="*/ 4537495 h 6858000"/>
                  <a:gd name="connsiteX4" fmla="*/ 5936343 w 6073134"/>
                  <a:gd name="connsiteY4" fmla="*/ 6858000 h 6858000"/>
                  <a:gd name="connsiteX5" fmla="*/ 0 w 6073134"/>
                  <a:gd name="connsiteY5" fmla="*/ 6858000 h 6858000"/>
                  <a:gd name="connsiteX6" fmla="*/ 0 w 6073134"/>
                  <a:gd name="connsiteY6" fmla="*/ 0 h 6858000"/>
                  <a:gd name="connsiteX0" fmla="*/ 0 w 6084449"/>
                  <a:gd name="connsiteY0" fmla="*/ 0 h 6858000"/>
                  <a:gd name="connsiteX1" fmla="*/ 5936343 w 6084449"/>
                  <a:gd name="connsiteY1" fmla="*/ 0 h 6858000"/>
                  <a:gd name="connsiteX2" fmla="*/ 6072996 w 6084449"/>
                  <a:gd name="connsiteY2" fmla="*/ 1840302 h 6858000"/>
                  <a:gd name="connsiteX3" fmla="*/ 5681932 w 6084449"/>
                  <a:gd name="connsiteY3" fmla="*/ 4537495 h 6858000"/>
                  <a:gd name="connsiteX4" fmla="*/ 5936343 w 6084449"/>
                  <a:gd name="connsiteY4" fmla="*/ 6858000 h 6858000"/>
                  <a:gd name="connsiteX5" fmla="*/ 0 w 6084449"/>
                  <a:gd name="connsiteY5" fmla="*/ 6858000 h 6858000"/>
                  <a:gd name="connsiteX6" fmla="*/ 0 w 6084449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4449" h="6858000">
                    <a:moveTo>
                      <a:pt x="0" y="0"/>
                    </a:moveTo>
                    <a:lnTo>
                      <a:pt x="5936343" y="0"/>
                    </a:lnTo>
                    <a:cubicBezTo>
                      <a:pt x="5933970" y="567426"/>
                      <a:pt x="6075369" y="1272876"/>
                      <a:pt x="6072996" y="1840302"/>
                    </a:cubicBezTo>
                    <a:cubicBezTo>
                      <a:pt x="6161907" y="2901352"/>
                      <a:pt x="5704708" y="3701212"/>
                      <a:pt x="5681932" y="4537495"/>
                    </a:cubicBezTo>
                    <a:cubicBezTo>
                      <a:pt x="5659157" y="5373778"/>
                      <a:pt x="5801196" y="6361982"/>
                      <a:pt x="5936343" y="6858000"/>
                    </a:cubicBez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6282AD-1695-490F-8FB6-BBAE001D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395368" y="0"/>
              <a:ext cx="874718" cy="6857455"/>
              <a:chOff x="5395368" y="0"/>
              <a:chExt cx="874718" cy="685745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3E6E681-A750-4A32-9BF0-911FDF1D1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2404000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58AF90-18B2-472F-A526-F65270C997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240399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InternetOfThings">
            <a:extLst>
              <a:ext uri="{FF2B5EF4-FFF2-40B4-BE49-F238E27FC236}">
                <a16:creationId xmlns:a16="http://schemas.microsoft.com/office/drawing/2014/main" id="{A19D176D-E467-9FC1-8177-357A71773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1520400"/>
            <a:ext cx="4397376" cy="43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IAM: Users &amp; Groups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365B8-99D0-43ED-CDA6-6715C4BD6C7D}"/>
              </a:ext>
            </a:extLst>
          </p:cNvPr>
          <p:cNvSpPr txBox="1"/>
          <p:nvPr/>
        </p:nvSpPr>
        <p:spPr>
          <a:xfrm>
            <a:off x="838200" y="1722641"/>
            <a:ext cx="10506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IAM = </a:t>
            </a:r>
            <a:r>
              <a:rPr lang="en-US" sz="2400" dirty="0" err="1"/>
              <a:t>Gerenciamento</a:t>
            </a:r>
            <a:r>
              <a:rPr lang="en-US" sz="2400" dirty="0"/>
              <a:t> de </a:t>
            </a:r>
            <a:r>
              <a:rPr lang="en-US" sz="2400" dirty="0" err="1"/>
              <a:t>Identidade</a:t>
            </a:r>
            <a:r>
              <a:rPr lang="en-US" sz="2400" dirty="0"/>
              <a:t> e </a:t>
            </a:r>
            <a:r>
              <a:rPr lang="en-US" sz="2400" dirty="0" err="1"/>
              <a:t>Acesso</a:t>
            </a:r>
            <a:r>
              <a:rPr lang="en-US" sz="2400" dirty="0"/>
              <a:t>, </a:t>
            </a:r>
            <a:r>
              <a:rPr lang="en-US" sz="2400" dirty="0" err="1"/>
              <a:t>serviço</a:t>
            </a:r>
            <a:r>
              <a:rPr lang="en-US" sz="2400" dirty="0"/>
              <a:t> global 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Conta</a:t>
            </a:r>
            <a:r>
              <a:rPr lang="en-US" sz="2400" dirty="0"/>
              <a:t> root </a:t>
            </a:r>
            <a:r>
              <a:rPr lang="en-US" sz="2400" dirty="0" err="1"/>
              <a:t>criada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padrão</a:t>
            </a:r>
            <a:r>
              <a:rPr lang="en-US" sz="2400" dirty="0"/>
              <a:t>,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deve</a:t>
            </a:r>
            <a:r>
              <a:rPr lang="en-US" sz="2400" dirty="0"/>
              <a:t> ser </a:t>
            </a:r>
            <a:r>
              <a:rPr lang="en-US" sz="2400" dirty="0" err="1"/>
              <a:t>usada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compartilhada</a:t>
            </a:r>
            <a:r>
              <a:rPr lang="en-US" sz="2400" dirty="0"/>
              <a:t> 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usuários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pessoas</a:t>
            </a:r>
            <a:r>
              <a:rPr lang="en-US" sz="2400" dirty="0"/>
              <a:t> da </a:t>
            </a:r>
            <a:r>
              <a:rPr lang="en-US" sz="2400" dirty="0" err="1"/>
              <a:t>sua</a:t>
            </a:r>
            <a:r>
              <a:rPr lang="en-US" sz="2400" dirty="0"/>
              <a:t> </a:t>
            </a:r>
            <a:r>
              <a:rPr lang="en-US" sz="2400" dirty="0" err="1"/>
              <a:t>organização</a:t>
            </a:r>
            <a:r>
              <a:rPr lang="en-US" sz="2400" dirty="0"/>
              <a:t> e </a:t>
            </a:r>
            <a:r>
              <a:rPr lang="en-US" sz="2400" dirty="0" err="1"/>
              <a:t>podem</a:t>
            </a:r>
            <a:r>
              <a:rPr lang="en-US" sz="2400" dirty="0"/>
              <a:t> ser </a:t>
            </a:r>
            <a:r>
              <a:rPr lang="en-US" sz="2400" dirty="0" err="1"/>
              <a:t>agrupados</a:t>
            </a:r>
            <a:r>
              <a:rPr lang="en-US" sz="2400" dirty="0"/>
              <a:t> 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grupos</a:t>
            </a:r>
            <a:r>
              <a:rPr lang="en-US" sz="2400" dirty="0"/>
              <a:t> </a:t>
            </a:r>
            <a:r>
              <a:rPr lang="en-US" sz="2400" dirty="0" err="1"/>
              <a:t>contêm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usuários</a:t>
            </a:r>
            <a:r>
              <a:rPr lang="en-US" sz="2400" dirty="0"/>
              <a:t>, </a:t>
            </a:r>
            <a:r>
              <a:rPr lang="en-US" sz="2400" dirty="0" err="1"/>
              <a:t>não</a:t>
            </a:r>
            <a:r>
              <a:rPr lang="en-US" sz="2400" dirty="0"/>
              <a:t> outros </a:t>
            </a:r>
            <a:r>
              <a:rPr lang="en-US" sz="2400" dirty="0" err="1"/>
              <a:t>grupos</a:t>
            </a:r>
            <a:r>
              <a:rPr lang="en-US" sz="2400" dirty="0"/>
              <a:t> 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usuários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precisam</a:t>
            </a:r>
            <a:r>
              <a:rPr lang="en-US" sz="2400" dirty="0"/>
              <a:t> </a:t>
            </a:r>
            <a:r>
              <a:rPr lang="en-US" sz="2400" dirty="0" err="1"/>
              <a:t>pertencer</a:t>
            </a:r>
            <a:r>
              <a:rPr lang="en-US" sz="2400" dirty="0"/>
              <a:t> a um </a:t>
            </a:r>
            <a:r>
              <a:rPr lang="en-US" sz="2400" dirty="0" err="1"/>
              <a:t>grupo</a:t>
            </a:r>
            <a:r>
              <a:rPr lang="en-US" sz="2400" dirty="0"/>
              <a:t> e </a:t>
            </a:r>
            <a:r>
              <a:rPr lang="en-US" sz="2400" dirty="0" err="1"/>
              <a:t>podem</a:t>
            </a:r>
            <a:r>
              <a:rPr lang="en-US" sz="2400" dirty="0"/>
              <a:t> </a:t>
            </a:r>
            <a:r>
              <a:rPr lang="en-US" sz="2400" dirty="0" err="1"/>
              <a:t>pertencer</a:t>
            </a:r>
            <a:r>
              <a:rPr lang="en-US" sz="2400" dirty="0"/>
              <a:t> a </a:t>
            </a:r>
            <a:r>
              <a:rPr lang="en-US" sz="2400" dirty="0" err="1"/>
              <a:t>vários</a:t>
            </a:r>
            <a:r>
              <a:rPr lang="en-US" sz="2400" dirty="0"/>
              <a:t> </a:t>
            </a:r>
            <a:r>
              <a:rPr lang="en-US" sz="2400" dirty="0" err="1"/>
              <a:t>grupos</a:t>
            </a:r>
            <a:endParaRPr lang="en-B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2684A-FA58-9DDD-333B-5C98DD7BB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4904"/>
            <a:ext cx="10242884" cy="23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8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IAM: Permissions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365B8-99D0-43ED-CDA6-6715C4BD6C7D}"/>
              </a:ext>
            </a:extLst>
          </p:cNvPr>
          <p:cNvSpPr txBox="1"/>
          <p:nvPr/>
        </p:nvSpPr>
        <p:spPr>
          <a:xfrm>
            <a:off x="838200" y="1722641"/>
            <a:ext cx="32044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Usuários ou grupos podem receber documentos JSON chamados (policies) políticas </a:t>
            </a:r>
          </a:p>
          <a:p>
            <a:r>
              <a:rPr lang="pt-PT" sz="2400" dirty="0"/>
              <a:t>• Essas políticas definem as permissões dos usuários </a:t>
            </a:r>
          </a:p>
          <a:p>
            <a:r>
              <a:rPr lang="pt-PT" sz="2400" dirty="0"/>
              <a:t>• Na AWS você aplica o princípio de menor privilégio: não conceda mais permissões do que um usuário precisa</a:t>
            </a:r>
            <a:endParaRPr lang="en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4A3FE-41DB-7A24-0585-F437FD8B3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040" y="469900"/>
            <a:ext cx="69723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1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IAM Policies (</a:t>
            </a:r>
            <a:r>
              <a:rPr lang="en-US" dirty="0" err="1"/>
              <a:t>Herança</a:t>
            </a:r>
            <a:r>
              <a:rPr lang="en-US" dirty="0"/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CDE0F-989B-7442-8FFF-C9044146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9" y="1532072"/>
            <a:ext cx="10506455" cy="48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6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IAM Policies - </a:t>
            </a:r>
            <a:r>
              <a:rPr lang="en-US" dirty="0" err="1"/>
              <a:t>Estrutura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ACEA7-BC68-D327-CB82-52D8B4742FAA}"/>
              </a:ext>
            </a:extLst>
          </p:cNvPr>
          <p:cNvSpPr txBox="1"/>
          <p:nvPr/>
        </p:nvSpPr>
        <p:spPr>
          <a:xfrm>
            <a:off x="838200" y="1722641"/>
            <a:ext cx="48647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Consists of </a:t>
            </a:r>
          </a:p>
          <a:p>
            <a:r>
              <a:rPr lang="en-US" sz="1600" dirty="0"/>
              <a:t>• Version: </a:t>
            </a:r>
            <a:r>
              <a:rPr lang="en-US" sz="1600" dirty="0" err="1"/>
              <a:t>versão</a:t>
            </a:r>
            <a:r>
              <a:rPr lang="en-US" sz="1600" dirty="0"/>
              <a:t> no </a:t>
            </a:r>
            <a:r>
              <a:rPr lang="en-US" sz="1600" dirty="0" err="1"/>
              <a:t>idioma</a:t>
            </a:r>
            <a:r>
              <a:rPr lang="en-US" sz="1600" dirty="0"/>
              <a:t> da </a:t>
            </a:r>
            <a:r>
              <a:rPr lang="en-US" sz="1600" dirty="0" err="1"/>
              <a:t>política</a:t>
            </a:r>
            <a:r>
              <a:rPr lang="en-US" sz="1600" dirty="0"/>
              <a:t>, </a:t>
            </a:r>
            <a:r>
              <a:rPr lang="en-US" sz="1600" dirty="0" err="1"/>
              <a:t>inclua</a:t>
            </a:r>
            <a:r>
              <a:rPr lang="en-US" sz="1600" dirty="0"/>
              <a:t> sempre “2012 -10 - 17” </a:t>
            </a:r>
          </a:p>
          <a:p>
            <a:r>
              <a:rPr lang="en-US" sz="1600" dirty="0"/>
              <a:t>• Id: </a:t>
            </a:r>
            <a:r>
              <a:rPr lang="en-US" sz="1600" dirty="0" err="1"/>
              <a:t>Identificador</a:t>
            </a:r>
            <a:r>
              <a:rPr lang="en-US" sz="1600" dirty="0"/>
              <a:t> para </a:t>
            </a:r>
            <a:r>
              <a:rPr lang="en-US" sz="1600" dirty="0" err="1"/>
              <a:t>politica</a:t>
            </a:r>
            <a:r>
              <a:rPr lang="en-US" sz="1600" dirty="0"/>
              <a:t> (optional) </a:t>
            </a:r>
          </a:p>
          <a:p>
            <a:r>
              <a:rPr lang="en-US" sz="1600" dirty="0"/>
              <a:t>• Statement: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declarações</a:t>
            </a:r>
            <a:r>
              <a:rPr lang="en-US" sz="1600" dirty="0"/>
              <a:t> </a:t>
            </a:r>
            <a:r>
              <a:rPr lang="en-US" sz="1600" dirty="0" err="1"/>
              <a:t>individuais</a:t>
            </a:r>
            <a:r>
              <a:rPr lang="en-US" sz="1600" dirty="0"/>
              <a:t> (required) </a:t>
            </a:r>
          </a:p>
          <a:p>
            <a:r>
              <a:rPr lang="en-US" sz="1600" dirty="0"/>
              <a:t>Statements </a:t>
            </a:r>
            <a:r>
              <a:rPr lang="en-US" sz="1600" dirty="0" err="1"/>
              <a:t>consiste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:</a:t>
            </a:r>
          </a:p>
          <a:p>
            <a:r>
              <a:rPr lang="en-US" sz="1600" dirty="0"/>
              <a:t>• Sid: </a:t>
            </a:r>
            <a:r>
              <a:rPr lang="en-US" sz="1600" dirty="0" err="1"/>
              <a:t>Identificar</a:t>
            </a:r>
            <a:r>
              <a:rPr lang="en-US" sz="1600" dirty="0"/>
              <a:t> para a </a:t>
            </a:r>
            <a:r>
              <a:rPr lang="en-US" sz="1600" dirty="0" err="1"/>
              <a:t>declaração</a:t>
            </a:r>
            <a:r>
              <a:rPr lang="en-US" sz="1600" dirty="0"/>
              <a:t>(optional) </a:t>
            </a:r>
          </a:p>
          <a:p>
            <a:r>
              <a:rPr lang="en-US" sz="1600" dirty="0"/>
              <a:t>• Effect: se a </a:t>
            </a:r>
            <a:r>
              <a:rPr lang="en-US" sz="1600" dirty="0" err="1"/>
              <a:t>instrução</a:t>
            </a:r>
            <a:r>
              <a:rPr lang="en-US" sz="1600" dirty="0"/>
              <a:t> </a:t>
            </a:r>
            <a:r>
              <a:rPr lang="en-US" sz="1600" dirty="0" err="1"/>
              <a:t>permite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nega</a:t>
            </a:r>
            <a:r>
              <a:rPr lang="en-US" sz="1600" dirty="0"/>
              <a:t> </a:t>
            </a:r>
            <a:r>
              <a:rPr lang="en-US" sz="1600" dirty="0" err="1"/>
              <a:t>acesso</a:t>
            </a:r>
            <a:r>
              <a:rPr lang="en-US" sz="1600" dirty="0"/>
              <a:t> (Allow, Denny)</a:t>
            </a:r>
          </a:p>
          <a:p>
            <a:r>
              <a:rPr lang="en-US" sz="1600" dirty="0"/>
              <a:t>• Principal: account/user/role </a:t>
            </a:r>
            <a:r>
              <a:rPr lang="pt-PT" sz="1600" dirty="0"/>
              <a:t>à qual esta política se aplica</a:t>
            </a:r>
            <a:endParaRPr lang="en-US" sz="1600" dirty="0"/>
          </a:p>
          <a:p>
            <a:r>
              <a:rPr lang="en-US" sz="1600" dirty="0"/>
              <a:t>• Action: </a:t>
            </a:r>
            <a:r>
              <a:rPr lang="pt-PT" sz="1600" dirty="0"/>
              <a:t>lista de ações que esta política permite ou nega</a:t>
            </a:r>
            <a:endParaRPr lang="en-US" sz="1600" dirty="0"/>
          </a:p>
          <a:p>
            <a:r>
              <a:rPr lang="en-US" sz="1600" dirty="0"/>
              <a:t>• Resource </a:t>
            </a:r>
            <a:r>
              <a:rPr lang="en-US" sz="1600" dirty="0" err="1"/>
              <a:t>lista</a:t>
            </a:r>
            <a:r>
              <a:rPr lang="en-US" sz="1600" dirty="0"/>
              <a:t> de </a:t>
            </a:r>
            <a:r>
              <a:rPr lang="en-US" sz="1600" dirty="0" err="1"/>
              <a:t>recursos</a:t>
            </a:r>
            <a:r>
              <a:rPr lang="en-US" sz="1600" dirty="0"/>
              <a:t> </a:t>
            </a:r>
            <a:r>
              <a:rPr lang="en-US" sz="1600" dirty="0" err="1"/>
              <a:t>aos</a:t>
            </a:r>
            <a:r>
              <a:rPr lang="en-US" sz="1600" dirty="0"/>
              <a:t> </a:t>
            </a:r>
            <a:r>
              <a:rPr lang="en-US" sz="1600" dirty="0" err="1"/>
              <a:t>quais</a:t>
            </a:r>
            <a:r>
              <a:rPr lang="en-US" sz="1600" dirty="0"/>
              <a:t> as </a:t>
            </a:r>
            <a:r>
              <a:rPr lang="en-US" sz="1600" dirty="0" err="1"/>
              <a:t>ações</a:t>
            </a:r>
            <a:r>
              <a:rPr lang="en-US" sz="1600" dirty="0"/>
              <a:t> </a:t>
            </a:r>
            <a:r>
              <a:rPr lang="en-US" sz="1600" dirty="0" err="1"/>
              <a:t>aplicadas</a:t>
            </a:r>
            <a:r>
              <a:rPr lang="en-US" sz="1600" dirty="0"/>
              <a:t> • Condition: </a:t>
            </a:r>
            <a:r>
              <a:rPr lang="en-US" sz="1600" dirty="0" err="1"/>
              <a:t>condições</a:t>
            </a:r>
            <a:r>
              <a:rPr lang="en-US" sz="1600" dirty="0"/>
              <a:t> para </a:t>
            </a:r>
            <a:r>
              <a:rPr lang="en-US" sz="1600" dirty="0" err="1"/>
              <a:t>quando</a:t>
            </a:r>
            <a:r>
              <a:rPr lang="en-US" sz="1600" dirty="0"/>
              <a:t> </a:t>
            </a:r>
            <a:r>
              <a:rPr lang="en-US" sz="1600" dirty="0" err="1"/>
              <a:t>esta</a:t>
            </a:r>
            <a:r>
              <a:rPr lang="en-US" sz="1600" dirty="0"/>
              <a:t> </a:t>
            </a:r>
            <a:r>
              <a:rPr lang="en-US" sz="1600" dirty="0" err="1"/>
              <a:t>política</a:t>
            </a:r>
            <a:r>
              <a:rPr lang="en-US" sz="1600" dirty="0"/>
              <a:t> </a:t>
            </a:r>
            <a:r>
              <a:rPr lang="en-US" sz="1600" dirty="0" err="1"/>
              <a:t>estiver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vigor (optional)</a:t>
            </a:r>
            <a:endParaRPr lang="en-B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802E9-EAE4-6438-BF9F-0716394E2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77" y="1431294"/>
            <a:ext cx="5880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8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82722-BE70-43D0-544B-7E726A43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BR" sz="5200" dirty="0"/>
              <a:t>Assuntos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8632A29-ED2C-E640-0A31-9FEDE7DFE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21200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540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IAM – Password Policy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ACEA7-BC68-D327-CB82-52D8B4742FAA}"/>
              </a:ext>
            </a:extLst>
          </p:cNvPr>
          <p:cNvSpPr txBox="1"/>
          <p:nvPr/>
        </p:nvSpPr>
        <p:spPr>
          <a:xfrm>
            <a:off x="838200" y="1722641"/>
            <a:ext cx="104113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• </a:t>
            </a:r>
            <a:r>
              <a:rPr lang="en-US" sz="2000" dirty="0" err="1"/>
              <a:t>Senhas</a:t>
            </a:r>
            <a:r>
              <a:rPr lang="en-US" sz="2000" dirty="0"/>
              <a:t> fortes =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segurança</a:t>
            </a:r>
            <a:r>
              <a:rPr lang="en-US" sz="2000" dirty="0"/>
              <a:t> para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conta</a:t>
            </a:r>
            <a:r>
              <a:rPr lang="en-US" sz="2000" dirty="0"/>
              <a:t> </a:t>
            </a:r>
          </a:p>
          <a:p>
            <a:r>
              <a:rPr lang="en-US" sz="2000" dirty="0"/>
              <a:t>• Na AWS, </a:t>
            </a:r>
            <a:r>
              <a:rPr lang="en-US" sz="2000" dirty="0" err="1"/>
              <a:t>você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configurar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política</a:t>
            </a:r>
            <a:r>
              <a:rPr lang="en-US" sz="2000" dirty="0"/>
              <a:t> de </a:t>
            </a:r>
            <a:r>
              <a:rPr lang="en-US" sz="2000" dirty="0" err="1"/>
              <a:t>senha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• </a:t>
            </a:r>
            <a:r>
              <a:rPr lang="en-US" sz="2000" dirty="0" err="1"/>
              <a:t>Defina</a:t>
            </a:r>
            <a:r>
              <a:rPr lang="en-US" sz="2000" dirty="0"/>
              <a:t> um </a:t>
            </a:r>
            <a:r>
              <a:rPr lang="en-US" sz="2000" dirty="0" err="1"/>
              <a:t>tamanho</a:t>
            </a:r>
            <a:r>
              <a:rPr lang="en-US" sz="2000" dirty="0"/>
              <a:t> </a:t>
            </a:r>
            <a:r>
              <a:rPr lang="en-US" sz="2000" dirty="0" err="1"/>
              <a:t>mínimo</a:t>
            </a:r>
            <a:r>
              <a:rPr lang="en-US" sz="2000" dirty="0"/>
              <a:t> de </a:t>
            </a:r>
            <a:r>
              <a:rPr lang="en-US" sz="2000" dirty="0" err="1"/>
              <a:t>senha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• </a:t>
            </a:r>
            <a:r>
              <a:rPr lang="en-US" sz="2000" dirty="0" err="1"/>
              <a:t>Exigir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caracteres</a:t>
            </a:r>
            <a:r>
              <a:rPr lang="en-US" sz="2000" dirty="0"/>
              <a:t> </a:t>
            </a:r>
            <a:r>
              <a:rPr lang="en-US" sz="2000" dirty="0" err="1"/>
              <a:t>específicos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• </a:t>
            </a:r>
            <a:r>
              <a:rPr lang="en-US" sz="2000" dirty="0" err="1"/>
              <a:t>incluindo</a:t>
            </a:r>
            <a:r>
              <a:rPr lang="en-US" sz="2000" dirty="0"/>
              <a:t> </a:t>
            </a:r>
            <a:r>
              <a:rPr lang="en-US" sz="2000" dirty="0" err="1"/>
              <a:t>letras</a:t>
            </a:r>
            <a:r>
              <a:rPr lang="en-US" sz="2000" dirty="0"/>
              <a:t> </a:t>
            </a:r>
            <a:r>
              <a:rPr lang="en-US" sz="2000" dirty="0" err="1"/>
              <a:t>maiúsculas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• </a:t>
            </a:r>
            <a:r>
              <a:rPr lang="en-US" sz="2000" dirty="0" err="1"/>
              <a:t>letras</a:t>
            </a:r>
            <a:r>
              <a:rPr lang="en-US" sz="2000" dirty="0"/>
              <a:t> </a:t>
            </a:r>
            <a:r>
              <a:rPr lang="en-US" sz="2000" dirty="0" err="1"/>
              <a:t>minúsculas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• </a:t>
            </a:r>
            <a:r>
              <a:rPr lang="en-US" sz="2000" dirty="0" err="1"/>
              <a:t>números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• </a:t>
            </a:r>
            <a:r>
              <a:rPr lang="en-US" sz="2000" dirty="0" err="1"/>
              <a:t>caracteres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alfanuméricos</a:t>
            </a:r>
            <a:r>
              <a:rPr lang="en-US" sz="2000" dirty="0"/>
              <a:t> </a:t>
            </a:r>
          </a:p>
          <a:p>
            <a:r>
              <a:rPr lang="en-US" sz="2000" dirty="0"/>
              <a:t>• </a:t>
            </a:r>
            <a:r>
              <a:rPr lang="en-US" sz="2000" dirty="0" err="1"/>
              <a:t>Permitir</a:t>
            </a:r>
            <a:r>
              <a:rPr lang="en-US" sz="2000" dirty="0"/>
              <a:t> que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usuários</a:t>
            </a:r>
            <a:r>
              <a:rPr lang="en-US" sz="2000" dirty="0"/>
              <a:t> do IAM </a:t>
            </a:r>
            <a:r>
              <a:rPr lang="en-US" sz="2000" dirty="0" err="1"/>
              <a:t>alterem</a:t>
            </a:r>
            <a:r>
              <a:rPr lang="en-US" sz="2000" dirty="0"/>
              <a:t> </a:t>
            </a:r>
            <a:r>
              <a:rPr lang="en-US" sz="2000" dirty="0" err="1"/>
              <a:t>suas</a:t>
            </a:r>
            <a:r>
              <a:rPr lang="en-US" sz="2000" dirty="0"/>
              <a:t> </a:t>
            </a:r>
            <a:r>
              <a:rPr lang="en-US" sz="2000" dirty="0" err="1"/>
              <a:t>próprias</a:t>
            </a:r>
            <a:r>
              <a:rPr lang="en-US" sz="2000" dirty="0"/>
              <a:t> </a:t>
            </a:r>
            <a:r>
              <a:rPr lang="en-US" sz="2000" dirty="0" err="1"/>
              <a:t>senhas</a:t>
            </a:r>
            <a:r>
              <a:rPr lang="en-US" sz="2000" dirty="0"/>
              <a:t> </a:t>
            </a:r>
          </a:p>
          <a:p>
            <a:r>
              <a:rPr lang="en-US" sz="2000" dirty="0"/>
              <a:t>• </a:t>
            </a:r>
            <a:r>
              <a:rPr lang="en-US" sz="2000" dirty="0" err="1"/>
              <a:t>Exigir</a:t>
            </a:r>
            <a:r>
              <a:rPr lang="en-US" sz="2000" dirty="0"/>
              <a:t> que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usuários</a:t>
            </a:r>
            <a:r>
              <a:rPr lang="en-US" sz="2000" dirty="0"/>
              <a:t> </a:t>
            </a:r>
            <a:r>
              <a:rPr lang="en-US" sz="2000" dirty="0" err="1"/>
              <a:t>alterem</a:t>
            </a:r>
            <a:r>
              <a:rPr lang="en-US" sz="2000" dirty="0"/>
              <a:t> a </a:t>
            </a:r>
            <a:r>
              <a:rPr lang="en-US" sz="2000" dirty="0" err="1"/>
              <a:t>senha</a:t>
            </a:r>
            <a:r>
              <a:rPr lang="en-US" sz="2000" dirty="0"/>
              <a:t> </a:t>
            </a:r>
            <a:r>
              <a:rPr lang="en-US" sz="2000" dirty="0" err="1"/>
              <a:t>após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tempo (</a:t>
            </a:r>
            <a:r>
              <a:rPr lang="en-US" sz="2000" dirty="0" err="1"/>
              <a:t>expiração</a:t>
            </a:r>
            <a:r>
              <a:rPr lang="en-US" sz="2000" dirty="0"/>
              <a:t> da </a:t>
            </a:r>
            <a:r>
              <a:rPr lang="en-US" sz="2000" dirty="0" err="1"/>
              <a:t>senha</a:t>
            </a:r>
            <a:r>
              <a:rPr lang="en-US" sz="2000" dirty="0"/>
              <a:t>) </a:t>
            </a:r>
          </a:p>
          <a:p>
            <a:r>
              <a:rPr lang="en-US" sz="2000" dirty="0"/>
              <a:t>• </a:t>
            </a:r>
            <a:r>
              <a:rPr lang="en-US" sz="2000" dirty="0" err="1"/>
              <a:t>Impedir</a:t>
            </a:r>
            <a:r>
              <a:rPr lang="en-US" sz="2000" dirty="0"/>
              <a:t> a </a:t>
            </a:r>
            <a:r>
              <a:rPr lang="en-US" sz="2000" dirty="0" err="1"/>
              <a:t>reutilização</a:t>
            </a:r>
            <a:r>
              <a:rPr lang="en-US" sz="2000" dirty="0"/>
              <a:t> de </a:t>
            </a:r>
            <a:r>
              <a:rPr lang="en-US" sz="2000" dirty="0" err="1"/>
              <a:t>senhas</a:t>
            </a:r>
            <a:endParaRPr lang="en-BR" sz="2000" dirty="0"/>
          </a:p>
        </p:txBody>
      </p:sp>
    </p:spTree>
    <p:extLst>
      <p:ext uri="{BB962C8B-B14F-4D97-AF65-F5344CB8AC3E}">
        <p14:creationId xmlns:p14="http://schemas.microsoft.com/office/powerpoint/2010/main" val="524510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Multi Factor Authentication - MFA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ACEA7-BC68-D327-CB82-52D8B4742FAA}"/>
              </a:ext>
            </a:extLst>
          </p:cNvPr>
          <p:cNvSpPr txBox="1"/>
          <p:nvPr/>
        </p:nvSpPr>
        <p:spPr>
          <a:xfrm>
            <a:off x="838200" y="1722641"/>
            <a:ext cx="10411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• </a:t>
            </a:r>
            <a:r>
              <a:rPr lang="en-US" sz="2400" b="1" dirty="0" err="1"/>
              <a:t>Os</a:t>
            </a:r>
            <a:r>
              <a:rPr lang="en-US" sz="2400" b="1" dirty="0"/>
              <a:t> </a:t>
            </a:r>
            <a:r>
              <a:rPr lang="en-US" sz="2400" b="1" dirty="0" err="1"/>
              <a:t>usuários</a:t>
            </a:r>
            <a:r>
              <a:rPr lang="en-US" sz="2400" b="1" dirty="0"/>
              <a:t> </a:t>
            </a:r>
            <a:r>
              <a:rPr lang="en-US" sz="2400" b="1" dirty="0" err="1"/>
              <a:t>têm</a:t>
            </a:r>
            <a:r>
              <a:rPr lang="en-US" sz="2400" b="1" dirty="0"/>
              <a:t> </a:t>
            </a:r>
            <a:r>
              <a:rPr lang="en-US" sz="2400" b="1" dirty="0" err="1"/>
              <a:t>acesso</a:t>
            </a:r>
            <a:r>
              <a:rPr lang="en-US" sz="2400" b="1" dirty="0"/>
              <a:t> à </a:t>
            </a:r>
            <a:r>
              <a:rPr lang="en-US" sz="2400" b="1" dirty="0" err="1"/>
              <a:t>sua</a:t>
            </a:r>
            <a:r>
              <a:rPr lang="en-US" sz="2400" b="1" dirty="0"/>
              <a:t> </a:t>
            </a:r>
            <a:r>
              <a:rPr lang="en-US" sz="2400" b="1" dirty="0" err="1"/>
              <a:t>conta</a:t>
            </a:r>
            <a:r>
              <a:rPr lang="en-US" sz="2400" b="1" dirty="0"/>
              <a:t> e </a:t>
            </a:r>
            <a:r>
              <a:rPr lang="en-US" sz="2400" b="1" dirty="0" err="1"/>
              <a:t>podem</a:t>
            </a:r>
            <a:r>
              <a:rPr lang="en-US" sz="2400" b="1" dirty="0"/>
              <a:t> </a:t>
            </a:r>
            <a:r>
              <a:rPr lang="en-US" sz="2400" b="1" dirty="0" err="1"/>
              <a:t>alterar</a:t>
            </a:r>
            <a:r>
              <a:rPr lang="en-US" sz="2400" b="1" dirty="0"/>
              <a:t> </a:t>
            </a:r>
            <a:r>
              <a:rPr lang="en-US" sz="2400" b="1" dirty="0" err="1"/>
              <a:t>configurações</a:t>
            </a:r>
            <a:r>
              <a:rPr lang="en-US" sz="2400" b="1" dirty="0"/>
              <a:t> </a:t>
            </a:r>
            <a:r>
              <a:rPr lang="en-US" sz="2400" b="1" dirty="0" err="1"/>
              <a:t>ou</a:t>
            </a:r>
            <a:r>
              <a:rPr lang="en-US" sz="2400" b="1" dirty="0"/>
              <a:t> </a:t>
            </a:r>
            <a:r>
              <a:rPr lang="en-US" sz="2400" b="1" dirty="0" err="1"/>
              <a:t>excluir</a:t>
            </a:r>
            <a:r>
              <a:rPr lang="en-US" sz="2400" b="1" dirty="0"/>
              <a:t> </a:t>
            </a:r>
            <a:r>
              <a:rPr lang="en-US" sz="2400" b="1" dirty="0" err="1"/>
              <a:t>recursos</a:t>
            </a:r>
            <a:r>
              <a:rPr lang="en-US" sz="2400" b="1" dirty="0"/>
              <a:t> </a:t>
            </a:r>
            <a:r>
              <a:rPr lang="en-US" sz="2400" b="1" dirty="0" err="1"/>
              <a:t>na</a:t>
            </a:r>
            <a:r>
              <a:rPr lang="en-US" sz="2400" b="1" dirty="0"/>
              <a:t> </a:t>
            </a:r>
            <a:r>
              <a:rPr lang="en-US" sz="2400" b="1" dirty="0" err="1"/>
              <a:t>sua</a:t>
            </a:r>
            <a:r>
              <a:rPr lang="en-US" sz="2400" b="1" dirty="0"/>
              <a:t> </a:t>
            </a:r>
            <a:r>
              <a:rPr lang="en-US" sz="2400" b="1" dirty="0" err="1"/>
              <a:t>conta</a:t>
            </a:r>
            <a:r>
              <a:rPr lang="en-US" sz="2400" b="1" dirty="0"/>
              <a:t> da AWS </a:t>
            </a:r>
          </a:p>
          <a:p>
            <a:r>
              <a:rPr lang="en-US" sz="2400" b="1" dirty="0"/>
              <a:t>• </a:t>
            </a:r>
            <a:r>
              <a:rPr lang="en-US" sz="2400" b="1" dirty="0" err="1"/>
              <a:t>Você</a:t>
            </a:r>
            <a:r>
              <a:rPr lang="en-US" sz="2400" b="1" dirty="0"/>
              <a:t> </a:t>
            </a:r>
            <a:r>
              <a:rPr lang="en-US" sz="2400" b="1" dirty="0" err="1"/>
              <a:t>deseja</a:t>
            </a:r>
            <a:r>
              <a:rPr lang="en-US" sz="2400" b="1" dirty="0"/>
              <a:t> </a:t>
            </a:r>
            <a:r>
              <a:rPr lang="en-US" sz="2400" b="1" dirty="0" err="1"/>
              <a:t>proteger</a:t>
            </a:r>
            <a:r>
              <a:rPr lang="en-US" sz="2400" b="1" dirty="0"/>
              <a:t> </a:t>
            </a:r>
            <a:r>
              <a:rPr lang="en-US" sz="2400" b="1" dirty="0" err="1"/>
              <a:t>suas</a:t>
            </a:r>
            <a:r>
              <a:rPr lang="en-US" sz="2400" b="1" dirty="0"/>
              <a:t> </a:t>
            </a:r>
            <a:r>
              <a:rPr lang="en-US" sz="2400" b="1" dirty="0" err="1"/>
              <a:t>contas</a:t>
            </a:r>
            <a:r>
              <a:rPr lang="en-US" sz="2400" b="1" dirty="0"/>
              <a:t> </a:t>
            </a:r>
            <a:r>
              <a:rPr lang="en-US" sz="2400" b="1" dirty="0" err="1"/>
              <a:t>raiz</a:t>
            </a:r>
            <a:r>
              <a:rPr lang="en-US" sz="2400" b="1" dirty="0"/>
              <a:t> e </a:t>
            </a:r>
            <a:r>
              <a:rPr lang="en-US" sz="2400" b="1" dirty="0" err="1"/>
              <a:t>usuários</a:t>
            </a:r>
            <a:r>
              <a:rPr lang="en-US" sz="2400" b="1" dirty="0"/>
              <a:t> IAM</a:t>
            </a:r>
          </a:p>
          <a:p>
            <a:r>
              <a:rPr lang="en-US" sz="2400" b="1" dirty="0"/>
              <a:t>• MFA = </a:t>
            </a:r>
            <a:r>
              <a:rPr lang="en-US" sz="2400" b="1" dirty="0" err="1"/>
              <a:t>senha</a:t>
            </a:r>
            <a:r>
              <a:rPr lang="en-US" sz="2400" b="1" dirty="0"/>
              <a:t> que </a:t>
            </a:r>
            <a:r>
              <a:rPr lang="en-US" sz="2400" b="1" dirty="0" err="1"/>
              <a:t>você</a:t>
            </a:r>
            <a:r>
              <a:rPr lang="en-US" sz="2400" b="1" dirty="0"/>
              <a:t> </a:t>
            </a:r>
            <a:r>
              <a:rPr lang="en-US" sz="2400" b="1" dirty="0" err="1"/>
              <a:t>conhece</a:t>
            </a:r>
            <a:r>
              <a:rPr lang="en-US" sz="2400" b="1" dirty="0"/>
              <a:t> + </a:t>
            </a:r>
            <a:r>
              <a:rPr lang="en-US" sz="2400" b="1" dirty="0" err="1"/>
              <a:t>dispositivo</a:t>
            </a:r>
            <a:r>
              <a:rPr lang="en-US" sz="2400" b="1" dirty="0"/>
              <a:t> de </a:t>
            </a:r>
            <a:r>
              <a:rPr lang="en-US" sz="2400" b="1" dirty="0" err="1"/>
              <a:t>segurança</a:t>
            </a:r>
            <a:r>
              <a:rPr lang="en-US" sz="2400" b="1" dirty="0"/>
              <a:t> que </a:t>
            </a:r>
            <a:r>
              <a:rPr lang="en-US" sz="2400" b="1" dirty="0" err="1"/>
              <a:t>você</a:t>
            </a:r>
            <a:r>
              <a:rPr lang="en-US" sz="2400" b="1" dirty="0"/>
              <a:t> </a:t>
            </a:r>
            <a:r>
              <a:rPr lang="en-US" sz="2400" b="1" dirty="0" err="1"/>
              <a:t>possui</a:t>
            </a:r>
            <a:r>
              <a:rPr lang="en-US" sz="2400" b="1" dirty="0"/>
              <a:t> </a:t>
            </a:r>
          </a:p>
          <a:p>
            <a:r>
              <a:rPr lang="en-US" sz="2400" b="1" dirty="0"/>
              <a:t>• </a:t>
            </a:r>
            <a:r>
              <a:rPr lang="en-US" sz="2400" b="1" dirty="0">
                <a:highlight>
                  <a:srgbClr val="FFFF00"/>
                </a:highlight>
              </a:rPr>
              <a:t>Principal </a:t>
            </a:r>
            <a:r>
              <a:rPr lang="en-US" sz="2400" b="1" dirty="0" err="1">
                <a:highlight>
                  <a:srgbClr val="FFFF00"/>
                </a:highlight>
              </a:rPr>
              <a:t>benefício</a:t>
            </a:r>
            <a:r>
              <a:rPr lang="en-US" sz="2400" b="1" dirty="0">
                <a:highlight>
                  <a:srgbClr val="FFFF00"/>
                </a:highlight>
              </a:rPr>
              <a:t> do MFA: se </a:t>
            </a:r>
            <a:r>
              <a:rPr lang="en-US" sz="2400" b="1" dirty="0" err="1">
                <a:highlight>
                  <a:srgbClr val="FFFF00"/>
                </a:highlight>
              </a:rPr>
              <a:t>uma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senha</a:t>
            </a:r>
            <a:r>
              <a:rPr lang="en-US" sz="2400" b="1" dirty="0">
                <a:highlight>
                  <a:srgbClr val="FFFF00"/>
                </a:highlight>
              </a:rPr>
              <a:t> for </a:t>
            </a:r>
            <a:r>
              <a:rPr lang="en-US" sz="2400" b="1" dirty="0" err="1">
                <a:highlight>
                  <a:srgbClr val="FFFF00"/>
                </a:highlight>
              </a:rPr>
              <a:t>roubada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ou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hackeada</a:t>
            </a:r>
            <a:r>
              <a:rPr lang="en-US" sz="2400" b="1" dirty="0">
                <a:highlight>
                  <a:srgbClr val="FFFF00"/>
                </a:highlight>
              </a:rPr>
              <a:t>, a </a:t>
            </a:r>
            <a:r>
              <a:rPr lang="en-US" sz="2400" b="1" dirty="0" err="1">
                <a:highlight>
                  <a:srgbClr val="FFFF00"/>
                </a:highlight>
              </a:rPr>
              <a:t>conta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não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será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comprometida</a:t>
            </a:r>
            <a:endParaRPr lang="en-BR" sz="2400" b="1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61282-178A-E6C6-544D-7B40C9AE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7" y="4482590"/>
            <a:ext cx="10278979" cy="14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67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/>
              <a:t>MFA Opções de dispositivos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716AF-C249-8FCD-0791-3183C363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549" y="1271016"/>
            <a:ext cx="5856677" cy="5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46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usuários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podem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acessar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 AWS</a:t>
            </a:r>
            <a:r>
              <a:rPr lang="en-US" dirty="0"/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12E07-7A2B-145C-28C3-587523CF9801}"/>
              </a:ext>
            </a:extLst>
          </p:cNvPr>
          <p:cNvSpPr txBox="1"/>
          <p:nvPr/>
        </p:nvSpPr>
        <p:spPr>
          <a:xfrm>
            <a:off x="838200" y="1722641"/>
            <a:ext cx="104113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Para </a:t>
            </a:r>
            <a:r>
              <a:rPr lang="en-US" sz="2400" dirty="0" err="1"/>
              <a:t>acessar</a:t>
            </a:r>
            <a:r>
              <a:rPr lang="en-US" sz="2400" dirty="0"/>
              <a:t> a AWS,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tem</a:t>
            </a:r>
            <a:r>
              <a:rPr lang="en-US" sz="2400" dirty="0"/>
              <a:t> </a:t>
            </a:r>
            <a:r>
              <a:rPr lang="en-US" sz="2400" dirty="0" err="1"/>
              <a:t>três</a:t>
            </a:r>
            <a:r>
              <a:rPr lang="en-US" sz="2400" dirty="0"/>
              <a:t> </a:t>
            </a:r>
            <a:r>
              <a:rPr lang="en-US" sz="2400" dirty="0" err="1"/>
              <a:t>opções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• AWS Management Console (</a:t>
            </a:r>
            <a:r>
              <a:rPr lang="en-US" sz="2400" dirty="0" err="1"/>
              <a:t>protegido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senha</a:t>
            </a:r>
            <a:r>
              <a:rPr lang="en-US" sz="2400" dirty="0"/>
              <a:t> + MFA) </a:t>
            </a:r>
          </a:p>
          <a:p>
            <a:r>
              <a:rPr lang="en-US" sz="2400" dirty="0"/>
              <a:t>• AWS Command Line Interface (CLI): </a:t>
            </a:r>
            <a:r>
              <a:rPr lang="en-US" sz="2400" dirty="0" err="1"/>
              <a:t>protegida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chaves</a:t>
            </a:r>
            <a:r>
              <a:rPr lang="en-US" sz="2400" dirty="0"/>
              <a:t> de </a:t>
            </a:r>
            <a:r>
              <a:rPr lang="en-US" sz="2400" dirty="0" err="1"/>
              <a:t>acesso</a:t>
            </a:r>
            <a:r>
              <a:rPr lang="en-US" sz="2400" dirty="0"/>
              <a:t> </a:t>
            </a:r>
          </a:p>
          <a:p>
            <a:r>
              <a:rPr lang="en-US" sz="2400" dirty="0"/>
              <a:t>• AWS Software Developer Kit (SDK) - para </a:t>
            </a:r>
            <a:r>
              <a:rPr lang="en-US" sz="2400" dirty="0" err="1"/>
              <a:t>código</a:t>
            </a:r>
            <a:r>
              <a:rPr lang="en-US" sz="2400" dirty="0"/>
              <a:t>: </a:t>
            </a:r>
            <a:r>
              <a:rPr lang="en-US" sz="2400" dirty="0" err="1"/>
              <a:t>protegido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chaves</a:t>
            </a:r>
            <a:r>
              <a:rPr lang="en-US" sz="2400" dirty="0"/>
              <a:t> de </a:t>
            </a:r>
            <a:r>
              <a:rPr lang="en-US" sz="2400" dirty="0" err="1"/>
              <a:t>acesso</a:t>
            </a:r>
            <a:endParaRPr lang="en-US" sz="2400" dirty="0"/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• As </a:t>
            </a:r>
            <a:r>
              <a:rPr lang="en-US" sz="2400" dirty="0" err="1"/>
              <a:t>chaves</a:t>
            </a:r>
            <a:r>
              <a:rPr lang="en-US" sz="2400" dirty="0"/>
              <a:t> de </a:t>
            </a:r>
            <a:r>
              <a:rPr lang="en-US" sz="2400" dirty="0" err="1"/>
              <a:t>acesso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geradas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meio</a:t>
            </a:r>
            <a:r>
              <a:rPr lang="en-US" sz="2400" dirty="0"/>
              <a:t> do Console AWS 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usuários</a:t>
            </a:r>
            <a:r>
              <a:rPr lang="en-US" sz="2400" dirty="0"/>
              <a:t> </a:t>
            </a:r>
            <a:r>
              <a:rPr lang="en-US" sz="2400" dirty="0" err="1"/>
              <a:t>gerenciam</a:t>
            </a:r>
            <a:r>
              <a:rPr lang="en-US" sz="2400" dirty="0"/>
              <a:t> </a:t>
            </a:r>
            <a:r>
              <a:rPr lang="en-US" sz="2400" dirty="0" err="1"/>
              <a:t>suas</a:t>
            </a:r>
            <a:r>
              <a:rPr lang="en-US" sz="2400" dirty="0"/>
              <a:t> </a:t>
            </a:r>
            <a:r>
              <a:rPr lang="en-US" sz="2400" dirty="0" err="1"/>
              <a:t>próprias</a:t>
            </a:r>
            <a:r>
              <a:rPr lang="en-US" sz="2400" dirty="0"/>
              <a:t> </a:t>
            </a:r>
            <a:r>
              <a:rPr lang="en-US" sz="2400" dirty="0" err="1"/>
              <a:t>chaves</a:t>
            </a:r>
            <a:r>
              <a:rPr lang="en-US" sz="2400" dirty="0"/>
              <a:t> de </a:t>
            </a:r>
            <a:r>
              <a:rPr lang="en-US" sz="2400" dirty="0" err="1"/>
              <a:t>acesso</a:t>
            </a:r>
            <a:r>
              <a:rPr lang="en-US" sz="2400" dirty="0"/>
              <a:t> </a:t>
            </a:r>
          </a:p>
          <a:p>
            <a:r>
              <a:rPr lang="en-US" sz="2400" dirty="0"/>
              <a:t>• As Chaves de </a:t>
            </a:r>
            <a:r>
              <a:rPr lang="en-US" sz="2400" dirty="0" err="1"/>
              <a:t>Acesso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secretas</a:t>
            </a:r>
            <a:r>
              <a:rPr lang="en-US" sz="2400" dirty="0"/>
              <a:t>, </a:t>
            </a:r>
            <a:r>
              <a:rPr lang="en-US" sz="2400" dirty="0" err="1"/>
              <a:t>assim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senha</a:t>
            </a:r>
            <a:r>
              <a:rPr lang="en-US" sz="2400" dirty="0"/>
              <a:t>.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compartilhe</a:t>
            </a:r>
            <a:r>
              <a:rPr lang="en-US" sz="2400" dirty="0"/>
              <a:t> </a:t>
            </a:r>
          </a:p>
          <a:p>
            <a:endParaRPr lang="en-BR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64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IAM Roles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12E07-7A2B-145C-28C3-587523CF9801}"/>
              </a:ext>
            </a:extLst>
          </p:cNvPr>
          <p:cNvSpPr txBox="1"/>
          <p:nvPr/>
        </p:nvSpPr>
        <p:spPr>
          <a:xfrm>
            <a:off x="838200" y="1722641"/>
            <a:ext cx="464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</a:t>
            </a: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serviços</a:t>
            </a:r>
            <a:r>
              <a:rPr lang="en-US" sz="2400" dirty="0"/>
              <a:t> da AWS </a:t>
            </a:r>
            <a:r>
              <a:rPr lang="en-US" sz="2400" dirty="0" err="1"/>
              <a:t>precisarão</a:t>
            </a:r>
            <a:r>
              <a:rPr lang="en-US" sz="2400" dirty="0"/>
              <a:t> </a:t>
            </a: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ações</a:t>
            </a:r>
            <a:endParaRPr lang="en-US" sz="2400" dirty="0"/>
          </a:p>
          <a:p>
            <a:r>
              <a:rPr lang="en-US" sz="2400" dirty="0"/>
              <a:t>• Para </a:t>
            </a:r>
            <a:r>
              <a:rPr lang="en-US" sz="2400" dirty="0" err="1"/>
              <a:t>isso</a:t>
            </a:r>
            <a:r>
              <a:rPr lang="en-US" sz="2400" dirty="0"/>
              <a:t>, </a:t>
            </a:r>
            <a:r>
              <a:rPr lang="en-US" sz="2400" dirty="0" err="1"/>
              <a:t>atribuiremos</a:t>
            </a:r>
            <a:endParaRPr lang="en-US" sz="2400" dirty="0"/>
          </a:p>
          <a:p>
            <a:r>
              <a:rPr lang="en-US" sz="2400" dirty="0" err="1"/>
              <a:t>permissões</a:t>
            </a:r>
            <a:r>
              <a:rPr lang="en-US" sz="2400" dirty="0"/>
              <a:t> para </a:t>
            </a:r>
            <a:r>
              <a:rPr lang="en-US" sz="2400" dirty="0" err="1"/>
              <a:t>serviços</a:t>
            </a:r>
            <a:r>
              <a:rPr lang="en-US" sz="2400" dirty="0"/>
              <a:t> AWS</a:t>
            </a:r>
          </a:p>
          <a:p>
            <a:r>
              <a:rPr lang="en-US" sz="2400" dirty="0"/>
              <a:t>com Roles (</a:t>
            </a:r>
            <a:r>
              <a:rPr lang="en-US" sz="2400" dirty="0" err="1"/>
              <a:t>funções</a:t>
            </a:r>
            <a:r>
              <a:rPr lang="en-US" sz="2400" dirty="0"/>
              <a:t>) IAM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Funções</a:t>
            </a:r>
            <a:r>
              <a:rPr lang="en-US" sz="2400" dirty="0"/>
              <a:t> </a:t>
            </a:r>
            <a:r>
              <a:rPr lang="en-US" sz="2400" dirty="0" err="1"/>
              <a:t>comuns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• </a:t>
            </a:r>
            <a:r>
              <a:rPr lang="en-US" sz="2400" dirty="0" err="1"/>
              <a:t>Funções</a:t>
            </a:r>
            <a:r>
              <a:rPr lang="en-US" sz="2400" dirty="0"/>
              <a:t> de </a:t>
            </a:r>
            <a:r>
              <a:rPr lang="en-US" sz="2400" dirty="0" err="1"/>
              <a:t>instância</a:t>
            </a:r>
            <a:r>
              <a:rPr lang="en-US" sz="2400" dirty="0"/>
              <a:t> do EC2 </a:t>
            </a:r>
          </a:p>
          <a:p>
            <a:pPr lvl="1"/>
            <a:r>
              <a:rPr lang="en-US" sz="2400" dirty="0"/>
              <a:t>• </a:t>
            </a:r>
            <a:r>
              <a:rPr lang="en-US" sz="2400" dirty="0" err="1"/>
              <a:t>Funções</a:t>
            </a:r>
            <a:r>
              <a:rPr lang="en-US" sz="2400" dirty="0"/>
              <a:t> de </a:t>
            </a:r>
            <a:r>
              <a:rPr lang="en-US" sz="2400" dirty="0" err="1"/>
              <a:t>função</a:t>
            </a:r>
            <a:r>
              <a:rPr lang="en-US" sz="2400" dirty="0"/>
              <a:t> Lambda </a:t>
            </a:r>
          </a:p>
          <a:p>
            <a:pPr lvl="1"/>
            <a:r>
              <a:rPr lang="en-US" sz="2400" dirty="0"/>
              <a:t>• </a:t>
            </a:r>
            <a:r>
              <a:rPr lang="en-US" sz="2400" dirty="0" err="1"/>
              <a:t>Funções</a:t>
            </a:r>
            <a:r>
              <a:rPr lang="en-US" sz="2400" dirty="0"/>
              <a:t> para CloudFormation</a:t>
            </a:r>
            <a:endParaRPr lang="en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91359-41A9-A868-5A42-561221A3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980" y="1445693"/>
            <a:ext cx="6543536" cy="42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39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IAM Roles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12E07-7A2B-145C-28C3-587523CF9801}"/>
              </a:ext>
            </a:extLst>
          </p:cNvPr>
          <p:cNvSpPr txBox="1"/>
          <p:nvPr/>
        </p:nvSpPr>
        <p:spPr>
          <a:xfrm>
            <a:off x="838200" y="1271016"/>
            <a:ext cx="439553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{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"Version": "2012-10-17", "Statement":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[{ "Effect": "Allow", "Action": [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dynamodb:BatchGetItem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",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dynamodb:GetItem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",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dynamodb:Query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",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dynamodb:Scan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",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dynamodb:BatchWriteItem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",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dynamodb:PutItem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",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dynamodb:UpdateItem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 ],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"Resource": "arn:aws:dynamodb:eu-west-1:</a:t>
            </a:r>
            <a:r>
              <a:rPr lang="en-US" b="0" i="0" dirty="0">
                <a:solidFill>
                  <a:srgbClr val="FF0000"/>
                </a:solidFill>
                <a:effectLst/>
                <a:latin typeface="AmazonEmberBold"/>
              </a:rPr>
              <a:t>123456789012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:table/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SampleTable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 }, { "Effect": "Allow", "Action": [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logs:CreateLogStream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",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logs:PutLogEvents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 ], "Resource": "arn:aws:logs:eu-west-1:</a:t>
            </a:r>
            <a:r>
              <a:rPr lang="en-US" b="0" i="0" dirty="0">
                <a:solidFill>
                  <a:srgbClr val="FF0000"/>
                </a:solidFill>
                <a:effectLst/>
                <a:latin typeface="AmazonEmberBold"/>
              </a:rPr>
              <a:t>123456789012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:*" }, { "Effect": "Allow", "Action":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logs:CreateLogGroup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", "Resource": "*"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} ] }</a:t>
            </a:r>
          </a:p>
          <a:p>
            <a:br>
              <a:rPr lang="en-US" sz="2400" dirty="0"/>
            </a:br>
            <a:endParaRPr lang="en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91359-41A9-A868-5A42-561221A3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980" y="1445693"/>
            <a:ext cx="6543536" cy="42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8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IAM Security Tools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12E07-7A2B-145C-28C3-587523CF9801}"/>
              </a:ext>
            </a:extLst>
          </p:cNvPr>
          <p:cNvSpPr txBox="1"/>
          <p:nvPr/>
        </p:nvSpPr>
        <p:spPr>
          <a:xfrm>
            <a:off x="838200" y="1722641"/>
            <a:ext cx="8883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 IAM Credentials Report (account-level)</a:t>
            </a:r>
          </a:p>
          <a:p>
            <a:r>
              <a:rPr lang="en-US" sz="2400" dirty="0"/>
              <a:t>Um </a:t>
            </a:r>
            <a:r>
              <a:rPr lang="en-US" sz="2400" dirty="0" err="1"/>
              <a:t>relatório</a:t>
            </a:r>
            <a:r>
              <a:rPr lang="en-US" sz="2400" dirty="0"/>
              <a:t> que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usuários</a:t>
            </a:r>
            <a:r>
              <a:rPr lang="en-US" sz="2400" dirty="0"/>
              <a:t> da </a:t>
            </a:r>
            <a:r>
              <a:rPr lang="en-US" sz="2400" dirty="0" err="1"/>
              <a:t>sua</a:t>
            </a:r>
            <a:r>
              <a:rPr lang="en-US" sz="2400" dirty="0"/>
              <a:t> </a:t>
            </a:r>
            <a:r>
              <a:rPr lang="en-US" sz="2400" dirty="0" err="1"/>
              <a:t>conta</a:t>
            </a:r>
            <a:r>
              <a:rPr lang="en-US" sz="2400" dirty="0"/>
              <a:t> e o status de </a:t>
            </a:r>
            <a:r>
              <a:rPr lang="en-US" sz="2400" dirty="0" err="1"/>
              <a:t>suas</a:t>
            </a:r>
            <a:r>
              <a:rPr lang="en-US" sz="2400" dirty="0"/>
              <a:t> </a:t>
            </a:r>
            <a:r>
              <a:rPr lang="en-US" sz="2400" dirty="0" err="1"/>
              <a:t>credenciais</a:t>
            </a:r>
            <a:endParaRPr lang="en-B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35A2E-28C8-6065-A200-F8A920A9D4D5}"/>
              </a:ext>
            </a:extLst>
          </p:cNvPr>
          <p:cNvSpPr txBox="1"/>
          <p:nvPr/>
        </p:nvSpPr>
        <p:spPr>
          <a:xfrm>
            <a:off x="716382" y="3277405"/>
            <a:ext cx="8883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IAM Access Advisor (user-level) </a:t>
            </a:r>
          </a:p>
          <a:p>
            <a:r>
              <a:rPr lang="en-US" sz="2400" dirty="0"/>
              <a:t>• Access advisor </a:t>
            </a:r>
            <a:r>
              <a:rPr lang="pt-PT" sz="2400" dirty="0"/>
              <a:t>mostra as permissões de serviço concedidas a um usuário e quando os serviços foram </a:t>
            </a:r>
            <a:r>
              <a:rPr lang="pt-PT" sz="2400" dirty="0" err="1"/>
              <a:t>acessados</a:t>
            </a:r>
            <a:r>
              <a:rPr lang="pt-PT" sz="2400" dirty="0"/>
              <a:t> ​​pela última vez. </a:t>
            </a:r>
          </a:p>
          <a:p>
            <a:endParaRPr lang="pt-PT" sz="2400" dirty="0"/>
          </a:p>
          <a:p>
            <a:endParaRPr lang="pt-PT" sz="2400" dirty="0"/>
          </a:p>
          <a:p>
            <a:r>
              <a:rPr lang="pt-PT" sz="2400" b="1" dirty="0">
                <a:highlight>
                  <a:srgbClr val="FFFF00"/>
                </a:highlight>
              </a:rPr>
              <a:t>Você pode usar essas informações para revisar suas políticas.</a:t>
            </a:r>
            <a:endParaRPr lang="en-BR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9742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IAM – Boas </a:t>
            </a:r>
            <a:r>
              <a:rPr lang="en-US" dirty="0" err="1"/>
              <a:t>práticas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12E07-7A2B-145C-28C3-587523CF9801}"/>
              </a:ext>
            </a:extLst>
          </p:cNvPr>
          <p:cNvSpPr txBox="1"/>
          <p:nvPr/>
        </p:nvSpPr>
        <p:spPr>
          <a:xfrm>
            <a:off x="838199" y="1722641"/>
            <a:ext cx="10506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Não</a:t>
            </a:r>
            <a:r>
              <a:rPr lang="en-US" sz="2400" dirty="0"/>
              <a:t> use a </a:t>
            </a:r>
            <a:r>
              <a:rPr lang="en-US" sz="2400" dirty="0" err="1"/>
              <a:t>conta</a:t>
            </a:r>
            <a:r>
              <a:rPr lang="en-US" sz="2400" dirty="0"/>
              <a:t> root, </a:t>
            </a:r>
            <a:r>
              <a:rPr lang="en-US" sz="2400" dirty="0" err="1"/>
              <a:t>exceto</a:t>
            </a:r>
            <a:r>
              <a:rPr lang="en-US" sz="2400" dirty="0"/>
              <a:t> para </a:t>
            </a:r>
            <a:r>
              <a:rPr lang="en-US" sz="2400" dirty="0" err="1"/>
              <a:t>configuração</a:t>
            </a:r>
            <a:r>
              <a:rPr lang="en-US" sz="2400" dirty="0"/>
              <a:t> da </a:t>
            </a:r>
            <a:r>
              <a:rPr lang="en-US" sz="2400" dirty="0" err="1"/>
              <a:t>conta</a:t>
            </a:r>
            <a:r>
              <a:rPr lang="en-US" sz="2400" dirty="0"/>
              <a:t> AWS</a:t>
            </a:r>
          </a:p>
          <a:p>
            <a:r>
              <a:rPr lang="en-US" sz="2400" dirty="0"/>
              <a:t>• Um </a:t>
            </a:r>
            <a:r>
              <a:rPr lang="en-US" sz="2400" dirty="0" err="1"/>
              <a:t>usuário</a:t>
            </a:r>
            <a:r>
              <a:rPr lang="en-US" sz="2400" dirty="0"/>
              <a:t> </a:t>
            </a:r>
            <a:r>
              <a:rPr lang="en-US" sz="2400" dirty="0" err="1"/>
              <a:t>físico</a:t>
            </a:r>
            <a:r>
              <a:rPr lang="en-US" sz="2400" dirty="0"/>
              <a:t> = Um </a:t>
            </a:r>
            <a:r>
              <a:rPr lang="en-US" sz="2400" dirty="0" err="1"/>
              <a:t>usuário</a:t>
            </a:r>
            <a:r>
              <a:rPr lang="en-US" sz="2400" dirty="0"/>
              <a:t> AWS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Atribuir</a:t>
            </a:r>
            <a:r>
              <a:rPr lang="en-US" sz="2400" dirty="0"/>
              <a:t> </a:t>
            </a:r>
            <a:r>
              <a:rPr lang="en-US" sz="2400" dirty="0" err="1"/>
              <a:t>usuários</a:t>
            </a:r>
            <a:r>
              <a:rPr lang="en-US" sz="2400" dirty="0"/>
              <a:t> a </a:t>
            </a:r>
            <a:r>
              <a:rPr lang="en-US" sz="2400" dirty="0" err="1"/>
              <a:t>grupos</a:t>
            </a:r>
            <a:r>
              <a:rPr lang="en-US" sz="2400" dirty="0"/>
              <a:t> e </a:t>
            </a:r>
            <a:r>
              <a:rPr lang="en-US" sz="2400" dirty="0" err="1"/>
              <a:t>atribuir</a:t>
            </a:r>
            <a:r>
              <a:rPr lang="en-US" sz="2400" dirty="0"/>
              <a:t> </a:t>
            </a:r>
            <a:r>
              <a:rPr lang="en-US" sz="2400" dirty="0" err="1"/>
              <a:t>permissões</a:t>
            </a:r>
            <a:r>
              <a:rPr lang="en-US" sz="2400" dirty="0"/>
              <a:t> a </a:t>
            </a:r>
            <a:r>
              <a:rPr lang="en-US" sz="2400" dirty="0" err="1"/>
              <a:t>grupos</a:t>
            </a:r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dirty="0" err="1"/>
              <a:t>Crie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política</a:t>
            </a:r>
            <a:r>
              <a:rPr lang="en-US" sz="2400" dirty="0"/>
              <a:t> de </a:t>
            </a:r>
            <a:r>
              <a:rPr lang="en-US" sz="2400" dirty="0" err="1"/>
              <a:t>senha</a:t>
            </a:r>
            <a:r>
              <a:rPr lang="en-US" sz="2400" dirty="0"/>
              <a:t> forte</a:t>
            </a:r>
          </a:p>
          <a:p>
            <a:r>
              <a:rPr lang="en-US" sz="2400" dirty="0"/>
              <a:t>• Usar e </a:t>
            </a:r>
            <a:r>
              <a:rPr lang="en-US" sz="2400" dirty="0" err="1"/>
              <a:t>impor</a:t>
            </a:r>
            <a:r>
              <a:rPr lang="en-US" sz="2400" dirty="0"/>
              <a:t> o </a:t>
            </a:r>
            <a:r>
              <a:rPr lang="en-US" sz="2400" dirty="0" err="1"/>
              <a:t>uso</a:t>
            </a:r>
            <a:r>
              <a:rPr lang="en-US" sz="2400" dirty="0"/>
              <a:t> de </a:t>
            </a:r>
            <a:r>
              <a:rPr lang="en-US" sz="2400" dirty="0" err="1"/>
              <a:t>autenticação</a:t>
            </a:r>
            <a:r>
              <a:rPr lang="en-US" sz="2400" dirty="0"/>
              <a:t> </a:t>
            </a:r>
            <a:r>
              <a:rPr lang="en-US" sz="2400" dirty="0" err="1"/>
              <a:t>multifator</a:t>
            </a:r>
            <a:r>
              <a:rPr lang="en-US" sz="2400" dirty="0"/>
              <a:t> (MFA)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Criar</a:t>
            </a:r>
            <a:r>
              <a:rPr lang="en-US" sz="2400" dirty="0"/>
              <a:t> e usar roles (</a:t>
            </a:r>
            <a:r>
              <a:rPr lang="en-US" sz="2400" dirty="0" err="1"/>
              <a:t>funções</a:t>
            </a:r>
            <a:r>
              <a:rPr lang="en-US" sz="2400" dirty="0"/>
              <a:t>) para </a:t>
            </a:r>
            <a:r>
              <a:rPr lang="en-US" sz="2400" dirty="0" err="1"/>
              <a:t>conceder</a:t>
            </a:r>
            <a:r>
              <a:rPr lang="en-US" sz="2400" dirty="0"/>
              <a:t> </a:t>
            </a:r>
            <a:r>
              <a:rPr lang="en-US" sz="2400" dirty="0" err="1"/>
              <a:t>permissões</a:t>
            </a:r>
            <a:r>
              <a:rPr lang="en-US" sz="2400" dirty="0"/>
              <a:t> </a:t>
            </a:r>
            <a:r>
              <a:rPr lang="en-US" sz="2400" dirty="0" err="1"/>
              <a:t>aos</a:t>
            </a:r>
            <a:r>
              <a:rPr lang="en-US" sz="2400" dirty="0"/>
              <a:t> </a:t>
            </a:r>
            <a:r>
              <a:rPr lang="en-US" sz="2400" dirty="0" err="1"/>
              <a:t>serviços</a:t>
            </a:r>
            <a:r>
              <a:rPr lang="en-US" sz="2400" dirty="0"/>
              <a:t> da AWS</a:t>
            </a:r>
          </a:p>
          <a:p>
            <a:r>
              <a:rPr lang="en-US" sz="2400" dirty="0"/>
              <a:t>• Use </a:t>
            </a:r>
            <a:r>
              <a:rPr lang="en-US" sz="2400" dirty="0" err="1"/>
              <a:t>chaves</a:t>
            </a:r>
            <a:r>
              <a:rPr lang="en-US" sz="2400" dirty="0"/>
              <a:t> de </a:t>
            </a:r>
            <a:r>
              <a:rPr lang="en-US" sz="2400" dirty="0" err="1"/>
              <a:t>acesso</a:t>
            </a:r>
            <a:r>
              <a:rPr lang="en-US" sz="2400" dirty="0"/>
              <a:t> para </a:t>
            </a:r>
            <a:r>
              <a:rPr lang="en-US" sz="2400" dirty="0" err="1"/>
              <a:t>acesso</a:t>
            </a:r>
            <a:r>
              <a:rPr lang="en-US" sz="2400" dirty="0"/>
              <a:t> </a:t>
            </a:r>
            <a:r>
              <a:rPr lang="en-US" sz="2400" dirty="0" err="1"/>
              <a:t>programático</a:t>
            </a:r>
            <a:r>
              <a:rPr lang="en-US" sz="2400" dirty="0"/>
              <a:t> (CLI/SDK)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Permissões</a:t>
            </a:r>
            <a:r>
              <a:rPr lang="en-US" sz="2400" dirty="0"/>
              <a:t> de auditoria da </a:t>
            </a:r>
            <a:r>
              <a:rPr lang="en-US" sz="2400" dirty="0" err="1"/>
              <a:t>sua</a:t>
            </a:r>
            <a:r>
              <a:rPr lang="en-US" sz="2400" dirty="0"/>
              <a:t> </a:t>
            </a:r>
            <a:r>
              <a:rPr lang="en-US" sz="2400" dirty="0" err="1"/>
              <a:t>conta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o IAM Credentials Report &amp; IAM Access Advisor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Nunca</a:t>
            </a:r>
            <a:r>
              <a:rPr lang="en-US" sz="2400" dirty="0"/>
              <a:t> </a:t>
            </a:r>
            <a:r>
              <a:rPr lang="en-US" sz="2400" dirty="0" err="1"/>
              <a:t>compartilhe</a:t>
            </a:r>
            <a:r>
              <a:rPr lang="en-US" sz="2400" dirty="0"/>
              <a:t> </a:t>
            </a:r>
            <a:r>
              <a:rPr lang="en-US" sz="2400" dirty="0" err="1"/>
              <a:t>usuários</a:t>
            </a:r>
            <a:r>
              <a:rPr lang="en-US" sz="2400" dirty="0"/>
              <a:t> e </a:t>
            </a:r>
            <a:r>
              <a:rPr lang="en-US" sz="2400" dirty="0" err="1"/>
              <a:t>chaves</a:t>
            </a:r>
            <a:r>
              <a:rPr lang="en-US" sz="2400" dirty="0"/>
              <a:t> de </a:t>
            </a:r>
            <a:r>
              <a:rPr lang="en-US" sz="2400" dirty="0" err="1"/>
              <a:t>acesso</a:t>
            </a:r>
            <a:r>
              <a:rPr lang="en-US" sz="2400" dirty="0"/>
              <a:t> do IAM</a:t>
            </a:r>
            <a:endParaRPr lang="en-BR" sz="2400" dirty="0"/>
          </a:p>
        </p:txBody>
      </p:sp>
    </p:spTree>
    <p:extLst>
      <p:ext uri="{BB962C8B-B14F-4D97-AF65-F5344CB8AC3E}">
        <p14:creationId xmlns:p14="http://schemas.microsoft.com/office/powerpoint/2010/main" val="688495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1429222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9019D-7BDD-A87E-4BDF-C11AF5459329}"/>
              </a:ext>
            </a:extLst>
          </p:cNvPr>
          <p:cNvSpPr txBox="1"/>
          <p:nvPr/>
        </p:nvSpPr>
        <p:spPr>
          <a:xfrm>
            <a:off x="838200" y="1800998"/>
            <a:ext cx="91101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sz="2800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1: Qual </a:t>
            </a:r>
            <a:r>
              <a:rPr lang="en-US" sz="2800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sz="2800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sz="2800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definição</a:t>
            </a:r>
            <a:r>
              <a:rPr lang="en-US" sz="2800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sz="2800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adequada</a:t>
            </a:r>
            <a:r>
              <a:rPr lang="en-US" sz="2800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sz="2800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sz="2800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sz="2800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função</a:t>
            </a:r>
            <a:r>
              <a:rPr lang="en-US" sz="2800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44B2A-2A5C-E07E-B918-90EA2EBFEB31}"/>
              </a:ext>
            </a:extLst>
          </p:cNvPr>
          <p:cNvSpPr txBox="1"/>
          <p:nvPr/>
        </p:nvSpPr>
        <p:spPr>
          <a:xfrm>
            <a:off x="1064302" y="320789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 - </a:t>
            </a:r>
          </a:p>
        </p:txBody>
      </p:sp>
    </p:spTree>
    <p:extLst>
      <p:ext uri="{BB962C8B-B14F-4D97-AF65-F5344CB8AC3E}">
        <p14:creationId xmlns:p14="http://schemas.microsoft.com/office/powerpoint/2010/main" val="1350250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1429222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A2E1-070E-C826-EAEE-C494A6A2B3DD}"/>
              </a:ext>
            </a:extLst>
          </p:cNvPr>
          <p:cNvSpPr txBox="1"/>
          <p:nvPr/>
        </p:nvSpPr>
        <p:spPr>
          <a:xfrm>
            <a:off x="1453474" y="1935223"/>
            <a:ext cx="83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3:Qual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resposta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está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INCORRETA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00CC8-9471-F82D-48FD-9FB173C59CB4}"/>
              </a:ext>
            </a:extLst>
          </p:cNvPr>
          <p:cNvSpPr txBox="1"/>
          <p:nvPr/>
        </p:nvSpPr>
        <p:spPr>
          <a:xfrm>
            <a:off x="1453474" y="2479461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5:O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C9775-135C-50CF-9665-0FE952C24253}"/>
              </a:ext>
            </a:extLst>
          </p:cNvPr>
          <p:cNvSpPr txBox="1"/>
          <p:nvPr/>
        </p:nvSpPr>
        <p:spPr>
          <a:xfrm>
            <a:off x="1393612" y="3000660"/>
            <a:ext cx="7528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4:Qual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prática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recomendada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IAM?</a:t>
            </a:r>
          </a:p>
          <a:p>
            <a:endParaRPr lang="en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F2DFB-B03A-32C4-AF18-70B678E69ABF}"/>
              </a:ext>
            </a:extLst>
          </p:cNvPr>
          <p:cNvSpPr txBox="1"/>
          <p:nvPr/>
        </p:nvSpPr>
        <p:spPr>
          <a:xfrm>
            <a:off x="1393612" y="3437894"/>
            <a:ext cx="7256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6:Qual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princípio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aplicar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às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permissões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2A5FD-B331-3B68-B689-1C7D044D7CDB}"/>
              </a:ext>
            </a:extLst>
          </p:cNvPr>
          <p:cNvSpPr txBox="1"/>
          <p:nvPr/>
        </p:nvSpPr>
        <p:spPr>
          <a:xfrm>
            <a:off x="1393612" y="3973764"/>
            <a:ext cx="773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7:O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fazer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para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aumentar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sua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root?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A74AC-6424-A595-8384-8D546585ADE1}"/>
              </a:ext>
            </a:extLst>
          </p:cNvPr>
          <p:cNvSpPr txBox="1"/>
          <p:nvPr/>
        </p:nvSpPr>
        <p:spPr>
          <a:xfrm>
            <a:off x="1393612" y="4425161"/>
            <a:ext cx="97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8:Os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podem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e outros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5B0D4-6757-D6E8-874D-D9067A88199A}"/>
              </a:ext>
            </a:extLst>
          </p:cNvPr>
          <p:cNvSpPr txBox="1"/>
          <p:nvPr/>
        </p:nvSpPr>
        <p:spPr>
          <a:xfrm>
            <a:off x="1337137" y="4992527"/>
            <a:ext cx="951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9:Uma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ou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mais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instruções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 </a:t>
            </a:r>
          </a:p>
          <a:p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declaração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Política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no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seguinte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,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EXCETO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:</a:t>
            </a:r>
          </a:p>
          <a:p>
            <a:endParaRPr lang="en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9019D-7BDD-A87E-4BDF-C11AF5459329}"/>
              </a:ext>
            </a:extLst>
          </p:cNvPr>
          <p:cNvSpPr txBox="1"/>
          <p:nvPr/>
        </p:nvSpPr>
        <p:spPr>
          <a:xfrm>
            <a:off x="1453474" y="1579762"/>
            <a:ext cx="593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1:Qual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definição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adequada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função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F2F5D-7FF9-9ABD-FE46-9B18D64328B6}"/>
              </a:ext>
            </a:extLst>
          </p:cNvPr>
          <p:cNvSpPr txBox="1"/>
          <p:nvPr/>
        </p:nvSpPr>
        <p:spPr>
          <a:xfrm>
            <a:off x="1331479" y="5879834"/>
            <a:ext cx="759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2:Qual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ferramenta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99297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825" y="1825625"/>
            <a:ext cx="9458327" cy="41725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95528">
              <a:lnSpc>
                <a:spcPct val="150000"/>
              </a:lnSpc>
              <a:spcBef>
                <a:spcPts val="870"/>
              </a:spcBef>
              <a:spcAft>
                <a:spcPts val="1044"/>
              </a:spcAft>
              <a:buNone/>
            </a:pPr>
            <a:endParaRPr lang="en-US" sz="1392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660400" y="2242879"/>
            <a:ext cx="10693399" cy="3281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95528">
              <a:buNone/>
            </a:pP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A </a:t>
            </a:r>
            <a:r>
              <a:rPr lang="pt-BR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computação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em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nuvem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fornece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entrega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sob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demanda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de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poder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computacional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, banco de dados,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armazenamento</a:t>
            </a:r>
            <a:r>
              <a:rPr lang="en-US" dirty="0">
                <a:latin typeface="IBMPlexSans"/>
              </a:rPr>
              <a:t>, </a:t>
            </a:r>
            <a:r>
              <a:rPr lang="pt-BR" dirty="0">
                <a:latin typeface="IBMPlexSans"/>
              </a:rPr>
              <a:t>aplicações</a:t>
            </a:r>
            <a:r>
              <a:rPr lang="en-US" dirty="0">
                <a:latin typeface="IBMPlexSans"/>
              </a:rPr>
              <a:t> e outros </a:t>
            </a:r>
            <a:r>
              <a:rPr lang="en-US" dirty="0" err="1">
                <a:latin typeface="IBMPlexSans"/>
              </a:rPr>
              <a:t>recursos</a:t>
            </a:r>
            <a:r>
              <a:rPr lang="en-US" dirty="0">
                <a:latin typeface="IBMPlexSans"/>
              </a:rPr>
              <a:t> de TI </a:t>
            </a:r>
            <a:r>
              <a:rPr lang="en-US" dirty="0" err="1">
                <a:latin typeface="IBMPlexSans"/>
              </a:rPr>
              <a:t>por</a:t>
            </a:r>
            <a:r>
              <a:rPr lang="en-US" dirty="0">
                <a:latin typeface="IBMPlexSans"/>
              </a:rPr>
              <a:t> </a:t>
            </a:r>
            <a:r>
              <a:rPr lang="en-US" dirty="0" err="1">
                <a:latin typeface="IBMPlexSans"/>
              </a:rPr>
              <a:t>meio</a:t>
            </a:r>
            <a:r>
              <a:rPr lang="en-US" dirty="0">
                <a:latin typeface="IBMPlexSans"/>
              </a:rPr>
              <a:t> de </a:t>
            </a:r>
            <a:r>
              <a:rPr lang="en-US" dirty="0" err="1">
                <a:latin typeface="IBMPlexSans"/>
              </a:rPr>
              <a:t>uma</a:t>
            </a:r>
            <a:r>
              <a:rPr lang="en-US" dirty="0">
                <a:latin typeface="IBMPlexSans"/>
              </a:rPr>
              <a:t> </a:t>
            </a:r>
            <a:r>
              <a:rPr lang="en-US" dirty="0" err="1">
                <a:latin typeface="IBMPlexSans"/>
              </a:rPr>
              <a:t>plataforma</a:t>
            </a:r>
            <a:r>
              <a:rPr lang="en-US" dirty="0">
                <a:latin typeface="IBMPlexSans"/>
              </a:rPr>
              <a:t> de </a:t>
            </a:r>
            <a:r>
              <a:rPr lang="en-US" dirty="0" err="1">
                <a:latin typeface="IBMPlexSans"/>
              </a:rPr>
              <a:t>serviços</a:t>
            </a:r>
            <a:r>
              <a:rPr lang="en-US" dirty="0">
                <a:latin typeface="IBMPlexSans"/>
              </a:rPr>
              <a:t> pela internet.</a:t>
            </a:r>
          </a:p>
          <a:p>
            <a:pPr marL="0" indent="0" defTabSz="795528">
              <a:buNone/>
            </a:pPr>
            <a:endParaRPr lang="en-US" sz="2000" dirty="0">
              <a:latin typeface="IBMPlexSans"/>
            </a:endParaRPr>
          </a:p>
          <a:p>
            <a:pPr marL="0" indent="0" defTabSz="795528">
              <a:buNone/>
            </a:pPr>
            <a:endParaRPr lang="en-US" sz="2000" dirty="0">
              <a:latin typeface="IBMPlexSans"/>
            </a:endParaRPr>
          </a:p>
          <a:p>
            <a:pPr marL="0" indent="0" defTabSz="795528">
              <a:buNone/>
            </a:pPr>
            <a:endParaRPr lang="en-US" sz="1566" dirty="0">
              <a:effectLst/>
              <a:latin typeface="IBMPlexSan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1429222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A2E1-070E-C826-EAEE-C494A6A2B3DD}"/>
              </a:ext>
            </a:extLst>
          </p:cNvPr>
          <p:cNvSpPr txBox="1"/>
          <p:nvPr/>
        </p:nvSpPr>
        <p:spPr>
          <a:xfrm>
            <a:off x="1453474" y="1935223"/>
            <a:ext cx="83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3:Qual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resposta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está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INCORRETA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00CC8-9471-F82D-48FD-9FB173C59CB4}"/>
              </a:ext>
            </a:extLst>
          </p:cNvPr>
          <p:cNvSpPr txBox="1"/>
          <p:nvPr/>
        </p:nvSpPr>
        <p:spPr>
          <a:xfrm>
            <a:off x="1453474" y="2479461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5:O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C9775-135C-50CF-9665-0FE952C24253}"/>
              </a:ext>
            </a:extLst>
          </p:cNvPr>
          <p:cNvSpPr txBox="1"/>
          <p:nvPr/>
        </p:nvSpPr>
        <p:spPr>
          <a:xfrm>
            <a:off x="1393612" y="3000660"/>
            <a:ext cx="7528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4:Qual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prática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recomendada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IAM?</a:t>
            </a:r>
          </a:p>
          <a:p>
            <a:endParaRPr lang="en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F2DFB-B03A-32C4-AF18-70B678E69ABF}"/>
              </a:ext>
            </a:extLst>
          </p:cNvPr>
          <p:cNvSpPr txBox="1"/>
          <p:nvPr/>
        </p:nvSpPr>
        <p:spPr>
          <a:xfrm>
            <a:off x="1393612" y="3437894"/>
            <a:ext cx="7256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6:Qual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princípio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aplicar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às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permissões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2A5FD-B331-3B68-B689-1C7D044D7CDB}"/>
              </a:ext>
            </a:extLst>
          </p:cNvPr>
          <p:cNvSpPr txBox="1"/>
          <p:nvPr/>
        </p:nvSpPr>
        <p:spPr>
          <a:xfrm>
            <a:off x="1393612" y="3973764"/>
            <a:ext cx="773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7:O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fazer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para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aumentar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sua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root?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A74AC-6424-A595-8384-8D546585ADE1}"/>
              </a:ext>
            </a:extLst>
          </p:cNvPr>
          <p:cNvSpPr txBox="1"/>
          <p:nvPr/>
        </p:nvSpPr>
        <p:spPr>
          <a:xfrm>
            <a:off x="1393612" y="4425161"/>
            <a:ext cx="97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8:Os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podem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e outros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5B0D4-6757-D6E8-874D-D9067A88199A}"/>
              </a:ext>
            </a:extLst>
          </p:cNvPr>
          <p:cNvSpPr txBox="1"/>
          <p:nvPr/>
        </p:nvSpPr>
        <p:spPr>
          <a:xfrm>
            <a:off x="1337137" y="4992527"/>
            <a:ext cx="951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9:Uma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ou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mais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instruções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 </a:t>
            </a:r>
          </a:p>
          <a:p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declaração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Política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no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seguinte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,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EXCETO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:</a:t>
            </a:r>
          </a:p>
          <a:p>
            <a:endParaRPr lang="en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9019D-7BDD-A87E-4BDF-C11AF5459329}"/>
              </a:ext>
            </a:extLst>
          </p:cNvPr>
          <p:cNvSpPr txBox="1"/>
          <p:nvPr/>
        </p:nvSpPr>
        <p:spPr>
          <a:xfrm>
            <a:off x="1453474" y="1579762"/>
            <a:ext cx="593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1:Qual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definição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adequada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função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F2F5D-7FF9-9ABD-FE46-9B18D64328B6}"/>
              </a:ext>
            </a:extLst>
          </p:cNvPr>
          <p:cNvSpPr txBox="1"/>
          <p:nvPr/>
        </p:nvSpPr>
        <p:spPr>
          <a:xfrm>
            <a:off x="1331479" y="5879834"/>
            <a:ext cx="759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2:Qual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ferramenta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357600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1429222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A2E1-070E-C826-EAEE-C494A6A2B3DD}"/>
              </a:ext>
            </a:extLst>
          </p:cNvPr>
          <p:cNvSpPr txBox="1"/>
          <p:nvPr/>
        </p:nvSpPr>
        <p:spPr>
          <a:xfrm>
            <a:off x="1453474" y="1935223"/>
            <a:ext cx="83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3:Qual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resposta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está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INCORRETA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00CC8-9471-F82D-48FD-9FB173C59CB4}"/>
              </a:ext>
            </a:extLst>
          </p:cNvPr>
          <p:cNvSpPr txBox="1"/>
          <p:nvPr/>
        </p:nvSpPr>
        <p:spPr>
          <a:xfrm>
            <a:off x="1453474" y="2479461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5:O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C9775-135C-50CF-9665-0FE952C24253}"/>
              </a:ext>
            </a:extLst>
          </p:cNvPr>
          <p:cNvSpPr txBox="1"/>
          <p:nvPr/>
        </p:nvSpPr>
        <p:spPr>
          <a:xfrm>
            <a:off x="1393612" y="3000660"/>
            <a:ext cx="7528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4:Qual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prática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recomendada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IAM?</a:t>
            </a:r>
          </a:p>
          <a:p>
            <a:endParaRPr lang="en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F2DFB-B03A-32C4-AF18-70B678E69ABF}"/>
              </a:ext>
            </a:extLst>
          </p:cNvPr>
          <p:cNvSpPr txBox="1"/>
          <p:nvPr/>
        </p:nvSpPr>
        <p:spPr>
          <a:xfrm>
            <a:off x="1393612" y="3437894"/>
            <a:ext cx="7256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6:Qual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princípio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aplicar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às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permissões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2A5FD-B331-3B68-B689-1C7D044D7CDB}"/>
              </a:ext>
            </a:extLst>
          </p:cNvPr>
          <p:cNvSpPr txBox="1"/>
          <p:nvPr/>
        </p:nvSpPr>
        <p:spPr>
          <a:xfrm>
            <a:off x="1393612" y="3973764"/>
            <a:ext cx="773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7:O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fazer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para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aumentar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sua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root?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A74AC-6424-A595-8384-8D546585ADE1}"/>
              </a:ext>
            </a:extLst>
          </p:cNvPr>
          <p:cNvSpPr txBox="1"/>
          <p:nvPr/>
        </p:nvSpPr>
        <p:spPr>
          <a:xfrm>
            <a:off x="1393612" y="4425161"/>
            <a:ext cx="97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8:Os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podem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e outros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5B0D4-6757-D6E8-874D-D9067A88199A}"/>
              </a:ext>
            </a:extLst>
          </p:cNvPr>
          <p:cNvSpPr txBox="1"/>
          <p:nvPr/>
        </p:nvSpPr>
        <p:spPr>
          <a:xfrm>
            <a:off x="1337137" y="4992527"/>
            <a:ext cx="951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9:Uma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ou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mais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instruções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 </a:t>
            </a:r>
          </a:p>
          <a:p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declaração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Política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no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seguinte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,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EXCETO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:</a:t>
            </a:r>
          </a:p>
          <a:p>
            <a:endParaRPr lang="en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9019D-7BDD-A87E-4BDF-C11AF5459329}"/>
              </a:ext>
            </a:extLst>
          </p:cNvPr>
          <p:cNvSpPr txBox="1"/>
          <p:nvPr/>
        </p:nvSpPr>
        <p:spPr>
          <a:xfrm>
            <a:off x="1453474" y="1579762"/>
            <a:ext cx="593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1:Qual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definição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adequada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função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F2F5D-7FF9-9ABD-FE46-9B18D64328B6}"/>
              </a:ext>
            </a:extLst>
          </p:cNvPr>
          <p:cNvSpPr txBox="1"/>
          <p:nvPr/>
        </p:nvSpPr>
        <p:spPr>
          <a:xfrm>
            <a:off x="1331479" y="5879834"/>
            <a:ext cx="759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2:Qual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ferramenta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027867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1429222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A2E1-070E-C826-EAEE-C494A6A2B3DD}"/>
              </a:ext>
            </a:extLst>
          </p:cNvPr>
          <p:cNvSpPr txBox="1"/>
          <p:nvPr/>
        </p:nvSpPr>
        <p:spPr>
          <a:xfrm>
            <a:off x="1453474" y="1935223"/>
            <a:ext cx="83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3:Qual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resposta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está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INCORRETA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00CC8-9471-F82D-48FD-9FB173C59CB4}"/>
              </a:ext>
            </a:extLst>
          </p:cNvPr>
          <p:cNvSpPr txBox="1"/>
          <p:nvPr/>
        </p:nvSpPr>
        <p:spPr>
          <a:xfrm>
            <a:off x="1453474" y="2479461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5:O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C9775-135C-50CF-9665-0FE952C24253}"/>
              </a:ext>
            </a:extLst>
          </p:cNvPr>
          <p:cNvSpPr txBox="1"/>
          <p:nvPr/>
        </p:nvSpPr>
        <p:spPr>
          <a:xfrm>
            <a:off x="1393612" y="3000660"/>
            <a:ext cx="7528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4:Qual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prática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recomendada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IAM?</a:t>
            </a:r>
          </a:p>
          <a:p>
            <a:endParaRPr lang="en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F2DFB-B03A-32C4-AF18-70B678E69ABF}"/>
              </a:ext>
            </a:extLst>
          </p:cNvPr>
          <p:cNvSpPr txBox="1"/>
          <p:nvPr/>
        </p:nvSpPr>
        <p:spPr>
          <a:xfrm>
            <a:off x="1393612" y="3437894"/>
            <a:ext cx="7256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6:Qual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princípio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aplicar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às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permissões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2A5FD-B331-3B68-B689-1C7D044D7CDB}"/>
              </a:ext>
            </a:extLst>
          </p:cNvPr>
          <p:cNvSpPr txBox="1"/>
          <p:nvPr/>
        </p:nvSpPr>
        <p:spPr>
          <a:xfrm>
            <a:off x="1393612" y="3973764"/>
            <a:ext cx="773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7:O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fazer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para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aumentar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sua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root?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A74AC-6424-A595-8384-8D546585ADE1}"/>
              </a:ext>
            </a:extLst>
          </p:cNvPr>
          <p:cNvSpPr txBox="1"/>
          <p:nvPr/>
        </p:nvSpPr>
        <p:spPr>
          <a:xfrm>
            <a:off x="1393612" y="4425161"/>
            <a:ext cx="97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8:Os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podem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e outros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5B0D4-6757-D6E8-874D-D9067A88199A}"/>
              </a:ext>
            </a:extLst>
          </p:cNvPr>
          <p:cNvSpPr txBox="1"/>
          <p:nvPr/>
        </p:nvSpPr>
        <p:spPr>
          <a:xfrm>
            <a:off x="1337137" y="4992527"/>
            <a:ext cx="951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9:Uma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ou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mais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instruções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 </a:t>
            </a:r>
          </a:p>
          <a:p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declaração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Política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no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seguinte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,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EXCETO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:</a:t>
            </a:r>
          </a:p>
          <a:p>
            <a:endParaRPr lang="en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9019D-7BDD-A87E-4BDF-C11AF5459329}"/>
              </a:ext>
            </a:extLst>
          </p:cNvPr>
          <p:cNvSpPr txBox="1"/>
          <p:nvPr/>
        </p:nvSpPr>
        <p:spPr>
          <a:xfrm>
            <a:off x="1453474" y="1579762"/>
            <a:ext cx="593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1:Qual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definição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adequada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função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F2F5D-7FF9-9ABD-FE46-9B18D64328B6}"/>
              </a:ext>
            </a:extLst>
          </p:cNvPr>
          <p:cNvSpPr txBox="1"/>
          <p:nvPr/>
        </p:nvSpPr>
        <p:spPr>
          <a:xfrm>
            <a:off x="1331479" y="5879834"/>
            <a:ext cx="759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2:Qual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ferramenta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59965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1429222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A2E1-070E-C826-EAEE-C494A6A2B3DD}"/>
              </a:ext>
            </a:extLst>
          </p:cNvPr>
          <p:cNvSpPr txBox="1"/>
          <p:nvPr/>
        </p:nvSpPr>
        <p:spPr>
          <a:xfrm>
            <a:off x="1453474" y="1935223"/>
            <a:ext cx="83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3:Qual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resposta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está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INCORRETA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00CC8-9471-F82D-48FD-9FB173C59CB4}"/>
              </a:ext>
            </a:extLst>
          </p:cNvPr>
          <p:cNvSpPr txBox="1"/>
          <p:nvPr/>
        </p:nvSpPr>
        <p:spPr>
          <a:xfrm>
            <a:off x="1453474" y="2479461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5:O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C9775-135C-50CF-9665-0FE952C24253}"/>
              </a:ext>
            </a:extLst>
          </p:cNvPr>
          <p:cNvSpPr txBox="1"/>
          <p:nvPr/>
        </p:nvSpPr>
        <p:spPr>
          <a:xfrm>
            <a:off x="1393612" y="3000660"/>
            <a:ext cx="7528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4:Qual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prática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recomendada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IAM?</a:t>
            </a:r>
          </a:p>
          <a:p>
            <a:endParaRPr lang="en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F2DFB-B03A-32C4-AF18-70B678E69ABF}"/>
              </a:ext>
            </a:extLst>
          </p:cNvPr>
          <p:cNvSpPr txBox="1"/>
          <p:nvPr/>
        </p:nvSpPr>
        <p:spPr>
          <a:xfrm>
            <a:off x="1393612" y="3437894"/>
            <a:ext cx="7256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6:Qual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princípio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aplicar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às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permissões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2A5FD-B331-3B68-B689-1C7D044D7CDB}"/>
              </a:ext>
            </a:extLst>
          </p:cNvPr>
          <p:cNvSpPr txBox="1"/>
          <p:nvPr/>
        </p:nvSpPr>
        <p:spPr>
          <a:xfrm>
            <a:off x="1393612" y="3973764"/>
            <a:ext cx="773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7:O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fazer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para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aumentar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sua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root?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A74AC-6424-A595-8384-8D546585ADE1}"/>
              </a:ext>
            </a:extLst>
          </p:cNvPr>
          <p:cNvSpPr txBox="1"/>
          <p:nvPr/>
        </p:nvSpPr>
        <p:spPr>
          <a:xfrm>
            <a:off x="1393612" y="4425161"/>
            <a:ext cx="97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8:Os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podem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e outros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5B0D4-6757-D6E8-874D-D9067A88199A}"/>
              </a:ext>
            </a:extLst>
          </p:cNvPr>
          <p:cNvSpPr txBox="1"/>
          <p:nvPr/>
        </p:nvSpPr>
        <p:spPr>
          <a:xfrm>
            <a:off x="1337137" y="4992527"/>
            <a:ext cx="951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9:Uma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ou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mais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instruções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 </a:t>
            </a:r>
          </a:p>
          <a:p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declaração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Política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no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seguinte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,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EXCETO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:</a:t>
            </a:r>
          </a:p>
          <a:p>
            <a:endParaRPr lang="en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9019D-7BDD-A87E-4BDF-C11AF5459329}"/>
              </a:ext>
            </a:extLst>
          </p:cNvPr>
          <p:cNvSpPr txBox="1"/>
          <p:nvPr/>
        </p:nvSpPr>
        <p:spPr>
          <a:xfrm>
            <a:off x="1453474" y="1579762"/>
            <a:ext cx="593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1:Qual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definição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adequada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função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F2F5D-7FF9-9ABD-FE46-9B18D64328B6}"/>
              </a:ext>
            </a:extLst>
          </p:cNvPr>
          <p:cNvSpPr txBox="1"/>
          <p:nvPr/>
        </p:nvSpPr>
        <p:spPr>
          <a:xfrm>
            <a:off x="1331479" y="5879834"/>
            <a:ext cx="759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2:Qual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ferramenta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604423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1429222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A2E1-070E-C826-EAEE-C494A6A2B3DD}"/>
              </a:ext>
            </a:extLst>
          </p:cNvPr>
          <p:cNvSpPr txBox="1"/>
          <p:nvPr/>
        </p:nvSpPr>
        <p:spPr>
          <a:xfrm>
            <a:off x="1453474" y="1935223"/>
            <a:ext cx="83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3:Qual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resposta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está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INCORRETA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00CC8-9471-F82D-48FD-9FB173C59CB4}"/>
              </a:ext>
            </a:extLst>
          </p:cNvPr>
          <p:cNvSpPr txBox="1"/>
          <p:nvPr/>
        </p:nvSpPr>
        <p:spPr>
          <a:xfrm>
            <a:off x="1453474" y="2479461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5:O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C9775-135C-50CF-9665-0FE952C24253}"/>
              </a:ext>
            </a:extLst>
          </p:cNvPr>
          <p:cNvSpPr txBox="1"/>
          <p:nvPr/>
        </p:nvSpPr>
        <p:spPr>
          <a:xfrm>
            <a:off x="1393612" y="3000660"/>
            <a:ext cx="7528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4:Qual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prática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recomendada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IAM?</a:t>
            </a:r>
          </a:p>
          <a:p>
            <a:endParaRPr lang="en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F2DFB-B03A-32C4-AF18-70B678E69ABF}"/>
              </a:ext>
            </a:extLst>
          </p:cNvPr>
          <p:cNvSpPr txBox="1"/>
          <p:nvPr/>
        </p:nvSpPr>
        <p:spPr>
          <a:xfrm>
            <a:off x="1393612" y="3437894"/>
            <a:ext cx="7256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6:Qual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princípio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aplicar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às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permissões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2A5FD-B331-3B68-B689-1C7D044D7CDB}"/>
              </a:ext>
            </a:extLst>
          </p:cNvPr>
          <p:cNvSpPr txBox="1"/>
          <p:nvPr/>
        </p:nvSpPr>
        <p:spPr>
          <a:xfrm>
            <a:off x="1393612" y="3973764"/>
            <a:ext cx="773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7:O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fazer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para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aumentar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sua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root?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A74AC-6424-A595-8384-8D546585ADE1}"/>
              </a:ext>
            </a:extLst>
          </p:cNvPr>
          <p:cNvSpPr txBox="1"/>
          <p:nvPr/>
        </p:nvSpPr>
        <p:spPr>
          <a:xfrm>
            <a:off x="1393612" y="4425161"/>
            <a:ext cx="97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8:Os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podem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e outros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5B0D4-6757-D6E8-874D-D9067A88199A}"/>
              </a:ext>
            </a:extLst>
          </p:cNvPr>
          <p:cNvSpPr txBox="1"/>
          <p:nvPr/>
        </p:nvSpPr>
        <p:spPr>
          <a:xfrm>
            <a:off x="1337137" y="4992527"/>
            <a:ext cx="951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9:Uma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ou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mais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instruções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 </a:t>
            </a:r>
          </a:p>
          <a:p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declaração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Política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no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seguinte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,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EXCETO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:</a:t>
            </a:r>
          </a:p>
          <a:p>
            <a:endParaRPr lang="en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9019D-7BDD-A87E-4BDF-C11AF5459329}"/>
              </a:ext>
            </a:extLst>
          </p:cNvPr>
          <p:cNvSpPr txBox="1"/>
          <p:nvPr/>
        </p:nvSpPr>
        <p:spPr>
          <a:xfrm>
            <a:off x="1453474" y="1579762"/>
            <a:ext cx="593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1:Qual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definição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adequada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função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F2F5D-7FF9-9ABD-FE46-9B18D64328B6}"/>
              </a:ext>
            </a:extLst>
          </p:cNvPr>
          <p:cNvSpPr txBox="1"/>
          <p:nvPr/>
        </p:nvSpPr>
        <p:spPr>
          <a:xfrm>
            <a:off x="1331479" y="5879834"/>
            <a:ext cx="759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2:Qual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ferramenta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02290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1429222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A2E1-070E-C826-EAEE-C494A6A2B3DD}"/>
              </a:ext>
            </a:extLst>
          </p:cNvPr>
          <p:cNvSpPr txBox="1"/>
          <p:nvPr/>
        </p:nvSpPr>
        <p:spPr>
          <a:xfrm>
            <a:off x="1453474" y="1935223"/>
            <a:ext cx="83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3:Qual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resposta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está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INCORRETA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00CC8-9471-F82D-48FD-9FB173C59CB4}"/>
              </a:ext>
            </a:extLst>
          </p:cNvPr>
          <p:cNvSpPr txBox="1"/>
          <p:nvPr/>
        </p:nvSpPr>
        <p:spPr>
          <a:xfrm>
            <a:off x="1453474" y="2479461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5:O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C9775-135C-50CF-9665-0FE952C24253}"/>
              </a:ext>
            </a:extLst>
          </p:cNvPr>
          <p:cNvSpPr txBox="1"/>
          <p:nvPr/>
        </p:nvSpPr>
        <p:spPr>
          <a:xfrm>
            <a:off x="1393612" y="3000660"/>
            <a:ext cx="7528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4:Qual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prática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recomendada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IAM?</a:t>
            </a:r>
          </a:p>
          <a:p>
            <a:endParaRPr lang="en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F2DFB-B03A-32C4-AF18-70B678E69ABF}"/>
              </a:ext>
            </a:extLst>
          </p:cNvPr>
          <p:cNvSpPr txBox="1"/>
          <p:nvPr/>
        </p:nvSpPr>
        <p:spPr>
          <a:xfrm>
            <a:off x="1393612" y="3437894"/>
            <a:ext cx="7256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6:Qual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princípio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aplicar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às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permissões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2A5FD-B331-3B68-B689-1C7D044D7CDB}"/>
              </a:ext>
            </a:extLst>
          </p:cNvPr>
          <p:cNvSpPr txBox="1"/>
          <p:nvPr/>
        </p:nvSpPr>
        <p:spPr>
          <a:xfrm>
            <a:off x="1393612" y="3973764"/>
            <a:ext cx="773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7:O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fazer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para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aumentar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sua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root?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A74AC-6424-A595-8384-8D546585ADE1}"/>
              </a:ext>
            </a:extLst>
          </p:cNvPr>
          <p:cNvSpPr txBox="1"/>
          <p:nvPr/>
        </p:nvSpPr>
        <p:spPr>
          <a:xfrm>
            <a:off x="1393612" y="4425161"/>
            <a:ext cx="97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8:Os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podem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e outros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5B0D4-6757-D6E8-874D-D9067A88199A}"/>
              </a:ext>
            </a:extLst>
          </p:cNvPr>
          <p:cNvSpPr txBox="1"/>
          <p:nvPr/>
        </p:nvSpPr>
        <p:spPr>
          <a:xfrm>
            <a:off x="1337137" y="4992527"/>
            <a:ext cx="951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9:Uma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ou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mais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instruções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 </a:t>
            </a:r>
          </a:p>
          <a:p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declaração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Política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no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seguinte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,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EXCETO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:</a:t>
            </a:r>
          </a:p>
          <a:p>
            <a:endParaRPr lang="en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9019D-7BDD-A87E-4BDF-C11AF5459329}"/>
              </a:ext>
            </a:extLst>
          </p:cNvPr>
          <p:cNvSpPr txBox="1"/>
          <p:nvPr/>
        </p:nvSpPr>
        <p:spPr>
          <a:xfrm>
            <a:off x="1453474" y="1579762"/>
            <a:ext cx="593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1:Qual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definição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adequada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função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F2F5D-7FF9-9ABD-FE46-9B18D64328B6}"/>
              </a:ext>
            </a:extLst>
          </p:cNvPr>
          <p:cNvSpPr txBox="1"/>
          <p:nvPr/>
        </p:nvSpPr>
        <p:spPr>
          <a:xfrm>
            <a:off x="1331479" y="5879834"/>
            <a:ext cx="759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2:Qual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ferramenta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9017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1429222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A2E1-070E-C826-EAEE-C494A6A2B3DD}"/>
              </a:ext>
            </a:extLst>
          </p:cNvPr>
          <p:cNvSpPr txBox="1"/>
          <p:nvPr/>
        </p:nvSpPr>
        <p:spPr>
          <a:xfrm>
            <a:off x="1453474" y="1935223"/>
            <a:ext cx="83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3:Qual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resposta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está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INCORRETA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00CC8-9471-F82D-48FD-9FB173C59CB4}"/>
              </a:ext>
            </a:extLst>
          </p:cNvPr>
          <p:cNvSpPr txBox="1"/>
          <p:nvPr/>
        </p:nvSpPr>
        <p:spPr>
          <a:xfrm>
            <a:off x="1453474" y="2479461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5:O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C9775-135C-50CF-9665-0FE952C24253}"/>
              </a:ext>
            </a:extLst>
          </p:cNvPr>
          <p:cNvSpPr txBox="1"/>
          <p:nvPr/>
        </p:nvSpPr>
        <p:spPr>
          <a:xfrm>
            <a:off x="1393612" y="3000660"/>
            <a:ext cx="7528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4:Qual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prática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recomendada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IAM?</a:t>
            </a:r>
          </a:p>
          <a:p>
            <a:endParaRPr lang="en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F2DFB-B03A-32C4-AF18-70B678E69ABF}"/>
              </a:ext>
            </a:extLst>
          </p:cNvPr>
          <p:cNvSpPr txBox="1"/>
          <p:nvPr/>
        </p:nvSpPr>
        <p:spPr>
          <a:xfrm>
            <a:off x="1393612" y="3437894"/>
            <a:ext cx="7256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6:Qual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princípio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aplicar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às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permissões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2A5FD-B331-3B68-B689-1C7D044D7CDB}"/>
              </a:ext>
            </a:extLst>
          </p:cNvPr>
          <p:cNvSpPr txBox="1"/>
          <p:nvPr/>
        </p:nvSpPr>
        <p:spPr>
          <a:xfrm>
            <a:off x="1393612" y="3973764"/>
            <a:ext cx="773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7:O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fazer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para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aumentar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sua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root?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A74AC-6424-A595-8384-8D546585ADE1}"/>
              </a:ext>
            </a:extLst>
          </p:cNvPr>
          <p:cNvSpPr txBox="1"/>
          <p:nvPr/>
        </p:nvSpPr>
        <p:spPr>
          <a:xfrm>
            <a:off x="1393612" y="4425161"/>
            <a:ext cx="97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8:Os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podem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e outros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5B0D4-6757-D6E8-874D-D9067A88199A}"/>
              </a:ext>
            </a:extLst>
          </p:cNvPr>
          <p:cNvSpPr txBox="1"/>
          <p:nvPr/>
        </p:nvSpPr>
        <p:spPr>
          <a:xfrm>
            <a:off x="1337137" y="4992527"/>
            <a:ext cx="951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9:Uma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ou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mais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instruções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 </a:t>
            </a:r>
          </a:p>
          <a:p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declaração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Política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no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seguinte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,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EXCETO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:</a:t>
            </a:r>
          </a:p>
          <a:p>
            <a:endParaRPr lang="en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9019D-7BDD-A87E-4BDF-C11AF5459329}"/>
              </a:ext>
            </a:extLst>
          </p:cNvPr>
          <p:cNvSpPr txBox="1"/>
          <p:nvPr/>
        </p:nvSpPr>
        <p:spPr>
          <a:xfrm>
            <a:off x="1453474" y="1579762"/>
            <a:ext cx="593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1:Qual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definição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adequada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função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F2F5D-7FF9-9ABD-FE46-9B18D64328B6}"/>
              </a:ext>
            </a:extLst>
          </p:cNvPr>
          <p:cNvSpPr txBox="1"/>
          <p:nvPr/>
        </p:nvSpPr>
        <p:spPr>
          <a:xfrm>
            <a:off x="1331479" y="5879834"/>
            <a:ext cx="759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2:Qual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ferramenta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60957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1429222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A2E1-070E-C826-EAEE-C494A6A2B3DD}"/>
              </a:ext>
            </a:extLst>
          </p:cNvPr>
          <p:cNvSpPr txBox="1"/>
          <p:nvPr/>
        </p:nvSpPr>
        <p:spPr>
          <a:xfrm>
            <a:off x="1453474" y="1935223"/>
            <a:ext cx="83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3:Qual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resposta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está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INCORRETA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00CC8-9471-F82D-48FD-9FB173C59CB4}"/>
              </a:ext>
            </a:extLst>
          </p:cNvPr>
          <p:cNvSpPr txBox="1"/>
          <p:nvPr/>
        </p:nvSpPr>
        <p:spPr>
          <a:xfrm>
            <a:off x="1453474" y="2479461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5:O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C9775-135C-50CF-9665-0FE952C24253}"/>
              </a:ext>
            </a:extLst>
          </p:cNvPr>
          <p:cNvSpPr txBox="1"/>
          <p:nvPr/>
        </p:nvSpPr>
        <p:spPr>
          <a:xfrm>
            <a:off x="1393612" y="3000660"/>
            <a:ext cx="7528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4:Qual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prática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recomendada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IAM?</a:t>
            </a:r>
          </a:p>
          <a:p>
            <a:endParaRPr lang="en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F2DFB-B03A-32C4-AF18-70B678E69ABF}"/>
              </a:ext>
            </a:extLst>
          </p:cNvPr>
          <p:cNvSpPr txBox="1"/>
          <p:nvPr/>
        </p:nvSpPr>
        <p:spPr>
          <a:xfrm>
            <a:off x="1393612" y="3437894"/>
            <a:ext cx="7256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6:Qual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princípio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aplicar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relação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às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permissões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2A5FD-B331-3B68-B689-1C7D044D7CDB}"/>
              </a:ext>
            </a:extLst>
          </p:cNvPr>
          <p:cNvSpPr txBox="1"/>
          <p:nvPr/>
        </p:nvSpPr>
        <p:spPr>
          <a:xfrm>
            <a:off x="1393612" y="3973764"/>
            <a:ext cx="773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7:O que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você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deve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fazer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para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aumentar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sua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root?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A74AC-6424-A595-8384-8D546585ADE1}"/>
              </a:ext>
            </a:extLst>
          </p:cNvPr>
          <p:cNvSpPr txBox="1"/>
          <p:nvPr/>
        </p:nvSpPr>
        <p:spPr>
          <a:xfrm>
            <a:off x="1393612" y="4425161"/>
            <a:ext cx="97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8:Os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podem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conter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do IAM e outros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grupos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usuários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5B0D4-6757-D6E8-874D-D9067A88199A}"/>
              </a:ext>
            </a:extLst>
          </p:cNvPr>
          <p:cNvSpPr txBox="1"/>
          <p:nvPr/>
        </p:nvSpPr>
        <p:spPr>
          <a:xfrm>
            <a:off x="1337137" y="4992527"/>
            <a:ext cx="951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9:Uma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política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ou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mais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instruções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. </a:t>
            </a:r>
          </a:p>
          <a:p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declaração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em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Política IAM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consiste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no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seguinte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, </a:t>
            </a:r>
            <a:r>
              <a:rPr lang="en-US" b="1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EXCETO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 :</a:t>
            </a:r>
          </a:p>
          <a:p>
            <a:endParaRPr lang="en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9019D-7BDD-A87E-4BDF-C11AF5459329}"/>
              </a:ext>
            </a:extLst>
          </p:cNvPr>
          <p:cNvSpPr txBox="1"/>
          <p:nvPr/>
        </p:nvSpPr>
        <p:spPr>
          <a:xfrm>
            <a:off x="1453474" y="1579762"/>
            <a:ext cx="593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1:Qual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definição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adequada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função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F2F5D-7FF9-9ABD-FE46-9B18D64328B6}"/>
              </a:ext>
            </a:extLst>
          </p:cNvPr>
          <p:cNvSpPr txBox="1"/>
          <p:nvPr/>
        </p:nvSpPr>
        <p:spPr>
          <a:xfrm>
            <a:off x="1331479" y="5879834"/>
            <a:ext cx="759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Pergunta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2:Qual das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alternativas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a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seguir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é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uma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ferramenta de </a:t>
            </a:r>
            <a:r>
              <a:rPr lang="en-US" b="0" i="0" dirty="0" err="1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segurança</a:t>
            </a:r>
            <a:r>
              <a:rPr lang="en-US" b="0" i="0" dirty="0">
                <a:solidFill>
                  <a:srgbClr val="2D2F31"/>
                </a:solidFill>
                <a:effectLst/>
                <a:highlight>
                  <a:srgbClr val="FFFFFF"/>
                </a:highlight>
                <a:latin typeface="Udemy Sans"/>
              </a:rPr>
              <a:t> IAM?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071655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de </a:t>
            </a:r>
            <a:r>
              <a:rPr lang="en-US" dirty="0" err="1"/>
              <a:t>prova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12E07-7A2B-145C-28C3-587523CF9801}"/>
              </a:ext>
            </a:extLst>
          </p:cNvPr>
          <p:cNvSpPr txBox="1"/>
          <p:nvPr/>
        </p:nvSpPr>
        <p:spPr>
          <a:xfrm>
            <a:off x="838199" y="1722641"/>
            <a:ext cx="1050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R" sz="2400" dirty="0"/>
          </a:p>
        </p:txBody>
      </p:sp>
    </p:spTree>
    <p:extLst>
      <p:ext uri="{BB962C8B-B14F-4D97-AF65-F5344CB8AC3E}">
        <p14:creationId xmlns:p14="http://schemas.microsoft.com/office/powerpoint/2010/main" val="1636177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de </a:t>
            </a:r>
            <a:r>
              <a:rPr lang="en-US" dirty="0" err="1"/>
              <a:t>prova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12E07-7A2B-145C-28C3-587523CF9801}"/>
              </a:ext>
            </a:extLst>
          </p:cNvPr>
          <p:cNvSpPr txBox="1"/>
          <p:nvPr/>
        </p:nvSpPr>
        <p:spPr>
          <a:xfrm>
            <a:off x="838199" y="1722641"/>
            <a:ext cx="1050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R" sz="2400" dirty="0"/>
          </a:p>
        </p:txBody>
      </p:sp>
    </p:spTree>
    <p:extLst>
      <p:ext uri="{BB962C8B-B14F-4D97-AF65-F5344CB8AC3E}">
        <p14:creationId xmlns:p14="http://schemas.microsoft.com/office/powerpoint/2010/main" val="421800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825" y="1825625"/>
            <a:ext cx="9458327" cy="41725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95528">
              <a:lnSpc>
                <a:spcPct val="150000"/>
              </a:lnSpc>
              <a:spcBef>
                <a:spcPts val="870"/>
              </a:spcBef>
              <a:spcAft>
                <a:spcPts val="1044"/>
              </a:spcAft>
              <a:buNone/>
            </a:pPr>
            <a:endParaRPr lang="en-US" sz="1392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660400" y="2242879"/>
            <a:ext cx="10693399" cy="3281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95528">
              <a:buNone/>
            </a:pPr>
            <a:r>
              <a:rPr lang="en-US" sz="3200" dirty="0">
                <a:latin typeface="IBMPlexSans"/>
              </a:rPr>
              <a:t>O que </a:t>
            </a:r>
            <a:r>
              <a:rPr lang="en-US" sz="3200" dirty="0" err="1">
                <a:latin typeface="IBMPlexSans"/>
              </a:rPr>
              <a:t>nos</a:t>
            </a:r>
            <a:r>
              <a:rPr lang="en-US" sz="3200" dirty="0">
                <a:latin typeface="IBMPlexSans"/>
              </a:rPr>
              <a:t> </a:t>
            </a:r>
            <a:r>
              <a:rPr lang="en-US" sz="3200" dirty="0" err="1">
                <a:latin typeface="IBMPlexSans"/>
              </a:rPr>
              <a:t>motiva</a:t>
            </a:r>
            <a:r>
              <a:rPr lang="en-US" sz="3200" dirty="0">
                <a:latin typeface="IBMPlexSans"/>
              </a:rPr>
              <a:t> a </a:t>
            </a:r>
            <a:r>
              <a:rPr lang="pt-BR" sz="3200" dirty="0">
                <a:latin typeface="IBMPlexSans"/>
              </a:rPr>
              <a:t>utilizar</a:t>
            </a:r>
            <a:r>
              <a:rPr lang="en-US" sz="3200" dirty="0">
                <a:latin typeface="IBMPlexSans"/>
              </a:rPr>
              <a:t> Cloud Computing?</a:t>
            </a:r>
          </a:p>
          <a:p>
            <a:pPr marL="0" indent="0" defTabSz="795528">
              <a:buNone/>
            </a:pPr>
            <a:endParaRPr lang="en-US" sz="2000" dirty="0">
              <a:latin typeface="IBMPlexSans"/>
            </a:endParaRPr>
          </a:p>
          <a:p>
            <a:pPr marL="0" indent="0" defTabSz="795528">
              <a:buNone/>
            </a:pPr>
            <a:endParaRPr lang="en-US" sz="1566" dirty="0">
              <a:effectLst/>
              <a:latin typeface="IBMPlexSan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1388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de </a:t>
            </a:r>
            <a:r>
              <a:rPr lang="en-US" dirty="0" err="1"/>
              <a:t>prova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12E07-7A2B-145C-28C3-587523CF9801}"/>
              </a:ext>
            </a:extLst>
          </p:cNvPr>
          <p:cNvSpPr txBox="1"/>
          <p:nvPr/>
        </p:nvSpPr>
        <p:spPr>
          <a:xfrm>
            <a:off x="838199" y="1722641"/>
            <a:ext cx="1050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R" sz="2400" dirty="0"/>
          </a:p>
        </p:txBody>
      </p:sp>
    </p:spTree>
    <p:extLst>
      <p:ext uri="{BB962C8B-B14F-4D97-AF65-F5344CB8AC3E}">
        <p14:creationId xmlns:p14="http://schemas.microsoft.com/office/powerpoint/2010/main" val="1905899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de </a:t>
            </a:r>
            <a:r>
              <a:rPr lang="en-US" dirty="0" err="1"/>
              <a:t>prova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12E07-7A2B-145C-28C3-587523CF9801}"/>
              </a:ext>
            </a:extLst>
          </p:cNvPr>
          <p:cNvSpPr txBox="1"/>
          <p:nvPr/>
        </p:nvSpPr>
        <p:spPr>
          <a:xfrm>
            <a:off x="838199" y="1722641"/>
            <a:ext cx="1050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R" sz="2400" dirty="0"/>
          </a:p>
        </p:txBody>
      </p:sp>
    </p:spTree>
    <p:extLst>
      <p:ext uri="{BB962C8B-B14F-4D97-AF65-F5344CB8AC3E}">
        <p14:creationId xmlns:p14="http://schemas.microsoft.com/office/powerpoint/2010/main" val="1747946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Questoes</a:t>
            </a:r>
            <a:r>
              <a:rPr lang="en-US" dirty="0"/>
              <a:t> de </a:t>
            </a:r>
            <a:r>
              <a:rPr lang="en-US" dirty="0" err="1"/>
              <a:t>prova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12E07-7A2B-145C-28C3-587523CF9801}"/>
              </a:ext>
            </a:extLst>
          </p:cNvPr>
          <p:cNvSpPr txBox="1"/>
          <p:nvPr/>
        </p:nvSpPr>
        <p:spPr>
          <a:xfrm>
            <a:off x="838199" y="1722641"/>
            <a:ext cx="1050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R" sz="2400" dirty="0"/>
          </a:p>
        </p:txBody>
      </p:sp>
    </p:spTree>
    <p:extLst>
      <p:ext uri="{BB962C8B-B14F-4D97-AF65-F5344CB8AC3E}">
        <p14:creationId xmlns:p14="http://schemas.microsoft.com/office/powerpoint/2010/main" val="1476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áfico num documento e uma caneta">
            <a:extLst>
              <a:ext uri="{FF2B5EF4-FFF2-40B4-BE49-F238E27FC236}">
                <a16:creationId xmlns:a16="http://schemas.microsoft.com/office/drawing/2014/main" id="{859B3B59-3446-A15E-A12D-DA9F25D13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93800"/>
            <a:ext cx="3637521" cy="4699000"/>
          </a:xfrm>
        </p:spPr>
        <p:txBody>
          <a:bodyPr anchor="ctr">
            <a:normAutofit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Computing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Motivadores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to Market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Depende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Estabilizar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consumo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Dispensar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Hardware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Reduzir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esforço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operacioanal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Aumentar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resiliencia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Arquiteturas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inteligentes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Inovação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76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Esfera de rede e nós">
            <a:extLst>
              <a:ext uri="{FF2B5EF4-FFF2-40B4-BE49-F238E27FC236}">
                <a16:creationId xmlns:a16="http://schemas.microsoft.com/office/drawing/2014/main" id="{F3223155-A6D3-9ED1-AEC1-3FE906A95A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676" r="-1" b="2232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Cloud Computing</a:t>
            </a: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3FC80588-7E11-33A4-390E-3CC2561BAC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66387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890805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O que </a:t>
            </a:r>
            <a:r>
              <a:rPr lang="en-US" sz="5200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825" y="1825625"/>
            <a:ext cx="9458327" cy="41725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95528">
              <a:lnSpc>
                <a:spcPct val="150000"/>
              </a:lnSpc>
              <a:spcBef>
                <a:spcPts val="870"/>
              </a:spcBef>
              <a:spcAft>
                <a:spcPts val="1044"/>
              </a:spcAft>
              <a:buNone/>
            </a:pPr>
            <a:endParaRPr lang="en-US" sz="1392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660401" y="1795204"/>
            <a:ext cx="10693399" cy="4424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i="0" dirty="0">
              <a:solidFill>
                <a:srgbClr val="161B3D"/>
              </a:solidFill>
              <a:effectLst/>
              <a:latin typeface="Noto Sans" panose="020B0604020202020204" pitchFamily="34" charset="0"/>
            </a:endParaRPr>
          </a:p>
          <a:p>
            <a:r>
              <a:rPr lang="en-US" sz="1800" b="1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IaaS 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- </a:t>
            </a:r>
            <a:r>
              <a:rPr lang="en-US" sz="1800" b="0" i="1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Infrastructure as a Service, que </a:t>
            </a:r>
            <a:r>
              <a:rPr lang="en-US" sz="1800" b="0" i="1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trata</a:t>
            </a:r>
            <a:r>
              <a:rPr lang="en-US" sz="1800" b="0" i="1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-se da 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infraestrutura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 de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computação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provisionada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 e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gerenciada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 pela Internet.</a:t>
            </a:r>
            <a:endParaRPr lang="en-US" sz="1800" dirty="0">
              <a:effectLst/>
              <a:latin typeface="IBMPlexSans"/>
            </a:endParaRPr>
          </a:p>
          <a:p>
            <a:pPr algn="l"/>
            <a:endParaRPr lang="en-US" sz="1800" b="1" dirty="0">
              <a:solidFill>
                <a:srgbClr val="161B3D"/>
              </a:solidFill>
              <a:latin typeface="Noto Sans" panose="020B0604020202020204" pitchFamily="34" charset="0"/>
            </a:endParaRPr>
          </a:p>
          <a:p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O </a:t>
            </a:r>
            <a:r>
              <a:rPr lang="en-US" sz="1800" b="1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PaaS 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-</a:t>
            </a:r>
            <a:r>
              <a:rPr lang="en-US" sz="1800" b="0" i="1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 Platform as a Service 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- Plataforma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como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serviço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é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resultado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dos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avanços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da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tecnologia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em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nuvem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entregando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aplicações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robustas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porém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flexíveis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para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diversos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recursos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da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tecnologia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.</a:t>
            </a:r>
            <a:endParaRPr lang="en-US" sz="1800" b="1" dirty="0">
              <a:solidFill>
                <a:srgbClr val="161B3D"/>
              </a:solidFill>
              <a:latin typeface="Noto Sans" panose="020B0604020202020204" pitchFamily="34" charset="0"/>
            </a:endParaRPr>
          </a:p>
          <a:p>
            <a:pPr algn="l"/>
            <a:endParaRPr lang="en-US" sz="1800" b="1" i="0" dirty="0">
              <a:solidFill>
                <a:srgbClr val="161B3D"/>
              </a:solidFill>
              <a:effectLst/>
              <a:latin typeface="Noto Sans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SaaS 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é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a sigla</a:t>
            </a:r>
            <a:r>
              <a:rPr lang="en-US" sz="1800" b="1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 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de </a:t>
            </a:r>
            <a:r>
              <a:rPr lang="en-US" sz="1800" b="0" i="1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Software as a Service para </a:t>
            </a:r>
            <a:r>
              <a:rPr lang="en-US" sz="1800" b="0" i="1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definir</a:t>
            </a:r>
            <a:r>
              <a:rPr lang="en-US" sz="1800" b="0" i="1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 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um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modelo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de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tecnologias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softwares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e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soluções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entregues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por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meio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da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nuvem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pela internet.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161B3D"/>
                </a:solidFill>
                <a:latin typeface="Noto Sans" panose="020B0604020202020204" pitchFamily="34" charset="0"/>
              </a:rPr>
              <a:t>   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Dentro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do SaaS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é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possível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ter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um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escopo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completo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desde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gerenciamento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dos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acessos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até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           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servidores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necessários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para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execução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dos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serviços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tudo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de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maneira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descomplicada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161B3D"/>
              </a:solidFill>
              <a:latin typeface="Noto Sans" panose="020B0604020202020204" pitchFamily="34" charset="0"/>
            </a:endParaRPr>
          </a:p>
          <a:p>
            <a:pPr algn="l"/>
            <a:endParaRPr lang="en-US" sz="1800" b="0" i="0" dirty="0">
              <a:solidFill>
                <a:srgbClr val="161B3D"/>
              </a:solidFill>
              <a:effectLst/>
              <a:latin typeface="Noto Sans" panose="020B0604020202020204" pitchFamily="34" charset="0"/>
            </a:endParaRPr>
          </a:p>
          <a:p>
            <a:pPr defTabSz="795528"/>
            <a:endParaRPr lang="en-US" sz="1800" dirty="0">
              <a:latin typeface="IBMPlexSan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677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Quem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gerencia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0A621-507E-7F32-68E2-C8641CBC9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1987" y="873125"/>
            <a:ext cx="9425182" cy="5683989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90ED80C-C52A-4EE3-1449-35C929C1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409" y="898525"/>
            <a:ext cx="9425182" cy="56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Como o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ficaria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no Churrasco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8ABBF-9546-197A-8D7B-04AFD635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92" y="1208868"/>
            <a:ext cx="7772400" cy="532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9264</TotalTime>
  <Words>2606</Words>
  <Application>Microsoft Macintosh PowerPoint</Application>
  <PresentationFormat>Widescreen</PresentationFormat>
  <Paragraphs>343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AmazonEmber</vt:lpstr>
      <vt:lpstr>AmazonEmberBold</vt:lpstr>
      <vt:lpstr>Arial</vt:lpstr>
      <vt:lpstr>Arial</vt:lpstr>
      <vt:lpstr>Calibri</vt:lpstr>
      <vt:lpstr>Calibri Light</vt:lpstr>
      <vt:lpstr>IBMPlexSans</vt:lpstr>
      <vt:lpstr>Noto Sans</vt:lpstr>
      <vt:lpstr>Udemy Sans</vt:lpstr>
      <vt:lpstr>Office Theme</vt:lpstr>
      <vt:lpstr>Cloud Computing</vt:lpstr>
      <vt:lpstr>Assuntos</vt:lpstr>
      <vt:lpstr>Cloud Computing</vt:lpstr>
      <vt:lpstr>Cloud Computing</vt:lpstr>
      <vt:lpstr>Cloud Computing Motivadores</vt:lpstr>
      <vt:lpstr>Modelos de Cloud Computing</vt:lpstr>
      <vt:lpstr>O que são?</vt:lpstr>
      <vt:lpstr>Quem gerencia?</vt:lpstr>
      <vt:lpstr>Como o modelo ficaria no Churrasco  ? </vt:lpstr>
      <vt:lpstr>Infraestrutura em Cloud Computing</vt:lpstr>
      <vt:lpstr>Infraestrutura Global AWS</vt:lpstr>
      <vt:lpstr>O que é uma Região ?</vt:lpstr>
      <vt:lpstr>O que são as Availability Zones</vt:lpstr>
      <vt:lpstr>Pontos de Presença (Points of Presence)</vt:lpstr>
      <vt:lpstr>IAM</vt:lpstr>
      <vt:lpstr>IAM: Users &amp; Groups</vt:lpstr>
      <vt:lpstr>IAM: Permissions</vt:lpstr>
      <vt:lpstr>IAM Policies (Herança)</vt:lpstr>
      <vt:lpstr>IAM Policies - Estrutura</vt:lpstr>
      <vt:lpstr>IAM – Password Policy</vt:lpstr>
      <vt:lpstr>Multi Factor Authentication - MFA</vt:lpstr>
      <vt:lpstr>MFA Opções de dispositivos</vt:lpstr>
      <vt:lpstr> Como os usuários podem acessar a AWS?</vt:lpstr>
      <vt:lpstr>IAM Roles</vt:lpstr>
      <vt:lpstr>IAM Roles</vt:lpstr>
      <vt:lpstr>IAM Security Tools</vt:lpstr>
      <vt:lpstr>IAM – Boas práticas</vt:lpstr>
      <vt:lpstr>Questoes </vt:lpstr>
      <vt:lpstr>Questoes </vt:lpstr>
      <vt:lpstr>Questoes </vt:lpstr>
      <vt:lpstr>Questoes </vt:lpstr>
      <vt:lpstr>Questoes </vt:lpstr>
      <vt:lpstr>Questoes </vt:lpstr>
      <vt:lpstr>Questoes </vt:lpstr>
      <vt:lpstr>Questoes </vt:lpstr>
      <vt:lpstr>Questoes </vt:lpstr>
      <vt:lpstr>Questoes </vt:lpstr>
      <vt:lpstr>Questoes de prova</vt:lpstr>
      <vt:lpstr>Questoes de prova</vt:lpstr>
      <vt:lpstr>Questoes de prova</vt:lpstr>
      <vt:lpstr>Questoes de prova</vt:lpstr>
      <vt:lpstr>Questoes de prova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subject/>
  <dc:creator>Alan Dantas de Moura</dc:creator>
  <cp:keywords/>
  <dc:description/>
  <cp:lastModifiedBy>Alan Dantas de Moura</cp:lastModifiedBy>
  <cp:revision>11</cp:revision>
  <dcterms:created xsi:type="dcterms:W3CDTF">2023-08-25T02:23:20Z</dcterms:created>
  <dcterms:modified xsi:type="dcterms:W3CDTF">2024-06-19T14:15:36Z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