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79" r:id="rId7"/>
    <p:sldId id="280" r:id="rId8"/>
    <p:sldId id="281" r:id="rId9"/>
    <p:sldId id="282" r:id="rId10"/>
    <p:sldId id="283" r:id="rId11"/>
    <p:sldId id="275"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78" y="15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Leveraging Data for Smart Ticket Pricing at Big Mountain Resort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Presented by Alan Nguyen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46478" y="2346008"/>
            <a:ext cx="5268522" cy="4010341"/>
          </a:xfrm>
        </p:spPr>
        <p:txBody>
          <a:bodyPr>
            <a:normAutofit/>
          </a:bodyPr>
          <a:lstStyle/>
          <a:p>
            <a:r>
              <a:rPr lang="en-US" dirty="0"/>
              <a:t>Big Mountain Resort’s strategy for ticket pricing has relied on charging a premium at $81.00 without taking into consideration market conditions. Additionally, another chairlift has been set up, which has increased operational expenses by $1,540,000 annually.</a:t>
            </a:r>
          </a:p>
          <a:p>
            <a:r>
              <a:rPr lang="en-US" dirty="0"/>
              <a:t>We believe that by using a data-driven model, we can identify opportunities for Big Mountain Resort to increase their revenue by:</a:t>
            </a:r>
          </a:p>
          <a:p>
            <a:endParaRPr lang="en-US" dirty="0"/>
          </a:p>
          <a:p>
            <a:pPr marL="285750" indent="-285750">
              <a:buFont typeface="Arial" panose="020B0604020202020204" pitchFamily="34" charset="0"/>
              <a:buChar char="•"/>
            </a:pPr>
            <a:r>
              <a:rPr lang="en-US" dirty="0"/>
              <a:t>Identifying a competitive ticket price in-line with market rates</a:t>
            </a:r>
          </a:p>
          <a:p>
            <a:pPr marL="285750" indent="-285750">
              <a:buFont typeface="Arial" panose="020B0604020202020204" pitchFamily="34" charset="0"/>
              <a:buChar char="•"/>
            </a:pPr>
            <a:r>
              <a:rPr lang="en-US" dirty="0"/>
              <a:t>Implementing changes to facilities to lower operational costs</a:t>
            </a:r>
          </a:p>
          <a:p>
            <a:r>
              <a:rPr lang="en-US" dirty="0"/>
              <a:t>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798D-B273-574A-81C5-0DF99D2E2A23}"/>
              </a:ext>
            </a:extLst>
          </p:cNvPr>
          <p:cNvSpPr>
            <a:spLocks noGrp="1"/>
          </p:cNvSpPr>
          <p:nvPr>
            <p:ph type="title"/>
          </p:nvPr>
        </p:nvSpPr>
        <p:spPr>
          <a:xfrm>
            <a:off x="1885156" y="235251"/>
            <a:ext cx="8421688" cy="1325563"/>
          </a:xfrm>
        </p:spPr>
        <p:txBody>
          <a:bodyPr/>
          <a:lstStyle/>
          <a:p>
            <a:r>
              <a:rPr lang="en-US" dirty="0"/>
              <a:t>Metrics</a:t>
            </a:r>
          </a:p>
        </p:txBody>
      </p:sp>
      <p:sp>
        <p:nvSpPr>
          <p:cNvPr id="11" name="Slide Number Placeholder 10">
            <a:extLst>
              <a:ext uri="{FF2B5EF4-FFF2-40B4-BE49-F238E27FC236}">
                <a16:creationId xmlns:a16="http://schemas.microsoft.com/office/drawing/2014/main" id="{99FAFBAD-EEB8-F729-2FF1-1E6ECD8CAD3B}"/>
              </a:ext>
            </a:extLst>
          </p:cNvPr>
          <p:cNvSpPr>
            <a:spLocks noGrp="1"/>
          </p:cNvSpPr>
          <p:nvPr>
            <p:ph type="sldNum" sz="quarter" idx="12"/>
          </p:nvPr>
        </p:nvSpPr>
        <p:spPr/>
        <p:txBody>
          <a:bodyPr/>
          <a:lstStyle/>
          <a:p>
            <a:fld id="{B5CEABB6-07DC-46E8-9B57-56EC44A396E5}" type="slidenum">
              <a:rPr lang="en-US" smtClean="0"/>
              <a:t>3</a:t>
            </a:fld>
            <a:endParaRPr lang="en-US" dirty="0"/>
          </a:p>
        </p:txBody>
      </p:sp>
      <p:pic>
        <p:nvPicPr>
          <p:cNvPr id="12" name="Picture 2">
            <a:extLst>
              <a:ext uri="{FF2B5EF4-FFF2-40B4-BE49-F238E27FC236}">
                <a16:creationId xmlns:a16="http://schemas.microsoft.com/office/drawing/2014/main" id="{A953F637-8236-F18D-B341-FFEFE4119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0" y="1119920"/>
            <a:ext cx="5064096" cy="46339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49D91DC-AF8F-EDA9-F91F-9C90CA862019}"/>
              </a:ext>
            </a:extLst>
          </p:cNvPr>
          <p:cNvSpPr txBox="1"/>
          <p:nvPr/>
        </p:nvSpPr>
        <p:spPr>
          <a:xfrm>
            <a:off x="570010" y="5621341"/>
            <a:ext cx="10626259" cy="1200329"/>
          </a:xfrm>
          <a:prstGeom prst="rect">
            <a:avLst/>
          </a:prstGeom>
          <a:noFill/>
        </p:spPr>
        <p:txBody>
          <a:bodyPr wrap="square" rtlCol="0">
            <a:spAutoFit/>
          </a:bodyPr>
          <a:lstStyle/>
          <a:p>
            <a:r>
              <a:rPr lang="en-US" dirty="0"/>
              <a:t>The heatmap and scatterplots display the correlations between resort features and ticket price. Further analysis have determined that features such as vertical drop, snow making, the number of runs, and the number of chairlifts have an important effect on the pricing for tickets. We have modeled 4 possible business strategies that that show the effects from changes on the most desirable facilities.</a:t>
            </a:r>
          </a:p>
        </p:txBody>
      </p:sp>
      <p:pic>
        <p:nvPicPr>
          <p:cNvPr id="2050" name="Picture 2">
            <a:extLst>
              <a:ext uri="{FF2B5EF4-FFF2-40B4-BE49-F238E27FC236}">
                <a16:creationId xmlns:a16="http://schemas.microsoft.com/office/drawing/2014/main" id="{C6222522-B69B-3159-340C-CC4405710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173" y="1119920"/>
            <a:ext cx="5064096" cy="43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4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16F-F667-FE87-4027-F603F01517A9}"/>
              </a:ext>
            </a:extLst>
          </p:cNvPr>
          <p:cNvSpPr>
            <a:spLocks noGrp="1"/>
          </p:cNvSpPr>
          <p:nvPr>
            <p:ph type="ctrTitle"/>
          </p:nvPr>
        </p:nvSpPr>
        <p:spPr>
          <a:xfrm>
            <a:off x="3064600" y="136525"/>
            <a:ext cx="4179570" cy="1524735"/>
          </a:xfrm>
        </p:spPr>
        <p:txBody>
          <a:bodyPr/>
          <a:lstStyle/>
          <a:p>
            <a:r>
              <a:rPr lang="en-US" dirty="0"/>
              <a:t>Scenario 1</a:t>
            </a:r>
          </a:p>
        </p:txBody>
      </p:sp>
      <p:sp>
        <p:nvSpPr>
          <p:cNvPr id="3" name="Subtitle 2">
            <a:extLst>
              <a:ext uri="{FF2B5EF4-FFF2-40B4-BE49-F238E27FC236}">
                <a16:creationId xmlns:a16="http://schemas.microsoft.com/office/drawing/2014/main" id="{944B7E9B-DAA9-A92E-8A4B-204B1A11A2F5}"/>
              </a:ext>
            </a:extLst>
          </p:cNvPr>
          <p:cNvSpPr>
            <a:spLocks noGrp="1"/>
          </p:cNvSpPr>
          <p:nvPr>
            <p:ph type="subTitle" idx="1"/>
          </p:nvPr>
        </p:nvSpPr>
        <p:spPr>
          <a:xfrm>
            <a:off x="3064600" y="1833846"/>
            <a:ext cx="4179570" cy="2004161"/>
          </a:xfrm>
        </p:spPr>
        <p:txBody>
          <a:bodyPr>
            <a:normAutofit fontScale="92500" lnSpcReduction="10000"/>
          </a:bodyPr>
          <a:lstStyle/>
          <a:p>
            <a:r>
              <a:rPr lang="en-US" b="1" dirty="0"/>
              <a:t>Model: </a:t>
            </a:r>
            <a:r>
              <a:rPr lang="en-US" dirty="0"/>
              <a:t>Closing up to </a:t>
            </a:r>
            <a:r>
              <a:rPr lang="en-US" b="1" dirty="0"/>
              <a:t>10 </a:t>
            </a:r>
            <a:r>
              <a:rPr lang="en-US" dirty="0"/>
              <a:t>of the least used runs.</a:t>
            </a:r>
          </a:p>
          <a:p>
            <a:r>
              <a:rPr lang="en-US" b="1" dirty="0"/>
              <a:t>Result: </a:t>
            </a:r>
            <a:r>
              <a:rPr lang="en-US" dirty="0"/>
              <a:t>Closing </a:t>
            </a:r>
            <a:r>
              <a:rPr lang="en-US" b="1" dirty="0"/>
              <a:t>1</a:t>
            </a:r>
            <a:r>
              <a:rPr lang="en-US" dirty="0"/>
              <a:t> run had no effect on ticket pricing/revenue, but closing any number from </a:t>
            </a:r>
            <a:r>
              <a:rPr lang="en-US" b="1" dirty="0"/>
              <a:t>2-10</a:t>
            </a:r>
            <a:r>
              <a:rPr lang="en-US" dirty="0"/>
              <a:t> runs resulted in </a:t>
            </a:r>
            <a:r>
              <a:rPr lang="en-US" b="1" dirty="0"/>
              <a:t>increasing losses.</a:t>
            </a:r>
          </a:p>
          <a:p>
            <a:r>
              <a:rPr lang="en-US" b="1" dirty="0"/>
              <a:t>Suggestion: </a:t>
            </a:r>
            <a:r>
              <a:rPr lang="en-US" dirty="0"/>
              <a:t>We do not advise on closing runs as a business strategy to minimize operation expenses.</a:t>
            </a:r>
            <a:endParaRPr lang="en-US" b="1" dirty="0"/>
          </a:p>
        </p:txBody>
      </p:sp>
      <p:sp>
        <p:nvSpPr>
          <p:cNvPr id="6" name="Slide Number Placeholder 5">
            <a:extLst>
              <a:ext uri="{FF2B5EF4-FFF2-40B4-BE49-F238E27FC236}">
                <a16:creationId xmlns:a16="http://schemas.microsoft.com/office/drawing/2014/main" id="{37AE2D3F-BF0D-9B4E-06A7-2DDEAA265F70}"/>
              </a:ext>
            </a:extLst>
          </p:cNvPr>
          <p:cNvSpPr>
            <a:spLocks noGrp="1"/>
          </p:cNvSpPr>
          <p:nvPr>
            <p:ph type="sldNum" sz="quarter" idx="12"/>
          </p:nvPr>
        </p:nvSpPr>
        <p:spPr/>
        <p:txBody>
          <a:bodyPr/>
          <a:lstStyle/>
          <a:p>
            <a:fld id="{B5CEABB6-07DC-46E8-9B57-56EC44A396E5}" type="slidenum">
              <a:rPr lang="en-US" smtClean="0"/>
              <a:t>4</a:t>
            </a:fld>
            <a:endParaRPr lang="en-US" dirty="0"/>
          </a:p>
        </p:txBody>
      </p:sp>
      <p:pic>
        <p:nvPicPr>
          <p:cNvPr id="3076" name="Picture 4">
            <a:extLst>
              <a:ext uri="{FF2B5EF4-FFF2-40B4-BE49-F238E27FC236}">
                <a16:creationId xmlns:a16="http://schemas.microsoft.com/office/drawing/2014/main" id="{E33AB5B1-C86E-530A-552A-AF9509B3D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4" y="3910226"/>
            <a:ext cx="5202011" cy="28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5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16F-F667-FE87-4027-F603F01517A9}"/>
              </a:ext>
            </a:extLst>
          </p:cNvPr>
          <p:cNvSpPr>
            <a:spLocks noGrp="1"/>
          </p:cNvSpPr>
          <p:nvPr>
            <p:ph type="ctrTitle"/>
          </p:nvPr>
        </p:nvSpPr>
        <p:spPr>
          <a:xfrm>
            <a:off x="3064600" y="136525"/>
            <a:ext cx="4179570" cy="1524735"/>
          </a:xfrm>
        </p:spPr>
        <p:txBody>
          <a:bodyPr/>
          <a:lstStyle/>
          <a:p>
            <a:r>
              <a:rPr lang="en-US" dirty="0"/>
              <a:t>Scenario 2</a:t>
            </a:r>
          </a:p>
        </p:txBody>
      </p:sp>
      <p:sp>
        <p:nvSpPr>
          <p:cNvPr id="3" name="Subtitle 2">
            <a:extLst>
              <a:ext uri="{FF2B5EF4-FFF2-40B4-BE49-F238E27FC236}">
                <a16:creationId xmlns:a16="http://schemas.microsoft.com/office/drawing/2014/main" id="{944B7E9B-DAA9-A92E-8A4B-204B1A11A2F5}"/>
              </a:ext>
            </a:extLst>
          </p:cNvPr>
          <p:cNvSpPr>
            <a:spLocks noGrp="1"/>
          </p:cNvSpPr>
          <p:nvPr>
            <p:ph type="subTitle" idx="1"/>
          </p:nvPr>
        </p:nvSpPr>
        <p:spPr>
          <a:xfrm>
            <a:off x="3064599" y="1833846"/>
            <a:ext cx="7761243" cy="3228011"/>
          </a:xfrm>
        </p:spPr>
        <p:txBody>
          <a:bodyPr>
            <a:normAutofit/>
          </a:bodyPr>
          <a:lstStyle/>
          <a:p>
            <a:r>
              <a:rPr lang="en-US" b="1" dirty="0"/>
              <a:t>Model: </a:t>
            </a:r>
            <a:r>
              <a:rPr lang="en-US" dirty="0"/>
              <a:t>Increasing vertical drop by </a:t>
            </a:r>
            <a:r>
              <a:rPr lang="en-US" b="1" dirty="0"/>
              <a:t>150 feet </a:t>
            </a:r>
            <a:r>
              <a:rPr lang="en-US" dirty="0"/>
              <a:t>and installing an additional chairlift.</a:t>
            </a:r>
          </a:p>
          <a:p>
            <a:r>
              <a:rPr lang="en-US" b="1" dirty="0"/>
              <a:t>Result: </a:t>
            </a:r>
            <a:r>
              <a:rPr lang="en-US" dirty="0"/>
              <a:t>This scenario supports increasing ticket prices by $1.99 resulting in an increased revenue of $3,474,638 over a skiing season.</a:t>
            </a:r>
            <a:endParaRPr lang="en-US" b="1" dirty="0"/>
          </a:p>
          <a:p>
            <a:r>
              <a:rPr lang="en-US" b="1" dirty="0"/>
              <a:t>Suggestion: </a:t>
            </a:r>
            <a:r>
              <a:rPr lang="en-US" dirty="0"/>
              <a:t>We suggest that Big Mountain Resort explores this development plan that would align with the goal of increasing ticket prices while remaining competitive within the given market.</a:t>
            </a:r>
            <a:endParaRPr lang="en-US" b="1" dirty="0"/>
          </a:p>
        </p:txBody>
      </p:sp>
      <p:sp>
        <p:nvSpPr>
          <p:cNvPr id="6" name="Slide Number Placeholder 5">
            <a:extLst>
              <a:ext uri="{FF2B5EF4-FFF2-40B4-BE49-F238E27FC236}">
                <a16:creationId xmlns:a16="http://schemas.microsoft.com/office/drawing/2014/main" id="{37AE2D3F-BF0D-9B4E-06A7-2DDEAA265F70}"/>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113287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16F-F667-FE87-4027-F603F01517A9}"/>
              </a:ext>
            </a:extLst>
          </p:cNvPr>
          <p:cNvSpPr>
            <a:spLocks noGrp="1"/>
          </p:cNvSpPr>
          <p:nvPr>
            <p:ph type="ctrTitle"/>
          </p:nvPr>
        </p:nvSpPr>
        <p:spPr>
          <a:xfrm>
            <a:off x="3064600" y="136525"/>
            <a:ext cx="4179570" cy="1524735"/>
          </a:xfrm>
        </p:spPr>
        <p:txBody>
          <a:bodyPr/>
          <a:lstStyle/>
          <a:p>
            <a:r>
              <a:rPr lang="en-US" dirty="0"/>
              <a:t>Scenario 3</a:t>
            </a:r>
          </a:p>
        </p:txBody>
      </p:sp>
      <p:sp>
        <p:nvSpPr>
          <p:cNvPr id="3" name="Subtitle 2">
            <a:extLst>
              <a:ext uri="{FF2B5EF4-FFF2-40B4-BE49-F238E27FC236}">
                <a16:creationId xmlns:a16="http://schemas.microsoft.com/office/drawing/2014/main" id="{944B7E9B-DAA9-A92E-8A4B-204B1A11A2F5}"/>
              </a:ext>
            </a:extLst>
          </p:cNvPr>
          <p:cNvSpPr>
            <a:spLocks noGrp="1"/>
          </p:cNvSpPr>
          <p:nvPr>
            <p:ph type="subTitle" idx="1"/>
          </p:nvPr>
        </p:nvSpPr>
        <p:spPr>
          <a:xfrm>
            <a:off x="3064599" y="1833846"/>
            <a:ext cx="7761243" cy="3228011"/>
          </a:xfrm>
        </p:spPr>
        <p:txBody>
          <a:bodyPr>
            <a:normAutofit/>
          </a:bodyPr>
          <a:lstStyle/>
          <a:p>
            <a:r>
              <a:rPr lang="en-US" b="1" dirty="0"/>
              <a:t>Model: </a:t>
            </a:r>
            <a:r>
              <a:rPr lang="en-US" dirty="0"/>
              <a:t>Increasing vertical drop by </a:t>
            </a:r>
            <a:r>
              <a:rPr lang="en-US" b="1" dirty="0"/>
              <a:t>150 feet, </a:t>
            </a:r>
            <a:r>
              <a:rPr lang="en-US" dirty="0"/>
              <a:t>installing an additional chairlift, and increasing snowmaking coverage by 2 acres.</a:t>
            </a:r>
          </a:p>
          <a:p>
            <a:r>
              <a:rPr lang="en-US" b="1" dirty="0"/>
              <a:t>Result: </a:t>
            </a:r>
            <a:r>
              <a:rPr lang="en-US" dirty="0"/>
              <a:t>The result of this scenario mirrors </a:t>
            </a:r>
            <a:r>
              <a:rPr lang="en-US" b="1" dirty="0"/>
              <a:t>Scenario 2, </a:t>
            </a:r>
            <a:r>
              <a:rPr lang="en-US" dirty="0"/>
              <a:t>but with an additional cost of running the snowmakers for additional coverage.</a:t>
            </a:r>
            <a:endParaRPr lang="en-US" b="1" dirty="0"/>
          </a:p>
          <a:p>
            <a:r>
              <a:rPr lang="en-US" b="1" dirty="0"/>
              <a:t>Suggestion: </a:t>
            </a:r>
            <a:r>
              <a:rPr lang="en-US" dirty="0"/>
              <a:t>We do not suggest that Big Mountain Resort increases their snowmaking coverage in tandem with adding additional vertical drop or chairlifts as it will increase operational expenses without additional revenue gains.</a:t>
            </a:r>
            <a:endParaRPr lang="en-US" b="1" dirty="0"/>
          </a:p>
        </p:txBody>
      </p:sp>
      <p:sp>
        <p:nvSpPr>
          <p:cNvPr id="6" name="Slide Number Placeholder 5">
            <a:extLst>
              <a:ext uri="{FF2B5EF4-FFF2-40B4-BE49-F238E27FC236}">
                <a16:creationId xmlns:a16="http://schemas.microsoft.com/office/drawing/2014/main" id="{37AE2D3F-BF0D-9B4E-06A7-2DDEAA265F70}"/>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383350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16F-F667-FE87-4027-F603F01517A9}"/>
              </a:ext>
            </a:extLst>
          </p:cNvPr>
          <p:cNvSpPr>
            <a:spLocks noGrp="1"/>
          </p:cNvSpPr>
          <p:nvPr>
            <p:ph type="ctrTitle"/>
          </p:nvPr>
        </p:nvSpPr>
        <p:spPr>
          <a:xfrm>
            <a:off x="3064600" y="136525"/>
            <a:ext cx="4179570" cy="1524735"/>
          </a:xfrm>
        </p:spPr>
        <p:txBody>
          <a:bodyPr/>
          <a:lstStyle/>
          <a:p>
            <a:r>
              <a:rPr lang="en-US" dirty="0"/>
              <a:t>Scenario 4</a:t>
            </a:r>
          </a:p>
        </p:txBody>
      </p:sp>
      <p:sp>
        <p:nvSpPr>
          <p:cNvPr id="3" name="Subtitle 2">
            <a:extLst>
              <a:ext uri="{FF2B5EF4-FFF2-40B4-BE49-F238E27FC236}">
                <a16:creationId xmlns:a16="http://schemas.microsoft.com/office/drawing/2014/main" id="{944B7E9B-DAA9-A92E-8A4B-204B1A11A2F5}"/>
              </a:ext>
            </a:extLst>
          </p:cNvPr>
          <p:cNvSpPr>
            <a:spLocks noGrp="1"/>
          </p:cNvSpPr>
          <p:nvPr>
            <p:ph type="subTitle" idx="1"/>
          </p:nvPr>
        </p:nvSpPr>
        <p:spPr>
          <a:xfrm>
            <a:off x="3064599" y="1833846"/>
            <a:ext cx="7761243" cy="3228011"/>
          </a:xfrm>
        </p:spPr>
        <p:txBody>
          <a:bodyPr>
            <a:normAutofit/>
          </a:bodyPr>
          <a:lstStyle/>
          <a:p>
            <a:r>
              <a:rPr lang="en-US" b="1" dirty="0"/>
              <a:t>Model: </a:t>
            </a:r>
            <a:r>
              <a:rPr lang="en-US" dirty="0"/>
              <a:t>Increase the distance of the longest run by an additional </a:t>
            </a:r>
            <a:r>
              <a:rPr lang="en-US" b="1" dirty="0"/>
              <a:t>0.2 miles </a:t>
            </a:r>
            <a:r>
              <a:rPr lang="en-US" dirty="0"/>
              <a:t>while increasing snowmaking coverage by </a:t>
            </a:r>
            <a:r>
              <a:rPr lang="en-US" b="1" dirty="0"/>
              <a:t>4 acres.</a:t>
            </a:r>
          </a:p>
          <a:p>
            <a:r>
              <a:rPr lang="en-US" b="1" dirty="0"/>
              <a:t>Result: </a:t>
            </a:r>
            <a:r>
              <a:rPr lang="en-US" dirty="0"/>
              <a:t>The model suggests that there will be no difference in revenue</a:t>
            </a:r>
            <a:endParaRPr lang="en-US" b="1" dirty="0"/>
          </a:p>
          <a:p>
            <a:r>
              <a:rPr lang="en-US" b="1" dirty="0"/>
              <a:t>Suggestion: </a:t>
            </a:r>
            <a:r>
              <a:rPr lang="en-US" dirty="0"/>
              <a:t>We do not suggest that Big Mountain Resort pursues this development strategy as there will be increased operational expenses with no revenue gain.</a:t>
            </a:r>
            <a:endParaRPr lang="en-US" b="1" dirty="0"/>
          </a:p>
        </p:txBody>
      </p:sp>
      <p:sp>
        <p:nvSpPr>
          <p:cNvPr id="6" name="Slide Number Placeholder 5">
            <a:extLst>
              <a:ext uri="{FF2B5EF4-FFF2-40B4-BE49-F238E27FC236}">
                <a16:creationId xmlns:a16="http://schemas.microsoft.com/office/drawing/2014/main" id="{37AE2D3F-BF0D-9B4E-06A7-2DDEAA265F70}"/>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335518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36525"/>
            <a:ext cx="5111750" cy="1204912"/>
          </a:xfrm>
        </p:spPr>
        <p:txBody>
          <a:bodyPr/>
          <a:lstStyle/>
          <a:p>
            <a:r>
              <a:rPr lang="en-US" dirty="0"/>
              <a:t>Recommendation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530929"/>
            <a:ext cx="5111750" cy="2416628"/>
          </a:xfrm>
        </p:spPr>
        <p:txBody>
          <a:bodyPr vert="horz" lIns="91440" tIns="45720" rIns="91440" bIns="45720" rtlCol="0" anchor="b">
            <a:normAutofit/>
          </a:bodyPr>
          <a:lstStyle/>
          <a:p>
            <a:r>
              <a:rPr lang="en-US" b="1" dirty="0"/>
              <a:t>Scenario 2 </a:t>
            </a:r>
            <a:r>
              <a:rPr lang="en-US" dirty="0"/>
              <a:t>shows the greatest result within our prediction modeling that shows an increased revenue by approximately </a:t>
            </a:r>
            <a:r>
              <a:rPr lang="en-US" b="1" dirty="0"/>
              <a:t>$3.5 million </a:t>
            </a:r>
            <a:r>
              <a:rPr lang="en-US" dirty="0"/>
              <a:t>per ski season.</a:t>
            </a:r>
          </a:p>
          <a:p>
            <a:endParaRPr lang="en-US" dirty="0"/>
          </a:p>
          <a:p>
            <a:r>
              <a:rPr lang="en-US" dirty="0"/>
              <a:t>We suggest that Big Mountain Resort explores this business strategy as well as conducting additional analysis on other key features using this pricing model.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36525"/>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1341437"/>
            <a:ext cx="5111750" cy="2416628"/>
          </a:xfrm>
        </p:spPr>
        <p:txBody>
          <a:bodyPr vert="horz" lIns="91440" tIns="45720" rIns="91440" bIns="45720" rtlCol="0" anchor="b">
            <a:normAutofit/>
          </a:bodyPr>
          <a:lstStyle/>
          <a:p>
            <a:r>
              <a:rPr lang="en-US" dirty="0"/>
              <a:t>Our pricing model shows that increasing vertical drop and adding chairlifts will allow Big Mountain Resort to increase ticket prices. Further analysis through with the pricing model can be done in order to determine what other business strategies can be pursued to maximize revenue while maintaining or reducing operational costs.</a:t>
            </a:r>
          </a:p>
          <a:p>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37031130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50</TotalTime>
  <Words>551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Leveraging Data for Smart Ticket Pricing at Big Mountain Resort</vt:lpstr>
      <vt:lpstr>Objective</vt:lpstr>
      <vt:lpstr>Metrics</vt:lpstr>
      <vt:lpstr>Scenario 1</vt:lpstr>
      <vt:lpstr>Scenario 2</vt:lpstr>
      <vt:lpstr>Scenario 3</vt:lpstr>
      <vt:lpstr>Scenario 4</vt:lpstr>
      <vt:lpstr>Recommendation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Data for Smart Ticket Pricing at Big Mountain Resort</dc:title>
  <dc:creator>Alan Nguyen</dc:creator>
  <cp:lastModifiedBy>Alan Nguyen</cp:lastModifiedBy>
  <cp:revision>1</cp:revision>
  <dcterms:created xsi:type="dcterms:W3CDTF">2023-06-13T23:06:53Z</dcterms:created>
  <dcterms:modified xsi:type="dcterms:W3CDTF">2023-06-13T23:57:53Z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