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62" r:id="rId6"/>
    <p:sldId id="361" r:id="rId7"/>
    <p:sldId id="377" r:id="rId8"/>
    <p:sldId id="358" r:id="rId9"/>
    <p:sldId id="363" r:id="rId10"/>
    <p:sldId id="365" r:id="rId11"/>
    <p:sldId id="364" r:id="rId12"/>
    <p:sldId id="368" r:id="rId13"/>
    <p:sldId id="366" r:id="rId14"/>
    <p:sldId id="367" r:id="rId15"/>
    <p:sldId id="369" r:id="rId16"/>
    <p:sldId id="370" r:id="rId17"/>
    <p:sldId id="371" r:id="rId18"/>
    <p:sldId id="372" r:id="rId19"/>
    <p:sldId id="373" r:id="rId20"/>
    <p:sldId id="375" r:id="rId21"/>
    <p:sldId id="379" r:id="rId22"/>
    <p:sldId id="376" r:id="rId23"/>
    <p:sldId id="378" r:id="rId2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934"/>
  </p:normalViewPr>
  <p:slideViewPr>
    <p:cSldViewPr snapToGrid="0">
      <p:cViewPr varScale="1">
        <p:scale>
          <a:sx n="110" d="100"/>
          <a:sy n="11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01B167-EEDF-4B2A-9B6F-58FEAB464269}" type="datetime1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686CE2-96CC-47C2-B8C3-DE4B608CC03F}" type="datetime1">
              <a:rPr lang="fr-FR" noProof="0" smtClean="0"/>
              <a:t>11/01/2024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553C36-AE66-42A1-BA56-51FF7F8C862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9" name="Sous-titr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>
              <a:lnSpc>
                <a:spcPct val="150000"/>
              </a:lnSpc>
            </a:pPr>
            <a:r>
              <a:rPr lang="fr-FR" noProof="0">
                <a:cs typeface="Calibri"/>
              </a:rPr>
              <a:t>Thème un</a:t>
            </a:r>
          </a:p>
          <a:p>
            <a:pPr rtl="0">
              <a:lnSpc>
                <a:spcPct val="150000"/>
              </a:lnSpc>
            </a:pPr>
            <a:r>
              <a:rPr lang="fr-FR" noProof="0">
                <a:cs typeface="Calibri"/>
              </a:rPr>
              <a:t>Thème deux</a:t>
            </a:r>
          </a:p>
          <a:p>
            <a:pPr rtl="0">
              <a:lnSpc>
                <a:spcPct val="150000"/>
              </a:lnSpc>
            </a:pPr>
            <a:r>
              <a:rPr lang="fr-FR" noProof="0">
                <a:cs typeface="Calibri"/>
              </a:rPr>
              <a:t>Thème trois</a:t>
            </a:r>
          </a:p>
          <a:p>
            <a:pPr rtl="0">
              <a:lnSpc>
                <a:spcPct val="150000"/>
              </a:lnSpc>
            </a:pPr>
            <a:r>
              <a:rPr lang="fr-FR" noProof="0">
                <a:cs typeface="Calibri"/>
              </a:rPr>
              <a:t>Thème quatre</a:t>
            </a:r>
          </a:p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e la date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fr-FR" sz="1300" noProof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space réservé du pied de page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fr-FR" noProof="0">
                <a:solidFill>
                  <a:schemeClr val="bg1"/>
                </a:solidFill>
              </a:rPr>
              <a:t>Exemple de Texte de Pied de page</a:t>
            </a:r>
          </a:p>
        </p:txBody>
      </p:sp>
      <p:sp>
        <p:nvSpPr>
          <p:cNvPr id="18" name="Espace réservé du numéro de diapositive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fr-FR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‹N°›</a:t>
            </a:fld>
            <a:endParaRPr lang="fr-FR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u texte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7" name="Espace réservé du texte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u pied de page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numéro de diapositive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tx1"/>
                </a:solidFill>
              </a:rPr>
              <a:t>Sous-titre</a:t>
            </a:r>
          </a:p>
        </p:txBody>
      </p:sp>
      <p:sp>
        <p:nvSpPr>
          <p:cNvPr id="10" name="Espace réservé de la date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fr-FR" sz="1300" noProof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ésumé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Modifiez le style des sous-titres du masque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noProof="0"/>
              <a:t>20XX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fr-FR" noProof="0">
                <a:solidFill>
                  <a:srgbClr val="FFFFFF"/>
                </a:solidFill>
              </a:rPr>
              <a:t>Exemple de Texte de Pied de page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noProof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>
                <a:solidFill>
                  <a:schemeClr val="bg1"/>
                </a:solidFill>
              </a:rPr>
              <a:t>Exemple de Texte de Pied de page</a:t>
            </a:r>
          </a:p>
        </p:txBody>
      </p:sp>
      <p:sp>
        <p:nvSpPr>
          <p:cNvPr id="12" name="Espace réservé du numéro de diapositive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fr-FR" noProof="0" smtClean="0">
                <a:solidFill>
                  <a:schemeClr val="bg1"/>
                </a:solidFill>
              </a:rPr>
              <a:pPr/>
              <a:t>‹N°›</a:t>
            </a:fld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Espace réservé de la date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 rtl="0">
              <a:defRPr/>
            </a:pPr>
            <a:r>
              <a:rPr lang="fr-FR" sz="1300" noProof="0"/>
              <a:t>20XX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pied de page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fr-FR" noProof="0">
                <a:solidFill>
                  <a:schemeClr val="bg1"/>
                </a:solidFill>
              </a:rPr>
              <a:t>Exemple de Texte de Pied de page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’image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u numéro de diapositive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fr-FR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‹N°›</a:t>
            </a:fld>
            <a:endParaRPr lang="fr-FR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25" name="Espace réservé de la date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 rtl="0"/>
            <a:r>
              <a:rPr lang="fr-FR" noProof="0"/>
              <a:t>20XX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pied de page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Exemple de Texte de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16FFC6-B6FD-417B-BDE1-C6395267D6DB}" type="datetimeFigureOut">
              <a:rPr lang="fr-FR" noProof="0" smtClean="0"/>
              <a:t>11/01/2024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fr-FR" sz="4000" cap="small" spc="100" dirty="0">
                <a:solidFill>
                  <a:srgbClr val="595959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LOGICIEL D’ORGANISATION DE TACHES PERSONNELLES</a:t>
            </a:r>
            <a:endParaRPr lang="fr-FR" sz="13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/>
          <a:lstStyle/>
          <a:p>
            <a:pPr defTabSz="911225">
              <a:lnSpc>
                <a:spcPct val="115000"/>
              </a:lnSpc>
              <a:spcAft>
                <a:spcPts val="500"/>
              </a:spcAft>
            </a:pPr>
            <a:r>
              <a:rPr lang="en-US" sz="1800" dirty="0" err="1">
                <a:solidFill>
                  <a:srgbClr val="A5A5A5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Alann</a:t>
            </a:r>
            <a:r>
              <a:rPr lang="en-US" sz="1800" dirty="0">
                <a:solidFill>
                  <a:srgbClr val="A5A5A5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MONNIER, Fabien TOUBHANS, Farid MARI</a:t>
            </a:r>
            <a:endParaRPr lang="fr-FR" sz="180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– Itération 2</a:t>
            </a:r>
          </a:p>
        </p:txBody>
      </p:sp>
    </p:spTree>
    <p:extLst>
      <p:ext uri="{BB962C8B-B14F-4D97-AF65-F5344CB8AC3E}">
        <p14:creationId xmlns:p14="http://schemas.microsoft.com/office/powerpoint/2010/main" val="83876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3235352" y="1651073"/>
            <a:ext cx="6688041" cy="903446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Continuer le développement de l'interface </a:t>
            </a:r>
            <a:r>
              <a:rPr lang="fr-FR" sz="1600" b="1" dirty="0" err="1"/>
              <a:t>JavaFX</a:t>
            </a:r>
            <a:r>
              <a:rPr lang="fr-FR" sz="1600" b="1" dirty="0"/>
              <a:t> pour les taches listes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Commencer l'implémentation de l'architecture MVC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Restructuration des classes Taches, </a:t>
            </a:r>
            <a:r>
              <a:rPr lang="fr-FR" sz="1600" b="1" dirty="0" err="1"/>
              <a:t>TacheComposite</a:t>
            </a:r>
            <a:r>
              <a:rPr lang="fr-FR" sz="1600" b="1" dirty="0"/>
              <a:t>, </a:t>
            </a:r>
            <a:r>
              <a:rPr lang="fr-FR" sz="1600" b="1" dirty="0" err="1"/>
              <a:t>SousTache</a:t>
            </a:r>
            <a:endParaRPr lang="fr-FR" sz="1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2601204" y="2916235"/>
            <a:ext cx="7956335" cy="1645563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Implémentation de l'architecture MVC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Développement en </a:t>
            </a:r>
            <a:r>
              <a:rPr lang="fr-FR" sz="1600" b="1" dirty="0" err="1"/>
              <a:t>JavaFX</a:t>
            </a:r>
            <a:endParaRPr lang="fr-FR" sz="1600" b="1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Implémentation des tris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Fonctions déplacer et supprimer tâche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Gestion de l'archivage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Affichage détail dès qu'on clique sur bouton détails de la tâche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3598966" y="4883008"/>
            <a:ext cx="5960810" cy="1129308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Gestion dépendance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	Restructuration des classes Taches, </a:t>
            </a:r>
            <a:r>
              <a:rPr lang="fr-FR" sz="1600" b="1" dirty="0" err="1"/>
              <a:t>TacheComposite</a:t>
            </a:r>
            <a:r>
              <a:rPr lang="fr-FR" sz="1600" b="1" dirty="0"/>
              <a:t>, </a:t>
            </a:r>
            <a:r>
              <a:rPr lang="fr-FR" sz="1600" b="1" dirty="0" err="1"/>
              <a:t>SousTache</a:t>
            </a:r>
            <a:endParaRPr lang="fr-FR" sz="1600" b="1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	Continuer l'implémentation de l'architecture MVC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9418569" y="926374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998317" y="3004346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>
            <a:off x="9726628" y="5033460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10636432" y="631364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10451883" y="4649731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419382" y="3420414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28C7B-324A-F1A8-8360-1DFAE28B1F58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A261AA5-967B-6E68-74EF-E34128024706}"/>
              </a:ext>
            </a:extLst>
          </p:cNvPr>
          <p:cNvSpPr txBox="1">
            <a:spLocks/>
          </p:cNvSpPr>
          <p:nvPr/>
        </p:nvSpPr>
        <p:spPr>
          <a:xfrm>
            <a:off x="5141597" y="1152115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400" dirty="0"/>
              <a:t>Diagramme de séquence</a:t>
            </a:r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41D0B-12EF-CA39-D608-789537BE038D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3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4ADCF6-CB46-CB0F-4A65-8029896C0362}"/>
              </a:ext>
            </a:extLst>
          </p:cNvPr>
          <p:cNvCxnSpPr>
            <a:cxnSpLocks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219CB3-DA91-5188-AECB-7F25A245774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64991A-9067-769B-CA8B-D0A6D8B98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t="1296" r="5062" b="3814"/>
          <a:stretch/>
        </p:blipFill>
        <p:spPr bwMode="auto">
          <a:xfrm>
            <a:off x="2560320" y="1695451"/>
            <a:ext cx="8072846" cy="45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8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– Itération 3</a:t>
            </a:r>
          </a:p>
        </p:txBody>
      </p:sp>
    </p:spTree>
    <p:extLst>
      <p:ext uri="{BB962C8B-B14F-4D97-AF65-F5344CB8AC3E}">
        <p14:creationId xmlns:p14="http://schemas.microsoft.com/office/powerpoint/2010/main" val="101082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3038243" y="1679379"/>
            <a:ext cx="6688041" cy="613053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Début Ajout du drag and drop sur les listes et les sous listes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Réflexion et début de développement du digramme de Gantt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2960914" y="2941611"/>
            <a:ext cx="7056693" cy="613053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Ajout des dépendances Mères et Filles entre les tâches et les sous tâches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Réflexion et début de développement du digramme de Gantt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2960914" y="4162280"/>
            <a:ext cx="6842701" cy="871180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 Ajout du drag and drop sur les colonnes, les taches et les sous taches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Réflexion et début de développement du digramme de Gantt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1600" b="1" dirty="0"/>
              <a:t>Création fichiers explication itération 4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9418569" y="926374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998317" y="3004346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 rot="3399797">
            <a:off x="9726628" y="5033460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10636432" y="631364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10636431" y="5416648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419382" y="3420414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3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– Itération 4</a:t>
            </a:r>
          </a:p>
        </p:txBody>
      </p:sp>
    </p:spTree>
    <p:extLst>
      <p:ext uri="{BB962C8B-B14F-4D97-AF65-F5344CB8AC3E}">
        <p14:creationId xmlns:p14="http://schemas.microsoft.com/office/powerpoint/2010/main" val="393613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4153988" y="2021136"/>
            <a:ext cx="4214949" cy="742117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Ajout de la gestion d’alertes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Ajout du CSS pour l’application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3923165" y="3147934"/>
            <a:ext cx="4676594" cy="742117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Développement digramme de Gantt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Restructurer Vue Principale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3823432" y="4340887"/>
            <a:ext cx="4676595" cy="1064776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Gestion des sauvegardes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Trello, explication itération 5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Restructurer Vue Principale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8605785" y="1431471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2045707" y="3195814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 rot="3399797">
            <a:off x="9151862" y="5138296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9823648" y="1136461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10061665" y="5521484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1029166" y="3318938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5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3515006" y="1714425"/>
            <a:ext cx="4961962" cy="967978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b="1" dirty="0"/>
              <a:t>Diagramme de Gantt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b="1" dirty="0"/>
              <a:t>	Erreur ajout </a:t>
            </a:r>
            <a:r>
              <a:rPr lang="fr-FR" b="1" dirty="0" err="1"/>
              <a:t>SousTache</a:t>
            </a:r>
            <a:r>
              <a:rPr lang="fr-FR" b="1" dirty="0"/>
              <a:t> avec une date non cohérente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3538065" y="3195814"/>
            <a:ext cx="4676594" cy="742117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 Diagramme de Gantt	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	- Sauvegarde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3657690" y="4460496"/>
            <a:ext cx="4676595" cy="742117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- Diagramme de Gantt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sz="2000" b="1" dirty="0"/>
              <a:t>	- </a:t>
            </a:r>
            <a:r>
              <a:rPr lang="fr-FR" sz="2000" b="1" dirty="0" err="1"/>
              <a:t>Rectifaction</a:t>
            </a:r>
            <a:r>
              <a:rPr lang="fr-FR" sz="2000" b="1" dirty="0"/>
              <a:t> </a:t>
            </a:r>
            <a:r>
              <a:rPr lang="fr-FR" sz="2000" b="1" dirty="0" err="1"/>
              <a:t>VuePrincipale</a:t>
            </a:r>
            <a:endParaRPr lang="fr-FR" sz="2000" b="1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8605785" y="1431471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1941204" y="3400697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 rot="3399797">
            <a:off x="8913845" y="5138296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9823648" y="1136461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9823648" y="5521484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924663" y="3523821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6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28C7B-324A-F1A8-8360-1DFAE28B1F58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A261AA5-967B-6E68-74EF-E34128024706}"/>
              </a:ext>
            </a:extLst>
          </p:cNvPr>
          <p:cNvSpPr txBox="1">
            <a:spLocks/>
          </p:cNvSpPr>
          <p:nvPr/>
        </p:nvSpPr>
        <p:spPr>
          <a:xfrm>
            <a:off x="5141597" y="1152115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400" dirty="0"/>
              <a:t>Diagramme de séquence</a:t>
            </a:r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41D0B-12EF-CA39-D608-789537BE038D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6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4ADCF6-CB46-CB0F-4A65-8029896C0362}"/>
              </a:ext>
            </a:extLst>
          </p:cNvPr>
          <p:cNvCxnSpPr>
            <a:cxnSpLocks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219CB3-DA91-5188-AECB-7F25A245774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0B6B1-841A-FDAF-0B60-CF377219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59" y="1633471"/>
            <a:ext cx="7740559" cy="46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Final</a:t>
            </a:r>
          </a:p>
        </p:txBody>
      </p:sp>
    </p:spTree>
    <p:extLst>
      <p:ext uri="{BB962C8B-B14F-4D97-AF65-F5344CB8AC3E}">
        <p14:creationId xmlns:p14="http://schemas.microsoft.com/office/powerpoint/2010/main" val="35800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9F633-1A90-2376-7244-ED2B7DD2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anchor="ctr">
            <a:normAutofit/>
          </a:bodyPr>
          <a:lstStyle/>
          <a:p>
            <a:r>
              <a:rPr lang="fr-FR"/>
              <a:t>Sommaire</a:t>
            </a:r>
          </a:p>
        </p:txBody>
      </p:sp>
      <p:pic>
        <p:nvPicPr>
          <p:cNvPr id="15" name="Picture 14" descr="Dessins sur du papier en couleur">
            <a:extLst>
              <a:ext uri="{FF2B5EF4-FFF2-40B4-BE49-F238E27FC236}">
                <a16:creationId xmlns:a16="http://schemas.microsoft.com/office/drawing/2014/main" id="{54DB7371-4FE8-B06D-8DD1-AA8A96CFC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9" r="32586" b="-1"/>
          <a:stretch/>
        </p:blipFill>
        <p:spPr>
          <a:xfrm>
            <a:off x="20" y="10"/>
            <a:ext cx="5659418" cy="685799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B5FB92-79B6-EB40-250A-290E7CECA74C}"/>
              </a:ext>
            </a:extLst>
          </p:cNvPr>
          <p:cNvSpPr/>
          <p:nvPr/>
        </p:nvSpPr>
        <p:spPr>
          <a:xfrm>
            <a:off x="6245352" y="5833872"/>
            <a:ext cx="3118104" cy="62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F0E34-8BDA-2E64-3281-E07A07E1FFBA}"/>
              </a:ext>
            </a:extLst>
          </p:cNvPr>
          <p:cNvSpPr/>
          <p:nvPr/>
        </p:nvSpPr>
        <p:spPr>
          <a:xfrm>
            <a:off x="7365479" y="402336"/>
            <a:ext cx="3118104" cy="62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5E4C5E-CE66-19C7-ECDD-416A200ABCC6}"/>
              </a:ext>
            </a:extLst>
          </p:cNvPr>
          <p:cNvSpPr txBox="1"/>
          <p:nvPr/>
        </p:nvSpPr>
        <p:spPr>
          <a:xfrm>
            <a:off x="6374166" y="1693591"/>
            <a:ext cx="4686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</a:rPr>
              <a:t>Etude préalable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Fonctionnalités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Diagramme de classe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</a:rPr>
              <a:t>Réalisation</a:t>
            </a:r>
          </a:p>
          <a:p>
            <a:pPr marL="800100" lvl="1" indent="-3429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 Itérations &amp; répartition</a:t>
            </a:r>
          </a:p>
          <a:p>
            <a:pPr marL="800100" lvl="1" indent="-3429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Patrons de conceptions </a:t>
            </a:r>
          </a:p>
          <a:p>
            <a:pPr marL="800100" lvl="1" indent="-3429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Diagramme de classe final</a:t>
            </a:r>
          </a:p>
          <a:p>
            <a:pPr>
              <a:buClr>
                <a:schemeClr val="bg2"/>
              </a:buClr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27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625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FC130-D3A3-C9E0-FB94-1E2C2CEEF9FC}"/>
              </a:ext>
            </a:extLst>
          </p:cNvPr>
          <p:cNvSpPr txBox="1">
            <a:spLocks/>
          </p:cNvSpPr>
          <p:nvPr/>
        </p:nvSpPr>
        <p:spPr>
          <a:xfrm>
            <a:off x="3324225" y="704677"/>
            <a:ext cx="6156960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Etude préalable Fonctionnalités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3EAF9BD-C36F-A4C6-9AA2-1FA897DF3A76}"/>
              </a:ext>
            </a:extLst>
          </p:cNvPr>
          <p:cNvSpPr/>
          <p:nvPr/>
        </p:nvSpPr>
        <p:spPr>
          <a:xfrm>
            <a:off x="657225" y="1709736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tâches avec dépendances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125201-FB80-12AF-E74B-F5B71B2DF919}"/>
              </a:ext>
            </a:extLst>
          </p:cNvPr>
          <p:cNvSpPr/>
          <p:nvPr/>
        </p:nvSpPr>
        <p:spPr>
          <a:xfrm>
            <a:off x="3548062" y="1709736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 de nouvelles colonnes (3 de base)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D2C20DF-EB0A-9DB6-D6F0-4E9DE9121A15}"/>
              </a:ext>
            </a:extLst>
          </p:cNvPr>
          <p:cNvSpPr/>
          <p:nvPr/>
        </p:nvSpPr>
        <p:spPr>
          <a:xfrm>
            <a:off x="6438900" y="1709736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Supprimer une tâche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3719D7-BC37-0697-6128-AB87BB4BB965}"/>
              </a:ext>
            </a:extLst>
          </p:cNvPr>
          <p:cNvSpPr/>
          <p:nvPr/>
        </p:nvSpPr>
        <p:spPr>
          <a:xfrm>
            <a:off x="9220200" y="1709736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Archiver une tâche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233CECF-ED00-A0D7-E194-79CAA70C5F21}"/>
              </a:ext>
            </a:extLst>
          </p:cNvPr>
          <p:cNvSpPr/>
          <p:nvPr/>
        </p:nvSpPr>
        <p:spPr>
          <a:xfrm>
            <a:off x="6276974" y="3262139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 en liste et sous-listes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E6B1F7-B5D6-5DA4-89D5-A94232756A0F}"/>
              </a:ext>
            </a:extLst>
          </p:cNvPr>
          <p:cNvSpPr/>
          <p:nvPr/>
        </p:nvSpPr>
        <p:spPr>
          <a:xfrm>
            <a:off x="3324225" y="3262139"/>
            <a:ext cx="2333625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Génération d’un diagramme de Gantt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4A62203-DBCC-472C-0999-D7103346C7B4}"/>
              </a:ext>
            </a:extLst>
          </p:cNvPr>
          <p:cNvSpPr/>
          <p:nvPr/>
        </p:nvSpPr>
        <p:spPr>
          <a:xfrm>
            <a:off x="4343399" y="4786310"/>
            <a:ext cx="3505200" cy="1028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Bonus</a:t>
            </a:r>
          </a:p>
          <a:p>
            <a:pPr algn="ctr"/>
            <a:r>
              <a:rPr lang="fr-FR" sz="1600" dirty="0"/>
              <a:t>Supprimer / Archiver soit avec clic-droit </a:t>
            </a:r>
            <a:r>
              <a:rPr lang="fr-FR" sz="1600" dirty="0">
                <a:sym typeface="Wingdings" panose="05000000000000000000" pitchFamily="2" charset="2"/>
              </a:rPr>
              <a:t> ouverture d’un menu</a:t>
            </a:r>
          </a:p>
          <a:p>
            <a:pPr algn="ctr"/>
            <a:r>
              <a:rPr lang="fr-FR" sz="1600" dirty="0"/>
              <a:t>ou directement avec des boutons</a:t>
            </a:r>
          </a:p>
        </p:txBody>
      </p:sp>
    </p:spTree>
    <p:extLst>
      <p:ext uri="{BB962C8B-B14F-4D97-AF65-F5344CB8AC3E}">
        <p14:creationId xmlns:p14="http://schemas.microsoft.com/office/powerpoint/2010/main" val="5499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FC130-D3A3-C9E0-FB94-1E2C2CEEF9FC}"/>
              </a:ext>
            </a:extLst>
          </p:cNvPr>
          <p:cNvSpPr txBox="1">
            <a:spLocks/>
          </p:cNvSpPr>
          <p:nvPr/>
        </p:nvSpPr>
        <p:spPr>
          <a:xfrm>
            <a:off x="3126377" y="619698"/>
            <a:ext cx="5782491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Réalisation - Patrons de conception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2B9D527-87A0-CC44-9BD1-EF004FCEF503}"/>
              </a:ext>
            </a:extLst>
          </p:cNvPr>
          <p:cNvSpPr txBox="1">
            <a:spLocks/>
          </p:cNvSpPr>
          <p:nvPr/>
        </p:nvSpPr>
        <p:spPr>
          <a:xfrm>
            <a:off x="1214846" y="1214265"/>
            <a:ext cx="4084320" cy="4897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1800" dirty="0"/>
              <a:t>Patron </a:t>
            </a:r>
            <a:r>
              <a:rPr lang="fr-FR" sz="1800" b="1" dirty="0"/>
              <a:t>Singleton</a:t>
            </a:r>
            <a:r>
              <a:rPr lang="fr-FR" sz="1800" dirty="0"/>
              <a:t>:</a:t>
            </a:r>
          </a:p>
          <a:p>
            <a:endParaRPr lang="fr-FR" sz="1600" dirty="0"/>
          </a:p>
          <a:p>
            <a:r>
              <a:rPr lang="fr-FR" sz="1600" dirty="0"/>
              <a:t>Nous avons utilisé le patron Singleton dans la classe Archive afin de s'assurer qu'il n'en existe qu'une seule.</a:t>
            </a:r>
          </a:p>
          <a:p>
            <a:endParaRPr lang="fr-FR" sz="1600" dirty="0"/>
          </a:p>
          <a:p>
            <a:r>
              <a:rPr lang="fr-FR" sz="1600" dirty="0"/>
              <a:t>Notre code repose sur le fait qu'un seul objet archive puisse exister, il était donc essentiel que ce patron soit implémenté dans notre programme.</a:t>
            </a:r>
          </a:p>
          <a:p>
            <a:endParaRPr lang="fr-FR" sz="1600" dirty="0"/>
          </a:p>
          <a:p>
            <a:r>
              <a:rPr lang="fr-FR" sz="1800" dirty="0"/>
              <a:t>Patron </a:t>
            </a:r>
            <a:r>
              <a:rPr lang="fr-FR" sz="1800" b="1" dirty="0"/>
              <a:t>Stratégie</a:t>
            </a:r>
            <a:r>
              <a:rPr lang="fr-FR" sz="1800" dirty="0"/>
              <a:t>:</a:t>
            </a:r>
          </a:p>
          <a:p>
            <a:endParaRPr lang="fr-FR" sz="1600" dirty="0"/>
          </a:p>
          <a:p>
            <a:r>
              <a:rPr lang="fr-FR" sz="1600" dirty="0"/>
              <a:t>Ce patron n'est pas implémenté dans notre code par faute de temps.</a:t>
            </a:r>
          </a:p>
          <a:p>
            <a:endParaRPr lang="fr-FR" sz="1600" dirty="0"/>
          </a:p>
          <a:p>
            <a:r>
              <a:rPr lang="fr-FR" sz="1600" dirty="0"/>
              <a:t>Néanmoins, nous avions prévu de l'ajouter afin de gérer le changement de vue entre </a:t>
            </a:r>
            <a:r>
              <a:rPr lang="fr-FR" sz="1600" dirty="0" err="1"/>
              <a:t>VueColonne</a:t>
            </a:r>
            <a:r>
              <a:rPr lang="fr-FR" sz="1600" dirty="0"/>
              <a:t> et </a:t>
            </a:r>
            <a:r>
              <a:rPr lang="fr-FR" sz="1600" dirty="0" err="1"/>
              <a:t>VueListe</a:t>
            </a:r>
            <a:r>
              <a:rPr lang="fr-FR" sz="1600" dirty="0"/>
              <a:t>. Nous avions rencontré des problèmes quant aux changements entre </a:t>
            </a:r>
            <a:r>
              <a:rPr lang="fr-FR" sz="1600" dirty="0" err="1"/>
              <a:t>HBox</a:t>
            </a:r>
            <a:r>
              <a:rPr lang="fr-FR" sz="1600" dirty="0"/>
              <a:t> et </a:t>
            </a:r>
            <a:r>
              <a:rPr lang="fr-FR" sz="1600" dirty="0" err="1"/>
              <a:t>VBox</a:t>
            </a:r>
            <a:r>
              <a:rPr lang="fr-FR" sz="1600" dirty="0"/>
              <a:t> de ces deux vues et avons régler le problème autrement, mais ce patron stratégie aurait été l'idéal.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A7EB3B0-2A68-33D0-9E22-305D912EDEE0}"/>
              </a:ext>
            </a:extLst>
          </p:cNvPr>
          <p:cNvSpPr txBox="1">
            <a:spLocks/>
          </p:cNvSpPr>
          <p:nvPr/>
        </p:nvSpPr>
        <p:spPr>
          <a:xfrm>
            <a:off x="5852160" y="1436913"/>
            <a:ext cx="4084320" cy="4897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1800" dirty="0"/>
              <a:t>Patron </a:t>
            </a:r>
            <a:r>
              <a:rPr lang="fr-FR" sz="1800" b="1" dirty="0"/>
              <a:t>Observateur</a:t>
            </a:r>
            <a:r>
              <a:rPr lang="fr-FR" sz="1800" dirty="0"/>
              <a:t>:</a:t>
            </a:r>
          </a:p>
          <a:p>
            <a:endParaRPr lang="fr-FR" sz="1600" dirty="0"/>
          </a:p>
          <a:p>
            <a:r>
              <a:rPr lang="fr-FR" sz="1600" dirty="0"/>
              <a:t>Utilisation de l'architecture MVC pour mettre en place l'affichage dynamisé des informations suite à l'interaction de l'utilisateur. Le modèle va contenir toutes les données sur le Trello tel que les différentes </a:t>
            </a:r>
            <a:r>
              <a:rPr lang="fr-FR" sz="1600" dirty="0" err="1"/>
              <a:t>ColonneLignes</a:t>
            </a:r>
            <a:r>
              <a:rPr lang="fr-FR" sz="1600" dirty="0"/>
              <a:t>, les taches.</a:t>
            </a:r>
            <a:br>
              <a:rPr lang="fr-FR" sz="1600" dirty="0"/>
            </a:br>
            <a:endParaRPr lang="fr-FR" sz="1600" dirty="0"/>
          </a:p>
          <a:p>
            <a:r>
              <a:rPr lang="fr-FR" sz="1600" dirty="0"/>
              <a:t>Cela va également appeler des méthodes pour modifier ou récupérer des données comme pour la sauvegarde, l'ajout de dépendance.</a:t>
            </a:r>
            <a:br>
              <a:rPr lang="fr-FR" sz="1600" dirty="0"/>
            </a:br>
            <a:endParaRPr lang="fr-FR" sz="1600" dirty="0"/>
          </a:p>
          <a:p>
            <a:r>
              <a:rPr lang="fr-FR" sz="1600" dirty="0"/>
              <a:t>Nous avons utilisé une seul vue principal nommé </a:t>
            </a:r>
            <a:r>
              <a:rPr lang="fr-FR" sz="1600" dirty="0" err="1"/>
              <a:t>VueBureau</a:t>
            </a:r>
            <a:r>
              <a:rPr lang="fr-FR" sz="1600" dirty="0"/>
              <a:t>. Cette Vue va modifier les informations affichées qu'on soit sur les listes, les colonnes ou l'archivage. </a:t>
            </a:r>
          </a:p>
          <a:p>
            <a:r>
              <a:rPr lang="fr-FR" sz="1600" dirty="0"/>
              <a:t>Enfin les </a:t>
            </a:r>
            <a:r>
              <a:rPr lang="fr-FR" sz="1600" dirty="0" err="1"/>
              <a:t>controleurs</a:t>
            </a:r>
            <a:r>
              <a:rPr lang="fr-FR" sz="1600" dirty="0"/>
              <a:t> vont récupérer les actions de l'utilisateur pour faire les modifications dans le </a:t>
            </a:r>
            <a:r>
              <a:rPr lang="fr-FR" sz="1600" dirty="0" err="1"/>
              <a:t>modele</a:t>
            </a:r>
            <a:r>
              <a:rPr lang="fr-FR" sz="1600" dirty="0"/>
              <a:t> qui seront répercutés sur la vue principal.</a:t>
            </a:r>
          </a:p>
        </p:txBody>
      </p:sp>
    </p:spTree>
    <p:extLst>
      <p:ext uri="{BB962C8B-B14F-4D97-AF65-F5344CB8AC3E}">
        <p14:creationId xmlns:p14="http://schemas.microsoft.com/office/powerpoint/2010/main" val="36527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– Etude préalable</a:t>
            </a:r>
          </a:p>
        </p:txBody>
      </p:sp>
    </p:spTree>
    <p:extLst>
      <p:ext uri="{BB962C8B-B14F-4D97-AF65-F5344CB8AC3E}">
        <p14:creationId xmlns:p14="http://schemas.microsoft.com/office/powerpoint/2010/main" val="41767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3551489" y="1525056"/>
            <a:ext cx="4888998" cy="1064776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Classe Tache, </a:t>
            </a:r>
            <a:r>
              <a:rPr lang="fr-FR" sz="2000" b="1" dirty="0" err="1"/>
              <a:t>SousTache</a:t>
            </a:r>
            <a:r>
              <a:rPr lang="fr-FR" sz="2000" b="1" dirty="0"/>
              <a:t>, </a:t>
            </a:r>
            <a:r>
              <a:rPr lang="fr-FR" sz="2000" b="1" dirty="0" err="1"/>
              <a:t>CompositeTache</a:t>
            </a:r>
            <a:r>
              <a:rPr lang="fr-FR" sz="2000" b="1" dirty="0"/>
              <a:t> et implémentation pour la mise en place du patron Composite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3034758" y="3036871"/>
            <a:ext cx="5922459" cy="1387435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Implémentation d'une partie des méthodes de la classe </a:t>
            </a:r>
            <a:r>
              <a:rPr lang="fr-FR" sz="2000" b="1" dirty="0" err="1"/>
              <a:t>ModeleMenu</a:t>
            </a:r>
            <a:endParaRPr lang="fr-FR" sz="2000" b="1" dirty="0"/>
          </a:p>
          <a:p>
            <a:pPr algn="ctr"/>
            <a:r>
              <a:rPr lang="fr-FR" sz="2000" b="1" dirty="0"/>
              <a:t>Implémentation de la classe </a:t>
            </a:r>
            <a:r>
              <a:rPr lang="fr-FR" sz="2000" b="1" dirty="0" err="1"/>
              <a:t>ColonneLigne</a:t>
            </a:r>
            <a:endParaRPr lang="fr-FR" sz="2000" b="1" dirty="0"/>
          </a:p>
          <a:p>
            <a:pPr algn="ctr"/>
            <a:r>
              <a:rPr lang="fr-FR" sz="2000" b="1" dirty="0"/>
              <a:t>Implémentation des différents tris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2531268" y="4871345"/>
            <a:ext cx="7129463" cy="1387435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 Création des gestions des dépendances (tâches mère et tache filles) (Classe </a:t>
            </a:r>
            <a:r>
              <a:rPr lang="fr-FR" sz="2000" b="1" dirty="0" err="1"/>
              <a:t>Dependance</a:t>
            </a:r>
            <a:r>
              <a:rPr lang="fr-FR" sz="2000" b="1" dirty="0"/>
              <a:t>)</a:t>
            </a:r>
          </a:p>
          <a:p>
            <a:pPr algn="ctr"/>
            <a:r>
              <a:rPr lang="fr-FR" sz="2000" b="1" dirty="0"/>
              <a:t>	- Déploiement de tests et création d'un main</a:t>
            </a:r>
          </a:p>
          <a:p>
            <a:pPr algn="ctr"/>
            <a:r>
              <a:rPr lang="fr-FR" sz="2000" b="1" dirty="0"/>
              <a:t>	- Début développement </a:t>
            </a:r>
            <a:r>
              <a:rPr lang="fr-FR" sz="2000" b="1" dirty="0" err="1"/>
              <a:t>javaFX</a:t>
            </a:r>
            <a:endParaRPr lang="fr-FR" sz="2000" b="1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8648700" y="1309220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1219200" y="3291064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>
            <a:off x="9791700" y="4657725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9866563" y="1014210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10733338" y="4257615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584214" y="3597632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9C565-A3C9-B12E-E295-3A22017D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– Itération 1</a:t>
            </a:r>
          </a:p>
        </p:txBody>
      </p:sp>
    </p:spTree>
    <p:extLst>
      <p:ext uri="{BB962C8B-B14F-4D97-AF65-F5344CB8AC3E}">
        <p14:creationId xmlns:p14="http://schemas.microsoft.com/office/powerpoint/2010/main" val="18550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D733-D229-5896-4813-DB7209E3A4F5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59B1C-F02B-17EB-AC13-8A9C1EC37B48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B8F6F2-0784-4592-D353-8397B807A6E9}"/>
              </a:ext>
            </a:extLst>
          </p:cNvPr>
          <p:cNvSpPr txBox="1"/>
          <p:nvPr/>
        </p:nvSpPr>
        <p:spPr>
          <a:xfrm>
            <a:off x="3551489" y="1525056"/>
            <a:ext cx="4888998" cy="1064776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	Début du développement de l'interface </a:t>
            </a:r>
            <a:r>
              <a:rPr lang="fr-FR" sz="2000" b="1" dirty="0" err="1"/>
              <a:t>JavaFX</a:t>
            </a:r>
            <a:r>
              <a:rPr lang="fr-FR" sz="2000" b="1" dirty="0"/>
              <a:t> pour l'affichage des tâches sous forme de liste et de sous listes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35C20C-4E2B-1ED2-3842-023D56EE2598}"/>
              </a:ext>
            </a:extLst>
          </p:cNvPr>
          <p:cNvSpPr txBox="1"/>
          <p:nvPr/>
        </p:nvSpPr>
        <p:spPr>
          <a:xfrm>
            <a:off x="3716430" y="3141300"/>
            <a:ext cx="4559116" cy="742117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 Implémentation de l'architecture MVC </a:t>
            </a:r>
          </a:p>
          <a:p>
            <a:pPr algn="ctr"/>
            <a:r>
              <a:rPr lang="fr-FR" sz="2000" b="1" dirty="0"/>
              <a:t>	Développement en </a:t>
            </a:r>
            <a:r>
              <a:rPr lang="fr-FR" sz="2000" b="1" dirty="0" err="1"/>
              <a:t>JavaFX</a:t>
            </a:r>
            <a:endParaRPr lang="fr-FR" sz="20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EACFF-13BC-3453-605E-6B99C9BEE45F}"/>
              </a:ext>
            </a:extLst>
          </p:cNvPr>
          <p:cNvSpPr txBox="1"/>
          <p:nvPr/>
        </p:nvSpPr>
        <p:spPr>
          <a:xfrm>
            <a:off x="3852948" y="4479990"/>
            <a:ext cx="4286080" cy="1064776"/>
          </a:xfrm>
          <a:prstGeom prst="round2Same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Implémentation de l'architecture MVC </a:t>
            </a:r>
          </a:p>
          <a:p>
            <a:pPr algn="ctr"/>
            <a:r>
              <a:rPr lang="fr-FR" sz="2000" b="1" dirty="0"/>
              <a:t>	Développement en </a:t>
            </a:r>
            <a:r>
              <a:rPr lang="fr-FR" sz="2000" b="1" dirty="0" err="1"/>
              <a:t>JavaFX</a:t>
            </a:r>
            <a:endParaRPr lang="fr-FR" sz="2000" b="1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72B8DA-C051-1403-288E-D69065CC119B}"/>
              </a:ext>
            </a:extLst>
          </p:cNvPr>
          <p:cNvSpPr/>
          <p:nvPr/>
        </p:nvSpPr>
        <p:spPr>
          <a:xfrm>
            <a:off x="8573837" y="1419956"/>
            <a:ext cx="1009650" cy="471955"/>
          </a:xfrm>
          <a:custGeom>
            <a:avLst/>
            <a:gdLst>
              <a:gd name="connsiteX0" fmla="*/ 1009650 w 1009650"/>
              <a:gd name="connsiteY0" fmla="*/ 62380 h 471955"/>
              <a:gd name="connsiteX1" fmla="*/ 561975 w 1009650"/>
              <a:gd name="connsiteY1" fmla="*/ 33805 h 471955"/>
              <a:gd name="connsiteX2" fmla="*/ 0 w 1009650"/>
              <a:gd name="connsiteY2" fmla="*/ 471955 h 47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471955">
                <a:moveTo>
                  <a:pt x="1009650" y="62380"/>
                </a:moveTo>
                <a:cubicBezTo>
                  <a:pt x="869950" y="13961"/>
                  <a:pt x="730250" y="-34458"/>
                  <a:pt x="561975" y="33805"/>
                </a:cubicBezTo>
                <a:cubicBezTo>
                  <a:pt x="393700" y="102068"/>
                  <a:pt x="122237" y="292568"/>
                  <a:pt x="0" y="471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C7B2BC0-9C53-F322-2355-4169E836D900}"/>
              </a:ext>
            </a:extLst>
          </p:cNvPr>
          <p:cNvSpPr/>
          <p:nvPr/>
        </p:nvSpPr>
        <p:spPr>
          <a:xfrm>
            <a:off x="1837508" y="3312407"/>
            <a:ext cx="1362075" cy="233186"/>
          </a:xfrm>
          <a:custGeom>
            <a:avLst/>
            <a:gdLst>
              <a:gd name="connsiteX0" fmla="*/ 1362075 w 1362075"/>
              <a:gd name="connsiteY0" fmla="*/ 80786 h 233186"/>
              <a:gd name="connsiteX1" fmla="*/ 1028700 w 1362075"/>
              <a:gd name="connsiteY1" fmla="*/ 4586 h 233186"/>
              <a:gd name="connsiteX2" fmla="*/ 514350 w 1362075"/>
              <a:gd name="connsiteY2" fmla="*/ 33161 h 233186"/>
              <a:gd name="connsiteX3" fmla="*/ 0 w 1362075"/>
              <a:gd name="connsiteY3" fmla="*/ 233186 h 2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233186">
                <a:moveTo>
                  <a:pt x="1362075" y="80786"/>
                </a:moveTo>
                <a:cubicBezTo>
                  <a:pt x="1266031" y="46654"/>
                  <a:pt x="1169987" y="12523"/>
                  <a:pt x="1028700" y="4586"/>
                </a:cubicBezTo>
                <a:cubicBezTo>
                  <a:pt x="887412" y="-3352"/>
                  <a:pt x="685800" y="-4939"/>
                  <a:pt x="514350" y="33161"/>
                </a:cubicBezTo>
                <a:cubicBezTo>
                  <a:pt x="342900" y="71261"/>
                  <a:pt x="171450" y="152223"/>
                  <a:pt x="0" y="233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1DCBC2A-C295-4D14-2E15-7FD458B8854A}"/>
              </a:ext>
            </a:extLst>
          </p:cNvPr>
          <p:cNvSpPr/>
          <p:nvPr/>
        </p:nvSpPr>
        <p:spPr>
          <a:xfrm>
            <a:off x="8573837" y="4419195"/>
            <a:ext cx="742950" cy="666750"/>
          </a:xfrm>
          <a:custGeom>
            <a:avLst/>
            <a:gdLst>
              <a:gd name="connsiteX0" fmla="*/ 742950 w 742950"/>
              <a:gd name="connsiteY0" fmla="*/ 0 h 666750"/>
              <a:gd name="connsiteX1" fmla="*/ 581025 w 742950"/>
              <a:gd name="connsiteY1" fmla="*/ 228600 h 666750"/>
              <a:gd name="connsiteX2" fmla="*/ 219075 w 742950"/>
              <a:gd name="connsiteY2" fmla="*/ 390525 h 666750"/>
              <a:gd name="connsiteX3" fmla="*/ 0 w 742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666750">
                <a:moveTo>
                  <a:pt x="742950" y="0"/>
                </a:moveTo>
                <a:cubicBezTo>
                  <a:pt x="705643" y="81756"/>
                  <a:pt x="668337" y="163513"/>
                  <a:pt x="581025" y="228600"/>
                </a:cubicBezTo>
                <a:cubicBezTo>
                  <a:pt x="493713" y="293687"/>
                  <a:pt x="315912" y="317500"/>
                  <a:pt x="219075" y="390525"/>
                </a:cubicBezTo>
                <a:cubicBezTo>
                  <a:pt x="122238" y="463550"/>
                  <a:pt x="25400" y="561975"/>
                  <a:pt x="0" y="666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7B44A-0DF3-403C-6CDA-4F951C7B3B2D}"/>
              </a:ext>
            </a:extLst>
          </p:cNvPr>
          <p:cNvSpPr txBox="1"/>
          <p:nvPr/>
        </p:nvSpPr>
        <p:spPr>
          <a:xfrm>
            <a:off x="9791700" y="1124946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Farid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3480CC-3F40-086B-E41B-0ACF5BF37E75}"/>
              </a:ext>
            </a:extLst>
          </p:cNvPr>
          <p:cNvSpPr txBox="1"/>
          <p:nvPr/>
        </p:nvSpPr>
        <p:spPr>
          <a:xfrm>
            <a:off x="9515475" y="4019085"/>
            <a:ext cx="85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Alann</a:t>
            </a:r>
            <a:endParaRPr lang="fr-FR" sz="2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C59679-99C0-63D1-087F-22E425ED6045}"/>
              </a:ext>
            </a:extLst>
          </p:cNvPr>
          <p:cNvSpPr txBox="1"/>
          <p:nvPr/>
        </p:nvSpPr>
        <p:spPr>
          <a:xfrm>
            <a:off x="1202522" y="3618975"/>
            <a:ext cx="1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Fabien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C7427B6-2F78-C7A5-3EE3-5C32C01A756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FE9C489-64C4-F43D-3513-6BCF78C611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9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28C7B-324A-F1A8-8360-1DFAE28B1F58}"/>
              </a:ext>
            </a:extLst>
          </p:cNvPr>
          <p:cNvSpPr txBox="1">
            <a:spLocks/>
          </p:cNvSpPr>
          <p:nvPr/>
        </p:nvSpPr>
        <p:spPr>
          <a:xfrm>
            <a:off x="3952876" y="732909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dirty="0"/>
              <a:t> Itérations &amp; répartition</a:t>
            </a:r>
          </a:p>
          <a:p>
            <a:endParaRPr lang="fr-FR" sz="32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A261AA5-967B-6E68-74EF-E34128024706}"/>
              </a:ext>
            </a:extLst>
          </p:cNvPr>
          <p:cNvSpPr txBox="1">
            <a:spLocks/>
          </p:cNvSpPr>
          <p:nvPr/>
        </p:nvSpPr>
        <p:spPr>
          <a:xfrm>
            <a:off x="5141597" y="1318767"/>
            <a:ext cx="4086224" cy="48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400" dirty="0"/>
              <a:t>Diagramme de séquence</a:t>
            </a:r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41D0B-12EF-CA39-D608-789537BE038D}"/>
              </a:ext>
            </a:extLst>
          </p:cNvPr>
          <p:cNvSpPr txBox="1"/>
          <p:nvPr/>
        </p:nvSpPr>
        <p:spPr>
          <a:xfrm>
            <a:off x="1444816" y="1273312"/>
            <a:ext cx="600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2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4ADCF6-CB46-CB0F-4A65-8029896C0362}"/>
              </a:ext>
            </a:extLst>
          </p:cNvPr>
          <p:cNvCxnSpPr>
            <a:cxnSpLocks/>
          </p:cNvCxnSpPr>
          <p:nvPr/>
        </p:nvCxnSpPr>
        <p:spPr>
          <a:xfrm flipH="1">
            <a:off x="1742084" y="973587"/>
            <a:ext cx="22107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219CB3-DA91-5188-AECB-7F25A245774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745262" y="973587"/>
            <a:ext cx="0" cy="2997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A1960-431A-73F7-D2F6-159C2805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02" y="1739162"/>
            <a:ext cx="8539579" cy="44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3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49_TF78757031_Win32" id="{CD83CD44-F42B-4AF2-A8D7-F2DAAD88430B}" vid="{BA2A1D3B-0464-4E26-A863-67EF3860F9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« Savon »</Template>
  <TotalTime>1772</TotalTime>
  <Words>724</Words>
  <Application>Microsoft Office PowerPoint</Application>
  <PresentationFormat>Grand écran</PresentationFormat>
  <Paragraphs>132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Garamond</vt:lpstr>
      <vt:lpstr>Wingdings</vt:lpstr>
      <vt:lpstr>SavonVTI</vt:lpstr>
      <vt:lpstr>LOGICIEL D’ORGANISATION DE TACHES PERSONNELLES</vt:lpstr>
      <vt:lpstr>Sommaire</vt:lpstr>
      <vt:lpstr>Présentation PowerPoint</vt:lpstr>
      <vt:lpstr>Présentation PowerPoint</vt:lpstr>
      <vt:lpstr>Diagramme de classe – Etude préalable</vt:lpstr>
      <vt:lpstr>Présentation PowerPoint</vt:lpstr>
      <vt:lpstr>Diagramme de classe – Itération 1</vt:lpstr>
      <vt:lpstr>Présentation PowerPoint</vt:lpstr>
      <vt:lpstr>Présentation PowerPoint</vt:lpstr>
      <vt:lpstr>Diagramme de classe – Itération 2</vt:lpstr>
      <vt:lpstr>Présentation PowerPoint</vt:lpstr>
      <vt:lpstr>Présentation PowerPoint</vt:lpstr>
      <vt:lpstr>Diagramme de classe – Itération 3</vt:lpstr>
      <vt:lpstr>Présentation PowerPoint</vt:lpstr>
      <vt:lpstr>Diagramme de classe – Itération 4</vt:lpstr>
      <vt:lpstr>Présentation PowerPoint</vt:lpstr>
      <vt:lpstr>Présentation PowerPoint</vt:lpstr>
      <vt:lpstr>Présentation PowerPoint</vt:lpstr>
      <vt:lpstr>Diagramme de classe Final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TonTonBraqueur ^.^</dc:creator>
  <cp:lastModifiedBy>TonTonBraqueur ^.^</cp:lastModifiedBy>
  <cp:revision>29</cp:revision>
  <dcterms:created xsi:type="dcterms:W3CDTF">2023-12-11T09:30:32Z</dcterms:created>
  <dcterms:modified xsi:type="dcterms:W3CDTF">2024-01-11T09:45:01Z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