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0" r:id="rId4"/>
    <p:sldId id="259" r:id="rId5"/>
    <p:sldId id="260" r:id="rId6"/>
    <p:sldId id="261" r:id="rId7"/>
    <p:sldId id="269" r:id="rId8"/>
    <p:sldId id="271" r:id="rId9"/>
    <p:sldId id="27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7" autoAdjust="0"/>
  </p:normalViewPr>
  <p:slideViewPr>
    <p:cSldViewPr>
      <p:cViewPr varScale="1">
        <p:scale>
          <a:sx n="92" d="100"/>
          <a:sy n="92" d="100"/>
        </p:scale>
        <p:origin x="11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\KPMG_Forage\KPMG%20task%202\Data%20Insigh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\KPMG_Forage\KPMG%20task%202\Data%20Insigh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\KPMG_Forage\KPMG%20task%202\Data%20Insigh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\KPMG_Forage\KPMG%20task%202\Data%20Insigh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Purchased v/s Job Industry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BC0-4A2B-91EE-796672DB908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BC0-4A2B-91EE-796672DB908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BC0-4A2B-91EE-796672DB908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BC0-4A2B-91EE-796672DB908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BC0-4A2B-91EE-796672DB908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BC0-4A2B-91EE-796672DB908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BC0-4A2B-91EE-796672DB908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DBC0-4A2B-91EE-796672DB908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DBC0-4A2B-91EE-796672DB90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9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Property</c:v>
              </c:pt>
              <c:pt idx="7">
                <c:v>Retail</c:v>
              </c:pt>
              <c:pt idx="8">
                <c:v>Telecommunications</c:v>
              </c:pt>
            </c:strLit>
          </c:cat>
          <c:val>
            <c:numLit>
              <c:formatCode>General</c:formatCode>
              <c:ptCount val="9"/>
              <c:pt idx="0">
                <c:v>701</c:v>
              </c:pt>
              <c:pt idx="1">
                <c:v>805</c:v>
              </c:pt>
              <c:pt idx="2">
                <c:v>4556</c:v>
              </c:pt>
              <c:pt idx="3">
                <c:v>3677</c:v>
              </c:pt>
              <c:pt idx="4">
                <c:v>791</c:v>
              </c:pt>
              <c:pt idx="5">
                <c:v>4744</c:v>
              </c:pt>
              <c:pt idx="6">
                <c:v>1628</c:v>
              </c:pt>
              <c:pt idx="7">
                <c:v>2119</c:v>
              </c:pt>
              <c:pt idx="8">
                <c:v>419</c:v>
              </c:pt>
            </c:numLit>
          </c:val>
          <c:extLst>
            <c:ext xmlns:c16="http://schemas.microsoft.com/office/drawing/2014/chart" uri="{C3380CC4-5D6E-409C-BE32-E72D297353CC}">
              <c16:uniqueId val="{00000012-DBC0-4A2B-91EE-796672DB90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 By  JOb industry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'Data Insights'!$AA$31</c:f>
              <c:strCache>
                <c:ptCount val="1"/>
                <c:pt idx="0">
                  <c:v>Profit_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cat>
            <c:strRef>
              <c:f>'Data Insights'!$Z$32:$Z$40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'Data Insights'!$AA$32:$AA$40</c:f>
              <c:numCache>
                <c:formatCode>General</c:formatCode>
                <c:ptCount val="9"/>
                <c:pt idx="0">
                  <c:v>371927.04999999958</c:v>
                </c:pt>
                <c:pt idx="1">
                  <c:v>446824.4699999998</c:v>
                </c:pt>
                <c:pt idx="2">
                  <c:v>2572730.5399999917</c:v>
                </c:pt>
                <c:pt idx="3">
                  <c:v>1978441.0600000084</c:v>
                </c:pt>
                <c:pt idx="4">
                  <c:v>431347.18999999971</c:v>
                </c:pt>
                <c:pt idx="5">
                  <c:v>2628587.8999999953</c:v>
                </c:pt>
                <c:pt idx="6">
                  <c:v>887447.69000000134</c:v>
                </c:pt>
                <c:pt idx="7">
                  <c:v>1183750.5900000026</c:v>
                </c:pt>
                <c:pt idx="8">
                  <c:v>226902.44999999984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9-4FB0-A593-868E11A60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7380911"/>
        <c:axId val="672493872"/>
        <c:axId val="0"/>
      </c:bar3DChart>
      <c:catAx>
        <c:axId val="80738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493872"/>
        <c:crosses val="autoZero"/>
        <c:auto val="1"/>
        <c:lblAlgn val="ctr"/>
        <c:lblOffset val="100"/>
        <c:noMultiLvlLbl val="0"/>
      </c:catAx>
      <c:valAx>
        <c:axId val="672493872"/>
        <c:scaling>
          <c:orientation val="minMax"/>
        </c:scaling>
        <c:delete val="0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38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New South Wales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5265</c:v>
              </c:pt>
              <c:pt idx="1">
                <c:v>5124</c:v>
              </c:pt>
            </c:numLit>
          </c:val>
          <c:extLst>
            <c:ext xmlns:c16="http://schemas.microsoft.com/office/drawing/2014/chart" uri="{C3380CC4-5D6E-409C-BE32-E72D297353CC}">
              <c16:uniqueId val="{00000000-2413-455A-8686-0950BB1ADB8A}"/>
            </c:ext>
          </c:extLst>
        </c:ser>
        <c:ser>
          <c:idx val="1"/>
          <c:order val="1"/>
          <c:tx>
            <c:v>Queensland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1972</c:v>
              </c:pt>
              <c:pt idx="1">
                <c:v>2171</c:v>
              </c:pt>
            </c:numLit>
          </c:val>
          <c:extLst>
            <c:ext xmlns:c16="http://schemas.microsoft.com/office/drawing/2014/chart" uri="{C3380CC4-5D6E-409C-BE32-E72D297353CC}">
              <c16:uniqueId val="{00000001-2413-455A-8686-0950BB1ADB8A}"/>
            </c:ext>
          </c:extLst>
        </c:ser>
        <c:ser>
          <c:idx val="2"/>
          <c:order val="2"/>
          <c:tx>
            <c:v>Victoria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2451</c:v>
              </c:pt>
              <c:pt idx="1">
                <c:v>2457</c:v>
              </c:pt>
            </c:numLit>
          </c:val>
          <c:extLst>
            <c:ext xmlns:c16="http://schemas.microsoft.com/office/drawing/2014/chart" uri="{C3380CC4-5D6E-409C-BE32-E72D297353CC}">
              <c16:uniqueId val="{00000002-2413-455A-8686-0950BB1AD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75923232"/>
        <c:axId val="924286127"/>
      </c:barChart>
      <c:catAx>
        <c:axId val="77592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286127"/>
        <c:crosses val="autoZero"/>
        <c:auto val="1"/>
        <c:lblAlgn val="ctr"/>
        <c:lblOffset val="100"/>
        <c:noMultiLvlLbl val="0"/>
      </c:catAx>
      <c:valAx>
        <c:axId val="92428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92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Clusters Profit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2997777777777776"/>
          <c:y val="6.3057224949474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380314960629922"/>
          <c:y val="0.14249781277340332"/>
          <c:w val="0.85341907261592309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v>Affluent Customer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8"/>
              <c:pt idx="0">
                <c:v>&lt;22</c:v>
              </c:pt>
              <c:pt idx="1">
                <c:v>22-32</c:v>
              </c:pt>
              <c:pt idx="2">
                <c:v>32-42</c:v>
              </c:pt>
              <c:pt idx="3">
                <c:v>42-52</c:v>
              </c:pt>
              <c:pt idx="4">
                <c:v>52-62</c:v>
              </c:pt>
              <c:pt idx="5">
                <c:v>62-72</c:v>
              </c:pt>
              <c:pt idx="6">
                <c:v>72-82</c:v>
              </c:pt>
              <c:pt idx="7">
                <c:v>82-92</c:v>
              </c:pt>
            </c:strLit>
          </c:cat>
          <c:val>
            <c:numLit>
              <c:formatCode>General</c:formatCode>
              <c:ptCount val="8"/>
              <c:pt idx="0">
                <c:v>11468.45</c:v>
              </c:pt>
              <c:pt idx="1">
                <c:v>449186.61000000063</c:v>
              </c:pt>
              <c:pt idx="2">
                <c:v>466657.52999999945</c:v>
              </c:pt>
              <c:pt idx="3">
                <c:v>865975.88000000035</c:v>
              </c:pt>
              <c:pt idx="4">
                <c:v>558979.30999999994</c:v>
              </c:pt>
              <c:pt idx="5">
                <c:v>325553.13</c:v>
              </c:pt>
              <c:pt idx="6">
                <c:v>8916.9</c:v>
              </c:pt>
              <c:pt idx="7">
                <c:v>13791.789999999999</c:v>
              </c:pt>
            </c:numLit>
          </c:val>
          <c:extLst>
            <c:ext xmlns:c16="http://schemas.microsoft.com/office/drawing/2014/chart" uri="{C3380CC4-5D6E-409C-BE32-E72D297353CC}">
              <c16:uniqueId val="{00000000-E55E-47AA-AE10-725FCA72470F}"/>
            </c:ext>
          </c:extLst>
        </c:ser>
        <c:ser>
          <c:idx val="1"/>
          <c:order val="1"/>
          <c:tx>
            <c:v>High Net Worth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8"/>
              <c:pt idx="0">
                <c:v>&lt;22</c:v>
              </c:pt>
              <c:pt idx="1">
                <c:v>22-32</c:v>
              </c:pt>
              <c:pt idx="2">
                <c:v>32-42</c:v>
              </c:pt>
              <c:pt idx="3">
                <c:v>42-52</c:v>
              </c:pt>
              <c:pt idx="4">
                <c:v>52-62</c:v>
              </c:pt>
              <c:pt idx="5">
                <c:v>62-72</c:v>
              </c:pt>
              <c:pt idx="6">
                <c:v>72-82</c:v>
              </c:pt>
              <c:pt idx="7">
                <c:v>82-92</c:v>
              </c:pt>
            </c:strLit>
          </c:cat>
          <c:val>
            <c:numLit>
              <c:formatCode>General</c:formatCode>
              <c:ptCount val="8"/>
              <c:pt idx="0">
                <c:v>20251.329999999994</c:v>
              </c:pt>
              <c:pt idx="1">
                <c:v>406834.14497189957</c:v>
              </c:pt>
              <c:pt idx="2">
                <c:v>475332.33000000019</c:v>
              </c:pt>
              <c:pt idx="3">
                <c:v>872599.50999999908</c:v>
              </c:pt>
              <c:pt idx="4">
                <c:v>492996.45999999967</c:v>
              </c:pt>
              <c:pt idx="5">
                <c:v>314015.22999999957</c:v>
              </c:pt>
              <c:pt idx="6">
                <c:v>6280.7099999999991</c:v>
              </c:pt>
              <c:pt idx="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E55E-47AA-AE10-725FCA72470F}"/>
            </c:ext>
          </c:extLst>
        </c:ser>
        <c:ser>
          <c:idx val="2"/>
          <c:order val="2"/>
          <c:tx>
            <c:v>Mass Customer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8"/>
              <c:pt idx="0">
                <c:v>&lt;22</c:v>
              </c:pt>
              <c:pt idx="1">
                <c:v>22-32</c:v>
              </c:pt>
              <c:pt idx="2">
                <c:v>32-42</c:v>
              </c:pt>
              <c:pt idx="3">
                <c:v>42-52</c:v>
              </c:pt>
              <c:pt idx="4">
                <c:v>52-62</c:v>
              </c:pt>
              <c:pt idx="5">
                <c:v>62-72</c:v>
              </c:pt>
              <c:pt idx="6">
                <c:v>72-82</c:v>
              </c:pt>
              <c:pt idx="7">
                <c:v>82-92</c:v>
              </c:pt>
            </c:strLit>
          </c:cat>
          <c:val>
            <c:numLit>
              <c:formatCode>General</c:formatCode>
              <c:ptCount val="8"/>
              <c:pt idx="0">
                <c:v>26444.939999999984</c:v>
              </c:pt>
              <c:pt idx="1">
                <c:v>913882.79000000108</c:v>
              </c:pt>
              <c:pt idx="2">
                <c:v>919020.8800000021</c:v>
              </c:pt>
              <c:pt idx="3">
                <c:v>1907010.4300000102</c:v>
              </c:pt>
              <c:pt idx="4">
                <c:v>978540.71000000171</c:v>
              </c:pt>
              <c:pt idx="5">
                <c:v>686672.31000000052</c:v>
              </c:pt>
              <c:pt idx="6">
                <c:v>0</c:v>
              </c:pt>
              <c:pt idx="7">
                <c:v>8404.9599999999991</c:v>
              </c:pt>
            </c:numLit>
          </c:val>
          <c:extLst>
            <c:ext xmlns:c16="http://schemas.microsoft.com/office/drawing/2014/chart" uri="{C3380CC4-5D6E-409C-BE32-E72D297353CC}">
              <c16:uniqueId val="{00000002-E55E-47AA-AE10-725FCA724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1372560"/>
        <c:axId val="511278687"/>
      </c:barChart>
      <c:catAx>
        <c:axId val="48137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Age</a:t>
                </a:r>
                <a:r>
                  <a:rPr lang="en-IN" sz="1200" b="1" baseline="0"/>
                  <a:t> Clusters</a:t>
                </a:r>
              </a:p>
            </c:rich>
          </c:tx>
          <c:layout>
            <c:manualLayout>
              <c:xMode val="edge"/>
              <c:yMode val="edge"/>
              <c:x val="0.44109046369203847"/>
              <c:y val="0.88444933673031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278687"/>
        <c:crosses val="autoZero"/>
        <c:auto val="1"/>
        <c:lblAlgn val="ctr"/>
        <c:lblOffset val="100"/>
        <c:noMultiLvlLbl val="0"/>
      </c:catAx>
      <c:valAx>
        <c:axId val="51127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7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1995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US" dirty="0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123950"/>
            <a:ext cx="2586300" cy="39027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b="1" dirty="0"/>
              <a:t>Nayan Srivastava</a:t>
            </a:r>
            <a:endParaRPr b="1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A83E0-178D-FDC6-2138-E2CB94E6F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96" y="1004125"/>
            <a:ext cx="3634156" cy="15219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 analysis :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5662376" cy="241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Clusters distributions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Customer RFM value distributions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Gender Distributions 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Steps followed for customer analysis :</a:t>
            </a:r>
          </a:p>
          <a:p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136450" y="1885950"/>
            <a:ext cx="8634175" cy="264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Constructed columns for age and profit in Customer Demographics and Transactions respectively.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Merged the worksheets using primary </a:t>
            </a:r>
            <a:r>
              <a:rPr lang="en-US" sz="1400" dirty="0" err="1">
                <a:latin typeface="Comic Sans MS" pitchFamily="66" charset="0"/>
                <a:cs typeface="Times New Roman" panose="02020603050405020304" pitchFamily="18" charset="0"/>
              </a:rPr>
              <a:t>keys,lookup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functions and Power Query.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Conducted a RFM (Recency, Frequency and Monetary)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Created column for recency.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Created Pivot tables for RFM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Customer Profile and  RFM value </a:t>
            </a:r>
            <a:r>
              <a:rPr lang="en-US" sz="1400" dirty="0" err="1">
                <a:latin typeface="Comic Sans MS" pitchFamily="66" charset="0"/>
                <a:cs typeface="Times New Roman" panose="02020603050405020304" pitchFamily="18" charset="0"/>
              </a:rPr>
              <a:t>Visualisation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Created Pivot tables for Age clusters and Profitability.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Created Pivot tables for cars owned in different states.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Created Pivot tables for bike related purchases and Industry.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Created Pivot tables for Profit and Industry 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5027192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419600" cy="340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1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1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1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</a:rPr>
              <a:t>It looks like the percentages of under 25 years old not really change.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100" dirty="0">
              <a:latin typeface="Comic Sans MS" pitchFamily="66" charset="0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sz="1100" dirty="0" err="1">
                <a:latin typeface="Comic Sans MS" pitchFamily="66" charset="0"/>
                <a:sym typeface="Arial"/>
              </a:rPr>
              <a:t>Fq</a:t>
            </a:r>
            <a:r>
              <a:rPr lang="en-US" sz="1100" dirty="0">
                <a:latin typeface="Comic Sans MS" pitchFamily="66" charset="0"/>
                <a:sym typeface="Arial"/>
              </a:rPr>
              <a:t>- Female , </a:t>
            </a:r>
            <a:r>
              <a:rPr lang="en-US" sz="1100" dirty="0" err="1">
                <a:latin typeface="Comic Sans MS" pitchFamily="66" charset="0"/>
                <a:sym typeface="Arial"/>
              </a:rPr>
              <a:t>Mq</a:t>
            </a:r>
            <a:r>
              <a:rPr lang="en-US" sz="1100" dirty="0">
                <a:latin typeface="Comic Sans MS" pitchFamily="66" charset="0"/>
                <a:sym typeface="Arial"/>
              </a:rPr>
              <a:t>- Male </a:t>
            </a:r>
          </a:p>
          <a:p>
            <a:pPr>
              <a:lnSpc>
                <a:spcPct val="100000"/>
              </a:lnSpc>
            </a:pPr>
            <a:endParaRPr lang="en-US" sz="1100" dirty="0">
              <a:latin typeface="Comic Sans MS" pitchFamily="66" charset="0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latin typeface="Comic Sans MS" pitchFamily="66" charset="0"/>
                <a:sym typeface="Arial"/>
              </a:rPr>
              <a:t>1 – age &lt; 25 years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latin typeface="Comic Sans MS" pitchFamily="66" charset="0"/>
                <a:sym typeface="Arial"/>
              </a:rPr>
              <a:t>2 – 25 to 48 years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latin typeface="Comic Sans MS" pitchFamily="66" charset="0"/>
                <a:sym typeface="Arial"/>
              </a:rPr>
              <a:t>3 – 48 to 59 years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latin typeface="Comic Sans MS" pitchFamily="66" charset="0"/>
                <a:sym typeface="Arial"/>
              </a:rPr>
              <a:t>4- &gt; 59 years</a:t>
            </a:r>
          </a:p>
          <a:p>
            <a:pPr>
              <a:lnSpc>
                <a:spcPct val="100000"/>
              </a:lnSpc>
            </a:pPr>
            <a:endParaRPr lang="en-US" sz="11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146205" y="1856245"/>
            <a:ext cx="4134600" cy="235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50.2% purchases with total of 17,876 bikes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49.8% purchases with 17,736 bikes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So, we can focus equally on both the genders.</a:t>
            </a:r>
          </a:p>
          <a:p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F6573-5D5A-5C0B-08C5-B1B77EE4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6" y="1428750"/>
            <a:ext cx="3595003" cy="228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5272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3810000" cy="3636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customers are on Finance </a:t>
            </a:r>
            <a:r>
              <a:rPr lang="en-US" sz="1400" dirty="0" err="1">
                <a:latin typeface="Comic Sans MS" pitchFamily="66" charset="0"/>
                <a:cs typeface="Times New Roman" panose="02020603050405020304" pitchFamily="18" charset="0"/>
              </a:rPr>
              <a:t>Services,Health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and  Manufacturing Industries.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Profit is also the highest from the above mentioned job categories.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We have good number of new customers in these three categories so, we should target more on 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5B55429-F79C-47EE-A555-F9F42F608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420001"/>
              </p:ext>
            </p:extLst>
          </p:nvPr>
        </p:nvGraphicFramePr>
        <p:xfrm>
          <a:off x="4038600" y="787274"/>
          <a:ext cx="4938818" cy="217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39D1F1-3064-4722-ACDA-30579D713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768862"/>
              </p:ext>
            </p:extLst>
          </p:nvPr>
        </p:nvGraphicFramePr>
        <p:xfrm>
          <a:off x="3962400" y="3028950"/>
          <a:ext cx="5015018" cy="202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918450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 :</a:t>
            </a:r>
          </a:p>
        </p:txBody>
      </p:sp>
      <p:sp>
        <p:nvSpPr>
          <p:cNvPr id="151" name="Shape 100"/>
          <p:cNvSpPr/>
          <p:nvPr/>
        </p:nvSpPr>
        <p:spPr>
          <a:xfrm>
            <a:off x="0" y="180975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New South Wales  should be considered the most, since numbers of customers owned cars is highest there.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Also the number of customers not owning cars are highest in New South Wales Only .So, we have huge target audience there.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472BA3-FC56-49C6-9965-9FE984B3B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31744"/>
              </p:ext>
            </p:extLst>
          </p:nvPr>
        </p:nvGraphicFramePr>
        <p:xfrm>
          <a:off x="4349008" y="895350"/>
          <a:ext cx="4555331" cy="281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918450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Wealth Segment :</a:t>
            </a:r>
          </a:p>
        </p:txBody>
      </p:sp>
      <p:sp>
        <p:nvSpPr>
          <p:cNvPr id="151" name="Shape 100"/>
          <p:cNvSpPr/>
          <p:nvPr/>
        </p:nvSpPr>
        <p:spPr>
          <a:xfrm>
            <a:off x="0" y="180975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Among all the segments , Mass Customers segment has the highest customers.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Also we have high number of new customers in Mass Customers segment, so this can be the target wealth segment for our products.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2D2A1-EA2F-3EC5-9DCA-6DE8578B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08" y="1120641"/>
            <a:ext cx="467489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45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4861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Profit by Age Clusters :</a:t>
            </a:r>
          </a:p>
        </p:txBody>
      </p:sp>
      <p:sp>
        <p:nvSpPr>
          <p:cNvPr id="151" name="Shape 100"/>
          <p:cNvSpPr/>
          <p:nvPr/>
        </p:nvSpPr>
        <p:spPr>
          <a:xfrm>
            <a:off x="0" y="1809750"/>
            <a:ext cx="3505200" cy="289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We can clearly observe that Age cluster of 42 – 52 years old customers led us to the highest profit.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Age clusters of &lt; 22 , 72 – 82, 82 – 92 years led us to negligible profit.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So we should </a:t>
            </a:r>
            <a:r>
              <a:rPr lang="en-US" sz="1400" dirty="0" err="1">
                <a:latin typeface="Comic Sans MS" pitchFamily="66" charset="0"/>
                <a:cs typeface="Times New Roman" panose="02020603050405020304" pitchFamily="18" charset="0"/>
              </a:rPr>
              <a:t>priortise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our target and focus over the above mentioned Age Clusters.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19DF40C-DC6C-4AF2-9526-0506AA649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070185"/>
              </p:ext>
            </p:extLst>
          </p:nvPr>
        </p:nvGraphicFramePr>
        <p:xfrm>
          <a:off x="3505200" y="1309688"/>
          <a:ext cx="5561409" cy="3090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0483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859</Words>
  <Application>Microsoft Office PowerPoint</Application>
  <PresentationFormat>On-screen Show (16:9)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Nayan Srivastava</cp:lastModifiedBy>
  <cp:revision>8</cp:revision>
  <dcterms:modified xsi:type="dcterms:W3CDTF">2023-09-18T10:57:39Z</dcterms:modified>
</cp:coreProperties>
</file>