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1"/>
  </p:notesMasterIdLst>
  <p:sldIdLst>
    <p:sldId id="302" r:id="rId2"/>
    <p:sldId id="382" r:id="rId3"/>
    <p:sldId id="397" r:id="rId4"/>
    <p:sldId id="430" r:id="rId5"/>
    <p:sldId id="431" r:id="rId6"/>
    <p:sldId id="421" r:id="rId7"/>
    <p:sldId id="403" r:id="rId8"/>
    <p:sldId id="400" r:id="rId9"/>
    <p:sldId id="423" r:id="rId10"/>
    <p:sldId id="422" r:id="rId11"/>
    <p:sldId id="424" r:id="rId12"/>
    <p:sldId id="425" r:id="rId13"/>
    <p:sldId id="426" r:id="rId14"/>
    <p:sldId id="429" r:id="rId15"/>
    <p:sldId id="432" r:id="rId16"/>
    <p:sldId id="433" r:id="rId17"/>
    <p:sldId id="434" r:id="rId18"/>
    <p:sldId id="427" r:id="rId19"/>
    <p:sldId id="3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3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72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36" autoAdjust="0"/>
    <p:restoredTop sz="88792" autoAdjust="0"/>
  </p:normalViewPr>
  <p:slideViewPr>
    <p:cSldViewPr snapToGrid="0">
      <p:cViewPr varScale="1">
        <p:scale>
          <a:sx n="88" d="100"/>
          <a:sy n="88" d="100"/>
        </p:scale>
        <p:origin x="1819" y="67"/>
      </p:cViewPr>
      <p:guideLst>
        <p:guide pos="3840"/>
        <p:guide orient="horz" pos="346"/>
      </p:guideLst>
    </p:cSldViewPr>
  </p:slideViewPr>
  <p:notesTextViewPr>
    <p:cViewPr>
      <p:scale>
        <a:sx n="3" d="2"/>
        <a:sy n="3" d="2"/>
      </p:scale>
      <p:origin x="0" y="0"/>
    </p:cViewPr>
  </p:notesTextViewPr>
  <p:sorterViewPr>
    <p:cViewPr>
      <p:scale>
        <a:sx n="100" d="100"/>
        <a:sy n="100" d="100"/>
      </p:scale>
      <p:origin x="0" y="-3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F368B-D30E-43E0-9611-32E3906C67AB}" type="datetimeFigureOut">
              <a:rPr lang="zh-CN" altLang="en-US" smtClean="0"/>
              <a:t>2023/6/30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6AC5B-EABC-46AF-ADCB-A59201D3430B}" type="slidenum">
              <a:rPr lang="zh-CN" altLang="en-US" smtClean="0"/>
              <a:t>‹#›</a:t>
            </a:fld>
            <a:endParaRPr lang="zh-CN" altLang="en-US"/>
          </a:p>
        </p:txBody>
      </p:sp>
    </p:spTree>
    <p:extLst>
      <p:ext uri="{BB962C8B-B14F-4D97-AF65-F5344CB8AC3E}">
        <p14:creationId xmlns:p14="http://schemas.microsoft.com/office/powerpoint/2010/main" val="214925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1</a:t>
            </a:fld>
            <a:endParaRPr lang="zh-CN" altLang="en-US"/>
          </a:p>
        </p:txBody>
      </p:sp>
    </p:spTree>
    <p:extLst>
      <p:ext uri="{BB962C8B-B14F-4D97-AF65-F5344CB8AC3E}">
        <p14:creationId xmlns:p14="http://schemas.microsoft.com/office/powerpoint/2010/main" val="229047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2</a:t>
            </a:fld>
            <a:endParaRPr lang="zh-CN" altLang="en-US"/>
          </a:p>
        </p:txBody>
      </p:sp>
    </p:spTree>
    <p:extLst>
      <p:ext uri="{BB962C8B-B14F-4D97-AF65-F5344CB8AC3E}">
        <p14:creationId xmlns:p14="http://schemas.microsoft.com/office/powerpoint/2010/main" val="147227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3</a:t>
            </a:fld>
            <a:endParaRPr lang="zh-CN" altLang="en-US"/>
          </a:p>
        </p:txBody>
      </p:sp>
    </p:spTree>
    <p:extLst>
      <p:ext uri="{BB962C8B-B14F-4D97-AF65-F5344CB8AC3E}">
        <p14:creationId xmlns:p14="http://schemas.microsoft.com/office/powerpoint/2010/main" val="280636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4</a:t>
            </a:fld>
            <a:endParaRPr lang="zh-CN" altLang="en-US"/>
          </a:p>
        </p:txBody>
      </p:sp>
    </p:spTree>
    <p:extLst>
      <p:ext uri="{BB962C8B-B14F-4D97-AF65-F5344CB8AC3E}">
        <p14:creationId xmlns:p14="http://schemas.microsoft.com/office/powerpoint/2010/main" val="91831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5</a:t>
            </a:fld>
            <a:endParaRPr lang="zh-CN" altLang="en-US"/>
          </a:p>
        </p:txBody>
      </p:sp>
    </p:spTree>
    <p:extLst>
      <p:ext uri="{BB962C8B-B14F-4D97-AF65-F5344CB8AC3E}">
        <p14:creationId xmlns:p14="http://schemas.microsoft.com/office/powerpoint/2010/main" val="80002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lumMod val="95000"/>
                  </a:schemeClr>
                </a:solidFill>
              </a:rPr>
              <a:t>docker pull docker/welcome-to-docker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lumMod val="95000"/>
                  </a:schemeClr>
                </a:solidFill>
              </a:rPr>
              <a:t>docker run </a:t>
            </a:r>
            <a:r>
              <a:rPr lang="en-US" altLang="zh-CN" dirty="0" smtClean="0">
                <a:solidFill>
                  <a:schemeClr val="bg1">
                    <a:lumMod val="95000"/>
                  </a:schemeClr>
                </a:solidFill>
              </a:rPr>
              <a:t>--</a:t>
            </a:r>
            <a:r>
              <a:rPr lang="zh-CN" altLang="en-US" dirty="0" smtClean="0">
                <a:solidFill>
                  <a:schemeClr val="bg1">
                    <a:lumMod val="95000"/>
                  </a:schemeClr>
                </a:solidFill>
              </a:rPr>
              <a:t>name</a:t>
            </a:r>
            <a:r>
              <a:rPr lang="en-US" altLang="zh-CN" dirty="0" smtClean="0">
                <a:solidFill>
                  <a:schemeClr val="bg1">
                    <a:lumMod val="95000"/>
                  </a:schemeClr>
                </a:solidFill>
              </a:rPr>
              <a:t> </a:t>
            </a:r>
            <a:r>
              <a:rPr lang="en-US" altLang="zh-CN" dirty="0" err="1" smtClean="0">
                <a:solidFill>
                  <a:schemeClr val="bg1">
                    <a:lumMod val="95000"/>
                  </a:schemeClr>
                </a:solidFill>
              </a:rPr>
              <a:t>helloworld</a:t>
            </a:r>
            <a:r>
              <a:rPr lang="en-US" altLang="zh-CN" dirty="0" smtClean="0">
                <a:solidFill>
                  <a:schemeClr val="bg1">
                    <a:lumMod val="95000"/>
                  </a:schemeClr>
                </a:solidFill>
              </a:rPr>
              <a:t> </a:t>
            </a:r>
            <a:r>
              <a:rPr lang="zh-CN" altLang="en-US" dirty="0" smtClean="0">
                <a:solidFill>
                  <a:schemeClr val="bg1">
                    <a:lumMod val="95000"/>
                  </a:schemeClr>
                </a:solidFill>
              </a:rPr>
              <a:t>-p 8080:80 -d docker/welcome-to-docker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lumMod val="95000"/>
                  </a:schemeClr>
                </a:solidFill>
              </a:rPr>
              <a:t>docker exec -it </a:t>
            </a:r>
            <a:r>
              <a:rPr lang="en-US" altLang="zh-CN" dirty="0" err="1" smtClean="0">
                <a:solidFill>
                  <a:schemeClr val="bg1">
                    <a:lumMod val="95000"/>
                  </a:schemeClr>
                </a:solidFill>
              </a:rPr>
              <a:t>helloworld</a:t>
            </a:r>
            <a:r>
              <a:rPr lang="zh-CN" altLang="en-US" dirty="0" smtClean="0">
                <a:solidFill>
                  <a:schemeClr val="bg1">
                    <a:lumMod val="95000"/>
                  </a:schemeClr>
                </a:solidFill>
              </a:rPr>
              <a:t> /bin/sh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kern="1200" dirty="0" smtClean="0">
                <a:solidFill>
                  <a:schemeClr val="tx1"/>
                </a:solidFill>
                <a:effectLst/>
                <a:latin typeface="+mn-lt"/>
                <a:ea typeface="+mn-ea"/>
                <a:cs typeface="+mn-cs"/>
              </a:rPr>
              <a:t>cat /</a:t>
            </a:r>
            <a:r>
              <a:rPr lang="en-US" altLang="zh-CN" sz="1200" b="1" i="1" kern="1200" dirty="0" err="1" smtClean="0">
                <a:solidFill>
                  <a:schemeClr val="tx1"/>
                </a:solidFill>
                <a:effectLst/>
                <a:latin typeface="+mn-lt"/>
                <a:ea typeface="+mn-ea"/>
                <a:cs typeface="+mn-cs"/>
              </a:rPr>
              <a:t>etc</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os</a:t>
            </a:r>
            <a:r>
              <a:rPr lang="en-US" altLang="zh-CN" sz="1200" b="1" i="1" kern="1200" dirty="0" smtClean="0">
                <a:solidFill>
                  <a:schemeClr val="tx1"/>
                </a:solidFill>
                <a:effectLst/>
                <a:latin typeface="+mn-lt"/>
                <a:ea typeface="+mn-ea"/>
                <a:cs typeface="+mn-cs"/>
              </a:rPr>
              <a:t>-release</a:t>
            </a:r>
            <a:endParaRPr lang="en-US" altLang="zh-CN" sz="1200" b="1"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7</a:t>
            </a:fld>
            <a:endParaRPr lang="zh-CN" altLang="en-US"/>
          </a:p>
        </p:txBody>
      </p:sp>
    </p:spTree>
    <p:extLst>
      <p:ext uri="{BB962C8B-B14F-4D97-AF65-F5344CB8AC3E}">
        <p14:creationId xmlns:p14="http://schemas.microsoft.com/office/powerpoint/2010/main" val="2524878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err="1" smtClean="0">
                <a:solidFill>
                  <a:schemeClr val="tx1"/>
                </a:solidFill>
                <a:effectLst/>
                <a:latin typeface="+mn-lt"/>
                <a:ea typeface="+mn-ea"/>
                <a:cs typeface="+mn-cs"/>
              </a:rPr>
              <a:t>docker</a:t>
            </a:r>
            <a:r>
              <a:rPr lang="en-US" altLang="zh-CN" sz="1200" b="0" i="0" u="none" strike="noStrike" kern="1200" dirty="0" smtClean="0">
                <a:solidFill>
                  <a:schemeClr val="tx1"/>
                </a:solidFill>
                <a:effectLst/>
                <a:latin typeface="+mn-lt"/>
                <a:ea typeface="+mn-ea"/>
                <a:cs typeface="+mn-cs"/>
              </a:rPr>
              <a:t>-compose up -d</a:t>
            </a:r>
            <a:r>
              <a:rPr lang="en-US" altLang="zh-CN" dirty="0" smtClean="0"/>
              <a:t> </a:t>
            </a:r>
            <a:endParaRPr lang="en-US" altLang="zh-CN" dirty="0" smtClean="0"/>
          </a:p>
          <a:p>
            <a:endParaRPr lang="en-US" altLang="zh-CN" dirty="0" smtClean="0"/>
          </a:p>
          <a:p>
            <a:r>
              <a:rPr lang="en-US" altLang="zh-CN" sz="1200" b="0" i="0" u="none" strike="noStrike" kern="1200" dirty="0" err="1" smtClean="0">
                <a:solidFill>
                  <a:schemeClr val="tx1"/>
                </a:solidFill>
                <a:effectLst/>
                <a:latin typeface="+mn-lt"/>
                <a:ea typeface="+mn-ea"/>
                <a:cs typeface="+mn-cs"/>
              </a:rPr>
              <a:t>docker</a:t>
            </a:r>
            <a:r>
              <a:rPr lang="en-US" altLang="zh-CN" sz="1200" b="0" i="0" u="none" strike="noStrike" kern="1200" dirty="0" smtClean="0">
                <a:solidFill>
                  <a:schemeClr val="tx1"/>
                </a:solidFill>
                <a:effectLst/>
                <a:latin typeface="+mn-lt"/>
                <a:ea typeface="+mn-ea"/>
                <a:cs typeface="+mn-cs"/>
              </a:rPr>
              <a:t> build -t '</a:t>
            </a:r>
            <a:r>
              <a:rPr lang="en-US" altLang="zh-CN" sz="1200" b="0" i="0" u="none" strike="noStrike" kern="1200" dirty="0" err="1" smtClean="0">
                <a:solidFill>
                  <a:schemeClr val="tx1"/>
                </a:solidFill>
                <a:effectLst/>
                <a:latin typeface="+mn-lt"/>
                <a:ea typeface="+mn-ea"/>
                <a:cs typeface="+mn-cs"/>
              </a:rPr>
              <a:t>testflask</a:t>
            </a:r>
            <a:r>
              <a:rPr lang="en-US" altLang="zh-CN" sz="1200" b="0" i="0" u="none" strike="noStrike" kern="1200" dirty="0" smtClean="0">
                <a:solidFill>
                  <a:schemeClr val="tx1"/>
                </a:solidFill>
                <a:effectLst/>
                <a:latin typeface="+mn-lt"/>
                <a:ea typeface="+mn-ea"/>
                <a:cs typeface="+mn-cs"/>
              </a:rPr>
              <a:t>' .</a:t>
            </a:r>
            <a:r>
              <a:rPr lang="en-US" altLang="zh-CN" dirty="0" smtClean="0"/>
              <a:t> </a:t>
            </a:r>
          </a:p>
          <a:p>
            <a:r>
              <a:rPr lang="en-US" altLang="zh-CN" sz="1200" b="0" i="0" u="none" strike="noStrike" kern="1200" dirty="0" err="1" smtClean="0">
                <a:solidFill>
                  <a:schemeClr val="tx1"/>
                </a:solidFill>
                <a:effectLst/>
                <a:latin typeface="+mn-lt"/>
                <a:ea typeface="+mn-ea"/>
                <a:cs typeface="+mn-cs"/>
              </a:rPr>
              <a:t>docker</a:t>
            </a:r>
            <a:r>
              <a:rPr lang="en-US" altLang="zh-CN" sz="1200" b="0" i="0" u="none" strike="noStrike" kern="1200" dirty="0" smtClean="0">
                <a:solidFill>
                  <a:schemeClr val="tx1"/>
                </a:solidFill>
                <a:effectLst/>
                <a:latin typeface="+mn-lt"/>
                <a:ea typeface="+mn-ea"/>
                <a:cs typeface="+mn-cs"/>
              </a:rPr>
              <a:t> run -d --name </a:t>
            </a:r>
            <a:r>
              <a:rPr lang="en-US" altLang="zh-CN" sz="1200" b="0" i="0" u="none" strike="noStrike" kern="1200" dirty="0" err="1" smtClean="0">
                <a:solidFill>
                  <a:schemeClr val="tx1"/>
                </a:solidFill>
                <a:effectLst/>
                <a:latin typeface="+mn-lt"/>
                <a:ea typeface="+mn-ea"/>
                <a:cs typeface="+mn-cs"/>
              </a:rPr>
              <a:t>flaskApp</a:t>
            </a:r>
            <a:r>
              <a:rPr lang="en-US" altLang="zh-CN" sz="1200" b="0" i="0" u="none" strike="noStrike" kern="1200" dirty="0" smtClean="0">
                <a:solidFill>
                  <a:schemeClr val="tx1"/>
                </a:solidFill>
                <a:effectLst/>
                <a:latin typeface="+mn-lt"/>
                <a:ea typeface="+mn-ea"/>
                <a:cs typeface="+mn-cs"/>
              </a:rPr>
              <a:t> -p 8000:8000 </a:t>
            </a:r>
            <a:r>
              <a:rPr lang="en-US" altLang="zh-CN" sz="1200" b="0" i="0" u="none" strike="noStrike" kern="1200" dirty="0" err="1" smtClean="0">
                <a:solidFill>
                  <a:schemeClr val="tx1"/>
                </a:solidFill>
                <a:effectLst/>
                <a:latin typeface="+mn-lt"/>
                <a:ea typeface="+mn-ea"/>
                <a:cs typeface="+mn-cs"/>
              </a:rPr>
              <a:t>testflask</a:t>
            </a:r>
            <a:r>
              <a:rPr lang="en-US" altLang="zh-CN" dirty="0" smtClean="0"/>
              <a:t> </a:t>
            </a:r>
          </a:p>
          <a:p>
            <a:r>
              <a:rPr lang="en-US" altLang="zh-CN" sz="1200" b="0" i="0" u="none" strike="noStrike" kern="1200" dirty="0" err="1" smtClean="0">
                <a:solidFill>
                  <a:schemeClr val="tx1"/>
                </a:solidFill>
                <a:effectLst/>
                <a:latin typeface="+mn-lt"/>
                <a:ea typeface="+mn-ea"/>
                <a:cs typeface="+mn-cs"/>
              </a:rPr>
              <a:t>docker</a:t>
            </a:r>
            <a:r>
              <a:rPr lang="en-US" altLang="zh-CN"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network </a:t>
            </a:r>
            <a:r>
              <a:rPr lang="en-US" altLang="zh-CN" sz="1200" b="0" i="0" u="none" strike="noStrike" kern="1200" dirty="0" smtClean="0">
                <a:solidFill>
                  <a:schemeClr val="tx1"/>
                </a:solidFill>
                <a:effectLst/>
                <a:latin typeface="+mn-lt"/>
                <a:ea typeface="+mn-ea"/>
                <a:cs typeface="+mn-cs"/>
              </a:rPr>
              <a:t>connect </a:t>
            </a:r>
            <a:r>
              <a:rPr lang="en-US" altLang="zh-CN" sz="1200" b="0" i="0" u="none" strike="noStrike" kern="1200" dirty="0" err="1" smtClean="0">
                <a:solidFill>
                  <a:schemeClr val="tx1"/>
                </a:solidFill>
                <a:effectLst/>
                <a:latin typeface="+mn-lt"/>
                <a:ea typeface="+mn-ea"/>
                <a:cs typeface="+mn-cs"/>
              </a:rPr>
              <a:t>fl_mynet</a:t>
            </a:r>
            <a:r>
              <a:rPr lang="en-US" altLang="zh-CN" sz="1200" b="0" i="0" u="none" strike="noStrike"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rPr>
              <a:t>flaskApp</a:t>
            </a:r>
            <a:r>
              <a:rPr lang="en-US" altLang="zh-CN" dirty="0" smtClean="0"/>
              <a:t> </a:t>
            </a:r>
          </a:p>
          <a:p>
            <a:r>
              <a:rPr lang="en-US" altLang="zh-CN" sz="1200" b="0" i="0" u="none" strike="noStrike" kern="1200" dirty="0" err="1" smtClean="0">
                <a:solidFill>
                  <a:schemeClr val="tx1"/>
                </a:solidFill>
                <a:effectLst/>
                <a:latin typeface="+mn-lt"/>
                <a:ea typeface="+mn-ea"/>
                <a:cs typeface="+mn-cs"/>
              </a:rPr>
              <a:t>docker</a:t>
            </a:r>
            <a:r>
              <a:rPr lang="en-US" altLang="zh-CN" sz="1200" b="0" i="0" u="none" strike="noStrike" kern="1200" dirty="0" smtClean="0">
                <a:solidFill>
                  <a:schemeClr val="tx1"/>
                </a:solidFill>
                <a:effectLst/>
                <a:latin typeface="+mn-lt"/>
                <a:ea typeface="+mn-ea"/>
                <a:cs typeface="+mn-cs"/>
              </a:rPr>
              <a:t> start </a:t>
            </a:r>
            <a:r>
              <a:rPr lang="en-US" altLang="zh-CN" sz="1200" b="0" i="0" u="none" strike="noStrike" kern="1200" dirty="0" err="1" smtClean="0">
                <a:solidFill>
                  <a:schemeClr val="tx1"/>
                </a:solidFill>
                <a:effectLst/>
                <a:latin typeface="+mn-lt"/>
                <a:ea typeface="+mn-ea"/>
                <a:cs typeface="+mn-cs"/>
              </a:rPr>
              <a:t>flaskApp</a:t>
            </a:r>
            <a:endParaRPr lang="zh-CN" altLang="en-US"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16</a:t>
            </a:fld>
            <a:endParaRPr lang="zh-CN" altLang="en-US"/>
          </a:p>
        </p:txBody>
      </p:sp>
    </p:spTree>
    <p:extLst>
      <p:ext uri="{BB962C8B-B14F-4D97-AF65-F5344CB8AC3E}">
        <p14:creationId xmlns:p14="http://schemas.microsoft.com/office/powerpoint/2010/main" val="100716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F6AC5B-EABC-46AF-ADCB-A59201D3430B}" type="slidenum">
              <a:rPr lang="zh-CN" altLang="en-US" smtClean="0"/>
              <a:t>17</a:t>
            </a:fld>
            <a:endParaRPr lang="zh-CN" altLang="en-US"/>
          </a:p>
        </p:txBody>
      </p:sp>
    </p:spTree>
    <p:extLst>
      <p:ext uri="{BB962C8B-B14F-4D97-AF65-F5344CB8AC3E}">
        <p14:creationId xmlns:p14="http://schemas.microsoft.com/office/powerpoint/2010/main" val="160128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タイトル スライド">
    <p:spTree>
      <p:nvGrpSpPr>
        <p:cNvPr id="1" name=""/>
        <p:cNvGrpSpPr/>
        <p:nvPr/>
      </p:nvGrpSpPr>
      <p:grpSpPr>
        <a:xfrm>
          <a:off x="0" y="0"/>
          <a:ext cx="0" cy="0"/>
          <a:chOff x="0" y="0"/>
          <a:chExt cx="0" cy="0"/>
        </a:xfrm>
      </p:grpSpPr>
      <p:grpSp>
        <p:nvGrpSpPr>
          <p:cNvPr id="7" name="íśḷiḓe">
            <a:extLst>
              <a:ext uri="{FF2B5EF4-FFF2-40B4-BE49-F238E27FC236}">
                <a16:creationId xmlns:a16="http://schemas.microsoft.com/office/drawing/2014/main" id="{317596DE-3F24-44A4-B952-3643A07B8640}"/>
              </a:ext>
            </a:extLst>
          </p:cNvPr>
          <p:cNvGrpSpPr/>
          <p:nvPr userDrawn="1"/>
        </p:nvGrpSpPr>
        <p:grpSpPr>
          <a:xfrm>
            <a:off x="-3200400" y="40181"/>
            <a:ext cx="6736080" cy="6817819"/>
            <a:chOff x="4768670" y="2295113"/>
            <a:chExt cx="2654661" cy="2686874"/>
          </a:xfrm>
        </p:grpSpPr>
        <p:sp>
          <p:nvSpPr>
            <p:cNvPr id="8" name="íṥ1iḍè">
              <a:extLst>
                <a:ext uri="{FF2B5EF4-FFF2-40B4-BE49-F238E27FC236}">
                  <a16:creationId xmlns:a16="http://schemas.microsoft.com/office/drawing/2014/main" id="{12842D41-7F02-4FED-9E3D-1FEAC18460E3}"/>
                </a:ext>
              </a:extLst>
            </p:cNvPr>
            <p:cNvSpPr/>
            <p:nvPr/>
          </p:nvSpPr>
          <p:spPr>
            <a:xfrm>
              <a:off x="4964103" y="2506671"/>
              <a:ext cx="2263789" cy="226378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9" name="íšļiďè">
              <a:extLst>
                <a:ext uri="{FF2B5EF4-FFF2-40B4-BE49-F238E27FC236}">
                  <a16:creationId xmlns:a16="http://schemas.microsoft.com/office/drawing/2014/main" id="{A4FFE536-2A20-453A-BA78-5104F0A14037}"/>
                </a:ext>
              </a:extLst>
            </p:cNvPr>
            <p:cNvGrpSpPr/>
            <p:nvPr/>
          </p:nvGrpSpPr>
          <p:grpSpPr>
            <a:xfrm>
              <a:off x="4768670" y="2295113"/>
              <a:ext cx="2654661" cy="2686874"/>
              <a:chOff x="4768670" y="2295113"/>
              <a:chExt cx="2654661" cy="2686874"/>
            </a:xfrm>
          </p:grpSpPr>
          <p:sp>
            <p:nvSpPr>
              <p:cNvPr id="10" name="íṣḷïḑe">
                <a:extLst>
                  <a:ext uri="{FF2B5EF4-FFF2-40B4-BE49-F238E27FC236}">
                    <a16:creationId xmlns:a16="http://schemas.microsoft.com/office/drawing/2014/main" id="{20A4A6A8-FD61-492F-AE47-8B328B0A0AB9}"/>
                  </a:ext>
                </a:extLst>
              </p:cNvPr>
              <p:cNvSpPr/>
              <p:nvPr/>
            </p:nvSpPr>
            <p:spPr bwMode="auto">
              <a:xfrm flipH="1" flipV="1">
                <a:off x="6032555" y="2295113"/>
                <a:ext cx="717040" cy="169188"/>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11" name="íSļïde">
                <a:extLst>
                  <a:ext uri="{FF2B5EF4-FFF2-40B4-BE49-F238E27FC236}">
                    <a16:creationId xmlns:a16="http://schemas.microsoft.com/office/drawing/2014/main" id="{FF5D4098-B1CA-4D81-8664-6AD2280688D4}"/>
                  </a:ext>
                </a:extLst>
              </p:cNvPr>
              <p:cNvSpPr/>
              <p:nvPr/>
            </p:nvSpPr>
            <p:spPr bwMode="auto">
              <a:xfrm>
                <a:off x="6749595" y="2464301"/>
                <a:ext cx="673736" cy="114202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2" name="íšļiḋè">
                <a:extLst>
                  <a:ext uri="{FF2B5EF4-FFF2-40B4-BE49-F238E27FC236}">
                    <a16:creationId xmlns:a16="http://schemas.microsoft.com/office/drawing/2014/main" id="{BF7E97F7-631C-490F-AFA7-0654F8507431}"/>
                  </a:ext>
                </a:extLst>
              </p:cNvPr>
              <p:cNvSpPr/>
              <p:nvPr/>
            </p:nvSpPr>
            <p:spPr bwMode="auto">
              <a:xfrm>
                <a:off x="5464562" y="3606324"/>
                <a:ext cx="1958769" cy="1375663"/>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3" name="ïs1îḓé">
                <a:extLst>
                  <a:ext uri="{FF2B5EF4-FFF2-40B4-BE49-F238E27FC236}">
                    <a16:creationId xmlns:a16="http://schemas.microsoft.com/office/drawing/2014/main" id="{DA19844A-AA30-49DE-8762-BF5EB755534B}"/>
                  </a:ext>
                </a:extLst>
              </p:cNvPr>
              <p:cNvSpPr/>
              <p:nvPr/>
            </p:nvSpPr>
            <p:spPr bwMode="auto">
              <a:xfrm>
                <a:off x="4874414" y="4138059"/>
                <a:ext cx="590148" cy="75329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16" name="iśḷíde">
                <a:extLst>
                  <a:ext uri="{FF2B5EF4-FFF2-40B4-BE49-F238E27FC236}">
                    <a16:creationId xmlns:a16="http://schemas.microsoft.com/office/drawing/2014/main" id="{8D60E735-0003-4D0B-AC7E-2BF7AD430A60}"/>
                  </a:ext>
                </a:extLst>
              </p:cNvPr>
              <p:cNvSpPr/>
              <p:nvPr/>
            </p:nvSpPr>
            <p:spPr bwMode="auto">
              <a:xfrm>
                <a:off x="4768670" y="3042301"/>
                <a:ext cx="105745" cy="1095759"/>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7" name="ïSļíḑê">
                <a:extLst>
                  <a:ext uri="{FF2B5EF4-FFF2-40B4-BE49-F238E27FC236}">
                    <a16:creationId xmlns:a16="http://schemas.microsoft.com/office/drawing/2014/main" id="{3C53374B-5C62-4E86-BC63-13D27105D833}"/>
                  </a:ext>
                </a:extLst>
              </p:cNvPr>
              <p:cNvSpPr/>
              <p:nvPr/>
            </p:nvSpPr>
            <p:spPr bwMode="auto">
              <a:xfrm flipH="1">
                <a:off x="5381982" y="2295113"/>
                <a:ext cx="650572" cy="220550"/>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18" name="iŝļiďè">
                <a:extLst>
                  <a:ext uri="{FF2B5EF4-FFF2-40B4-BE49-F238E27FC236}">
                    <a16:creationId xmlns:a16="http://schemas.microsoft.com/office/drawing/2014/main" id="{583B404D-5B0C-47DC-9DA5-9EC9091181C7}"/>
                  </a:ext>
                </a:extLst>
              </p:cNvPr>
              <p:cNvSpPr/>
              <p:nvPr/>
            </p:nvSpPr>
            <p:spPr bwMode="auto">
              <a:xfrm>
                <a:off x="5382930" y="2445189"/>
                <a:ext cx="1370041" cy="76478"/>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40000" lnSpcReduction="20000"/>
              </a:bodyPr>
              <a:lstStyle/>
              <a:p>
                <a:pPr algn="ctr"/>
                <a:endParaRPr/>
              </a:p>
            </p:txBody>
          </p:sp>
          <p:sp>
            <p:nvSpPr>
              <p:cNvPr id="19" name="íşļïdè">
                <a:extLst>
                  <a:ext uri="{FF2B5EF4-FFF2-40B4-BE49-F238E27FC236}">
                    <a16:creationId xmlns:a16="http://schemas.microsoft.com/office/drawing/2014/main" id="{CA18B2D2-ABEE-490D-B557-46891625EA95}"/>
                  </a:ext>
                </a:extLst>
              </p:cNvPr>
              <p:cNvSpPr/>
              <p:nvPr/>
            </p:nvSpPr>
            <p:spPr bwMode="auto">
              <a:xfrm>
                <a:off x="5285302" y="3715087"/>
                <a:ext cx="179260" cy="1176263"/>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20" name="ïşlîdè">
                <a:extLst>
                  <a:ext uri="{FF2B5EF4-FFF2-40B4-BE49-F238E27FC236}">
                    <a16:creationId xmlns:a16="http://schemas.microsoft.com/office/drawing/2014/main" id="{C02A60B4-6EB3-4D46-BAB7-4CDD968520B1}"/>
                  </a:ext>
                </a:extLst>
              </p:cNvPr>
              <p:cNvSpPr/>
              <p:nvPr/>
            </p:nvSpPr>
            <p:spPr bwMode="auto">
              <a:xfrm>
                <a:off x="5285302" y="2520698"/>
                <a:ext cx="132934" cy="1194391"/>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3175">
                <a:solidFill>
                  <a:schemeClr val="bg1">
                    <a:lumMod val="65000"/>
                  </a:scheme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21" name="ïṡļiḑé">
                <a:extLst>
                  <a:ext uri="{FF2B5EF4-FFF2-40B4-BE49-F238E27FC236}">
                    <a16:creationId xmlns:a16="http://schemas.microsoft.com/office/drawing/2014/main" id="{17699D18-E014-4658-B98B-4D541B891551}"/>
                  </a:ext>
                </a:extLst>
              </p:cNvPr>
              <p:cNvSpPr/>
              <p:nvPr/>
            </p:nvSpPr>
            <p:spPr bwMode="auto">
              <a:xfrm>
                <a:off x="5998313" y="4220638"/>
                <a:ext cx="302136" cy="761349"/>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22" name="îṡḻiḋe">
                <a:extLst>
                  <a:ext uri="{FF2B5EF4-FFF2-40B4-BE49-F238E27FC236}">
                    <a16:creationId xmlns:a16="http://schemas.microsoft.com/office/drawing/2014/main" id="{3E6AAEFA-1BBC-438D-B051-361FAA228BA5}"/>
                  </a:ext>
                </a:extLst>
              </p:cNvPr>
              <p:cNvSpPr/>
              <p:nvPr/>
            </p:nvSpPr>
            <p:spPr bwMode="auto">
              <a:xfrm>
                <a:off x="5998315" y="2451210"/>
                <a:ext cx="332336" cy="1769431"/>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24" name="ïṧḷiḍê">
                <a:extLst>
                  <a:ext uri="{FF2B5EF4-FFF2-40B4-BE49-F238E27FC236}">
                    <a16:creationId xmlns:a16="http://schemas.microsoft.com/office/drawing/2014/main" id="{F11B3762-BD57-462E-B0EB-D32D9F8AE121}"/>
                  </a:ext>
                </a:extLst>
              </p:cNvPr>
              <p:cNvSpPr/>
              <p:nvPr/>
            </p:nvSpPr>
            <p:spPr bwMode="auto">
              <a:xfrm>
                <a:off x="6032555" y="2295113"/>
                <a:ext cx="18127" cy="156097"/>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5" name="ïṧļíďè">
                <a:extLst>
                  <a:ext uri="{FF2B5EF4-FFF2-40B4-BE49-F238E27FC236}">
                    <a16:creationId xmlns:a16="http://schemas.microsoft.com/office/drawing/2014/main" id="{D00B4DE8-A58E-446C-8251-4B25F4799494}"/>
                  </a:ext>
                </a:extLst>
              </p:cNvPr>
              <p:cNvSpPr/>
              <p:nvPr/>
            </p:nvSpPr>
            <p:spPr bwMode="auto">
              <a:xfrm flipH="1">
                <a:off x="4821039" y="2514574"/>
                <a:ext cx="554911" cy="527788"/>
              </a:xfrm>
              <a:prstGeom prst="line">
                <a:avLst/>
              </a:pr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6" name="îš1îḍe">
                <a:extLst>
                  <a:ext uri="{FF2B5EF4-FFF2-40B4-BE49-F238E27FC236}">
                    <a16:creationId xmlns:a16="http://schemas.microsoft.com/office/drawing/2014/main" id="{26F6F782-6416-4679-ADFA-91B06B33B617}"/>
                  </a:ext>
                </a:extLst>
              </p:cNvPr>
              <p:cNvSpPr/>
              <p:nvPr/>
            </p:nvSpPr>
            <p:spPr bwMode="auto">
              <a:xfrm flipH="1" flipV="1">
                <a:off x="7266227" y="3534822"/>
                <a:ext cx="157104" cy="7150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7" name="íṣḷîḑê">
                <a:extLst>
                  <a:ext uri="{FF2B5EF4-FFF2-40B4-BE49-F238E27FC236}">
                    <a16:creationId xmlns:a16="http://schemas.microsoft.com/office/drawing/2014/main" id="{BA8F48C4-ADF5-4BC3-9F73-EB058901F77D}"/>
                  </a:ext>
                </a:extLst>
              </p:cNvPr>
              <p:cNvSpPr/>
              <p:nvPr/>
            </p:nvSpPr>
            <p:spPr bwMode="auto">
              <a:xfrm flipH="1" flipV="1">
                <a:off x="6742880" y="2465214"/>
                <a:ext cx="178925" cy="465363"/>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8" name="íŝḷiḍe">
                <a:extLst>
                  <a:ext uri="{FF2B5EF4-FFF2-40B4-BE49-F238E27FC236}">
                    <a16:creationId xmlns:a16="http://schemas.microsoft.com/office/drawing/2014/main" id="{315DF312-BBFB-4B16-AFBD-265183EE1942}"/>
                  </a:ext>
                </a:extLst>
              </p:cNvPr>
              <p:cNvSpPr/>
              <p:nvPr/>
            </p:nvSpPr>
            <p:spPr bwMode="auto">
              <a:xfrm flipH="1" flipV="1">
                <a:off x="6921806" y="2930578"/>
                <a:ext cx="344421" cy="604245"/>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9" name="íšľíḍè">
                <a:extLst>
                  <a:ext uri="{FF2B5EF4-FFF2-40B4-BE49-F238E27FC236}">
                    <a16:creationId xmlns:a16="http://schemas.microsoft.com/office/drawing/2014/main" id="{209C0537-D922-4692-A9D8-C05CC342B41F}"/>
                  </a:ext>
                </a:extLst>
              </p:cNvPr>
              <p:cNvSpPr/>
              <p:nvPr/>
            </p:nvSpPr>
            <p:spPr bwMode="auto">
              <a:xfrm flipH="1" flipV="1">
                <a:off x="7266227" y="3534822"/>
                <a:ext cx="15105" cy="813715"/>
              </a:xfrm>
              <a:prstGeom prst="line">
                <a:avLst/>
              </a:pr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0" name="îslíḍè">
                <a:extLst>
                  <a:ext uri="{FF2B5EF4-FFF2-40B4-BE49-F238E27FC236}">
                    <a16:creationId xmlns:a16="http://schemas.microsoft.com/office/drawing/2014/main" id="{87D3694B-E803-4B00-9815-23296E21E720}"/>
                  </a:ext>
                </a:extLst>
              </p:cNvPr>
              <p:cNvSpPr/>
              <p:nvPr/>
            </p:nvSpPr>
            <p:spPr bwMode="auto">
              <a:xfrm>
                <a:off x="5998315" y="4220639"/>
                <a:ext cx="1283019" cy="242706"/>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1" name="îṥḻîḓé">
                <a:extLst>
                  <a:ext uri="{FF2B5EF4-FFF2-40B4-BE49-F238E27FC236}">
                    <a16:creationId xmlns:a16="http://schemas.microsoft.com/office/drawing/2014/main" id="{7F6532EB-D7B8-4C31-9EF9-12E96FCCC97F}"/>
                  </a:ext>
                </a:extLst>
              </p:cNvPr>
              <p:cNvSpPr/>
              <p:nvPr/>
            </p:nvSpPr>
            <p:spPr bwMode="auto">
              <a:xfrm>
                <a:off x="5285302" y="3715087"/>
                <a:ext cx="713012" cy="50555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2" name="íṡḻíḑe">
                <a:extLst>
                  <a:ext uri="{FF2B5EF4-FFF2-40B4-BE49-F238E27FC236}">
                    <a16:creationId xmlns:a16="http://schemas.microsoft.com/office/drawing/2014/main" id="{B9D5C35A-A506-46F3-85F3-3464959B429E}"/>
                  </a:ext>
                </a:extLst>
              </p:cNvPr>
              <p:cNvSpPr/>
              <p:nvPr/>
            </p:nvSpPr>
            <p:spPr bwMode="auto">
              <a:xfrm>
                <a:off x="4821039" y="3042362"/>
                <a:ext cx="464263" cy="672726"/>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3" name="ïṣľíḓê">
                <a:extLst>
                  <a:ext uri="{FF2B5EF4-FFF2-40B4-BE49-F238E27FC236}">
                    <a16:creationId xmlns:a16="http://schemas.microsoft.com/office/drawing/2014/main" id="{CF107145-C13D-42ED-A13E-1186B7527FC9}"/>
                  </a:ext>
                </a:extLst>
              </p:cNvPr>
              <p:cNvSpPr/>
              <p:nvPr/>
            </p:nvSpPr>
            <p:spPr bwMode="auto">
              <a:xfrm flipH="1">
                <a:off x="4821039" y="2891301"/>
                <a:ext cx="597198" cy="151061"/>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4" name="ïś1ïdé">
                <a:extLst>
                  <a:ext uri="{FF2B5EF4-FFF2-40B4-BE49-F238E27FC236}">
                    <a16:creationId xmlns:a16="http://schemas.microsoft.com/office/drawing/2014/main" id="{CEB519F1-CB5B-4986-AC37-558EC1B6AA76}"/>
                  </a:ext>
                </a:extLst>
              </p:cNvPr>
              <p:cNvSpPr/>
              <p:nvPr/>
            </p:nvSpPr>
            <p:spPr bwMode="auto">
              <a:xfrm flipH="1">
                <a:off x="5418237" y="2451210"/>
                <a:ext cx="632445" cy="44009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5" name="í$lïḓê">
                <a:extLst>
                  <a:ext uri="{FF2B5EF4-FFF2-40B4-BE49-F238E27FC236}">
                    <a16:creationId xmlns:a16="http://schemas.microsoft.com/office/drawing/2014/main" id="{8DB6A508-A3CE-42BF-9C2A-BAEC5DC863B9}"/>
                  </a:ext>
                </a:extLst>
              </p:cNvPr>
              <p:cNvSpPr/>
              <p:nvPr/>
            </p:nvSpPr>
            <p:spPr bwMode="auto">
              <a:xfrm flipH="1" flipV="1">
                <a:off x="6050682" y="2451210"/>
                <a:ext cx="871123" cy="479368"/>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6" name="ïSḻïḓè">
                <a:extLst>
                  <a:ext uri="{FF2B5EF4-FFF2-40B4-BE49-F238E27FC236}">
                    <a16:creationId xmlns:a16="http://schemas.microsoft.com/office/drawing/2014/main" id="{94E6E0A2-2AF5-426B-9B2C-23D84EEA1CAE}"/>
                  </a:ext>
                </a:extLst>
              </p:cNvPr>
              <p:cNvSpPr/>
              <p:nvPr/>
            </p:nvSpPr>
            <p:spPr bwMode="auto">
              <a:xfrm>
                <a:off x="6921806" y="2930578"/>
                <a:ext cx="422973" cy="589139"/>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7" name="ïśļiḓe">
                <a:extLst>
                  <a:ext uri="{FF2B5EF4-FFF2-40B4-BE49-F238E27FC236}">
                    <a16:creationId xmlns:a16="http://schemas.microsoft.com/office/drawing/2014/main" id="{1E87FD7E-5C2B-47CD-B590-D73F9DF9BCB6}"/>
                  </a:ext>
                </a:extLst>
              </p:cNvPr>
              <p:cNvSpPr/>
              <p:nvPr/>
            </p:nvSpPr>
            <p:spPr bwMode="auto">
              <a:xfrm>
                <a:off x="6905693" y="2930578"/>
                <a:ext cx="362549" cy="1532768"/>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8" name="ïṩ1îḍè">
                <a:extLst>
                  <a:ext uri="{FF2B5EF4-FFF2-40B4-BE49-F238E27FC236}">
                    <a16:creationId xmlns:a16="http://schemas.microsoft.com/office/drawing/2014/main" id="{796DFEF9-B1BC-49FC-A4C3-EC16358AA9F8}"/>
                  </a:ext>
                </a:extLst>
              </p:cNvPr>
              <p:cNvSpPr/>
              <p:nvPr/>
            </p:nvSpPr>
            <p:spPr bwMode="auto">
              <a:xfrm flipV="1">
                <a:off x="6330650" y="2930578"/>
                <a:ext cx="591155" cy="189329"/>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9" name="íṧlïḑe">
                <a:extLst>
                  <a:ext uri="{FF2B5EF4-FFF2-40B4-BE49-F238E27FC236}">
                    <a16:creationId xmlns:a16="http://schemas.microsoft.com/office/drawing/2014/main" id="{9F0C97BF-FAA4-4A89-A150-DA31EA61C7BF}"/>
                  </a:ext>
                </a:extLst>
              </p:cNvPr>
              <p:cNvSpPr/>
              <p:nvPr/>
            </p:nvSpPr>
            <p:spPr bwMode="auto">
              <a:xfrm flipV="1">
                <a:off x="5285302" y="3119907"/>
                <a:ext cx="1045348" cy="603237"/>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40" name="îṩḷïḓè">
                <a:extLst>
                  <a:ext uri="{FF2B5EF4-FFF2-40B4-BE49-F238E27FC236}">
                    <a16:creationId xmlns:a16="http://schemas.microsoft.com/office/drawing/2014/main" id="{90DB1ED7-5888-4706-B507-448685070A5D}"/>
                  </a:ext>
                </a:extLst>
              </p:cNvPr>
              <p:cNvSpPr/>
              <p:nvPr/>
            </p:nvSpPr>
            <p:spPr bwMode="auto">
              <a:xfrm>
                <a:off x="4874414" y="3723145"/>
                <a:ext cx="555907" cy="789546"/>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41" name="îŝḻíďê">
                <a:extLst>
                  <a:ext uri="{FF2B5EF4-FFF2-40B4-BE49-F238E27FC236}">
                    <a16:creationId xmlns:a16="http://schemas.microsoft.com/office/drawing/2014/main" id="{72444A8F-B8E6-420C-92D9-165ABFC9796A}"/>
                  </a:ext>
                </a:extLst>
              </p:cNvPr>
              <p:cNvSpPr/>
              <p:nvPr/>
            </p:nvSpPr>
            <p:spPr bwMode="auto">
              <a:xfrm flipH="1">
                <a:off x="5430322" y="4220639"/>
                <a:ext cx="567993" cy="292051"/>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42" name="ïš1íḑè">
                <a:extLst>
                  <a:ext uri="{FF2B5EF4-FFF2-40B4-BE49-F238E27FC236}">
                    <a16:creationId xmlns:a16="http://schemas.microsoft.com/office/drawing/2014/main" id="{B9BAC5BF-15B8-4499-A328-62E127039E75}"/>
                  </a:ext>
                </a:extLst>
              </p:cNvPr>
              <p:cNvSpPr/>
              <p:nvPr/>
            </p:nvSpPr>
            <p:spPr bwMode="auto">
              <a:xfrm>
                <a:off x="5998315" y="3534822"/>
                <a:ext cx="1267912" cy="685818"/>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43" name="ïSľîḍè">
                <a:extLst>
                  <a:ext uri="{FF2B5EF4-FFF2-40B4-BE49-F238E27FC236}">
                    <a16:creationId xmlns:a16="http://schemas.microsoft.com/office/drawing/2014/main" id="{4C4911A9-6E7E-4829-B192-9C36EE628A82}"/>
                  </a:ext>
                </a:extLst>
              </p:cNvPr>
              <p:cNvSpPr/>
              <p:nvPr/>
            </p:nvSpPr>
            <p:spPr bwMode="auto">
              <a:xfrm>
                <a:off x="5474633" y="4777551"/>
                <a:ext cx="1296111" cy="116821"/>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85000" lnSpcReduction="20000"/>
              </a:bodyPr>
              <a:lstStyle/>
              <a:p>
                <a:pPr algn="ctr"/>
                <a:endParaRPr/>
              </a:p>
            </p:txBody>
          </p:sp>
          <p:sp>
            <p:nvSpPr>
              <p:cNvPr id="44" name="îSlîdê">
                <a:extLst>
                  <a:ext uri="{FF2B5EF4-FFF2-40B4-BE49-F238E27FC236}">
                    <a16:creationId xmlns:a16="http://schemas.microsoft.com/office/drawing/2014/main" id="{8F016058-CE76-4BBD-9BA9-EABAC3481436}"/>
                  </a:ext>
                </a:extLst>
              </p:cNvPr>
              <p:cNvSpPr/>
              <p:nvPr/>
            </p:nvSpPr>
            <p:spPr bwMode="auto">
              <a:xfrm>
                <a:off x="5430322" y="4463343"/>
                <a:ext cx="1483427" cy="352476"/>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45" name="ïṩľîďê">
                <a:extLst>
                  <a:ext uri="{FF2B5EF4-FFF2-40B4-BE49-F238E27FC236}">
                    <a16:creationId xmlns:a16="http://schemas.microsoft.com/office/drawing/2014/main" id="{8C0D69BD-86B8-4095-99CA-E3B397BD3736}"/>
                  </a:ext>
                </a:extLst>
              </p:cNvPr>
              <p:cNvSpPr/>
              <p:nvPr/>
            </p:nvSpPr>
            <p:spPr bwMode="auto">
              <a:xfrm>
                <a:off x="6330650" y="3119907"/>
                <a:ext cx="576049" cy="555905"/>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46" name="ïsḻiḑé">
                <a:extLst>
                  <a:ext uri="{FF2B5EF4-FFF2-40B4-BE49-F238E27FC236}">
                    <a16:creationId xmlns:a16="http://schemas.microsoft.com/office/drawing/2014/main" id="{9FF554B6-B8E3-44AA-8D5D-637DB7D2BF72}"/>
                  </a:ext>
                </a:extLst>
              </p:cNvPr>
              <p:cNvSpPr/>
              <p:nvPr/>
            </p:nvSpPr>
            <p:spPr bwMode="auto">
              <a:xfrm>
                <a:off x="5418237" y="2891301"/>
                <a:ext cx="912413" cy="228606"/>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grpSp>
      </p:grpSp>
      <p:sp>
        <p:nvSpPr>
          <p:cNvPr id="14" name="矩形 10"/>
          <p:cNvSpPr/>
          <p:nvPr userDrawn="1"/>
        </p:nvSpPr>
        <p:spPr>
          <a:xfrm>
            <a:off x="-14820" y="1934053"/>
            <a:ext cx="12192000" cy="2104555"/>
          </a:xfrm>
          <a:prstGeom prst="rect">
            <a:avLst/>
          </a:prstGeom>
          <a:gradFill>
            <a:gsLst>
              <a:gs pos="0">
                <a:schemeClr val="accent1">
                  <a:lumMod val="5000"/>
                  <a:lumOff val="95000"/>
                </a:schemeClr>
              </a:gs>
              <a:gs pos="100000">
                <a:srgbClr val="00B050">
                  <a:alpha val="0"/>
                </a:srgbClr>
              </a:gs>
              <a:gs pos="100000">
                <a:schemeClr val="accent1">
                  <a:lumMod val="45000"/>
                  <a:lumOff val="55000"/>
                </a:schemeClr>
              </a:gs>
              <a:gs pos="0">
                <a:srgbClr val="00B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2" name="タイトル 1"/>
          <p:cNvSpPr>
            <a:spLocks noGrp="1"/>
          </p:cNvSpPr>
          <p:nvPr>
            <p:ph type="ctrTitle" hasCustomPrompt="1"/>
          </p:nvPr>
        </p:nvSpPr>
        <p:spPr>
          <a:xfrm>
            <a:off x="-29634" y="1934053"/>
            <a:ext cx="12221636" cy="1470025"/>
          </a:xfrm>
          <a:noFill/>
          <a:ln>
            <a:noFill/>
          </a:ln>
        </p:spPr>
        <p:txBody>
          <a:bodyPr>
            <a:normAutofit/>
          </a:bodyPr>
          <a:lstStyle>
            <a:lvl1pPr algn="ctr">
              <a:defRPr sz="4400" b="0">
                <a:solidFill>
                  <a:schemeClr val="tx1"/>
                </a:solidFill>
                <a:latin typeface="+mj-ea"/>
                <a:ea typeface="+mj-ea"/>
                <a:cs typeface="メイリオ" pitchFamily="50" charset="-128"/>
              </a:defRPr>
            </a:lvl1pPr>
          </a:lstStyle>
          <a:p>
            <a:r>
              <a:rPr kumimoji="1" lang="zh-CN" altLang="en-US" dirty="0"/>
              <a:t>封面标题</a:t>
            </a:r>
            <a:endParaRPr kumimoji="1" lang="ja-JP" altLang="en-US" dirty="0"/>
          </a:p>
        </p:txBody>
      </p:sp>
      <p:sp>
        <p:nvSpPr>
          <p:cNvPr id="3" name="サブタイトル 2"/>
          <p:cNvSpPr>
            <a:spLocks noGrp="1"/>
          </p:cNvSpPr>
          <p:nvPr>
            <p:ph type="subTitle" idx="1" hasCustomPrompt="1"/>
          </p:nvPr>
        </p:nvSpPr>
        <p:spPr>
          <a:xfrm>
            <a:off x="-29638" y="3415498"/>
            <a:ext cx="12221636" cy="623110"/>
          </a:xfrm>
        </p:spPr>
        <p:txBody>
          <a:bodyPr anchor="ctr"/>
          <a:lstStyle>
            <a:lvl1pPr marL="0" indent="0" algn="ctr">
              <a:buNone/>
              <a:defRPr sz="2000" b="0">
                <a:solidFill>
                  <a:schemeClr val="tx1">
                    <a:tint val="75000"/>
                  </a:schemeClr>
                </a:solidFill>
                <a:effectLst>
                  <a:outerShdw blurRad="38100" dist="38100" dir="2700000" algn="tl">
                    <a:srgbClr val="000000">
                      <a:alpha val="43137"/>
                    </a:srgbClr>
                  </a:outerShdw>
                </a:effectLst>
                <a:latin typeface="+mj-ea"/>
                <a:ea typeface="+mj-ea"/>
                <a:cs typeface="メイリオ" pitchFamily="50" charset="-128"/>
              </a:defRPr>
            </a:lvl1pPr>
            <a:lvl2pPr marL="457235" indent="0" algn="ctr">
              <a:buNone/>
              <a:defRPr>
                <a:solidFill>
                  <a:schemeClr val="tx1">
                    <a:tint val="75000"/>
                  </a:schemeClr>
                </a:solidFill>
              </a:defRPr>
            </a:lvl2pPr>
            <a:lvl3pPr marL="914468" indent="0" algn="ctr">
              <a:buNone/>
              <a:defRPr>
                <a:solidFill>
                  <a:schemeClr val="tx1">
                    <a:tint val="75000"/>
                  </a:schemeClr>
                </a:solidFill>
              </a:defRPr>
            </a:lvl3pPr>
            <a:lvl4pPr marL="1371703" indent="0" algn="ctr">
              <a:buNone/>
              <a:defRPr>
                <a:solidFill>
                  <a:schemeClr val="tx1">
                    <a:tint val="75000"/>
                  </a:schemeClr>
                </a:solidFill>
              </a:defRPr>
            </a:lvl4pPr>
            <a:lvl5pPr marL="1828937" indent="0" algn="ctr">
              <a:buNone/>
              <a:defRPr>
                <a:solidFill>
                  <a:schemeClr val="tx1">
                    <a:tint val="75000"/>
                  </a:schemeClr>
                </a:solidFill>
              </a:defRPr>
            </a:lvl5pPr>
            <a:lvl6pPr marL="2286172" indent="0" algn="ctr">
              <a:buNone/>
              <a:defRPr>
                <a:solidFill>
                  <a:schemeClr val="tx1">
                    <a:tint val="75000"/>
                  </a:schemeClr>
                </a:solidFill>
              </a:defRPr>
            </a:lvl6pPr>
            <a:lvl7pPr marL="2743406" indent="0" algn="ctr">
              <a:buNone/>
              <a:defRPr>
                <a:solidFill>
                  <a:schemeClr val="tx1">
                    <a:tint val="75000"/>
                  </a:schemeClr>
                </a:solidFill>
              </a:defRPr>
            </a:lvl7pPr>
            <a:lvl8pPr marL="3200640" indent="0" algn="ctr">
              <a:buNone/>
              <a:defRPr>
                <a:solidFill>
                  <a:schemeClr val="tx1">
                    <a:tint val="75000"/>
                  </a:schemeClr>
                </a:solidFill>
              </a:defRPr>
            </a:lvl8pPr>
            <a:lvl9pPr marL="3657875" indent="0" algn="ctr">
              <a:buNone/>
              <a:defRPr>
                <a:solidFill>
                  <a:schemeClr val="tx1">
                    <a:tint val="75000"/>
                  </a:schemeClr>
                </a:solidFill>
              </a:defRPr>
            </a:lvl9pPr>
          </a:lstStyle>
          <a:p>
            <a:r>
              <a:rPr kumimoji="1" lang="zh-CN" altLang="en-US" dirty="0"/>
              <a:t>子标题</a:t>
            </a:r>
            <a:endParaRPr kumimoji="1" lang="ja-JP" altLang="en-US" dirty="0"/>
          </a:p>
        </p:txBody>
      </p:sp>
      <p:sp>
        <p:nvSpPr>
          <p:cNvPr id="23" name="テキスト プレースホルダー 22"/>
          <p:cNvSpPr>
            <a:spLocks noGrp="1"/>
          </p:cNvSpPr>
          <p:nvPr>
            <p:ph type="body" sz="quarter" idx="10" hasCustomPrompt="1"/>
          </p:nvPr>
        </p:nvSpPr>
        <p:spPr>
          <a:xfrm>
            <a:off x="8678441" y="5532163"/>
            <a:ext cx="2919593" cy="1041400"/>
          </a:xfrm>
        </p:spPr>
        <p:txBody>
          <a:bodyPr anchor="b">
            <a:noAutofit/>
          </a:bodyPr>
          <a:lstStyle>
            <a:lvl1pPr marL="0" indent="0" algn="r">
              <a:lnSpc>
                <a:spcPct val="150000"/>
              </a:lnSpc>
              <a:buFontTx/>
              <a:buNone/>
              <a:defRPr sz="1401">
                <a:solidFill>
                  <a:schemeClr val="tx1"/>
                </a:solidFill>
                <a:latin typeface="+mn-ea"/>
                <a:ea typeface="+mn-ea"/>
              </a:defRPr>
            </a:lvl1pPr>
            <a:lvl2pPr marL="457235" indent="0" algn="r">
              <a:buFontTx/>
              <a:buNone/>
              <a:defRPr sz="900">
                <a:latin typeface="+mn-ea"/>
                <a:ea typeface="+mn-ea"/>
              </a:defRPr>
            </a:lvl2pPr>
            <a:lvl3pPr marL="914468" indent="0" algn="r">
              <a:buFontTx/>
              <a:buNone/>
              <a:defRPr sz="800">
                <a:latin typeface="+mn-ea"/>
                <a:ea typeface="+mn-ea"/>
              </a:defRPr>
            </a:lvl3pPr>
            <a:lvl4pPr marL="1371703" indent="0" algn="r">
              <a:buFontTx/>
              <a:buNone/>
              <a:defRPr sz="700">
                <a:latin typeface="+mn-ea"/>
                <a:ea typeface="+mn-ea"/>
              </a:defRPr>
            </a:lvl4pPr>
            <a:lvl5pPr marL="1828937" indent="0" algn="r">
              <a:buFontTx/>
              <a:buNone/>
              <a:defRPr sz="700">
                <a:latin typeface="+mn-ea"/>
                <a:ea typeface="+mn-ea"/>
              </a:defRPr>
            </a:lvl5pPr>
          </a:lstStyle>
          <a:p>
            <a:pPr lvl="0"/>
            <a:r>
              <a:rPr kumimoji="1" lang="zh-CN" altLang="en-US" dirty="0"/>
              <a:t>姓名</a:t>
            </a:r>
            <a:r>
              <a:rPr kumimoji="1" lang="en-US" altLang="zh-CN" dirty="0"/>
              <a:t>/</a:t>
            </a:r>
            <a:r>
              <a:rPr kumimoji="1" lang="zh-CN" altLang="en-US" dirty="0"/>
              <a:t>部门</a:t>
            </a:r>
            <a:r>
              <a:rPr kumimoji="1" lang="en-US" altLang="zh-CN" dirty="0"/>
              <a:t>/</a:t>
            </a:r>
            <a:r>
              <a:rPr kumimoji="1" lang="zh-CN" altLang="en-US" dirty="0"/>
              <a:t>日期</a:t>
            </a:r>
            <a:endParaRPr kumimoji="1" lang="ja-JP" altLang="en-US" dirty="0"/>
          </a:p>
        </p:txBody>
      </p:sp>
    </p:spTree>
    <p:extLst>
      <p:ext uri="{BB962C8B-B14F-4D97-AF65-F5344CB8AC3E}">
        <p14:creationId xmlns:p14="http://schemas.microsoft.com/office/powerpoint/2010/main" val="330019272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6" name="スライド番号プレースホルダ 11"/>
          <p:cNvSpPr txBox="1">
            <a:spLocks/>
          </p:cNvSpPr>
          <p:nvPr userDrawn="1"/>
        </p:nvSpPr>
        <p:spPr>
          <a:xfrm>
            <a:off x="11685055" y="6585829"/>
            <a:ext cx="506945" cy="178326"/>
          </a:xfrm>
          <a:prstGeom prst="rect">
            <a:avLst/>
          </a:prstGeom>
        </p:spPr>
        <p:txBody>
          <a:bodyPr vert="horz" lIns="91440" tIns="45721" rIns="91440" bIns="45721" rtlCol="0" anchor="ctr"/>
          <a:lstStyle>
            <a:defPPr>
              <a:defRPr lang="ja-JP"/>
            </a:defPPr>
            <a:lvl1pPr marL="0" algn="l" defTabSz="914400" rtl="0" eaLnBrk="1" latinLnBrk="0" hangingPunct="1">
              <a:defRPr kumimoji="1" sz="1200" b="1" kern="1200">
                <a:solidFill>
                  <a:schemeClr val="tx1"/>
                </a:solidFill>
                <a:effectLst/>
                <a:latin typeface="メイリオ" pitchFamily="50" charset="-128"/>
                <a:ea typeface="メイリオ" pitchFamily="50" charset="-128"/>
                <a:cs typeface="メイリオ" pitchFamily="50" charset="-128"/>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13442E98-BE58-424A-8FD5-356691A1BCAC}" type="slidenum">
              <a:rPr lang="ja-JP" altLang="en-US" sz="1001" b="1" smtClean="0">
                <a:latin typeface="+mj-ea"/>
                <a:ea typeface="+mj-ea"/>
              </a:rPr>
              <a:pPr/>
              <a:t>‹#›</a:t>
            </a:fld>
            <a:endParaRPr lang="ja-JP" altLang="en-US" sz="1001" b="1" dirty="0">
              <a:latin typeface="+mj-ea"/>
              <a:ea typeface="+mj-ea"/>
            </a:endParaRPr>
          </a:p>
        </p:txBody>
      </p:sp>
      <p:sp>
        <p:nvSpPr>
          <p:cNvPr id="4" name="タイトル プレースホルダー 1"/>
          <p:cNvSpPr>
            <a:spLocks noGrp="1"/>
          </p:cNvSpPr>
          <p:nvPr>
            <p:ph type="title"/>
          </p:nvPr>
        </p:nvSpPr>
        <p:spPr>
          <a:xfrm>
            <a:off x="180623" y="11"/>
            <a:ext cx="10972800" cy="547678"/>
          </a:xfrm>
          <a:prstGeom prst="rect">
            <a:avLst/>
          </a:prstGeom>
        </p:spPr>
        <p:txBody>
          <a:bodyPr vert="horz" lIns="91440" tIns="45720" rIns="91440" bIns="45720" rtlCol="0" anchor="ctr">
            <a:normAutofit/>
          </a:bodyPr>
          <a:lstStyle>
            <a:lvl1pPr>
              <a:defRPr b="1"/>
            </a:lvl1pPr>
          </a:lstStyle>
          <a:p>
            <a:r>
              <a:rPr kumimoji="1" lang="ja-JP" altLang="en-US" dirty="0"/>
              <a:t>マスター タイトルの書式設定</a:t>
            </a:r>
          </a:p>
        </p:txBody>
      </p:sp>
    </p:spTree>
    <p:extLst>
      <p:ext uri="{BB962C8B-B14F-4D97-AF65-F5344CB8AC3E}">
        <p14:creationId xmlns:p14="http://schemas.microsoft.com/office/powerpoint/2010/main" val="268336795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グローバル）">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247947" y="2235204"/>
            <a:ext cx="8136369" cy="2387600"/>
          </a:xfrm>
          <a:prstGeom prst="rect">
            <a:avLst/>
          </a:prstGeom>
        </p:spPr>
        <p:txBody>
          <a:bodyPr anchor="ctr">
            <a:normAutofit/>
          </a:bodyPr>
          <a:lstStyle>
            <a:lvl1pPr algn="ctr">
              <a:defRPr sz="3266" b="1">
                <a:solidFill>
                  <a:schemeClr val="tx1"/>
                </a:solidFill>
                <a:latin typeface="Meiryo UI" panose="020B0604030504040204" pitchFamily="50" charset="-128"/>
                <a:ea typeface="Meiryo UI" panose="020B0604030504040204" pitchFamily="50" charset="-128"/>
              </a:defRPr>
            </a:lvl1pPr>
          </a:lstStyle>
          <a:p>
            <a:r>
              <a:rPr lang="ja-JP" altLang="en-US" dirty="0"/>
              <a:t>タイトル</a:t>
            </a:r>
            <a:endParaRPr lang="en-US" dirty="0"/>
          </a:p>
        </p:txBody>
      </p:sp>
      <p:sp>
        <p:nvSpPr>
          <p:cNvPr id="3" name="スライド番号プレースホルダー 2"/>
          <p:cNvSpPr>
            <a:spLocks noGrp="1"/>
          </p:cNvSpPr>
          <p:nvPr>
            <p:ph type="sldNum" sz="quarter" idx="10"/>
          </p:nvPr>
        </p:nvSpPr>
        <p:spPr>
          <a:xfrm>
            <a:off x="11390138" y="6605500"/>
            <a:ext cx="665291" cy="168978"/>
          </a:xfrm>
          <a:prstGeom prst="rect">
            <a:avLst/>
          </a:prstGeom>
        </p:spPr>
        <p:txBody>
          <a:bodyPr/>
          <a:lstStyle/>
          <a:p>
            <a:fld id="{D7AF8222-8F56-4932-9AF7-96CD4408EB46}" type="slidenum">
              <a:rPr kumimoji="1" lang="ja-JP" altLang="en-US" smtClean="0"/>
              <a:t>‹#›</a:t>
            </a:fld>
            <a:endParaRPr kumimoji="1" lang="ja-JP" altLang="en-US" dirty="0"/>
          </a:p>
        </p:txBody>
      </p:sp>
      <p:pic>
        <p:nvPicPr>
          <p:cNvPr id="7"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9756" y="149282"/>
            <a:ext cx="1333963" cy="315151"/>
          </a:xfrm>
          <a:prstGeom prst="rect">
            <a:avLst/>
          </a:prstGeom>
        </p:spPr>
      </p:pic>
    </p:spTree>
    <p:extLst>
      <p:ext uri="{BB962C8B-B14F-4D97-AF65-F5344CB8AC3E}">
        <p14:creationId xmlns:p14="http://schemas.microsoft.com/office/powerpoint/2010/main" val="2441023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80623" y="11"/>
            <a:ext cx="10972800" cy="549269"/>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073792"/>
            <a:ext cx="10972800" cy="505237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矩形 10"/>
          <p:cNvSpPr/>
          <p:nvPr userDrawn="1"/>
        </p:nvSpPr>
        <p:spPr>
          <a:xfrm>
            <a:off x="1" y="551311"/>
            <a:ext cx="12192000" cy="62393"/>
          </a:xfrm>
          <a:prstGeom prst="rect">
            <a:avLst/>
          </a:prstGeom>
          <a:gradFill>
            <a:gsLst>
              <a:gs pos="0">
                <a:schemeClr val="accent1">
                  <a:lumMod val="5000"/>
                  <a:lumOff val="95000"/>
                </a:schemeClr>
              </a:gs>
              <a:gs pos="100000">
                <a:srgbClr val="00B050">
                  <a:alpha val="0"/>
                </a:srgbClr>
              </a:gs>
              <a:gs pos="100000">
                <a:schemeClr val="accent1">
                  <a:lumMod val="45000"/>
                  <a:lumOff val="55000"/>
                </a:schemeClr>
              </a:gs>
              <a:gs pos="0">
                <a:srgbClr val="00B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pic>
        <p:nvPicPr>
          <p:cNvPr id="6"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89756" y="149282"/>
            <a:ext cx="1333963" cy="315151"/>
          </a:xfrm>
          <a:prstGeom prst="rect">
            <a:avLst/>
          </a:prstGeom>
        </p:spPr>
      </p:pic>
    </p:spTree>
    <p:extLst>
      <p:ext uri="{BB962C8B-B14F-4D97-AF65-F5344CB8AC3E}">
        <p14:creationId xmlns:p14="http://schemas.microsoft.com/office/powerpoint/2010/main" val="806828577"/>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80" r:id="rId3"/>
  </p:sldLayoutIdLst>
  <p:hf hdr="0" dt="0"/>
  <p:txStyles>
    <p:titleStyle>
      <a:lvl1pPr algn="l" defTabSz="914468" rtl="0" eaLnBrk="1" latinLnBrk="0" hangingPunct="1">
        <a:spcBef>
          <a:spcPct val="0"/>
        </a:spcBef>
        <a:buNone/>
        <a:defRPr kumimoji="1" sz="2800" kern="1200">
          <a:solidFill>
            <a:schemeClr val="tx1"/>
          </a:solidFill>
          <a:latin typeface="+mj-lt"/>
          <a:ea typeface="+mj-ea"/>
          <a:cs typeface="+mj-cs"/>
        </a:defRPr>
      </a:lvl1pPr>
    </p:titleStyle>
    <p:bodyStyle>
      <a:lvl1pPr marL="342925" indent="-342925" algn="l" defTabSz="914468"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3006" indent="-285772" algn="l" defTabSz="914468"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86" indent="-228616" algn="l" defTabSz="914468"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321" indent="-228616" algn="l" defTabSz="914468"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555" indent="-228616" algn="l" defTabSz="914468"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789" indent="-228616" algn="l" defTabSz="914468"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2024" indent="-228616" algn="l" defTabSz="914468"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256" indent="-228616" algn="l" defTabSz="914468"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492" indent="-228616" algn="l" defTabSz="914468"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68" rtl="0" eaLnBrk="1" latinLnBrk="0" hangingPunct="1">
        <a:defRPr kumimoji="1" sz="1801" kern="1200">
          <a:solidFill>
            <a:schemeClr val="tx1"/>
          </a:solidFill>
          <a:latin typeface="+mn-lt"/>
          <a:ea typeface="+mn-ea"/>
          <a:cs typeface="+mn-cs"/>
        </a:defRPr>
      </a:lvl1pPr>
      <a:lvl2pPr marL="457235" algn="l" defTabSz="914468" rtl="0" eaLnBrk="1" latinLnBrk="0" hangingPunct="1">
        <a:defRPr kumimoji="1" sz="1801" kern="1200">
          <a:solidFill>
            <a:schemeClr val="tx1"/>
          </a:solidFill>
          <a:latin typeface="+mn-lt"/>
          <a:ea typeface="+mn-ea"/>
          <a:cs typeface="+mn-cs"/>
        </a:defRPr>
      </a:lvl2pPr>
      <a:lvl3pPr marL="914468" algn="l" defTabSz="914468" rtl="0" eaLnBrk="1" latinLnBrk="0" hangingPunct="1">
        <a:defRPr kumimoji="1" sz="1801" kern="1200">
          <a:solidFill>
            <a:schemeClr val="tx1"/>
          </a:solidFill>
          <a:latin typeface="+mn-lt"/>
          <a:ea typeface="+mn-ea"/>
          <a:cs typeface="+mn-cs"/>
        </a:defRPr>
      </a:lvl3pPr>
      <a:lvl4pPr marL="1371703" algn="l" defTabSz="914468" rtl="0" eaLnBrk="1" latinLnBrk="0" hangingPunct="1">
        <a:defRPr kumimoji="1" sz="1801" kern="1200">
          <a:solidFill>
            <a:schemeClr val="tx1"/>
          </a:solidFill>
          <a:latin typeface="+mn-lt"/>
          <a:ea typeface="+mn-ea"/>
          <a:cs typeface="+mn-cs"/>
        </a:defRPr>
      </a:lvl4pPr>
      <a:lvl5pPr marL="1828937" algn="l" defTabSz="914468" rtl="0" eaLnBrk="1" latinLnBrk="0" hangingPunct="1">
        <a:defRPr kumimoji="1" sz="1801" kern="1200">
          <a:solidFill>
            <a:schemeClr val="tx1"/>
          </a:solidFill>
          <a:latin typeface="+mn-lt"/>
          <a:ea typeface="+mn-ea"/>
          <a:cs typeface="+mn-cs"/>
        </a:defRPr>
      </a:lvl5pPr>
      <a:lvl6pPr marL="2286172" algn="l" defTabSz="914468" rtl="0" eaLnBrk="1" latinLnBrk="0" hangingPunct="1">
        <a:defRPr kumimoji="1" sz="1801" kern="1200">
          <a:solidFill>
            <a:schemeClr val="tx1"/>
          </a:solidFill>
          <a:latin typeface="+mn-lt"/>
          <a:ea typeface="+mn-ea"/>
          <a:cs typeface="+mn-cs"/>
        </a:defRPr>
      </a:lvl6pPr>
      <a:lvl7pPr marL="2743406" algn="l" defTabSz="914468" rtl="0" eaLnBrk="1" latinLnBrk="0" hangingPunct="1">
        <a:defRPr kumimoji="1" sz="1801" kern="1200">
          <a:solidFill>
            <a:schemeClr val="tx1"/>
          </a:solidFill>
          <a:latin typeface="+mn-lt"/>
          <a:ea typeface="+mn-ea"/>
          <a:cs typeface="+mn-cs"/>
        </a:defRPr>
      </a:lvl7pPr>
      <a:lvl8pPr marL="3200640" algn="l" defTabSz="914468" rtl="0" eaLnBrk="1" latinLnBrk="0" hangingPunct="1">
        <a:defRPr kumimoji="1" sz="1801" kern="1200">
          <a:solidFill>
            <a:schemeClr val="tx1"/>
          </a:solidFill>
          <a:latin typeface="+mn-lt"/>
          <a:ea typeface="+mn-ea"/>
          <a:cs typeface="+mn-cs"/>
        </a:defRPr>
      </a:lvl8pPr>
      <a:lvl9pPr marL="3657875" algn="l" defTabSz="914468" rtl="0" eaLnBrk="1" latinLnBrk="0" hangingPunct="1">
        <a:defRPr kumimoji="1"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69"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hub.docker.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kubernetes.io/zh-cn/"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1" dirty="0" smtClean="0"/>
              <a:t>Docker</a:t>
            </a:r>
            <a:r>
              <a:rPr lang="zh-CN" altLang="en-US" sz="5401" dirty="0" smtClean="0"/>
              <a:t>基础</a:t>
            </a:r>
            <a:endParaRPr lang="zh-CN" altLang="en-US" sz="5401" dirty="0"/>
          </a:p>
        </p:txBody>
      </p:sp>
      <p:sp>
        <p:nvSpPr>
          <p:cNvPr id="3" name="副标题 2"/>
          <p:cNvSpPr>
            <a:spLocks noGrp="1"/>
          </p:cNvSpPr>
          <p:nvPr>
            <p:ph type="subTitle" idx="1"/>
          </p:nvPr>
        </p:nvSpPr>
        <p:spPr/>
        <p:txBody>
          <a:bodyPr>
            <a:normAutofit/>
          </a:bodyPr>
          <a:lstStyle/>
          <a:p>
            <a:r>
              <a:rPr lang="en-US" altLang="zh-CN" dirty="0"/>
              <a:t> </a:t>
            </a:r>
            <a:endParaRPr lang="zh-CN" altLang="en-US" dirty="0"/>
          </a:p>
        </p:txBody>
      </p:sp>
      <p:sp>
        <p:nvSpPr>
          <p:cNvPr id="4" name="文本占位符 3"/>
          <p:cNvSpPr>
            <a:spLocks noGrp="1"/>
          </p:cNvSpPr>
          <p:nvPr>
            <p:ph type="body" sz="quarter" idx="10"/>
          </p:nvPr>
        </p:nvSpPr>
        <p:spPr/>
        <p:txBody>
          <a:bodyPr/>
          <a:lstStyle/>
          <a:p>
            <a:r>
              <a:rPr lang="en-US" altLang="zh-CN" dirty="0" smtClean="0"/>
              <a:t>2023/5</a:t>
            </a:r>
          </a:p>
          <a:p>
            <a:r>
              <a:rPr lang="en-US" altLang="zh-CN" dirty="0"/>
              <a:t>KSIC/gong</a:t>
            </a:r>
          </a:p>
        </p:txBody>
      </p:sp>
    </p:spTree>
    <p:extLst>
      <p:ext uri="{BB962C8B-B14F-4D97-AF65-F5344CB8AC3E}">
        <p14:creationId xmlns:p14="http://schemas.microsoft.com/office/powerpoint/2010/main" val="112829714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92413" y="1425677"/>
            <a:ext cx="3264310" cy="2674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dirty="0" smtClean="0">
                <a:solidFill>
                  <a:schemeClr val="tx1"/>
                </a:solidFill>
              </a:rPr>
              <a:t>Linux </a:t>
            </a:r>
            <a:endParaRPr lang="zh-CN" altLang="en-US" dirty="0">
              <a:solidFill>
                <a:schemeClr val="tx1"/>
              </a:solidFill>
            </a:endParaRPr>
          </a:p>
        </p:txBody>
      </p:sp>
      <p:sp>
        <p:nvSpPr>
          <p:cNvPr id="2" name="标题 1"/>
          <p:cNvSpPr>
            <a:spLocks noGrp="1"/>
          </p:cNvSpPr>
          <p:nvPr>
            <p:ph type="title"/>
          </p:nvPr>
        </p:nvSpPr>
        <p:spPr/>
        <p:txBody>
          <a:bodyPr/>
          <a:lstStyle/>
          <a:p>
            <a:r>
              <a:rPr lang="en-US" altLang="zh-CN" dirty="0" smtClean="0">
                <a:solidFill>
                  <a:sysClr val="windowText" lastClr="000000"/>
                </a:solidFill>
                <a:latin typeface="+mj-ea"/>
              </a:rPr>
              <a:t>Docker</a:t>
            </a:r>
            <a:r>
              <a:rPr lang="zh-CN" altLang="en-US" dirty="0">
                <a:solidFill>
                  <a:sysClr val="windowText" lastClr="000000"/>
                </a:solidFill>
                <a:latin typeface="+mj-ea"/>
              </a:rPr>
              <a:t>容器</a:t>
            </a:r>
            <a:endParaRPr lang="zh-CN" altLang="en-US" dirty="0"/>
          </a:p>
        </p:txBody>
      </p:sp>
      <p:pic>
        <p:nvPicPr>
          <p:cNvPr id="3" name="图片 2"/>
          <p:cNvPicPr>
            <a:picLocks noChangeAspect="1"/>
          </p:cNvPicPr>
          <p:nvPr/>
        </p:nvPicPr>
        <p:blipFill>
          <a:blip r:embed="rId2"/>
          <a:stretch>
            <a:fillRect/>
          </a:stretch>
        </p:blipFill>
        <p:spPr>
          <a:xfrm>
            <a:off x="737239" y="895327"/>
            <a:ext cx="4956241" cy="5881711"/>
          </a:xfrm>
          <a:prstGeom prst="rect">
            <a:avLst/>
          </a:prstGeom>
        </p:spPr>
      </p:pic>
      <p:pic>
        <p:nvPicPr>
          <p:cNvPr id="4" name="图片 3"/>
          <p:cNvPicPr>
            <a:picLocks noChangeAspect="1"/>
          </p:cNvPicPr>
          <p:nvPr/>
        </p:nvPicPr>
        <p:blipFill>
          <a:blip r:embed="rId3"/>
          <a:stretch>
            <a:fillRect/>
          </a:stretch>
        </p:blipFill>
        <p:spPr>
          <a:xfrm>
            <a:off x="12765087" y="995622"/>
            <a:ext cx="5366352" cy="2163557"/>
          </a:xfrm>
          <a:prstGeom prst="rect">
            <a:avLst/>
          </a:prstGeom>
        </p:spPr>
      </p:pic>
      <p:pic>
        <p:nvPicPr>
          <p:cNvPr id="6" name="图片 5"/>
          <p:cNvPicPr>
            <a:picLocks noChangeAspect="1"/>
          </p:cNvPicPr>
          <p:nvPr/>
        </p:nvPicPr>
        <p:blipFill>
          <a:blip r:embed="rId4"/>
          <a:stretch>
            <a:fillRect/>
          </a:stretch>
        </p:blipFill>
        <p:spPr>
          <a:xfrm>
            <a:off x="12834685" y="3375488"/>
            <a:ext cx="5001786" cy="2537382"/>
          </a:xfrm>
          <a:prstGeom prst="rect">
            <a:avLst/>
          </a:prstGeom>
        </p:spPr>
      </p:pic>
      <p:sp>
        <p:nvSpPr>
          <p:cNvPr id="7" name="矩形 6"/>
          <p:cNvSpPr/>
          <p:nvPr/>
        </p:nvSpPr>
        <p:spPr>
          <a:xfrm>
            <a:off x="7289892" y="2109821"/>
            <a:ext cx="2430664" cy="76691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mn-ea"/>
              </a:rPr>
              <a:t>Rootfs</a:t>
            </a:r>
            <a:r>
              <a:rPr lang="en-US" altLang="zh-CN" sz="1600" dirty="0" smtClean="0">
                <a:solidFill>
                  <a:schemeClr val="tx1"/>
                </a:solidFill>
                <a:latin typeface="+mn-ea"/>
              </a:rPr>
              <a:t> </a:t>
            </a:r>
          </a:p>
          <a:p>
            <a:pPr algn="ctr"/>
            <a:r>
              <a:rPr lang="zh-CN" altLang="en-US" sz="1600" dirty="0" smtClean="0">
                <a:solidFill>
                  <a:schemeClr val="tx1"/>
                </a:solidFill>
                <a:latin typeface="+mn-ea"/>
              </a:rPr>
              <a:t>（</a:t>
            </a:r>
            <a:r>
              <a:rPr lang="en-US" altLang="zh-CN" sz="1600" dirty="0" smtClean="0">
                <a:solidFill>
                  <a:schemeClr val="tx1"/>
                </a:solidFill>
                <a:latin typeface="+mn-ea"/>
              </a:rPr>
              <a:t>/bin,/etc..)</a:t>
            </a:r>
            <a:endParaRPr lang="zh-CN" altLang="en-US" sz="1600" dirty="0">
              <a:solidFill>
                <a:schemeClr val="tx1"/>
              </a:solidFill>
              <a:latin typeface="+mn-ea"/>
            </a:endParaRPr>
          </a:p>
        </p:txBody>
      </p:sp>
      <p:sp>
        <p:nvSpPr>
          <p:cNvPr id="8" name="矩形 7"/>
          <p:cNvSpPr/>
          <p:nvPr/>
        </p:nvSpPr>
        <p:spPr>
          <a:xfrm>
            <a:off x="7289891" y="2995054"/>
            <a:ext cx="2430665" cy="7669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mn-ea"/>
              </a:rPr>
              <a:t>Bootfs</a:t>
            </a:r>
            <a:endParaRPr lang="en-US" altLang="zh-CN" sz="1600" dirty="0" smtClean="0">
              <a:solidFill>
                <a:schemeClr val="tx1"/>
              </a:solidFill>
              <a:latin typeface="+mn-ea"/>
            </a:endParaRPr>
          </a:p>
          <a:p>
            <a:pPr algn="ctr"/>
            <a:r>
              <a:rPr lang="en-US" altLang="zh-CN" sz="1600" dirty="0" smtClean="0">
                <a:solidFill>
                  <a:schemeClr val="tx1"/>
                </a:solidFill>
                <a:latin typeface="+mn-ea"/>
              </a:rPr>
              <a:t>(</a:t>
            </a:r>
            <a:r>
              <a:rPr lang="en-US" altLang="zh-CN" sz="1600" dirty="0" err="1" smtClean="0">
                <a:solidFill>
                  <a:schemeClr val="tx1"/>
                </a:solidFill>
                <a:latin typeface="+mn-ea"/>
              </a:rPr>
              <a:t>Kernal</a:t>
            </a:r>
            <a:r>
              <a:rPr lang="en-US" altLang="zh-CN" sz="1600" dirty="0" smtClean="0">
                <a:solidFill>
                  <a:schemeClr val="tx1"/>
                </a:solidFill>
                <a:latin typeface="+mn-ea"/>
              </a:rPr>
              <a:t>)</a:t>
            </a:r>
            <a:endParaRPr lang="zh-CN" altLang="en-US" sz="1600" dirty="0">
              <a:solidFill>
                <a:schemeClr val="tx1"/>
              </a:solidFill>
              <a:latin typeface="+mn-ea"/>
            </a:endParaRPr>
          </a:p>
        </p:txBody>
      </p:sp>
      <p:sp>
        <p:nvSpPr>
          <p:cNvPr id="10" name="矩形 9"/>
          <p:cNvSpPr/>
          <p:nvPr/>
        </p:nvSpPr>
        <p:spPr>
          <a:xfrm>
            <a:off x="6096000" y="4446114"/>
            <a:ext cx="5292073" cy="1902059"/>
          </a:xfrm>
          <a:prstGeom prst="rect">
            <a:avLst/>
          </a:prstGeom>
        </p:spPr>
        <p:txBody>
          <a:bodyPr wrap="square">
            <a:spAutoFit/>
          </a:bodyPr>
          <a:lstStyle/>
          <a:p>
            <a:pPr>
              <a:lnSpc>
                <a:spcPct val="120000"/>
              </a:lnSpc>
            </a:pPr>
            <a:r>
              <a:rPr lang="zh-CN" altLang="en-US" sz="1400" dirty="0">
                <a:latin typeface="+mn-ea"/>
              </a:rPr>
              <a:t>不同</a:t>
            </a:r>
            <a:r>
              <a:rPr lang="en-US" altLang="zh-CN" sz="1400" dirty="0">
                <a:latin typeface="+mn-ea"/>
              </a:rPr>
              <a:t>Linux</a:t>
            </a:r>
            <a:r>
              <a:rPr lang="zh-CN" altLang="en-US" sz="1400" dirty="0">
                <a:latin typeface="+mn-ea"/>
              </a:rPr>
              <a:t>发行版本的主要区别在于</a:t>
            </a:r>
            <a:r>
              <a:rPr lang="en-US" altLang="zh-CN" sz="1400" dirty="0" err="1">
                <a:latin typeface="+mn-ea"/>
              </a:rPr>
              <a:t>rootfs</a:t>
            </a:r>
            <a:r>
              <a:rPr lang="zh-CN" altLang="en-US" sz="1400" dirty="0">
                <a:latin typeface="+mn-ea"/>
              </a:rPr>
              <a:t>层</a:t>
            </a:r>
            <a:r>
              <a:rPr lang="zh-CN" altLang="en-US" sz="1400" dirty="0" smtClean="0">
                <a:latin typeface="+mn-ea"/>
              </a:rPr>
              <a:t>，</a:t>
            </a:r>
            <a:endParaRPr lang="en-US" altLang="zh-CN" sz="1400" dirty="0" smtClean="0">
              <a:latin typeface="+mn-ea"/>
            </a:endParaRPr>
          </a:p>
          <a:p>
            <a:pPr>
              <a:lnSpc>
                <a:spcPct val="120000"/>
              </a:lnSpc>
            </a:pPr>
            <a:r>
              <a:rPr lang="zh-CN" altLang="en-US" sz="1400" dirty="0" smtClean="0">
                <a:latin typeface="+mn-ea"/>
              </a:rPr>
              <a:t>比如</a:t>
            </a:r>
            <a:r>
              <a:rPr lang="en-US" altLang="zh-CN" sz="1400" dirty="0" err="1">
                <a:latin typeface="+mn-ea"/>
              </a:rPr>
              <a:t>ubuntu</a:t>
            </a:r>
            <a:r>
              <a:rPr lang="zh-CN" altLang="en-US" sz="1400" dirty="0">
                <a:latin typeface="+mn-ea"/>
              </a:rPr>
              <a:t>使用</a:t>
            </a:r>
            <a:r>
              <a:rPr lang="en-US" altLang="zh-CN" sz="1400" dirty="0">
                <a:latin typeface="+mn-ea"/>
              </a:rPr>
              <a:t>apt</a:t>
            </a:r>
            <a:r>
              <a:rPr lang="zh-CN" altLang="en-US" sz="1400" dirty="0">
                <a:latin typeface="+mn-ea"/>
              </a:rPr>
              <a:t>管理软件，而</a:t>
            </a:r>
            <a:r>
              <a:rPr lang="en-US" altLang="zh-CN" sz="1400" dirty="0">
                <a:latin typeface="+mn-ea"/>
              </a:rPr>
              <a:t>Centos</a:t>
            </a:r>
            <a:r>
              <a:rPr lang="zh-CN" altLang="en-US" sz="1400" dirty="0">
                <a:latin typeface="+mn-ea"/>
              </a:rPr>
              <a:t>使用</a:t>
            </a:r>
            <a:r>
              <a:rPr lang="en-US" altLang="zh-CN" sz="1400" dirty="0">
                <a:latin typeface="+mn-ea"/>
              </a:rPr>
              <a:t>yum</a:t>
            </a:r>
            <a:r>
              <a:rPr lang="zh-CN" altLang="en-US" sz="1400" dirty="0">
                <a:latin typeface="+mn-ea"/>
              </a:rPr>
              <a:t>方式。而在内核层面，两者的差别并不大</a:t>
            </a:r>
            <a:r>
              <a:rPr lang="zh-CN" altLang="en-US" sz="1400" dirty="0" smtClean="0">
                <a:latin typeface="+mn-ea"/>
              </a:rPr>
              <a:t>。</a:t>
            </a:r>
            <a:endParaRPr lang="en-US" altLang="zh-CN" sz="1400" dirty="0" smtClean="0">
              <a:latin typeface="+mn-ea"/>
            </a:endParaRPr>
          </a:p>
          <a:p>
            <a:pPr>
              <a:lnSpc>
                <a:spcPct val="120000"/>
              </a:lnSpc>
            </a:pPr>
            <a:endParaRPr lang="en-US" altLang="zh-CN" sz="1400" dirty="0">
              <a:latin typeface="+mn-ea"/>
            </a:endParaRPr>
          </a:p>
          <a:p>
            <a:pPr>
              <a:lnSpc>
                <a:spcPct val="120000"/>
              </a:lnSpc>
            </a:pPr>
            <a:r>
              <a:rPr lang="zh-CN" altLang="en-US" sz="1400" dirty="0" smtClean="0">
                <a:latin typeface="+mn-ea"/>
              </a:rPr>
              <a:t>因此</a:t>
            </a:r>
            <a:r>
              <a:rPr lang="zh-CN" altLang="en-US" sz="1400" dirty="0">
                <a:latin typeface="+mn-ea"/>
              </a:rPr>
              <a:t>，可以在一台宿主机上同时运行不同</a:t>
            </a:r>
            <a:r>
              <a:rPr lang="en-US" altLang="zh-CN" sz="1400" dirty="0">
                <a:latin typeface="+mn-ea"/>
              </a:rPr>
              <a:t>Linux</a:t>
            </a:r>
            <a:r>
              <a:rPr lang="zh-CN" altLang="en-US" sz="1400" dirty="0">
                <a:latin typeface="+mn-ea"/>
              </a:rPr>
              <a:t>发行版的镜像而不出错，如在一个安装了</a:t>
            </a:r>
            <a:r>
              <a:rPr lang="en-US" altLang="zh-CN" sz="1400" dirty="0">
                <a:latin typeface="+mn-ea"/>
              </a:rPr>
              <a:t>centos</a:t>
            </a:r>
            <a:r>
              <a:rPr lang="zh-CN" altLang="en-US" sz="1400" dirty="0">
                <a:latin typeface="+mn-ea"/>
              </a:rPr>
              <a:t>的宿主机上同时启动</a:t>
            </a:r>
            <a:r>
              <a:rPr lang="en-US" altLang="zh-CN" sz="1400" dirty="0">
                <a:latin typeface="+mn-ea"/>
              </a:rPr>
              <a:t>Centos</a:t>
            </a:r>
            <a:r>
              <a:rPr lang="zh-CN" altLang="en-US" sz="1400" dirty="0">
                <a:latin typeface="+mn-ea"/>
              </a:rPr>
              <a:t>镜像的容器和</a:t>
            </a:r>
            <a:r>
              <a:rPr lang="en-US" altLang="zh-CN" sz="1400" dirty="0">
                <a:latin typeface="+mn-ea"/>
              </a:rPr>
              <a:t>Ubuntu</a:t>
            </a:r>
            <a:r>
              <a:rPr lang="zh-CN" altLang="en-US" sz="1400" dirty="0">
                <a:latin typeface="+mn-ea"/>
              </a:rPr>
              <a:t>镜像的</a:t>
            </a:r>
            <a:r>
              <a:rPr lang="zh-CN" altLang="en-US" sz="1400" dirty="0" smtClean="0">
                <a:latin typeface="+mn-ea"/>
              </a:rPr>
              <a:t>容器。</a:t>
            </a:r>
            <a:endParaRPr lang="zh-CN" altLang="en-US" sz="1400" dirty="0">
              <a:latin typeface="+mn-ea"/>
            </a:endParaRPr>
          </a:p>
        </p:txBody>
      </p:sp>
    </p:spTree>
    <p:extLst>
      <p:ext uri="{BB962C8B-B14F-4D97-AF65-F5344CB8AC3E}">
        <p14:creationId xmlns:p14="http://schemas.microsoft.com/office/powerpoint/2010/main" val="359682102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ysClr val="windowText" lastClr="000000"/>
                </a:solidFill>
                <a:latin typeface="+mj-ea"/>
              </a:rPr>
              <a:t>Docker</a:t>
            </a:r>
            <a:r>
              <a:rPr lang="zh-CN" altLang="en-US" dirty="0">
                <a:solidFill>
                  <a:sysClr val="windowText" lastClr="000000"/>
                </a:solidFill>
                <a:latin typeface="+mj-ea"/>
              </a:rPr>
              <a:t>容器</a:t>
            </a:r>
            <a:endParaRPr lang="zh-CN" altLang="en-US" dirty="0"/>
          </a:p>
        </p:txBody>
      </p:sp>
      <p:pic>
        <p:nvPicPr>
          <p:cNvPr id="6" name="图片 5"/>
          <p:cNvPicPr>
            <a:picLocks noChangeAspect="1"/>
          </p:cNvPicPr>
          <p:nvPr/>
        </p:nvPicPr>
        <p:blipFill>
          <a:blip r:embed="rId2"/>
          <a:stretch>
            <a:fillRect/>
          </a:stretch>
        </p:blipFill>
        <p:spPr>
          <a:xfrm>
            <a:off x="6882127" y="688620"/>
            <a:ext cx="4148309" cy="2055472"/>
          </a:xfrm>
          <a:prstGeom prst="rect">
            <a:avLst/>
          </a:prstGeom>
        </p:spPr>
      </p:pic>
      <p:pic>
        <p:nvPicPr>
          <p:cNvPr id="8" name="图片 7"/>
          <p:cNvPicPr>
            <a:picLocks noChangeAspect="1"/>
          </p:cNvPicPr>
          <p:nvPr/>
        </p:nvPicPr>
        <p:blipFill rotWithShape="1">
          <a:blip r:embed="rId3"/>
          <a:srcRect t="4195" b="12399"/>
          <a:stretch/>
        </p:blipFill>
        <p:spPr>
          <a:xfrm>
            <a:off x="1046450" y="5983016"/>
            <a:ext cx="9983985" cy="619760"/>
          </a:xfrm>
          <a:prstGeom prst="rect">
            <a:avLst/>
          </a:prstGeom>
        </p:spPr>
      </p:pic>
      <p:pic>
        <p:nvPicPr>
          <p:cNvPr id="9" name="图片 8"/>
          <p:cNvPicPr>
            <a:picLocks noChangeAspect="1"/>
          </p:cNvPicPr>
          <p:nvPr/>
        </p:nvPicPr>
        <p:blipFill>
          <a:blip r:embed="rId4"/>
          <a:stretch>
            <a:fillRect/>
          </a:stretch>
        </p:blipFill>
        <p:spPr>
          <a:xfrm>
            <a:off x="1046450" y="2744092"/>
            <a:ext cx="9983986" cy="3155867"/>
          </a:xfrm>
          <a:prstGeom prst="rect">
            <a:avLst/>
          </a:prstGeom>
        </p:spPr>
      </p:pic>
      <p:sp>
        <p:nvSpPr>
          <p:cNvPr id="3" name="文本框 2"/>
          <p:cNvSpPr txBox="1"/>
          <p:nvPr/>
        </p:nvSpPr>
        <p:spPr>
          <a:xfrm>
            <a:off x="1046450" y="1082577"/>
            <a:ext cx="5359078" cy="1274180"/>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ct val="120000"/>
              </a:lnSpc>
            </a:pPr>
            <a:r>
              <a:rPr lang="zh-CN" altLang="en-US" sz="1600" dirty="0">
                <a:solidFill>
                  <a:schemeClr val="tx1"/>
                </a:solidFill>
                <a:latin typeface="+mn-ea"/>
              </a:rPr>
              <a:t>通过命令行或者界面操作，</a:t>
            </a:r>
            <a:endParaRPr lang="en-US" altLang="zh-CN" sz="1600" dirty="0">
              <a:solidFill>
                <a:schemeClr val="tx1"/>
              </a:solidFill>
              <a:latin typeface="+mn-ea"/>
            </a:endParaRPr>
          </a:p>
          <a:p>
            <a:pPr algn="l">
              <a:lnSpc>
                <a:spcPct val="120000"/>
              </a:lnSpc>
            </a:pPr>
            <a:r>
              <a:rPr lang="zh-CN" altLang="en-US" sz="1600" dirty="0">
                <a:solidFill>
                  <a:schemeClr val="tx1"/>
                </a:solidFill>
                <a:latin typeface="+mn-ea"/>
              </a:rPr>
              <a:t>把对应的</a:t>
            </a:r>
            <a:r>
              <a:rPr lang="en-US" altLang="zh-CN" sz="1600" dirty="0">
                <a:solidFill>
                  <a:schemeClr val="tx1"/>
                </a:solidFill>
                <a:latin typeface="+mn-ea"/>
              </a:rPr>
              <a:t>Docker</a:t>
            </a:r>
            <a:r>
              <a:rPr lang="zh-CN" altLang="en-US" sz="1600" dirty="0">
                <a:solidFill>
                  <a:schemeClr val="tx1"/>
                </a:solidFill>
                <a:latin typeface="+mn-ea"/>
              </a:rPr>
              <a:t>映像启动加载为容器。</a:t>
            </a:r>
            <a:endParaRPr lang="en-US" altLang="zh-CN" sz="1600" dirty="0">
              <a:solidFill>
                <a:schemeClr val="tx1"/>
              </a:solidFill>
              <a:latin typeface="+mn-ea"/>
            </a:endParaRPr>
          </a:p>
          <a:p>
            <a:pPr algn="l">
              <a:lnSpc>
                <a:spcPct val="120000"/>
              </a:lnSpc>
            </a:pPr>
            <a:r>
              <a:rPr lang="zh-CN" altLang="en-US" sz="1600" dirty="0">
                <a:solidFill>
                  <a:schemeClr val="tx1"/>
                </a:solidFill>
                <a:latin typeface="+mn-ea"/>
              </a:rPr>
              <a:t>（启动，暂停，停止，删除等）</a:t>
            </a:r>
          </a:p>
        </p:txBody>
      </p:sp>
    </p:spTree>
    <p:extLst>
      <p:ext uri="{BB962C8B-B14F-4D97-AF65-F5344CB8AC3E}">
        <p14:creationId xmlns:p14="http://schemas.microsoft.com/office/powerpoint/2010/main" val="22011308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ysClr val="windowText" lastClr="000000"/>
                </a:solidFill>
                <a:latin typeface="+mj-ea"/>
              </a:rPr>
              <a:t>Docker</a:t>
            </a:r>
            <a:r>
              <a:rPr lang="zh-CN" altLang="en-US" dirty="0">
                <a:solidFill>
                  <a:sysClr val="windowText" lastClr="000000"/>
                </a:solidFill>
                <a:latin typeface="+mj-ea"/>
              </a:rPr>
              <a:t>对象</a:t>
            </a:r>
            <a:r>
              <a:rPr lang="zh-CN" altLang="en-US" dirty="0" smtClean="0">
                <a:solidFill>
                  <a:sysClr val="windowText" lastClr="000000"/>
                </a:solidFill>
                <a:latin typeface="+mj-ea"/>
              </a:rPr>
              <a:t> </a:t>
            </a:r>
            <a:r>
              <a:rPr lang="en-US" altLang="zh-CN" dirty="0" smtClean="0">
                <a:solidFill>
                  <a:sysClr val="windowText" lastClr="000000"/>
                </a:solidFill>
                <a:latin typeface="+mj-ea"/>
              </a:rPr>
              <a:t>– </a:t>
            </a:r>
            <a:r>
              <a:rPr lang="zh-CN" altLang="en-US" dirty="0" smtClean="0">
                <a:solidFill>
                  <a:sysClr val="windowText" lastClr="000000"/>
                </a:solidFill>
                <a:latin typeface="+mj-ea"/>
              </a:rPr>
              <a:t>存储</a:t>
            </a:r>
            <a:endParaRPr lang="zh-CN" altLang="en-US" dirty="0"/>
          </a:p>
        </p:txBody>
      </p:sp>
      <p:sp>
        <p:nvSpPr>
          <p:cNvPr id="3" name="矩形 2"/>
          <p:cNvSpPr/>
          <p:nvPr/>
        </p:nvSpPr>
        <p:spPr>
          <a:xfrm>
            <a:off x="656159" y="1379602"/>
            <a:ext cx="5230290" cy="939918"/>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20000"/>
              </a:lnSpc>
            </a:pPr>
            <a:r>
              <a:rPr lang="zh-CN" altLang="en-US" sz="1200" dirty="0">
                <a:solidFill>
                  <a:schemeClr val="tx1"/>
                </a:solidFill>
                <a:latin typeface="+mn-ea"/>
              </a:rPr>
              <a:t>暂停，关闭容器时，内部的数据修改暂时保留。</a:t>
            </a:r>
            <a:endParaRPr lang="en-US" altLang="zh-CN" sz="1200" dirty="0">
              <a:solidFill>
                <a:schemeClr val="tx1"/>
              </a:solidFill>
              <a:latin typeface="+mn-ea"/>
            </a:endParaRPr>
          </a:p>
          <a:p>
            <a:pPr>
              <a:lnSpc>
                <a:spcPct val="120000"/>
              </a:lnSpc>
            </a:pPr>
            <a:r>
              <a:rPr lang="zh-CN" altLang="en-US" sz="1200" dirty="0">
                <a:solidFill>
                  <a:schemeClr val="tx1"/>
                </a:solidFill>
                <a:latin typeface="+mn-ea"/>
              </a:rPr>
              <a:t>删除容器时，将随容器销毁容器中的所有数据。</a:t>
            </a:r>
          </a:p>
        </p:txBody>
      </p:sp>
      <p:sp>
        <p:nvSpPr>
          <p:cNvPr id="4" name="矩形 3"/>
          <p:cNvSpPr/>
          <p:nvPr/>
        </p:nvSpPr>
        <p:spPr>
          <a:xfrm>
            <a:off x="558061" y="1014645"/>
            <a:ext cx="2031325" cy="369332"/>
          </a:xfrm>
          <a:prstGeom prst="rect">
            <a:avLst/>
          </a:prstGeom>
        </p:spPr>
        <p:txBody>
          <a:bodyPr wrap="none">
            <a:spAutoFit/>
          </a:bodyPr>
          <a:lstStyle/>
          <a:p>
            <a:r>
              <a:rPr lang="zh-CN" altLang="en-US" b="1" dirty="0">
                <a:solidFill>
                  <a:srgbClr val="161616"/>
                </a:solidFill>
                <a:latin typeface="Segoe UI" panose="020B0502040204020203" pitchFamily="34" charset="0"/>
              </a:rPr>
              <a:t>容器存储是临时的</a:t>
            </a:r>
            <a:endParaRPr lang="zh-CN" altLang="en-US" b="1" dirty="0"/>
          </a:p>
        </p:txBody>
      </p:sp>
      <p:sp>
        <p:nvSpPr>
          <p:cNvPr id="13" name="矩形 12"/>
          <p:cNvSpPr/>
          <p:nvPr/>
        </p:nvSpPr>
        <p:spPr>
          <a:xfrm>
            <a:off x="558061" y="2815739"/>
            <a:ext cx="1626023" cy="369332"/>
          </a:xfrm>
          <a:prstGeom prst="rect">
            <a:avLst/>
          </a:prstGeom>
        </p:spPr>
        <p:txBody>
          <a:bodyPr wrap="none">
            <a:spAutoFit/>
          </a:bodyPr>
          <a:lstStyle/>
          <a:p>
            <a:r>
              <a:rPr lang="zh-CN" altLang="en-US" b="1" dirty="0" smtClean="0">
                <a:solidFill>
                  <a:srgbClr val="161616"/>
                </a:solidFill>
                <a:latin typeface="+mn-ea"/>
              </a:rPr>
              <a:t>卷（</a:t>
            </a:r>
            <a:r>
              <a:rPr lang="zh-CN" altLang="zh-CN" dirty="0" smtClean="0">
                <a:solidFill>
                  <a:srgbClr val="161616"/>
                </a:solidFill>
                <a:latin typeface="Segoe UI" panose="020B0502040204020203" pitchFamily="34" charset="0"/>
              </a:rPr>
              <a:t>volume</a:t>
            </a:r>
            <a:r>
              <a:rPr lang="zh-CN" altLang="en-US" dirty="0" smtClean="0">
                <a:latin typeface="+mn-ea"/>
              </a:rPr>
              <a:t>）</a:t>
            </a:r>
            <a:endParaRPr lang="zh-CN" altLang="en-US" b="1" i="0" dirty="0">
              <a:solidFill>
                <a:srgbClr val="161616"/>
              </a:solidFill>
              <a:effectLst/>
              <a:latin typeface="+mn-ea"/>
            </a:endParaRPr>
          </a:p>
        </p:txBody>
      </p:sp>
      <p:sp>
        <p:nvSpPr>
          <p:cNvPr id="14" name="矩形 13"/>
          <p:cNvSpPr/>
          <p:nvPr/>
        </p:nvSpPr>
        <p:spPr>
          <a:xfrm>
            <a:off x="558061" y="4864483"/>
            <a:ext cx="2872902" cy="369332"/>
          </a:xfrm>
          <a:prstGeom prst="rect">
            <a:avLst/>
          </a:prstGeom>
        </p:spPr>
        <p:txBody>
          <a:bodyPr wrap="none">
            <a:spAutoFit/>
          </a:bodyPr>
          <a:lstStyle/>
          <a:p>
            <a:r>
              <a:rPr lang="zh-CN" altLang="en-US" b="1" dirty="0">
                <a:solidFill>
                  <a:srgbClr val="161616"/>
                </a:solidFill>
                <a:latin typeface="+mn-ea"/>
              </a:rPr>
              <a:t>绑定</a:t>
            </a:r>
            <a:r>
              <a:rPr lang="zh-CN" altLang="en-US" b="1" dirty="0" smtClean="0">
                <a:solidFill>
                  <a:srgbClr val="161616"/>
                </a:solidFill>
                <a:latin typeface="+mn-ea"/>
              </a:rPr>
              <a:t>装载（</a:t>
            </a:r>
            <a:r>
              <a:rPr lang="en-US" altLang="zh-CN" dirty="0" smtClean="0">
                <a:latin typeface="+mn-ea"/>
              </a:rPr>
              <a:t>bind mount</a:t>
            </a:r>
            <a:r>
              <a:rPr lang="zh-CN" altLang="en-US" dirty="0" smtClean="0">
                <a:latin typeface="+mn-ea"/>
              </a:rPr>
              <a:t>）</a:t>
            </a:r>
            <a:endParaRPr lang="zh-CN" altLang="en-US" b="1" i="0" dirty="0">
              <a:solidFill>
                <a:srgbClr val="161616"/>
              </a:solidFill>
              <a:effectLst/>
              <a:latin typeface="+mn-ea"/>
            </a:endParaRPr>
          </a:p>
        </p:txBody>
      </p:sp>
      <p:sp>
        <p:nvSpPr>
          <p:cNvPr id="15" name="矩形 14"/>
          <p:cNvSpPr/>
          <p:nvPr/>
        </p:nvSpPr>
        <p:spPr>
          <a:xfrm>
            <a:off x="656158" y="5237825"/>
            <a:ext cx="5230292" cy="1010576"/>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20000"/>
              </a:lnSpc>
            </a:pPr>
            <a:r>
              <a:rPr lang="zh-CN" altLang="en-US" sz="1200" dirty="0">
                <a:solidFill>
                  <a:schemeClr val="tx1"/>
                </a:solidFill>
                <a:latin typeface="+mn-ea"/>
              </a:rPr>
              <a:t>绑定装载在概念上与卷相同，但是，你可以在主机上装载任何文件或文件夹，而不是使用特定文件夹。 你还希望主机可以更改这些装载的内容。 </a:t>
            </a:r>
          </a:p>
        </p:txBody>
      </p:sp>
      <p:sp>
        <p:nvSpPr>
          <p:cNvPr id="16" name="矩形 15"/>
          <p:cNvSpPr/>
          <p:nvPr/>
        </p:nvSpPr>
        <p:spPr>
          <a:xfrm>
            <a:off x="656158" y="3191720"/>
            <a:ext cx="5610946" cy="1008805"/>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20000"/>
              </a:lnSpc>
            </a:pPr>
            <a:r>
              <a:rPr lang="zh-CN" altLang="en-US" sz="1200" dirty="0">
                <a:solidFill>
                  <a:schemeClr val="tx1"/>
                </a:solidFill>
                <a:latin typeface="+mn-ea"/>
              </a:rPr>
              <a:t>卷存储在主机文件系统上的特定文件夹位置。</a:t>
            </a:r>
            <a:endParaRPr lang="en-US" altLang="zh-CN" sz="1200" dirty="0">
              <a:solidFill>
                <a:schemeClr val="tx1"/>
              </a:solidFill>
              <a:latin typeface="+mn-ea"/>
            </a:endParaRPr>
          </a:p>
          <a:p>
            <a:pPr>
              <a:lnSpc>
                <a:spcPct val="120000"/>
              </a:lnSpc>
            </a:pPr>
            <a:r>
              <a:rPr lang="zh-CN" altLang="en-US" sz="1200" dirty="0">
                <a:solidFill>
                  <a:schemeClr val="tx1"/>
                </a:solidFill>
                <a:latin typeface="+mn-ea"/>
              </a:rPr>
              <a:t>多个容器可以同时使用相同的卷。 当容器停止使用卷时，不会自动删除这些卷。</a:t>
            </a:r>
          </a:p>
        </p:txBody>
      </p:sp>
      <p:pic>
        <p:nvPicPr>
          <p:cNvPr id="6" name="图片 5"/>
          <p:cNvPicPr>
            <a:picLocks noChangeAspect="1"/>
          </p:cNvPicPr>
          <p:nvPr/>
        </p:nvPicPr>
        <p:blipFill>
          <a:blip r:embed="rId2"/>
          <a:stretch>
            <a:fillRect/>
          </a:stretch>
        </p:blipFill>
        <p:spPr>
          <a:xfrm>
            <a:off x="6267104" y="1292279"/>
            <a:ext cx="5487129" cy="2891295"/>
          </a:xfrm>
          <a:prstGeom prst="rect">
            <a:avLst/>
          </a:prstGeom>
        </p:spPr>
      </p:pic>
      <p:sp>
        <p:nvSpPr>
          <p:cNvPr id="7" name="Rectangle 1"/>
          <p:cNvSpPr>
            <a:spLocks noChangeArrowheads="1"/>
          </p:cNvSpPr>
          <p:nvPr/>
        </p:nvSpPr>
        <p:spPr bwMode="auto">
          <a:xfrm>
            <a:off x="6477000" y="4631391"/>
            <a:ext cx="5261819" cy="1578387"/>
          </a:xfrm>
          <a:prstGeom prst="rect">
            <a:avLst/>
          </a:prstGeom>
          <a:ln>
            <a:solidFill>
              <a:schemeClr val="tx1">
                <a:lumMod val="50000"/>
                <a:lumOff val="50000"/>
              </a:schemeClr>
            </a:solidFill>
          </a:ln>
        </p:spPr>
        <p:txBody>
          <a:bodyPr wrap="square" anchor="ctr">
            <a:noAutofit/>
          </a:bodyPr>
          <a:lstStyle/>
          <a:p>
            <a:pPr marL="171450" indent="-171450">
              <a:lnSpc>
                <a:spcPct val="150000"/>
              </a:lnSpc>
              <a:buFont typeface="Arial" panose="020B0604020202020204" pitchFamily="34" charset="0"/>
              <a:buChar char="•"/>
            </a:pPr>
            <a:r>
              <a:rPr lang="zh-CN" altLang="zh-CN" sz="1200" dirty="0" smtClean="0">
                <a:solidFill>
                  <a:srgbClr val="161616"/>
                </a:solidFill>
                <a:latin typeface="Segoe UI" panose="020B0502040204020203" pitchFamily="34" charset="0"/>
              </a:rPr>
              <a:t>volume</a:t>
            </a:r>
            <a:r>
              <a:rPr lang="zh-CN" altLang="zh-CN" sz="1200" dirty="0">
                <a:solidFill>
                  <a:srgbClr val="161616"/>
                </a:solidFill>
                <a:latin typeface="Segoe UI" panose="020B0502040204020203" pitchFamily="34" charset="0"/>
              </a:rPr>
              <a:t> 方式，只需要一个名字 -v db-data:/app</a:t>
            </a:r>
          </a:p>
          <a:p>
            <a:pPr marL="171450" indent="-171450">
              <a:lnSpc>
                <a:spcPct val="150000"/>
              </a:lnSpc>
              <a:buFont typeface="Arial" panose="020B0604020202020204" pitchFamily="34" charset="0"/>
              <a:buChar char="•"/>
            </a:pPr>
            <a:r>
              <a:rPr lang="zh-CN" altLang="zh-CN" sz="1200" dirty="0">
                <a:solidFill>
                  <a:srgbClr val="161616"/>
                </a:solidFill>
                <a:latin typeface="Segoe UI" panose="020B0502040204020203" pitchFamily="34" charset="0"/>
              </a:rPr>
              <a:t>bind mount 方式用绝对路径 -v D:/code:/app</a:t>
            </a:r>
          </a:p>
          <a:p>
            <a:pPr>
              <a:lnSpc>
                <a:spcPct val="150000"/>
              </a:lnSpc>
            </a:pPr>
            <a:endParaRPr lang="en-US" altLang="zh-CN" sz="1200" dirty="0">
              <a:solidFill>
                <a:srgbClr val="161616"/>
              </a:solidFill>
              <a:latin typeface="Segoe UI" panose="020B0502040204020203" pitchFamily="34" charset="0"/>
            </a:endParaRPr>
          </a:p>
          <a:p>
            <a:pPr>
              <a:lnSpc>
                <a:spcPct val="150000"/>
              </a:lnSpc>
            </a:pPr>
            <a:r>
              <a:rPr lang="zh-CN" altLang="zh-CN" sz="1200" dirty="0" smtClean="0">
                <a:solidFill>
                  <a:srgbClr val="161616"/>
                </a:solidFill>
                <a:latin typeface="Segoe UI" panose="020B0502040204020203" pitchFamily="34" charset="0"/>
              </a:rPr>
              <a:t>示例</a:t>
            </a:r>
            <a:r>
              <a:rPr lang="zh-CN" altLang="zh-CN" sz="1200" dirty="0">
                <a:solidFill>
                  <a:srgbClr val="161616"/>
                </a:solidFill>
                <a:latin typeface="Segoe UI" panose="020B0502040204020203" pitchFamily="34" charset="0"/>
              </a:rPr>
              <a:t>：</a:t>
            </a:r>
            <a:br>
              <a:rPr lang="zh-CN" altLang="zh-CN" sz="1200" dirty="0">
                <a:solidFill>
                  <a:srgbClr val="161616"/>
                </a:solidFill>
                <a:latin typeface="Segoe UI" panose="020B0502040204020203" pitchFamily="34" charset="0"/>
              </a:rPr>
            </a:br>
            <a:r>
              <a:rPr lang="zh-CN" altLang="zh-CN" sz="1200" dirty="0">
                <a:solidFill>
                  <a:srgbClr val="161616"/>
                </a:solidFill>
                <a:latin typeface="Segoe UI" panose="020B0502040204020203" pitchFamily="34" charset="0"/>
              </a:rPr>
              <a:t>docker run -p 8080:8080 --name test-hello -v D:/code:/app -d test:v1</a:t>
            </a:r>
          </a:p>
        </p:txBody>
      </p:sp>
      <p:sp>
        <p:nvSpPr>
          <p:cNvPr id="8" name="矩形 7"/>
          <p:cNvSpPr/>
          <p:nvPr/>
        </p:nvSpPr>
        <p:spPr>
          <a:xfrm>
            <a:off x="696685" y="4183574"/>
            <a:ext cx="5314950" cy="215444"/>
          </a:xfrm>
          <a:prstGeom prst="rect">
            <a:avLst/>
          </a:prstGeom>
        </p:spPr>
        <p:txBody>
          <a:bodyPr wrap="square">
            <a:spAutoFit/>
          </a:bodyPr>
          <a:lstStyle/>
          <a:p>
            <a:r>
              <a:rPr lang="en-US" altLang="ja-JP" sz="800" dirty="0"/>
              <a:t>※</a:t>
            </a:r>
            <a:r>
              <a:rPr lang="zh-CN" altLang="en-US" sz="800" dirty="0" smtClean="0"/>
              <a:t>\\wsl</a:t>
            </a:r>
            <a:r>
              <a:rPr lang="zh-CN" altLang="en-US" sz="800" dirty="0"/>
              <a:t>.localhost\docker-desktop-data\data\docker\volumes</a:t>
            </a:r>
          </a:p>
        </p:txBody>
      </p:sp>
    </p:spTree>
    <p:extLst>
      <p:ext uri="{BB962C8B-B14F-4D97-AF65-F5344CB8AC3E}">
        <p14:creationId xmlns:p14="http://schemas.microsoft.com/office/powerpoint/2010/main" val="350590618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6247" y="1327529"/>
            <a:ext cx="4679633" cy="757130"/>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20000"/>
              </a:lnSpc>
            </a:pPr>
            <a:r>
              <a:rPr lang="zh-CN" altLang="en-US" sz="1200" dirty="0">
                <a:solidFill>
                  <a:schemeClr val="tx1"/>
                </a:solidFill>
                <a:latin typeface="+mn-ea"/>
              </a:rPr>
              <a:t>默认 </a:t>
            </a:r>
            <a:r>
              <a:rPr lang="en-US" altLang="zh-CN" sz="1200" dirty="0">
                <a:solidFill>
                  <a:schemeClr val="tx1"/>
                </a:solidFill>
                <a:latin typeface="+mn-ea"/>
              </a:rPr>
              <a:t>Docker </a:t>
            </a:r>
            <a:r>
              <a:rPr lang="zh-CN" altLang="en-US" sz="1200" dirty="0">
                <a:solidFill>
                  <a:schemeClr val="tx1"/>
                </a:solidFill>
                <a:latin typeface="+mn-ea"/>
              </a:rPr>
              <a:t>网络配置允许在 </a:t>
            </a:r>
            <a:r>
              <a:rPr lang="en-US" altLang="zh-CN" sz="1200" dirty="0">
                <a:solidFill>
                  <a:schemeClr val="tx1"/>
                </a:solidFill>
                <a:latin typeface="+mn-ea"/>
              </a:rPr>
              <a:t>Docker </a:t>
            </a:r>
            <a:r>
              <a:rPr lang="zh-CN" altLang="en-US" sz="1200" dirty="0">
                <a:solidFill>
                  <a:schemeClr val="tx1"/>
                </a:solidFill>
                <a:latin typeface="+mn-ea"/>
              </a:rPr>
              <a:t>主机上隔离容器。</a:t>
            </a:r>
            <a:endParaRPr lang="en-US" altLang="zh-CN" sz="1200" dirty="0">
              <a:solidFill>
                <a:schemeClr val="tx1"/>
              </a:solidFill>
              <a:latin typeface="+mn-ea"/>
            </a:endParaRPr>
          </a:p>
          <a:p>
            <a:pPr>
              <a:lnSpc>
                <a:spcPct val="120000"/>
              </a:lnSpc>
            </a:pPr>
            <a:r>
              <a:rPr lang="zh-CN" altLang="en-US" sz="1200" dirty="0">
                <a:solidFill>
                  <a:schemeClr val="tx1"/>
                </a:solidFill>
                <a:latin typeface="+mn-ea"/>
              </a:rPr>
              <a:t>借助此功能，可以生成和配置可彼此安全通信的应用。</a:t>
            </a:r>
            <a:endParaRPr lang="en-US" altLang="zh-CN" sz="1200" dirty="0">
              <a:solidFill>
                <a:schemeClr val="tx1"/>
              </a:solidFill>
              <a:latin typeface="+mn-ea"/>
            </a:endParaRPr>
          </a:p>
          <a:p>
            <a:pPr>
              <a:lnSpc>
                <a:spcPct val="120000"/>
              </a:lnSpc>
            </a:pPr>
            <a:r>
              <a:rPr lang="zh-CN" altLang="en-US" sz="1200" dirty="0">
                <a:solidFill>
                  <a:schemeClr val="tx1"/>
                </a:solidFill>
                <a:latin typeface="+mn-ea"/>
              </a:rPr>
              <a:t>主要的常见模式有：</a:t>
            </a:r>
            <a:r>
              <a:rPr lang="zh-CN" altLang="en-US" sz="1200" b="1" dirty="0">
                <a:solidFill>
                  <a:schemeClr val="tx1"/>
                </a:solidFill>
                <a:latin typeface="+mn-ea"/>
              </a:rPr>
              <a:t>桥接</a:t>
            </a:r>
            <a:r>
              <a:rPr lang="en-US" altLang="zh-CN" sz="1200" b="1" dirty="0">
                <a:solidFill>
                  <a:schemeClr val="tx1"/>
                </a:solidFill>
                <a:latin typeface="+mn-ea"/>
              </a:rPr>
              <a:t>(bridge)</a:t>
            </a:r>
            <a:r>
              <a:rPr lang="zh-CN" altLang="en-US" sz="1200" dirty="0">
                <a:solidFill>
                  <a:schemeClr val="tx1"/>
                </a:solidFill>
                <a:latin typeface="+mn-ea"/>
              </a:rPr>
              <a:t>和</a:t>
            </a:r>
            <a:r>
              <a:rPr lang="zh-CN" altLang="en-US" sz="1200" b="1" dirty="0">
                <a:solidFill>
                  <a:schemeClr val="tx1"/>
                </a:solidFill>
                <a:latin typeface="+mn-ea"/>
              </a:rPr>
              <a:t>主机</a:t>
            </a:r>
            <a:r>
              <a:rPr lang="en-US" altLang="zh-CN" sz="1200" b="1" dirty="0">
                <a:solidFill>
                  <a:schemeClr val="tx1"/>
                </a:solidFill>
                <a:latin typeface="+mn-ea"/>
              </a:rPr>
              <a:t>(host)</a:t>
            </a:r>
            <a:r>
              <a:rPr lang="zh-CN" altLang="en-US" sz="1200" dirty="0">
                <a:solidFill>
                  <a:schemeClr val="tx1"/>
                </a:solidFill>
                <a:latin typeface="+mn-ea"/>
              </a:rPr>
              <a:t>模式。</a:t>
            </a:r>
          </a:p>
        </p:txBody>
      </p:sp>
      <p:sp>
        <p:nvSpPr>
          <p:cNvPr id="17" name="等腰三角形 16"/>
          <p:cNvSpPr/>
          <p:nvPr/>
        </p:nvSpPr>
        <p:spPr>
          <a:xfrm rot="2740732">
            <a:off x="4856658" y="900193"/>
            <a:ext cx="928702" cy="2247868"/>
          </a:xfrm>
          <a:prstGeom prst="triangle">
            <a:avLst/>
          </a:prstGeom>
          <a:solidFill>
            <a:schemeClr val="bg2">
              <a:lumMod val="95000"/>
            </a:schemeClr>
          </a:solidFill>
          <a:ln>
            <a:noFill/>
          </a:ln>
        </p:spPr>
        <p:txBody>
          <a:bodyPr wrap="square" rtlCol="0" anchor="ctr">
            <a:spAutoFit/>
          </a:bodyPr>
          <a:lstStyle/>
          <a:p>
            <a:pPr algn="ctr">
              <a:lnSpc>
                <a:spcPct val="150000"/>
              </a:lnSpc>
            </a:pPr>
            <a:endParaRPr lang="zh-CN" altLang="en-US" sz="1200" dirty="0">
              <a:solidFill>
                <a:srgbClr val="161616"/>
              </a:solidFill>
              <a:latin typeface="Segoe UI" panose="020B0502040204020203" pitchFamily="34" charset="0"/>
            </a:endParaRPr>
          </a:p>
        </p:txBody>
      </p:sp>
      <p:sp>
        <p:nvSpPr>
          <p:cNvPr id="16" name="矩形 15"/>
          <p:cNvSpPr/>
          <p:nvPr/>
        </p:nvSpPr>
        <p:spPr>
          <a:xfrm>
            <a:off x="295275" y="2352675"/>
            <a:ext cx="11507788" cy="4392816"/>
          </a:xfrm>
          <a:prstGeom prst="rect">
            <a:avLst/>
          </a:prstGeom>
          <a:solidFill>
            <a:schemeClr val="bg2">
              <a:lumMod val="95000"/>
            </a:schemeClr>
          </a:solidFill>
          <a:ln>
            <a:noFill/>
          </a:ln>
        </p:spPr>
        <p:txBody>
          <a:bodyPr wrap="square" rtlCol="0" anchor="ctr">
            <a:spAutoFit/>
          </a:bodyPr>
          <a:lstStyle/>
          <a:p>
            <a:pPr algn="ctr">
              <a:lnSpc>
                <a:spcPct val="150000"/>
              </a:lnSpc>
            </a:pPr>
            <a:endParaRPr lang="zh-CN" altLang="en-US" sz="1200" dirty="0" smtClean="0">
              <a:solidFill>
                <a:srgbClr val="161616"/>
              </a:solidFill>
              <a:latin typeface="Segoe UI" panose="020B0502040204020203" pitchFamily="34" charset="0"/>
            </a:endParaRPr>
          </a:p>
        </p:txBody>
      </p:sp>
      <p:sp>
        <p:nvSpPr>
          <p:cNvPr id="2" name="标题 1"/>
          <p:cNvSpPr>
            <a:spLocks noGrp="1"/>
          </p:cNvSpPr>
          <p:nvPr>
            <p:ph type="title"/>
          </p:nvPr>
        </p:nvSpPr>
        <p:spPr/>
        <p:txBody>
          <a:bodyPr/>
          <a:lstStyle/>
          <a:p>
            <a:r>
              <a:rPr lang="en-US" altLang="zh-CN" dirty="0" smtClean="0">
                <a:solidFill>
                  <a:sysClr val="windowText" lastClr="000000"/>
                </a:solidFill>
                <a:latin typeface="+mj-ea"/>
              </a:rPr>
              <a:t>Docker</a:t>
            </a:r>
            <a:r>
              <a:rPr lang="zh-CN" altLang="en-US" dirty="0">
                <a:solidFill>
                  <a:sysClr val="windowText" lastClr="000000"/>
                </a:solidFill>
                <a:latin typeface="+mj-ea"/>
              </a:rPr>
              <a:t>对象</a:t>
            </a:r>
            <a:r>
              <a:rPr lang="en-US" altLang="zh-CN" dirty="0" smtClean="0">
                <a:solidFill>
                  <a:sysClr val="windowText" lastClr="000000"/>
                </a:solidFill>
                <a:latin typeface="+mj-ea"/>
              </a:rPr>
              <a:t>– </a:t>
            </a:r>
            <a:r>
              <a:rPr lang="zh-CN" altLang="en-US" dirty="0" smtClean="0">
                <a:solidFill>
                  <a:sysClr val="windowText" lastClr="000000"/>
                </a:solidFill>
                <a:latin typeface="+mj-ea"/>
              </a:rPr>
              <a:t>网络</a:t>
            </a:r>
            <a:endParaRPr lang="zh-CN" altLang="en-US" dirty="0"/>
          </a:p>
        </p:txBody>
      </p:sp>
      <p:sp>
        <p:nvSpPr>
          <p:cNvPr id="3" name="矩形 2"/>
          <p:cNvSpPr/>
          <p:nvPr/>
        </p:nvSpPr>
        <p:spPr>
          <a:xfrm>
            <a:off x="255270" y="896131"/>
            <a:ext cx="5858193" cy="396583"/>
          </a:xfrm>
          <a:prstGeom prst="rect">
            <a:avLst/>
          </a:prstGeom>
        </p:spPr>
        <p:txBody>
          <a:bodyPr wrap="square">
            <a:spAutoFit/>
          </a:bodyPr>
          <a:lstStyle/>
          <a:p>
            <a:pPr>
              <a:lnSpc>
                <a:spcPct val="120000"/>
              </a:lnSpc>
            </a:pPr>
            <a:r>
              <a:rPr lang="en-US" altLang="zh-CN" b="1" dirty="0">
                <a:solidFill>
                  <a:srgbClr val="161616"/>
                </a:solidFill>
                <a:latin typeface="+mn-ea"/>
              </a:rPr>
              <a:t>Docker </a:t>
            </a:r>
            <a:r>
              <a:rPr lang="zh-CN" altLang="en-US" b="1" dirty="0">
                <a:solidFill>
                  <a:srgbClr val="161616"/>
                </a:solidFill>
                <a:latin typeface="+mn-ea"/>
              </a:rPr>
              <a:t>容器</a:t>
            </a:r>
            <a:r>
              <a:rPr lang="zh-CN" altLang="en-US" b="1" dirty="0" smtClean="0">
                <a:solidFill>
                  <a:srgbClr val="161616"/>
                </a:solidFill>
                <a:latin typeface="+mn-ea"/>
              </a:rPr>
              <a:t>网络</a:t>
            </a:r>
            <a:endParaRPr lang="en-US" altLang="zh-CN" b="1" dirty="0" smtClean="0">
              <a:solidFill>
                <a:srgbClr val="161616"/>
              </a:solidFill>
              <a:latin typeface="+mn-ea"/>
            </a:endParaRPr>
          </a:p>
        </p:txBody>
      </p:sp>
      <p:sp>
        <p:nvSpPr>
          <p:cNvPr id="4" name="矩形 3"/>
          <p:cNvSpPr/>
          <p:nvPr/>
        </p:nvSpPr>
        <p:spPr>
          <a:xfrm>
            <a:off x="6113463" y="896132"/>
            <a:ext cx="5689600" cy="1178015"/>
          </a:xfrm>
          <a:prstGeom prst="rect">
            <a:avLst/>
          </a:prstGeom>
        </p:spPr>
        <p:txBody>
          <a:bodyPr wrap="square">
            <a:spAutoFit/>
          </a:bodyPr>
          <a:lstStyle/>
          <a:p>
            <a:pPr>
              <a:lnSpc>
                <a:spcPct val="120000"/>
              </a:lnSpc>
            </a:pPr>
            <a:r>
              <a:rPr lang="zh-CN" altLang="en-US" b="1" dirty="0">
                <a:solidFill>
                  <a:srgbClr val="161616"/>
                </a:solidFill>
                <a:latin typeface="Segoe UI" panose="020B0502040204020203" pitchFamily="34" charset="0"/>
              </a:rPr>
              <a:t>什么是桥接网络？</a:t>
            </a:r>
          </a:p>
          <a:p>
            <a:pPr>
              <a:lnSpc>
                <a:spcPct val="120000"/>
              </a:lnSpc>
            </a:pPr>
            <a:r>
              <a:rPr lang="zh-CN" altLang="en-US" sz="1400" dirty="0">
                <a:solidFill>
                  <a:srgbClr val="161616"/>
                </a:solidFill>
                <a:latin typeface="Segoe UI" panose="020B0502040204020203" pitchFamily="34" charset="0"/>
              </a:rPr>
              <a:t>启动容器而未指定任何其他网络配置时，默认对容器应用桥接网络配置。 此网络是容器使用的内部专用网络，它将容器网络与 </a:t>
            </a:r>
            <a:r>
              <a:rPr lang="en-US" altLang="zh-CN" sz="1400" dirty="0">
                <a:solidFill>
                  <a:srgbClr val="161616"/>
                </a:solidFill>
                <a:latin typeface="Segoe UI" panose="020B0502040204020203" pitchFamily="34" charset="0"/>
              </a:rPr>
              <a:t>Docker </a:t>
            </a:r>
            <a:r>
              <a:rPr lang="zh-CN" altLang="en-US" sz="1400" dirty="0">
                <a:solidFill>
                  <a:srgbClr val="161616"/>
                </a:solidFill>
                <a:latin typeface="Segoe UI" panose="020B0502040204020203" pitchFamily="34" charset="0"/>
              </a:rPr>
              <a:t>主机网络隔离。</a:t>
            </a:r>
            <a:endParaRPr lang="zh-CN" altLang="en-US" sz="1400" b="0" i="0" dirty="0">
              <a:solidFill>
                <a:srgbClr val="161616"/>
              </a:solidFill>
              <a:effectLst/>
              <a:latin typeface="Segoe UI" panose="020B0502040204020203" pitchFamily="34" charset="0"/>
            </a:endParaRPr>
          </a:p>
        </p:txBody>
      </p:sp>
      <p:pic>
        <p:nvPicPr>
          <p:cNvPr id="6" name="图片 5"/>
          <p:cNvPicPr>
            <a:picLocks noChangeAspect="1"/>
          </p:cNvPicPr>
          <p:nvPr/>
        </p:nvPicPr>
        <p:blipFill>
          <a:blip r:embed="rId2"/>
          <a:stretch>
            <a:fillRect/>
          </a:stretch>
        </p:blipFill>
        <p:spPr>
          <a:xfrm>
            <a:off x="560081" y="3085050"/>
            <a:ext cx="4858940" cy="3660441"/>
          </a:xfrm>
          <a:prstGeom prst="rect">
            <a:avLst/>
          </a:prstGeom>
        </p:spPr>
      </p:pic>
      <p:pic>
        <p:nvPicPr>
          <p:cNvPr id="9" name="图片 8"/>
          <p:cNvPicPr>
            <a:picLocks noChangeAspect="1"/>
          </p:cNvPicPr>
          <p:nvPr/>
        </p:nvPicPr>
        <p:blipFill>
          <a:blip r:embed="rId3"/>
          <a:stretch>
            <a:fillRect/>
          </a:stretch>
        </p:blipFill>
        <p:spPr>
          <a:xfrm>
            <a:off x="6019800" y="3184940"/>
            <a:ext cx="5596873" cy="3460662"/>
          </a:xfrm>
          <a:prstGeom prst="rect">
            <a:avLst/>
          </a:prstGeom>
        </p:spPr>
      </p:pic>
      <p:sp>
        <p:nvSpPr>
          <p:cNvPr id="11" name="矩形 10"/>
          <p:cNvSpPr/>
          <p:nvPr/>
        </p:nvSpPr>
        <p:spPr>
          <a:xfrm>
            <a:off x="512104" y="2495278"/>
            <a:ext cx="5154919" cy="461665"/>
          </a:xfrm>
          <a:prstGeom prst="rect">
            <a:avLst/>
          </a:prstGeom>
        </p:spPr>
        <p:txBody>
          <a:bodyPr wrap="square">
            <a:spAutoFit/>
          </a:bodyPr>
          <a:lstStyle/>
          <a:p>
            <a:r>
              <a:rPr lang="zh-CN" altLang="en-US" sz="1200" dirty="0">
                <a:solidFill>
                  <a:srgbClr val="4D4D4D"/>
                </a:solidFill>
                <a:latin typeface="+mn-ea"/>
              </a:rPr>
              <a:t>所有的容器不指定网络的情况下，都是</a:t>
            </a:r>
            <a:r>
              <a:rPr lang="en-US" altLang="zh-CN" sz="1200" dirty="0">
                <a:solidFill>
                  <a:srgbClr val="4D4D4D"/>
                </a:solidFill>
                <a:latin typeface="+mn-ea"/>
              </a:rPr>
              <a:t>docker0</a:t>
            </a:r>
            <a:r>
              <a:rPr lang="zh-CN" altLang="en-US" sz="1200" dirty="0" smtClean="0">
                <a:solidFill>
                  <a:srgbClr val="4D4D4D"/>
                </a:solidFill>
                <a:latin typeface="+mn-ea"/>
              </a:rPr>
              <a:t>路由，</a:t>
            </a:r>
            <a:r>
              <a:rPr lang="en-US" altLang="zh-CN" sz="1200" dirty="0" smtClean="0">
                <a:solidFill>
                  <a:srgbClr val="4D4D4D"/>
                </a:solidFill>
                <a:latin typeface="+mn-ea"/>
              </a:rPr>
              <a:t/>
            </a:r>
            <a:br>
              <a:rPr lang="en-US" altLang="zh-CN" sz="1200" dirty="0" smtClean="0">
                <a:solidFill>
                  <a:srgbClr val="4D4D4D"/>
                </a:solidFill>
                <a:latin typeface="+mn-ea"/>
              </a:rPr>
            </a:br>
            <a:r>
              <a:rPr lang="en-US" altLang="zh-CN" sz="1200" dirty="0" err="1" smtClean="0">
                <a:solidFill>
                  <a:srgbClr val="4D4D4D"/>
                </a:solidFill>
                <a:latin typeface="+mn-ea"/>
              </a:rPr>
              <a:t>docker</a:t>
            </a:r>
            <a:r>
              <a:rPr lang="zh-CN" altLang="en-US" sz="1200" dirty="0">
                <a:solidFill>
                  <a:srgbClr val="4D4D4D"/>
                </a:solidFill>
                <a:latin typeface="+mn-ea"/>
              </a:rPr>
              <a:t>会给我们的容器分配一个默认的可用</a:t>
            </a:r>
            <a:r>
              <a:rPr lang="en-US" altLang="zh-CN" sz="1200" dirty="0" smtClean="0">
                <a:solidFill>
                  <a:srgbClr val="4D4D4D"/>
                </a:solidFill>
                <a:latin typeface="+mn-ea"/>
              </a:rPr>
              <a:t>IP</a:t>
            </a:r>
            <a:r>
              <a:rPr lang="zh-CN" altLang="en-US" sz="1200" dirty="0" smtClean="0">
                <a:solidFill>
                  <a:srgbClr val="4D4D4D"/>
                </a:solidFill>
                <a:latin typeface="+mn-ea"/>
              </a:rPr>
              <a:t>。（每次重启</a:t>
            </a:r>
            <a:r>
              <a:rPr lang="en-US" altLang="zh-CN" sz="1200" dirty="0" smtClean="0">
                <a:solidFill>
                  <a:srgbClr val="4D4D4D"/>
                </a:solidFill>
                <a:latin typeface="+mn-ea"/>
              </a:rPr>
              <a:t>IP</a:t>
            </a:r>
            <a:r>
              <a:rPr lang="zh-CN" altLang="en-US" sz="1200" dirty="0" smtClean="0">
                <a:solidFill>
                  <a:srgbClr val="4D4D4D"/>
                </a:solidFill>
                <a:latin typeface="+mn-ea"/>
              </a:rPr>
              <a:t>随机分配）</a:t>
            </a:r>
            <a:endParaRPr lang="zh-CN" altLang="en-US" sz="1200" dirty="0">
              <a:latin typeface="+mn-ea"/>
            </a:endParaRPr>
          </a:p>
        </p:txBody>
      </p:sp>
      <p:sp>
        <p:nvSpPr>
          <p:cNvPr id="13" name="矩形 12"/>
          <p:cNvSpPr/>
          <p:nvPr/>
        </p:nvSpPr>
        <p:spPr>
          <a:xfrm>
            <a:off x="6049169" y="2495278"/>
            <a:ext cx="5453207" cy="646331"/>
          </a:xfrm>
          <a:prstGeom prst="rect">
            <a:avLst/>
          </a:prstGeom>
        </p:spPr>
        <p:txBody>
          <a:bodyPr wrap="square">
            <a:spAutoFit/>
          </a:bodyPr>
          <a:lstStyle/>
          <a:p>
            <a:r>
              <a:rPr lang="zh-CN" altLang="en-US" sz="1200" dirty="0">
                <a:solidFill>
                  <a:srgbClr val="4D4D4D"/>
                </a:solidFill>
                <a:latin typeface="+mn-ea"/>
              </a:rPr>
              <a:t>重启后</a:t>
            </a:r>
            <a:r>
              <a:rPr lang="en-US" altLang="zh-CN" sz="1200" dirty="0">
                <a:solidFill>
                  <a:srgbClr val="4D4D4D"/>
                </a:solidFill>
                <a:latin typeface="+mn-ea"/>
              </a:rPr>
              <a:t>IP</a:t>
            </a:r>
            <a:r>
              <a:rPr lang="zh-CN" altLang="en-US" sz="1200" dirty="0">
                <a:solidFill>
                  <a:srgbClr val="4D4D4D"/>
                </a:solidFill>
                <a:latin typeface="+mn-ea"/>
              </a:rPr>
              <a:t>随机，但默认网络又无法用机器名进行连接。</a:t>
            </a:r>
            <a:endParaRPr lang="en-US" altLang="zh-CN" sz="1200" dirty="0">
              <a:solidFill>
                <a:srgbClr val="4D4D4D"/>
              </a:solidFill>
              <a:latin typeface="+mn-ea"/>
            </a:endParaRPr>
          </a:p>
          <a:p>
            <a:r>
              <a:rPr lang="en-US" altLang="zh-CN" sz="1200" dirty="0" err="1" smtClean="0">
                <a:solidFill>
                  <a:srgbClr val="4D4D4D"/>
                </a:solidFill>
                <a:latin typeface="+mn-ea"/>
              </a:rPr>
              <a:t>docker</a:t>
            </a:r>
            <a:r>
              <a:rPr lang="en-US" altLang="zh-CN" sz="1200" dirty="0" smtClean="0">
                <a:solidFill>
                  <a:srgbClr val="4D4D4D"/>
                </a:solidFill>
                <a:latin typeface="+mn-ea"/>
              </a:rPr>
              <a:t> </a:t>
            </a:r>
            <a:r>
              <a:rPr lang="en-US" altLang="zh-CN" sz="1200" dirty="0">
                <a:solidFill>
                  <a:srgbClr val="4D4D4D"/>
                </a:solidFill>
                <a:latin typeface="+mn-ea"/>
              </a:rPr>
              <a:t>network create</a:t>
            </a:r>
            <a:r>
              <a:rPr lang="zh-CN" altLang="en-US" sz="1200" dirty="0">
                <a:solidFill>
                  <a:srgbClr val="4D4D4D"/>
                </a:solidFill>
                <a:latin typeface="+mn-ea"/>
              </a:rPr>
              <a:t>，生成自定义网络，可以解决</a:t>
            </a:r>
            <a:r>
              <a:rPr lang="zh-CN" altLang="en-US" sz="1200" dirty="0" smtClean="0">
                <a:solidFill>
                  <a:srgbClr val="4D4D4D"/>
                </a:solidFill>
                <a:latin typeface="+mn-ea"/>
              </a:rPr>
              <a:t>。</a:t>
            </a:r>
            <a:r>
              <a:rPr lang="en-US" altLang="zh-CN" sz="1200" dirty="0">
                <a:solidFill>
                  <a:srgbClr val="4D4D4D"/>
                </a:solidFill>
                <a:latin typeface="+mn-ea"/>
              </a:rPr>
              <a:t/>
            </a:r>
            <a:br>
              <a:rPr lang="en-US" altLang="zh-CN" sz="1200" dirty="0">
                <a:solidFill>
                  <a:srgbClr val="4D4D4D"/>
                </a:solidFill>
                <a:latin typeface="+mn-ea"/>
              </a:rPr>
            </a:br>
            <a:r>
              <a:rPr lang="en-US" altLang="zh-CN" sz="1200" dirty="0" err="1">
                <a:solidFill>
                  <a:srgbClr val="4D4D4D"/>
                </a:solidFill>
                <a:latin typeface="+mn-ea"/>
              </a:rPr>
              <a:t>docker</a:t>
            </a:r>
            <a:r>
              <a:rPr lang="en-US" altLang="zh-CN" sz="1200" dirty="0">
                <a:solidFill>
                  <a:srgbClr val="4D4D4D"/>
                </a:solidFill>
                <a:latin typeface="+mn-ea"/>
              </a:rPr>
              <a:t> network connect </a:t>
            </a:r>
            <a:r>
              <a:rPr lang="en-US" altLang="zh-CN" sz="1200" dirty="0" err="1">
                <a:solidFill>
                  <a:srgbClr val="4D4D4D"/>
                </a:solidFill>
                <a:latin typeface="+mn-ea"/>
              </a:rPr>
              <a:t>mynet</a:t>
            </a:r>
            <a:r>
              <a:rPr lang="en-US" altLang="zh-CN" sz="1200" dirty="0">
                <a:solidFill>
                  <a:srgbClr val="4D4D4D"/>
                </a:solidFill>
                <a:latin typeface="+mn-ea"/>
              </a:rPr>
              <a:t> </a:t>
            </a:r>
            <a:r>
              <a:rPr lang="en-US" altLang="zh-CN" sz="1200" dirty="0" smtClean="0">
                <a:solidFill>
                  <a:srgbClr val="4D4D4D"/>
                </a:solidFill>
                <a:latin typeface="+mn-ea"/>
              </a:rPr>
              <a:t>tomcat01</a:t>
            </a:r>
            <a:r>
              <a:rPr lang="zh-CN" altLang="en-US" sz="1200" dirty="0" smtClean="0">
                <a:solidFill>
                  <a:srgbClr val="4D4D4D"/>
                </a:solidFill>
                <a:latin typeface="+mn-ea"/>
              </a:rPr>
              <a:t>，联通两个网段。</a:t>
            </a:r>
            <a:endParaRPr lang="zh-CN" altLang="en-US" sz="1200" dirty="0">
              <a:solidFill>
                <a:srgbClr val="4D4D4D"/>
              </a:solidFill>
              <a:latin typeface="+mn-ea"/>
            </a:endParaRPr>
          </a:p>
        </p:txBody>
      </p:sp>
    </p:spTree>
    <p:extLst>
      <p:ext uri="{BB962C8B-B14F-4D97-AF65-F5344CB8AC3E}">
        <p14:creationId xmlns:p14="http://schemas.microsoft.com/office/powerpoint/2010/main" val="57165248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575757"/>
                </a:solidFill>
                <a:latin typeface="-apple-system"/>
              </a:rPr>
              <a:t>容器托管（</a:t>
            </a:r>
            <a:r>
              <a:rPr lang="zh-CN" altLang="en-US" dirty="0">
                <a:solidFill>
                  <a:srgbClr val="575757"/>
                </a:solidFill>
                <a:latin typeface="-apple-system"/>
              </a:rPr>
              <a:t>官方</a:t>
            </a:r>
            <a:r>
              <a:rPr lang="zh-CN" altLang="en-US" dirty="0" smtClean="0">
                <a:solidFill>
                  <a:srgbClr val="575757"/>
                </a:solidFill>
                <a:latin typeface="-apple-system"/>
              </a:rPr>
              <a:t>）</a:t>
            </a:r>
            <a:endParaRPr lang="zh-CN" altLang="en-US" dirty="0"/>
          </a:p>
        </p:txBody>
      </p:sp>
      <p:pic>
        <p:nvPicPr>
          <p:cNvPr id="5" name="图片 4"/>
          <p:cNvPicPr>
            <a:picLocks noChangeAspect="1"/>
          </p:cNvPicPr>
          <p:nvPr/>
        </p:nvPicPr>
        <p:blipFill>
          <a:blip r:embed="rId2"/>
          <a:stretch>
            <a:fillRect/>
          </a:stretch>
        </p:blipFill>
        <p:spPr>
          <a:xfrm>
            <a:off x="196144" y="1011720"/>
            <a:ext cx="6426654" cy="3480619"/>
          </a:xfrm>
          <a:prstGeom prst="rect">
            <a:avLst/>
          </a:prstGeom>
          <a:effectLst>
            <a:outerShdw blurRad="50800" dist="38100" dir="2700000" algn="tl" rotWithShape="0">
              <a:prstClr val="black">
                <a:alpha val="40000"/>
              </a:prstClr>
            </a:outerShdw>
          </a:effectLst>
        </p:spPr>
      </p:pic>
      <p:pic>
        <p:nvPicPr>
          <p:cNvPr id="6" name="图片 5"/>
          <p:cNvPicPr>
            <a:picLocks noChangeAspect="1"/>
          </p:cNvPicPr>
          <p:nvPr/>
        </p:nvPicPr>
        <p:blipFill>
          <a:blip r:embed="rId3"/>
          <a:stretch>
            <a:fillRect/>
          </a:stretch>
        </p:blipFill>
        <p:spPr>
          <a:xfrm>
            <a:off x="4353142" y="3040440"/>
            <a:ext cx="6800281" cy="3362972"/>
          </a:xfrm>
          <a:prstGeom prst="rect">
            <a:avLst/>
          </a:prstGeom>
          <a:effectLst>
            <a:outerShdw blurRad="50800" dist="38100" dir="2700000" algn="tl" rotWithShape="0">
              <a:prstClr val="black">
                <a:alpha val="40000"/>
              </a:prstClr>
            </a:outerShdw>
          </a:effectLst>
        </p:spPr>
      </p:pic>
      <p:sp>
        <p:nvSpPr>
          <p:cNvPr id="7" name="矩形 6"/>
          <p:cNvSpPr/>
          <p:nvPr/>
        </p:nvSpPr>
        <p:spPr>
          <a:xfrm>
            <a:off x="7378061" y="1099081"/>
            <a:ext cx="3962175" cy="1477328"/>
          </a:xfrm>
          <a:prstGeom prst="rect">
            <a:avLst/>
          </a:prstGeom>
        </p:spPr>
        <p:txBody>
          <a:bodyPr wrap="square">
            <a:spAutoFit/>
          </a:bodyPr>
          <a:lstStyle/>
          <a:p>
            <a:r>
              <a:rPr lang="zh-CN" altLang="en-US" dirty="0">
                <a:hlinkClick r:id="rId4"/>
              </a:rPr>
              <a:t>https://hub.docker.com</a:t>
            </a:r>
            <a:r>
              <a:rPr lang="zh-CN" altLang="en-US" dirty="0" smtClean="0">
                <a:hlinkClick r:id="rId4"/>
              </a:rPr>
              <a:t>/</a:t>
            </a:r>
            <a:endParaRPr lang="en-US" altLang="zh-CN" dirty="0" smtClean="0"/>
          </a:p>
          <a:p>
            <a:endParaRPr lang="en-US" altLang="zh-CN" dirty="0"/>
          </a:p>
          <a:p>
            <a:pPr>
              <a:lnSpc>
                <a:spcPct val="150000"/>
              </a:lnSpc>
            </a:pPr>
            <a:r>
              <a:rPr lang="zh-CN" altLang="en-US" dirty="0">
                <a:latin typeface="+mn-ea"/>
              </a:rPr>
              <a:t>与</a:t>
            </a:r>
            <a:r>
              <a:rPr lang="en-US" altLang="zh-CN" dirty="0" err="1" smtClean="0">
                <a:latin typeface="+mn-ea"/>
              </a:rPr>
              <a:t>docker</a:t>
            </a:r>
            <a:r>
              <a:rPr lang="zh-CN" altLang="en-US" dirty="0" smtClean="0">
                <a:latin typeface="+mn-ea"/>
              </a:rPr>
              <a:t>客户端默认绑定，</a:t>
            </a:r>
            <a:endParaRPr lang="en-US" altLang="zh-CN" dirty="0" smtClean="0">
              <a:latin typeface="+mn-ea"/>
            </a:endParaRPr>
          </a:p>
          <a:p>
            <a:pPr>
              <a:lnSpc>
                <a:spcPct val="150000"/>
              </a:lnSpc>
            </a:pPr>
            <a:r>
              <a:rPr lang="zh-CN" altLang="en-US" dirty="0" smtClean="0">
                <a:latin typeface="+mn-ea"/>
              </a:rPr>
              <a:t>可通过工具界面进行搜索。</a:t>
            </a:r>
            <a:endParaRPr lang="zh-CN" altLang="en-US" dirty="0">
              <a:latin typeface="+mn-ea"/>
            </a:endParaRPr>
          </a:p>
        </p:txBody>
      </p:sp>
    </p:spTree>
    <p:extLst>
      <p:ext uri="{BB962C8B-B14F-4D97-AF65-F5344CB8AC3E}">
        <p14:creationId xmlns:p14="http://schemas.microsoft.com/office/powerpoint/2010/main" val="189359162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575757"/>
                </a:solidFill>
                <a:latin typeface="-apple-system"/>
              </a:rPr>
              <a:t>容器托管（阿里）</a:t>
            </a:r>
            <a:endParaRPr lang="zh-CN" altLang="en-US" dirty="0"/>
          </a:p>
        </p:txBody>
      </p:sp>
      <p:pic>
        <p:nvPicPr>
          <p:cNvPr id="7" name="图片 6"/>
          <p:cNvPicPr>
            <a:picLocks noChangeAspect="1"/>
          </p:cNvPicPr>
          <p:nvPr/>
        </p:nvPicPr>
        <p:blipFill>
          <a:blip r:embed="rId2"/>
          <a:stretch>
            <a:fillRect/>
          </a:stretch>
        </p:blipFill>
        <p:spPr>
          <a:xfrm>
            <a:off x="485423" y="843815"/>
            <a:ext cx="7124745" cy="4330274"/>
          </a:xfrm>
          <a:prstGeom prst="rect">
            <a:avLst/>
          </a:prstGeom>
          <a:effectLst>
            <a:outerShdw blurRad="50800" dist="38100" dir="2700000" algn="tl" rotWithShape="0">
              <a:prstClr val="black">
                <a:alpha val="40000"/>
              </a:prstClr>
            </a:outerShdw>
          </a:effectLst>
        </p:spPr>
      </p:pic>
      <p:pic>
        <p:nvPicPr>
          <p:cNvPr id="3" name="图片 2"/>
          <p:cNvPicPr>
            <a:picLocks noChangeAspect="1"/>
          </p:cNvPicPr>
          <p:nvPr/>
        </p:nvPicPr>
        <p:blipFill>
          <a:blip r:embed="rId3"/>
          <a:stretch>
            <a:fillRect/>
          </a:stretch>
        </p:blipFill>
        <p:spPr>
          <a:xfrm>
            <a:off x="4050891" y="2937734"/>
            <a:ext cx="7551174" cy="3574622"/>
          </a:xfrm>
          <a:prstGeom prst="rect">
            <a:avLst/>
          </a:prstGeom>
          <a:effectLst>
            <a:outerShdw blurRad="50800" dist="38100" dir="2700000" algn="tl" rotWithShape="0">
              <a:prstClr val="black">
                <a:alpha val="40000"/>
              </a:prstClr>
            </a:outerShdw>
          </a:effectLst>
        </p:spPr>
      </p:pic>
      <p:sp>
        <p:nvSpPr>
          <p:cNvPr id="8" name="矩形 7"/>
          <p:cNvSpPr/>
          <p:nvPr/>
        </p:nvSpPr>
        <p:spPr>
          <a:xfrm>
            <a:off x="7890756" y="1004047"/>
            <a:ext cx="3711309" cy="1477328"/>
          </a:xfrm>
          <a:prstGeom prst="rect">
            <a:avLst/>
          </a:prstGeom>
        </p:spPr>
        <p:txBody>
          <a:bodyPr wrap="square">
            <a:spAutoFit/>
          </a:bodyPr>
          <a:lstStyle/>
          <a:p>
            <a:r>
              <a:rPr lang="en-US" altLang="zh-CN" dirty="0" smtClean="0"/>
              <a:t>www.aliyun.com</a:t>
            </a:r>
          </a:p>
          <a:p>
            <a:endParaRPr lang="en-US" altLang="zh-CN" dirty="0"/>
          </a:p>
          <a:p>
            <a:pPr>
              <a:lnSpc>
                <a:spcPct val="150000"/>
              </a:lnSpc>
            </a:pPr>
            <a:r>
              <a:rPr lang="zh-CN" altLang="en-US" dirty="0" smtClean="0">
                <a:latin typeface="+mn-ea"/>
              </a:rPr>
              <a:t>需要通过</a:t>
            </a:r>
            <a:r>
              <a:rPr lang="en-US" altLang="zh-CN" dirty="0" err="1" smtClean="0">
                <a:latin typeface="+mn-ea"/>
              </a:rPr>
              <a:t>docker</a:t>
            </a:r>
            <a:r>
              <a:rPr lang="en-US" altLang="zh-CN" dirty="0" smtClean="0">
                <a:latin typeface="+mn-ea"/>
              </a:rPr>
              <a:t> login</a:t>
            </a:r>
            <a:r>
              <a:rPr lang="zh-CN" altLang="en-US" dirty="0" smtClean="0">
                <a:latin typeface="+mn-ea"/>
              </a:rPr>
              <a:t>命令先登录</a:t>
            </a:r>
            <a:r>
              <a:rPr lang="zh-CN" altLang="en-US" dirty="0">
                <a:latin typeface="+mn-ea"/>
              </a:rPr>
              <a:t>阿里</a:t>
            </a:r>
            <a:r>
              <a:rPr lang="zh-CN" altLang="en-US" dirty="0" smtClean="0">
                <a:latin typeface="+mn-ea"/>
              </a:rPr>
              <a:t>账号后，继续相关存取操作。</a:t>
            </a:r>
            <a:endParaRPr lang="zh-CN" altLang="en-US" dirty="0">
              <a:latin typeface="+mn-ea"/>
            </a:endParaRPr>
          </a:p>
        </p:txBody>
      </p:sp>
    </p:spTree>
    <p:extLst>
      <p:ext uri="{BB962C8B-B14F-4D97-AF65-F5344CB8AC3E}">
        <p14:creationId xmlns:p14="http://schemas.microsoft.com/office/powerpoint/2010/main" val="304865289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3985177" y="2508046"/>
            <a:ext cx="2614583" cy="3495158"/>
          </a:xfrm>
          <a:prstGeom prst="roundRect">
            <a:avLst>
              <a:gd name="adj" fmla="val 8374"/>
            </a:avLst>
          </a:prstGeom>
          <a:solidFill>
            <a:schemeClr val="tx2">
              <a:lumMod val="20000"/>
              <a:lumOff val="80000"/>
            </a:schemeClr>
          </a:solidFill>
          <a:ln>
            <a:noFill/>
          </a:ln>
        </p:spPr>
        <p:txBody>
          <a:bodyPr wrap="square" rtlCol="0" anchor="ctr">
            <a:noAutofit/>
          </a:bodyPr>
          <a:lstStyle/>
          <a:p>
            <a:pPr algn="ctr">
              <a:lnSpc>
                <a:spcPct val="150000"/>
              </a:lnSpc>
            </a:pPr>
            <a:endParaRPr lang="zh-CN" altLang="en-US" sz="1200" dirty="0" smtClean="0">
              <a:solidFill>
                <a:srgbClr val="161616"/>
              </a:solidFill>
              <a:latin typeface="Segoe UI" panose="020B0502040204020203" pitchFamily="34" charset="0"/>
            </a:endParaRPr>
          </a:p>
        </p:txBody>
      </p:sp>
      <p:sp>
        <p:nvSpPr>
          <p:cNvPr id="2" name="标题 1"/>
          <p:cNvSpPr>
            <a:spLocks noGrp="1"/>
          </p:cNvSpPr>
          <p:nvPr>
            <p:ph type="title"/>
          </p:nvPr>
        </p:nvSpPr>
        <p:spPr/>
        <p:txBody>
          <a:bodyPr>
            <a:normAutofit/>
          </a:bodyPr>
          <a:lstStyle/>
          <a:p>
            <a:r>
              <a:rPr lang="zh-CN" altLang="en-US" dirty="0"/>
              <a:t>整合</a:t>
            </a:r>
            <a:r>
              <a:rPr lang="zh-CN" altLang="en-US" dirty="0" smtClean="0"/>
              <a:t>演示</a:t>
            </a:r>
            <a:endParaRPr lang="zh-CN" altLang="en-US" dirty="0"/>
          </a:p>
        </p:txBody>
      </p:sp>
      <p:sp>
        <p:nvSpPr>
          <p:cNvPr id="5" name="文本框 4"/>
          <p:cNvSpPr txBox="1"/>
          <p:nvPr/>
        </p:nvSpPr>
        <p:spPr>
          <a:xfrm>
            <a:off x="12986585" y="11"/>
            <a:ext cx="4445897" cy="3831818"/>
          </a:xfrm>
          <a:prstGeom prst="rect">
            <a:avLst/>
          </a:prstGeom>
          <a:noFill/>
        </p:spPr>
        <p:txBody>
          <a:bodyPr wrap="square" rtlCol="0">
            <a:spAutoFit/>
          </a:bodyPr>
          <a:lstStyle/>
          <a:p>
            <a:pPr>
              <a:lnSpc>
                <a:spcPct val="150000"/>
              </a:lnSpc>
            </a:pPr>
            <a:r>
              <a:rPr lang="en-US" altLang="zh-CN" dirty="0" smtClean="0"/>
              <a:t>1. </a:t>
            </a:r>
            <a:r>
              <a:rPr lang="zh-CN" altLang="en-US" dirty="0" smtClean="0"/>
              <a:t>三个服务器</a:t>
            </a:r>
            <a:endParaRPr lang="en-US" altLang="zh-CN" dirty="0" smtClean="0"/>
          </a:p>
          <a:p>
            <a:pPr>
              <a:lnSpc>
                <a:spcPct val="150000"/>
              </a:lnSpc>
            </a:pPr>
            <a:r>
              <a:rPr lang="en-US" altLang="zh-CN" dirty="0" smtClean="0"/>
              <a:t>1</a:t>
            </a:r>
            <a:r>
              <a:rPr lang="zh-CN" altLang="en-US" dirty="0" smtClean="0"/>
              <a:t>）</a:t>
            </a:r>
            <a:r>
              <a:rPr lang="en-US" altLang="zh-CN" dirty="0" smtClean="0"/>
              <a:t>FLASK</a:t>
            </a:r>
            <a:r>
              <a:rPr lang="zh-CN" altLang="en-US" dirty="0" smtClean="0"/>
              <a:t>端（</a:t>
            </a:r>
            <a:r>
              <a:rPr lang="en-US" altLang="zh-CN" dirty="0" err="1" smtClean="0"/>
              <a:t>dockfile</a:t>
            </a:r>
            <a:r>
              <a:rPr lang="en-US" altLang="zh-CN" dirty="0" smtClean="0"/>
              <a:t>)    </a:t>
            </a:r>
            <a:r>
              <a:rPr lang="zh-CN" altLang="en-US" dirty="0" smtClean="0"/>
              <a:t>周三 </a:t>
            </a:r>
            <a:endParaRPr lang="en-US" altLang="zh-CN" dirty="0" smtClean="0"/>
          </a:p>
          <a:p>
            <a:pPr>
              <a:lnSpc>
                <a:spcPct val="150000"/>
              </a:lnSpc>
            </a:pPr>
            <a:r>
              <a:rPr lang="en-US" altLang="zh-CN" dirty="0" smtClean="0"/>
              <a:t>2</a:t>
            </a:r>
            <a:r>
              <a:rPr lang="zh-CN" altLang="en-US" dirty="0" smtClean="0"/>
              <a:t>）</a:t>
            </a:r>
            <a:r>
              <a:rPr lang="en-US" altLang="zh-CN" dirty="0" smtClean="0"/>
              <a:t>MYSQL</a:t>
            </a:r>
          </a:p>
          <a:p>
            <a:pPr>
              <a:lnSpc>
                <a:spcPct val="150000"/>
              </a:lnSpc>
            </a:pPr>
            <a:r>
              <a:rPr lang="en-US" altLang="zh-CN" dirty="0" smtClean="0"/>
              <a:t>3</a:t>
            </a:r>
            <a:r>
              <a:rPr lang="zh-CN" altLang="en-US" dirty="0" smtClean="0"/>
              <a:t>）</a:t>
            </a:r>
            <a:r>
              <a:rPr lang="en-US" altLang="zh-CN" dirty="0" err="1" smtClean="0"/>
              <a:t>Redis</a:t>
            </a:r>
            <a:endParaRPr lang="en-US" altLang="zh-CN" dirty="0" smtClean="0"/>
          </a:p>
          <a:p>
            <a:pPr>
              <a:lnSpc>
                <a:spcPct val="150000"/>
              </a:lnSpc>
            </a:pPr>
            <a:endParaRPr lang="en-US" altLang="zh-CN" dirty="0"/>
          </a:p>
          <a:p>
            <a:pPr>
              <a:lnSpc>
                <a:spcPct val="150000"/>
              </a:lnSpc>
            </a:pPr>
            <a:r>
              <a:rPr lang="en-US" altLang="zh-CN" dirty="0" smtClean="0"/>
              <a:t>2. </a:t>
            </a:r>
            <a:r>
              <a:rPr lang="zh-CN" altLang="en-US" dirty="0" smtClean="0"/>
              <a:t>做成独立网络，存放</a:t>
            </a:r>
            <a:r>
              <a:rPr lang="en-US" altLang="zh-CN" dirty="0" smtClean="0"/>
              <a:t>DB</a:t>
            </a:r>
            <a:r>
              <a:rPr lang="zh-CN" altLang="en-US" dirty="0" smtClean="0"/>
              <a:t>和</a:t>
            </a:r>
            <a:r>
              <a:rPr lang="en-US" altLang="zh-CN" dirty="0" err="1" smtClean="0"/>
              <a:t>redis</a:t>
            </a:r>
            <a:r>
              <a:rPr lang="en-US" altLang="zh-CN" dirty="0" smtClean="0"/>
              <a:t>  </a:t>
            </a:r>
            <a:r>
              <a:rPr lang="ja-JP" altLang="en-US" dirty="0"/>
              <a:t>←</a:t>
            </a:r>
            <a:endParaRPr lang="en-US" altLang="zh-CN" dirty="0" smtClean="0"/>
          </a:p>
          <a:p>
            <a:pPr>
              <a:lnSpc>
                <a:spcPct val="150000"/>
              </a:lnSpc>
            </a:pPr>
            <a:r>
              <a:rPr lang="en-US" altLang="zh-CN" dirty="0" smtClean="0"/>
              <a:t>3. </a:t>
            </a:r>
            <a:r>
              <a:rPr lang="zh-CN" altLang="en-US" dirty="0" smtClean="0"/>
              <a:t>前端访问后端</a:t>
            </a:r>
            <a:endParaRPr lang="en-US" altLang="zh-CN" dirty="0" smtClean="0"/>
          </a:p>
          <a:p>
            <a:pPr>
              <a:lnSpc>
                <a:spcPct val="150000"/>
              </a:lnSpc>
            </a:pPr>
            <a:endParaRPr lang="en-US" altLang="zh-CN" dirty="0"/>
          </a:p>
          <a:p>
            <a:pPr>
              <a:lnSpc>
                <a:spcPct val="150000"/>
              </a:lnSpc>
            </a:pPr>
            <a:endParaRPr lang="en-US" altLang="zh-CN" dirty="0"/>
          </a:p>
        </p:txBody>
      </p:sp>
      <p:sp>
        <p:nvSpPr>
          <p:cNvPr id="8" name="矩形 7"/>
          <p:cNvSpPr/>
          <p:nvPr/>
        </p:nvSpPr>
        <p:spPr>
          <a:xfrm>
            <a:off x="14887638" y="2537423"/>
            <a:ext cx="2377574" cy="369332"/>
          </a:xfrm>
          <a:prstGeom prst="rect">
            <a:avLst/>
          </a:prstGeom>
        </p:spPr>
        <p:txBody>
          <a:bodyPr wrap="none">
            <a:spAutoFit/>
          </a:bodyPr>
          <a:lstStyle/>
          <a:p>
            <a:r>
              <a:rPr lang="en-US" altLang="zh-CN" dirty="0" smtClean="0">
                <a:solidFill>
                  <a:srgbClr val="606266"/>
                </a:solidFill>
                <a:latin typeface="SFMono-Regular"/>
              </a:rPr>
              <a:t>4. </a:t>
            </a:r>
            <a:r>
              <a:rPr lang="en-US" altLang="zh-CN" dirty="0" err="1" smtClean="0">
                <a:solidFill>
                  <a:srgbClr val="606266"/>
                </a:solidFill>
                <a:latin typeface="SFMono-Regular"/>
              </a:rPr>
              <a:t>docker</a:t>
            </a:r>
            <a:r>
              <a:rPr lang="en-US" altLang="zh-CN" dirty="0" smtClean="0">
                <a:solidFill>
                  <a:srgbClr val="606266"/>
                </a:solidFill>
                <a:latin typeface="SFMono-Regular"/>
              </a:rPr>
              <a:t>-compose</a:t>
            </a:r>
            <a:r>
              <a:rPr lang="zh-CN" altLang="en-US" dirty="0" smtClean="0">
                <a:solidFill>
                  <a:srgbClr val="606266"/>
                </a:solidFill>
                <a:latin typeface="SFMono-Regular"/>
              </a:rPr>
              <a:t>化</a:t>
            </a:r>
            <a:endParaRPr lang="zh-CN" altLang="en-US" dirty="0"/>
          </a:p>
        </p:txBody>
      </p:sp>
      <p:pic>
        <p:nvPicPr>
          <p:cNvPr id="3" name="图片 2"/>
          <p:cNvPicPr>
            <a:picLocks noChangeAspect="1"/>
          </p:cNvPicPr>
          <p:nvPr/>
        </p:nvPicPr>
        <p:blipFill rotWithShape="1">
          <a:blip r:embed="rId3"/>
          <a:srcRect l="19616" t="7426" r="565"/>
          <a:stretch/>
        </p:blipFill>
        <p:spPr>
          <a:xfrm>
            <a:off x="13109243" y="2302476"/>
            <a:ext cx="8018585" cy="4669811"/>
          </a:xfrm>
          <a:prstGeom prst="rect">
            <a:avLst/>
          </a:prstGeom>
        </p:spPr>
      </p:pic>
      <p:sp>
        <p:nvSpPr>
          <p:cNvPr id="10" name="矩形 9"/>
          <p:cNvSpPr/>
          <p:nvPr/>
        </p:nvSpPr>
        <p:spPr>
          <a:xfrm>
            <a:off x="943463" y="3543067"/>
            <a:ext cx="1782498" cy="945342"/>
          </a:xfrm>
          <a:prstGeom prst="rect">
            <a:avLst/>
          </a:prstGeom>
          <a:ln>
            <a:solidFill>
              <a:schemeClr val="tx1"/>
            </a:solidFill>
          </a:ln>
        </p:spPr>
        <p:txBody>
          <a:bodyPr wrap="square" rtlCol="0" anchor="ctr">
            <a:noAutofit/>
          </a:bodyPr>
          <a:lstStyle/>
          <a:p>
            <a:pPr algn="ctr">
              <a:lnSpc>
                <a:spcPct val="150000"/>
              </a:lnSpc>
            </a:pPr>
            <a:r>
              <a:rPr lang="en-US" altLang="zh-CN" b="1" dirty="0" smtClean="0">
                <a:solidFill>
                  <a:srgbClr val="161616"/>
                </a:solidFill>
                <a:latin typeface="Segoe UI" panose="020B0502040204020203" pitchFamily="34" charset="0"/>
              </a:rPr>
              <a:t>Web flask</a:t>
            </a:r>
          </a:p>
          <a:p>
            <a:pPr algn="ctr">
              <a:lnSpc>
                <a:spcPct val="150000"/>
              </a:lnSpc>
            </a:pPr>
            <a:r>
              <a:rPr lang="en-US" altLang="zh-CN" sz="1400" dirty="0" smtClean="0">
                <a:solidFill>
                  <a:srgbClr val="161616"/>
                </a:solidFill>
                <a:latin typeface="Segoe UI" panose="020B0502040204020203" pitchFamily="34" charset="0"/>
              </a:rPr>
              <a:t>(</a:t>
            </a:r>
            <a:r>
              <a:rPr lang="en-US" altLang="zh-CN" sz="1400" dirty="0" err="1" smtClean="0">
                <a:solidFill>
                  <a:srgbClr val="161616"/>
                </a:solidFill>
                <a:latin typeface="Segoe UI" panose="020B0502040204020203" pitchFamily="34" charset="0"/>
              </a:rPr>
              <a:t>testflaskNet</a:t>
            </a:r>
            <a:r>
              <a:rPr lang="en-US" altLang="zh-CN" sz="1400" dirty="0" smtClean="0">
                <a:solidFill>
                  <a:srgbClr val="161616"/>
                </a:solidFill>
                <a:latin typeface="Segoe UI" panose="020B0502040204020203" pitchFamily="34" charset="0"/>
              </a:rPr>
              <a:t>)</a:t>
            </a:r>
            <a:endParaRPr lang="zh-CN" altLang="en-US" sz="1400" dirty="0" smtClean="0">
              <a:solidFill>
                <a:srgbClr val="161616"/>
              </a:solidFill>
              <a:latin typeface="Segoe UI" panose="020B0502040204020203" pitchFamily="34" charset="0"/>
            </a:endParaRPr>
          </a:p>
        </p:txBody>
      </p:sp>
      <p:sp>
        <p:nvSpPr>
          <p:cNvPr id="11" name="矩形 10"/>
          <p:cNvSpPr/>
          <p:nvPr/>
        </p:nvSpPr>
        <p:spPr>
          <a:xfrm>
            <a:off x="319543" y="2192088"/>
            <a:ext cx="6562843" cy="4051138"/>
          </a:xfrm>
          <a:prstGeom prst="rect">
            <a:avLst/>
          </a:prstGeom>
          <a:ln>
            <a:solidFill>
              <a:schemeClr val="tx1"/>
            </a:solidFill>
          </a:ln>
        </p:spPr>
        <p:txBody>
          <a:bodyPr wrap="square" rtlCol="0" anchor="ctr">
            <a:noAutofit/>
          </a:bodyPr>
          <a:lstStyle/>
          <a:p>
            <a:pPr algn="ctr">
              <a:lnSpc>
                <a:spcPct val="150000"/>
              </a:lnSpc>
            </a:pPr>
            <a:endParaRPr lang="zh-CN" altLang="en-US" sz="1200" dirty="0" smtClean="0">
              <a:solidFill>
                <a:srgbClr val="161616"/>
              </a:solidFill>
              <a:latin typeface="Segoe UI" panose="020B0502040204020203" pitchFamily="34" charset="0"/>
            </a:endParaRPr>
          </a:p>
        </p:txBody>
      </p:sp>
      <p:sp>
        <p:nvSpPr>
          <p:cNvPr id="12" name="矩形 11"/>
          <p:cNvSpPr/>
          <p:nvPr/>
        </p:nvSpPr>
        <p:spPr>
          <a:xfrm>
            <a:off x="4361356" y="2849912"/>
            <a:ext cx="1782498" cy="898135"/>
          </a:xfrm>
          <a:prstGeom prst="rect">
            <a:avLst/>
          </a:prstGeom>
          <a:ln>
            <a:solidFill>
              <a:schemeClr val="tx1"/>
            </a:solidFill>
          </a:ln>
        </p:spPr>
        <p:txBody>
          <a:bodyPr wrap="square" rtlCol="0" anchor="ctr">
            <a:noAutofit/>
          </a:bodyPr>
          <a:lstStyle/>
          <a:p>
            <a:pPr algn="ctr">
              <a:lnSpc>
                <a:spcPct val="150000"/>
              </a:lnSpc>
            </a:pPr>
            <a:r>
              <a:rPr lang="en-US" altLang="zh-CN" b="1" dirty="0" err="1" smtClean="0">
                <a:solidFill>
                  <a:srgbClr val="161616"/>
                </a:solidFill>
                <a:latin typeface="Segoe UI" panose="020B0502040204020203" pitchFamily="34" charset="0"/>
              </a:rPr>
              <a:t>Redis</a:t>
            </a:r>
            <a:endParaRPr lang="en-US" altLang="zh-CN" b="1" dirty="0" smtClean="0">
              <a:solidFill>
                <a:srgbClr val="161616"/>
              </a:solidFill>
              <a:latin typeface="Segoe UI" panose="020B0502040204020203" pitchFamily="34" charset="0"/>
            </a:endParaRPr>
          </a:p>
          <a:p>
            <a:pPr algn="ctr">
              <a:lnSpc>
                <a:spcPct val="150000"/>
              </a:lnSpc>
            </a:pPr>
            <a:r>
              <a:rPr lang="zh-CN" altLang="en-US" sz="1400" b="1" dirty="0" smtClean="0">
                <a:solidFill>
                  <a:srgbClr val="161616"/>
                </a:solidFill>
                <a:latin typeface="Segoe UI" panose="020B0502040204020203" pitchFamily="34" charset="0"/>
              </a:rPr>
              <a:t>（</a:t>
            </a:r>
            <a:r>
              <a:rPr lang="en-US" altLang="zh-CN" sz="1400" b="1" dirty="0" smtClean="0">
                <a:solidFill>
                  <a:srgbClr val="161616"/>
                </a:solidFill>
                <a:latin typeface="Segoe UI" panose="020B0502040204020203" pitchFamily="34" charset="0"/>
              </a:rPr>
              <a:t>redisNet</a:t>
            </a:r>
            <a:r>
              <a:rPr lang="zh-CN" altLang="en-US" sz="1400" b="1" dirty="0" smtClean="0">
                <a:solidFill>
                  <a:srgbClr val="161616"/>
                </a:solidFill>
                <a:latin typeface="Segoe UI" panose="020B0502040204020203" pitchFamily="34" charset="0"/>
              </a:rPr>
              <a:t>）</a:t>
            </a:r>
            <a:endParaRPr lang="zh-CN" altLang="en-US" sz="1400" dirty="0" smtClean="0">
              <a:solidFill>
                <a:srgbClr val="161616"/>
              </a:solidFill>
              <a:latin typeface="Segoe UI" panose="020B0502040204020203" pitchFamily="34" charset="0"/>
            </a:endParaRPr>
          </a:p>
        </p:txBody>
      </p:sp>
      <p:sp>
        <p:nvSpPr>
          <p:cNvPr id="13" name="矩形 12"/>
          <p:cNvSpPr/>
          <p:nvPr/>
        </p:nvSpPr>
        <p:spPr>
          <a:xfrm>
            <a:off x="4361356" y="4198614"/>
            <a:ext cx="1782498" cy="903586"/>
          </a:xfrm>
          <a:prstGeom prst="rect">
            <a:avLst/>
          </a:prstGeom>
          <a:ln>
            <a:solidFill>
              <a:schemeClr val="tx1"/>
            </a:solidFill>
          </a:ln>
        </p:spPr>
        <p:txBody>
          <a:bodyPr wrap="square" rtlCol="0" anchor="ctr">
            <a:noAutofit/>
          </a:bodyPr>
          <a:lstStyle/>
          <a:p>
            <a:pPr algn="ctr">
              <a:lnSpc>
                <a:spcPct val="150000"/>
              </a:lnSpc>
            </a:pPr>
            <a:r>
              <a:rPr lang="en-US" altLang="zh-CN" b="1" dirty="0" err="1" smtClean="0">
                <a:solidFill>
                  <a:srgbClr val="161616"/>
                </a:solidFill>
                <a:latin typeface="Segoe UI" panose="020B0502040204020203" pitchFamily="34" charset="0"/>
              </a:rPr>
              <a:t>Mysql</a:t>
            </a:r>
            <a:r>
              <a:rPr lang="en-US" altLang="zh-CN" b="1" dirty="0" smtClean="0">
                <a:solidFill>
                  <a:srgbClr val="161616"/>
                </a:solidFill>
                <a:latin typeface="Segoe UI" panose="020B0502040204020203" pitchFamily="34" charset="0"/>
              </a:rPr>
              <a:t/>
            </a:r>
            <a:br>
              <a:rPr lang="en-US" altLang="zh-CN" b="1" dirty="0" smtClean="0">
                <a:solidFill>
                  <a:srgbClr val="161616"/>
                </a:solidFill>
                <a:latin typeface="Segoe UI" panose="020B0502040204020203" pitchFamily="34" charset="0"/>
              </a:rPr>
            </a:br>
            <a:r>
              <a:rPr lang="zh-CN" altLang="en-US" sz="1400" b="1" dirty="0" smtClean="0">
                <a:solidFill>
                  <a:srgbClr val="161616"/>
                </a:solidFill>
                <a:latin typeface="Segoe UI" panose="020B0502040204020203" pitchFamily="34" charset="0"/>
              </a:rPr>
              <a:t>（</a:t>
            </a:r>
            <a:r>
              <a:rPr lang="en-US" altLang="zh-CN" sz="1400" b="1" dirty="0" err="1" smtClean="0">
                <a:solidFill>
                  <a:srgbClr val="161616"/>
                </a:solidFill>
                <a:latin typeface="Segoe UI" panose="020B0502040204020203" pitchFamily="34" charset="0"/>
              </a:rPr>
              <a:t>mysqlNet</a:t>
            </a:r>
            <a:r>
              <a:rPr lang="zh-CN" altLang="en-US" sz="1400" b="1" dirty="0" smtClean="0">
                <a:solidFill>
                  <a:srgbClr val="161616"/>
                </a:solidFill>
                <a:latin typeface="Segoe UI" panose="020B0502040204020203" pitchFamily="34" charset="0"/>
              </a:rPr>
              <a:t>）</a:t>
            </a:r>
            <a:endParaRPr lang="zh-CN" altLang="en-US" sz="1400" b="1" dirty="0">
              <a:solidFill>
                <a:srgbClr val="161616"/>
              </a:solidFill>
              <a:latin typeface="Segoe UI" panose="020B0502040204020203" pitchFamily="34" charset="0"/>
            </a:endParaRPr>
          </a:p>
        </p:txBody>
      </p:sp>
      <p:sp>
        <p:nvSpPr>
          <p:cNvPr id="15" name="文本框 14"/>
          <p:cNvSpPr txBox="1"/>
          <p:nvPr/>
        </p:nvSpPr>
        <p:spPr>
          <a:xfrm>
            <a:off x="4356185" y="5663722"/>
            <a:ext cx="1787669" cy="276999"/>
          </a:xfrm>
          <a:prstGeom prst="rect">
            <a:avLst/>
          </a:prstGeom>
          <a:noFill/>
        </p:spPr>
        <p:txBody>
          <a:bodyPr wrap="none" rtlCol="0">
            <a:spAutoFit/>
          </a:bodyPr>
          <a:lstStyle/>
          <a:p>
            <a:r>
              <a:rPr lang="en-US" altLang="zh-CN" sz="1200" dirty="0" err="1" smtClean="0">
                <a:solidFill>
                  <a:srgbClr val="C00000"/>
                </a:solidFill>
                <a:latin typeface="+mn-ea"/>
              </a:rPr>
              <a:t>mynet</a:t>
            </a:r>
            <a:r>
              <a:rPr lang="zh-CN" altLang="en-US" sz="1200" dirty="0" smtClean="0">
                <a:solidFill>
                  <a:srgbClr val="C00000"/>
                </a:solidFill>
                <a:latin typeface="+mn-ea"/>
              </a:rPr>
              <a:t>：</a:t>
            </a:r>
            <a:r>
              <a:rPr lang="en-US" altLang="zh-CN" sz="1200" dirty="0">
                <a:solidFill>
                  <a:srgbClr val="C00000"/>
                </a:solidFill>
                <a:latin typeface="+mn-ea"/>
              </a:rPr>
              <a:t>172.21.0.0/16</a:t>
            </a:r>
            <a:endParaRPr lang="zh-CN" altLang="en-US" sz="1200" dirty="0">
              <a:solidFill>
                <a:srgbClr val="C00000"/>
              </a:solidFill>
              <a:latin typeface="+mn-ea"/>
            </a:endParaRPr>
          </a:p>
        </p:txBody>
      </p:sp>
      <p:sp>
        <p:nvSpPr>
          <p:cNvPr id="16" name="矩形 15"/>
          <p:cNvSpPr/>
          <p:nvPr/>
        </p:nvSpPr>
        <p:spPr>
          <a:xfrm>
            <a:off x="459268" y="5781069"/>
            <a:ext cx="1693092" cy="276999"/>
          </a:xfrm>
          <a:prstGeom prst="rect">
            <a:avLst/>
          </a:prstGeom>
        </p:spPr>
        <p:txBody>
          <a:bodyPr wrap="none">
            <a:spAutoFit/>
          </a:bodyPr>
          <a:lstStyle/>
          <a:p>
            <a:r>
              <a:rPr lang="zh-CN" altLang="en-US" sz="1200" dirty="0" smtClean="0"/>
              <a:t>默认网络：172</a:t>
            </a:r>
            <a:r>
              <a:rPr lang="zh-CN" altLang="en-US" sz="1200" dirty="0"/>
              <a:t>.17.0.1</a:t>
            </a:r>
          </a:p>
        </p:txBody>
      </p:sp>
      <p:cxnSp>
        <p:nvCxnSpPr>
          <p:cNvPr id="18" name="肘形连接符 17"/>
          <p:cNvCxnSpPr>
            <a:stCxn id="10" idx="3"/>
            <a:endCxn id="12" idx="1"/>
          </p:cNvCxnSpPr>
          <p:nvPr/>
        </p:nvCxnSpPr>
        <p:spPr>
          <a:xfrm flipV="1">
            <a:off x="2725961" y="3298980"/>
            <a:ext cx="1635395" cy="716758"/>
          </a:xfrm>
          <a:prstGeom prst="bentConnector3">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3"/>
            <a:endCxn id="13" idx="1"/>
          </p:cNvCxnSpPr>
          <p:nvPr/>
        </p:nvCxnSpPr>
        <p:spPr>
          <a:xfrm>
            <a:off x="2725961" y="4015738"/>
            <a:ext cx="1635395" cy="634669"/>
          </a:xfrm>
          <a:prstGeom prst="bentConnector3">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15901" y="4733432"/>
            <a:ext cx="3099989" cy="369332"/>
          </a:xfrm>
          <a:prstGeom prst="rect">
            <a:avLst/>
          </a:prstGeom>
          <a:solidFill>
            <a:schemeClr val="bg1">
              <a:lumMod val="95000"/>
            </a:schemeClr>
          </a:solidFill>
        </p:spPr>
        <p:txBody>
          <a:bodyPr wrap="square">
            <a:spAutoFit/>
          </a:bodyPr>
          <a:lstStyle/>
          <a:p>
            <a:r>
              <a:rPr lang="en-US" altLang="zh-CN" sz="800" dirty="0">
                <a:solidFill>
                  <a:schemeClr val="bg1">
                    <a:lumMod val="50000"/>
                  </a:schemeClr>
                </a:solidFill>
                <a:latin typeface="Consolas" panose="020B0609020204030204" pitchFamily="49" charset="0"/>
              </a:rPr>
              <a:t>SQLALCHEMY_DATABASE_URI = </a:t>
            </a:r>
          </a:p>
          <a:p>
            <a:r>
              <a:rPr lang="en-US" altLang="zh-CN" sz="800" dirty="0">
                <a:solidFill>
                  <a:schemeClr val="bg1">
                    <a:lumMod val="50000"/>
                  </a:schemeClr>
                </a:solidFill>
                <a:latin typeface="Consolas" panose="020B0609020204030204" pitchFamily="49" charset="0"/>
              </a:rPr>
              <a:t>'mysql+pymysql://root:123456@</a:t>
            </a:r>
            <a:r>
              <a:rPr lang="en-US" altLang="zh-CN" sz="1000" b="1" dirty="0">
                <a:latin typeface="Consolas" panose="020B0609020204030204" pitchFamily="49" charset="0"/>
              </a:rPr>
              <a:t>mysqlNet</a:t>
            </a:r>
            <a:r>
              <a:rPr lang="en-US" altLang="zh-CN" sz="800" dirty="0">
                <a:solidFill>
                  <a:schemeClr val="bg1">
                    <a:lumMod val="50000"/>
                  </a:schemeClr>
                </a:solidFill>
                <a:latin typeface="Consolas" panose="020B0609020204030204" pitchFamily="49" charset="0"/>
              </a:rPr>
              <a:t>:3306/test'</a:t>
            </a:r>
          </a:p>
        </p:txBody>
      </p:sp>
      <p:sp>
        <p:nvSpPr>
          <p:cNvPr id="23" name="矩形 22"/>
          <p:cNvSpPr/>
          <p:nvPr/>
        </p:nvSpPr>
        <p:spPr>
          <a:xfrm>
            <a:off x="1123187" y="2974456"/>
            <a:ext cx="3092703" cy="246221"/>
          </a:xfrm>
          <a:prstGeom prst="rect">
            <a:avLst/>
          </a:prstGeom>
          <a:solidFill>
            <a:schemeClr val="bg1">
              <a:lumMod val="95000"/>
            </a:schemeClr>
          </a:solidFill>
        </p:spPr>
        <p:txBody>
          <a:bodyPr wrap="square">
            <a:spAutoFit/>
          </a:bodyPr>
          <a:lstStyle/>
          <a:p>
            <a:r>
              <a:rPr lang="en-US" altLang="zh-CN" sz="800" dirty="0">
                <a:solidFill>
                  <a:schemeClr val="bg1">
                    <a:lumMod val="50000"/>
                  </a:schemeClr>
                </a:solidFill>
                <a:latin typeface="Consolas" panose="020B0609020204030204" pitchFamily="49" charset="0"/>
              </a:rPr>
              <a:t>redis.StrictRedis(host="</a:t>
            </a:r>
            <a:r>
              <a:rPr lang="en-US" altLang="zh-CN" sz="1000" b="1" dirty="0">
                <a:latin typeface="Consolas" panose="020B0609020204030204" pitchFamily="49" charset="0"/>
              </a:rPr>
              <a:t>redisNet</a:t>
            </a:r>
            <a:r>
              <a:rPr lang="en-US" altLang="zh-CN" sz="800" dirty="0">
                <a:solidFill>
                  <a:schemeClr val="bg1">
                    <a:lumMod val="50000"/>
                  </a:schemeClr>
                </a:solidFill>
                <a:latin typeface="Consolas" panose="020B0609020204030204" pitchFamily="49" charset="0"/>
              </a:rPr>
              <a:t>", port=6379, db=0)</a:t>
            </a:r>
          </a:p>
        </p:txBody>
      </p:sp>
      <p:sp>
        <p:nvSpPr>
          <p:cNvPr id="28" name="文本框 27"/>
          <p:cNvSpPr txBox="1"/>
          <p:nvPr/>
        </p:nvSpPr>
        <p:spPr>
          <a:xfrm>
            <a:off x="485737" y="700701"/>
            <a:ext cx="3138167" cy="1566904"/>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1200" dirty="0" smtClean="0">
                <a:latin typeface="+mn-ea"/>
              </a:rPr>
              <a:t>前端画面用</a:t>
            </a:r>
            <a:r>
              <a:rPr lang="en-US" altLang="zh-CN" sz="1200" dirty="0" smtClean="0">
                <a:latin typeface="+mn-ea"/>
              </a:rPr>
              <a:t>flask</a:t>
            </a:r>
            <a:r>
              <a:rPr lang="zh-CN" altLang="en-US" sz="1200" dirty="0" smtClean="0">
                <a:latin typeface="+mn-ea"/>
              </a:rPr>
              <a:t>框架搭建（</a:t>
            </a:r>
            <a:r>
              <a:rPr lang="en-US" altLang="zh-CN" sz="1200" dirty="0" smtClean="0">
                <a:latin typeface="+mn-ea"/>
              </a:rPr>
              <a:t>web flask)</a:t>
            </a:r>
          </a:p>
          <a:p>
            <a:pPr marL="342900" indent="-342900">
              <a:lnSpc>
                <a:spcPct val="150000"/>
              </a:lnSpc>
              <a:buFont typeface="Arial" panose="020B0604020202020204" pitchFamily="34" charset="0"/>
              <a:buChar char="•"/>
            </a:pPr>
            <a:r>
              <a:rPr lang="zh-CN" altLang="en-US" sz="1200" dirty="0" smtClean="0">
                <a:latin typeface="+mn-ea"/>
              </a:rPr>
              <a:t>后台的服务器</a:t>
            </a:r>
            <a:endParaRPr lang="en-US" altLang="zh-CN" sz="1200" dirty="0" smtClean="0">
              <a:latin typeface="+mn-ea"/>
            </a:endParaRPr>
          </a:p>
          <a:p>
            <a:pPr marL="800100" lvl="1" indent="-342900">
              <a:lnSpc>
                <a:spcPct val="150000"/>
              </a:lnSpc>
              <a:buAutoNum type="arabicPeriod"/>
            </a:pPr>
            <a:r>
              <a:rPr lang="en-US" altLang="zh-CN" sz="1200" dirty="0" err="1" smtClean="0">
                <a:latin typeface="+mn-ea"/>
              </a:rPr>
              <a:t>Redis</a:t>
            </a:r>
            <a:r>
              <a:rPr lang="zh-CN" altLang="en-US" sz="1200" dirty="0" smtClean="0">
                <a:latin typeface="+mn-ea"/>
              </a:rPr>
              <a:t>（缓存服务）</a:t>
            </a:r>
            <a:endParaRPr lang="en-US" altLang="zh-CN" sz="1200" dirty="0" smtClean="0">
              <a:latin typeface="+mn-ea"/>
            </a:endParaRPr>
          </a:p>
          <a:p>
            <a:pPr marL="800100" lvl="1" indent="-342900">
              <a:lnSpc>
                <a:spcPct val="150000"/>
              </a:lnSpc>
              <a:buAutoNum type="arabicPeriod"/>
            </a:pPr>
            <a:r>
              <a:rPr lang="en-US" altLang="zh-CN" sz="1200" dirty="0" err="1" smtClean="0">
                <a:latin typeface="+mn-ea"/>
              </a:rPr>
              <a:t>Mysql</a:t>
            </a:r>
            <a:r>
              <a:rPr lang="zh-CN" altLang="en-US" sz="1200" dirty="0" smtClean="0">
                <a:latin typeface="+mn-ea"/>
              </a:rPr>
              <a:t>（关系数据库）</a:t>
            </a:r>
            <a:endParaRPr lang="en-US" altLang="zh-CN" sz="1200" dirty="0" smtClean="0">
              <a:latin typeface="+mn-ea"/>
            </a:endParaRPr>
          </a:p>
          <a:p>
            <a:pPr marL="342900" indent="-342900">
              <a:lnSpc>
                <a:spcPct val="150000"/>
              </a:lnSpc>
              <a:buAutoNum type="arabicPeriod"/>
            </a:pPr>
            <a:endParaRPr lang="zh-CN" altLang="en-US" dirty="0"/>
          </a:p>
        </p:txBody>
      </p:sp>
      <p:sp>
        <p:nvSpPr>
          <p:cNvPr id="29" name="文本框 28"/>
          <p:cNvSpPr txBox="1"/>
          <p:nvPr/>
        </p:nvSpPr>
        <p:spPr>
          <a:xfrm>
            <a:off x="4444797" y="755890"/>
            <a:ext cx="4262705" cy="646331"/>
          </a:xfrm>
          <a:prstGeom prst="rect">
            <a:avLst/>
          </a:prstGeom>
          <a:noFill/>
        </p:spPr>
        <p:txBody>
          <a:bodyPr wrap="none" rtlCol="0">
            <a:spAutoFit/>
          </a:bodyPr>
          <a:lstStyle/>
          <a:p>
            <a:pPr marL="228600" indent="-228600">
              <a:lnSpc>
                <a:spcPct val="150000"/>
              </a:lnSpc>
              <a:buFont typeface="Arial" panose="020B0604020202020204" pitchFamily="34" charset="0"/>
              <a:buChar char="•"/>
            </a:pPr>
            <a:r>
              <a:rPr lang="zh-CN" altLang="en-US" sz="1200" dirty="0" smtClean="0">
                <a:latin typeface="+mn-ea"/>
              </a:rPr>
              <a:t>服务端发布在专用网络</a:t>
            </a:r>
            <a:r>
              <a:rPr lang="zh-CN" altLang="en-US" sz="1200" b="1" dirty="0" smtClean="0">
                <a:latin typeface="+mn-ea"/>
              </a:rPr>
              <a:t>（目的：可以用机器名直接访问）</a:t>
            </a:r>
            <a:endParaRPr lang="en-US" altLang="zh-CN" sz="1200" b="1" dirty="0" smtClean="0">
              <a:latin typeface="+mn-ea"/>
            </a:endParaRPr>
          </a:p>
          <a:p>
            <a:pPr marL="228600" indent="-228600">
              <a:lnSpc>
                <a:spcPct val="150000"/>
              </a:lnSpc>
              <a:buFont typeface="Arial" panose="020B0604020202020204" pitchFamily="34" charset="0"/>
              <a:buChar char="•"/>
            </a:pPr>
            <a:r>
              <a:rPr lang="zh-CN" altLang="en-US" sz="1200" dirty="0" smtClean="0">
                <a:latin typeface="+mn-ea"/>
              </a:rPr>
              <a:t>前端可连入专用网络，访问服务器</a:t>
            </a:r>
            <a:endParaRPr lang="zh-CN" altLang="en-US" dirty="0"/>
          </a:p>
        </p:txBody>
      </p:sp>
      <p:pic>
        <p:nvPicPr>
          <p:cNvPr id="31" name="图片 30"/>
          <p:cNvPicPr>
            <a:picLocks noChangeAspect="1"/>
          </p:cNvPicPr>
          <p:nvPr/>
        </p:nvPicPr>
        <p:blipFill>
          <a:blip r:embed="rId4"/>
          <a:stretch>
            <a:fillRect/>
          </a:stretch>
        </p:blipFill>
        <p:spPr>
          <a:xfrm>
            <a:off x="406662" y="2227014"/>
            <a:ext cx="1073601" cy="487374"/>
          </a:xfrm>
          <a:prstGeom prst="rect">
            <a:avLst/>
          </a:prstGeom>
        </p:spPr>
      </p:pic>
      <p:pic>
        <p:nvPicPr>
          <p:cNvPr id="34" name="图片 33"/>
          <p:cNvPicPr>
            <a:picLocks noChangeAspect="1"/>
          </p:cNvPicPr>
          <p:nvPr/>
        </p:nvPicPr>
        <p:blipFill>
          <a:blip r:embed="rId5"/>
          <a:stretch>
            <a:fillRect/>
          </a:stretch>
        </p:blipFill>
        <p:spPr>
          <a:xfrm>
            <a:off x="7577403" y="2509809"/>
            <a:ext cx="4084246" cy="2967265"/>
          </a:xfrm>
          <a:prstGeom prst="rect">
            <a:avLst/>
          </a:prstGeom>
        </p:spPr>
      </p:pic>
      <p:sp>
        <p:nvSpPr>
          <p:cNvPr id="36" name="椭圆 35">
            <a:extLst>
              <a:ext uri="{FF2B5EF4-FFF2-40B4-BE49-F238E27FC236}">
                <a16:creationId xmlns:a16="http://schemas.microsoft.com/office/drawing/2014/main" id="{C636E7C7-7679-B420-BB7C-F3AFC52588A3}"/>
              </a:ext>
            </a:extLst>
          </p:cNvPr>
          <p:cNvSpPr/>
          <p:nvPr/>
        </p:nvSpPr>
        <p:spPr>
          <a:xfrm>
            <a:off x="286159" y="1335751"/>
            <a:ext cx="570544" cy="577621"/>
          </a:xfrm>
          <a:prstGeom prst="ellipse">
            <a:avLst/>
          </a:prstGeom>
          <a:solidFill>
            <a:srgbClr val="009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sz="1000" dirty="0" smtClean="0">
                <a:solidFill>
                  <a:schemeClr val="bg1"/>
                </a:solidFill>
                <a:latin typeface="+mn-ea"/>
              </a:rPr>
              <a:t>1</a:t>
            </a:r>
            <a:endParaRPr lang="zh-CN" altLang="en-US" sz="1000" dirty="0">
              <a:solidFill>
                <a:schemeClr val="bg1"/>
              </a:solidFill>
              <a:latin typeface="+mn-ea"/>
            </a:endParaRPr>
          </a:p>
        </p:txBody>
      </p:sp>
      <p:sp>
        <p:nvSpPr>
          <p:cNvPr id="37" name="椭圆 36">
            <a:extLst>
              <a:ext uri="{FF2B5EF4-FFF2-40B4-BE49-F238E27FC236}">
                <a16:creationId xmlns:a16="http://schemas.microsoft.com/office/drawing/2014/main" id="{C636E7C7-7679-B420-BB7C-F3AFC52588A3}"/>
              </a:ext>
            </a:extLst>
          </p:cNvPr>
          <p:cNvSpPr/>
          <p:nvPr/>
        </p:nvSpPr>
        <p:spPr>
          <a:xfrm>
            <a:off x="4315633" y="1396743"/>
            <a:ext cx="570544" cy="577621"/>
          </a:xfrm>
          <a:prstGeom prst="ellipse">
            <a:avLst/>
          </a:prstGeom>
          <a:solidFill>
            <a:srgbClr val="009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sz="1000" dirty="0" smtClean="0">
                <a:solidFill>
                  <a:schemeClr val="bg1"/>
                </a:solidFill>
                <a:latin typeface="+mn-ea"/>
              </a:rPr>
              <a:t>2</a:t>
            </a:r>
            <a:endParaRPr lang="zh-CN" altLang="en-US" sz="1000" dirty="0">
              <a:solidFill>
                <a:schemeClr val="bg1"/>
              </a:solidFill>
              <a:latin typeface="+mn-ea"/>
            </a:endParaRPr>
          </a:p>
        </p:txBody>
      </p:sp>
      <p:sp>
        <p:nvSpPr>
          <p:cNvPr id="38" name="椭圆 37">
            <a:extLst>
              <a:ext uri="{FF2B5EF4-FFF2-40B4-BE49-F238E27FC236}">
                <a16:creationId xmlns:a16="http://schemas.microsoft.com/office/drawing/2014/main" id="{C636E7C7-7679-B420-BB7C-F3AFC52588A3}"/>
              </a:ext>
            </a:extLst>
          </p:cNvPr>
          <p:cNvSpPr/>
          <p:nvPr/>
        </p:nvSpPr>
        <p:spPr>
          <a:xfrm>
            <a:off x="8009365" y="2628436"/>
            <a:ext cx="570544" cy="577621"/>
          </a:xfrm>
          <a:prstGeom prst="ellipse">
            <a:avLst/>
          </a:prstGeom>
          <a:solidFill>
            <a:srgbClr val="009F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sz="1000" dirty="0" smtClean="0">
                <a:solidFill>
                  <a:schemeClr val="bg1"/>
                </a:solidFill>
                <a:latin typeface="+mn-ea"/>
              </a:rPr>
              <a:t>3</a:t>
            </a:r>
            <a:endParaRPr lang="zh-CN" altLang="en-US" sz="1000" dirty="0">
              <a:solidFill>
                <a:schemeClr val="bg1"/>
              </a:solidFill>
              <a:latin typeface="+mn-ea"/>
            </a:endParaRPr>
          </a:p>
        </p:txBody>
      </p:sp>
      <p:sp>
        <p:nvSpPr>
          <p:cNvPr id="39" name="文本框 38"/>
          <p:cNvSpPr txBox="1"/>
          <p:nvPr/>
        </p:nvSpPr>
        <p:spPr>
          <a:xfrm>
            <a:off x="7775651" y="1802074"/>
            <a:ext cx="3768980" cy="646331"/>
          </a:xfrm>
          <a:prstGeom prst="rect">
            <a:avLst/>
          </a:prstGeom>
          <a:noFill/>
        </p:spPr>
        <p:txBody>
          <a:bodyPr wrap="none" rtlCol="0">
            <a:spAutoFit/>
          </a:bodyPr>
          <a:lstStyle>
            <a:defPPr>
              <a:defRPr lang="en-US"/>
            </a:defPPr>
            <a:lvl1pPr marL="228600" indent="-228600">
              <a:lnSpc>
                <a:spcPct val="150000"/>
              </a:lnSpc>
              <a:buFont typeface="Arial" panose="020B0604020202020204" pitchFamily="34" charset="0"/>
              <a:buChar char="•"/>
              <a:defRPr sz="1200">
                <a:latin typeface="+mn-ea"/>
              </a:defRPr>
            </a:lvl1pPr>
          </a:lstStyle>
          <a:p>
            <a:r>
              <a:rPr lang="zh-CN" altLang="en-US" dirty="0" smtClean="0"/>
              <a:t>容器启动时，添加</a:t>
            </a:r>
            <a:r>
              <a:rPr lang="en-US" altLang="zh-CN" dirty="0" err="1" smtClean="0"/>
              <a:t>docker</a:t>
            </a:r>
            <a:r>
              <a:rPr lang="zh-CN" altLang="en-US" dirty="0"/>
              <a:t>端口</a:t>
            </a:r>
            <a:r>
              <a:rPr lang="zh-CN" altLang="en-US" dirty="0" smtClean="0"/>
              <a:t>映射</a:t>
            </a:r>
            <a:endParaRPr lang="en-US" altLang="zh-CN" dirty="0" smtClean="0"/>
          </a:p>
          <a:p>
            <a:r>
              <a:rPr lang="zh-CN" altLang="en-US" dirty="0" smtClean="0"/>
              <a:t>本地开发通过</a:t>
            </a:r>
            <a:r>
              <a:rPr lang="en-US" altLang="zh-CN" dirty="0" smtClean="0"/>
              <a:t>【Localhost:</a:t>
            </a:r>
            <a:r>
              <a:rPr lang="zh-CN" altLang="en-US" dirty="0" smtClean="0"/>
              <a:t>端口</a:t>
            </a:r>
            <a:r>
              <a:rPr lang="en-US" altLang="zh-CN" dirty="0" smtClean="0"/>
              <a:t>】</a:t>
            </a:r>
            <a:r>
              <a:rPr lang="zh-CN" altLang="en-US" dirty="0" smtClean="0"/>
              <a:t>穿透访问服务器</a:t>
            </a:r>
            <a:endParaRPr lang="zh-CN" altLang="en-US" dirty="0"/>
          </a:p>
        </p:txBody>
      </p:sp>
      <p:cxnSp>
        <p:nvCxnSpPr>
          <p:cNvPr id="43" name="直接箭头连接符 42"/>
          <p:cNvCxnSpPr/>
          <p:nvPr/>
        </p:nvCxnSpPr>
        <p:spPr>
          <a:xfrm flipH="1">
            <a:off x="5881419" y="3459032"/>
            <a:ext cx="1707051" cy="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6121773" y="3331948"/>
            <a:ext cx="600645" cy="211119"/>
          </a:xfrm>
          <a:prstGeom prst="roundRect">
            <a:avLst>
              <a:gd name="adj" fmla="val 50000"/>
            </a:avLst>
          </a:prstGeom>
          <a:solidFill>
            <a:schemeClr val="tx2">
              <a:lumMod val="20000"/>
              <a:lumOff val="80000"/>
            </a:schemeClr>
          </a:solidFill>
          <a:ln>
            <a:solidFill>
              <a:schemeClr val="tx1"/>
            </a:solidFill>
          </a:ln>
        </p:spPr>
        <p:txBody>
          <a:bodyPr wrap="square" rtlCol="0" anchor="ctr">
            <a:noAutofit/>
          </a:bodyPr>
          <a:lstStyle/>
          <a:p>
            <a:pPr algn="ctr">
              <a:lnSpc>
                <a:spcPct val="150000"/>
              </a:lnSpc>
            </a:pPr>
            <a:r>
              <a:rPr lang="en-US" altLang="zh-CN" sz="900" dirty="0">
                <a:solidFill>
                  <a:srgbClr val="161616"/>
                </a:solidFill>
                <a:latin typeface="Segoe UI" panose="020B0502040204020203" pitchFamily="34" charset="0"/>
              </a:rPr>
              <a:t>6379</a:t>
            </a:r>
            <a:endParaRPr lang="zh-CN" altLang="en-US" sz="900" dirty="0">
              <a:solidFill>
                <a:srgbClr val="161616"/>
              </a:solidFill>
              <a:latin typeface="Segoe UI" panose="020B0502040204020203" pitchFamily="34" charset="0"/>
            </a:endParaRPr>
          </a:p>
        </p:txBody>
      </p:sp>
      <p:cxnSp>
        <p:nvCxnSpPr>
          <p:cNvPr id="44" name="直接箭头连接符 43"/>
          <p:cNvCxnSpPr/>
          <p:nvPr/>
        </p:nvCxnSpPr>
        <p:spPr>
          <a:xfrm flipH="1">
            <a:off x="5881419" y="4550658"/>
            <a:ext cx="1695984" cy="2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092486" y="4440186"/>
            <a:ext cx="663704" cy="225997"/>
          </a:xfrm>
          <a:prstGeom prst="roundRect">
            <a:avLst>
              <a:gd name="adj" fmla="val 50000"/>
            </a:avLst>
          </a:prstGeom>
          <a:solidFill>
            <a:schemeClr val="tx2">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altLang="zh-CN" sz="900" dirty="0">
                <a:solidFill>
                  <a:srgbClr val="161616"/>
                </a:solidFill>
                <a:latin typeface="Segoe UI" panose="020B0502040204020203" pitchFamily="34" charset="0"/>
              </a:rPr>
              <a:t>3306</a:t>
            </a:r>
            <a:endParaRPr lang="zh-CN" altLang="en-US" sz="900" dirty="0">
              <a:solidFill>
                <a:srgbClr val="161616"/>
              </a:solidFill>
              <a:latin typeface="Segoe UI" panose="020B0502040204020203" pitchFamily="34" charset="0"/>
            </a:endParaRPr>
          </a:p>
        </p:txBody>
      </p:sp>
      <p:sp>
        <p:nvSpPr>
          <p:cNvPr id="46" name="矩形 45"/>
          <p:cNvSpPr/>
          <p:nvPr/>
        </p:nvSpPr>
        <p:spPr>
          <a:xfrm>
            <a:off x="7577403" y="3324684"/>
            <a:ext cx="3527493" cy="246221"/>
          </a:xfrm>
          <a:prstGeom prst="rect">
            <a:avLst/>
          </a:prstGeom>
          <a:solidFill>
            <a:schemeClr val="bg1">
              <a:lumMod val="95000"/>
            </a:schemeClr>
          </a:solidFill>
        </p:spPr>
        <p:txBody>
          <a:bodyPr wrap="square">
            <a:spAutoFit/>
          </a:bodyPr>
          <a:lstStyle/>
          <a:p>
            <a:r>
              <a:rPr lang="en-US" altLang="zh-CN" sz="800" dirty="0" smtClean="0">
                <a:solidFill>
                  <a:schemeClr val="bg1">
                    <a:lumMod val="50000"/>
                  </a:schemeClr>
                </a:solidFill>
                <a:latin typeface="Consolas" panose="020B0609020204030204" pitchFamily="49" charset="0"/>
              </a:rPr>
              <a:t>redis.StrictRedis(host="</a:t>
            </a:r>
            <a:r>
              <a:rPr lang="en-US" altLang="zh-CN" sz="1000" b="1" dirty="0" smtClean="0">
                <a:latin typeface="Consolas" panose="020B0609020204030204" pitchFamily="49" charset="0"/>
              </a:rPr>
              <a:t>localhost</a:t>
            </a:r>
            <a:r>
              <a:rPr lang="en-US" altLang="zh-CN" sz="800" dirty="0" smtClean="0">
                <a:solidFill>
                  <a:schemeClr val="bg1">
                    <a:lumMod val="50000"/>
                  </a:schemeClr>
                </a:solidFill>
                <a:latin typeface="Consolas" panose="020B0609020204030204" pitchFamily="49" charset="0"/>
              </a:rPr>
              <a:t>", port=6379, </a:t>
            </a:r>
            <a:r>
              <a:rPr lang="en-US" altLang="zh-CN" sz="800" dirty="0">
                <a:solidFill>
                  <a:schemeClr val="bg1">
                    <a:lumMod val="50000"/>
                  </a:schemeClr>
                </a:solidFill>
                <a:latin typeface="Consolas" panose="020B0609020204030204" pitchFamily="49" charset="0"/>
              </a:rPr>
              <a:t>db=0</a:t>
            </a:r>
            <a:r>
              <a:rPr lang="en-US" altLang="zh-CN" sz="800" dirty="0" smtClean="0">
                <a:solidFill>
                  <a:schemeClr val="bg1">
                    <a:lumMod val="50000"/>
                  </a:schemeClr>
                </a:solidFill>
                <a:latin typeface="Consolas" panose="020B0609020204030204" pitchFamily="49" charset="0"/>
              </a:rPr>
              <a:t>)</a:t>
            </a:r>
            <a:endParaRPr lang="en-US" altLang="zh-CN" sz="800" dirty="0">
              <a:solidFill>
                <a:schemeClr val="bg1">
                  <a:lumMod val="50000"/>
                </a:schemeClr>
              </a:solidFill>
              <a:latin typeface="Consolas" panose="020B0609020204030204" pitchFamily="49" charset="0"/>
            </a:endParaRPr>
          </a:p>
        </p:txBody>
      </p:sp>
      <p:sp>
        <p:nvSpPr>
          <p:cNvPr id="47" name="矩形 46"/>
          <p:cNvSpPr/>
          <p:nvPr/>
        </p:nvSpPr>
        <p:spPr>
          <a:xfrm>
            <a:off x="7577403" y="4365095"/>
            <a:ext cx="3527493" cy="392415"/>
          </a:xfrm>
          <a:prstGeom prst="rect">
            <a:avLst/>
          </a:prstGeom>
          <a:solidFill>
            <a:schemeClr val="bg1">
              <a:lumMod val="95000"/>
            </a:schemeClr>
          </a:solidFill>
        </p:spPr>
        <p:txBody>
          <a:bodyPr wrap="square">
            <a:spAutoFit/>
          </a:bodyPr>
          <a:lstStyle/>
          <a:p>
            <a:r>
              <a:rPr lang="en-US" altLang="zh-CN" sz="900" dirty="0">
                <a:solidFill>
                  <a:schemeClr val="bg1">
                    <a:lumMod val="50000"/>
                  </a:schemeClr>
                </a:solidFill>
                <a:latin typeface="Consolas" panose="020B0609020204030204" pitchFamily="49" charset="0"/>
              </a:rPr>
              <a:t>SQLALCHEMY_DATABASE_URI = </a:t>
            </a:r>
            <a:endParaRPr lang="en-US" altLang="zh-CN" sz="900" dirty="0" smtClean="0">
              <a:solidFill>
                <a:schemeClr val="bg1">
                  <a:lumMod val="50000"/>
                </a:schemeClr>
              </a:solidFill>
              <a:latin typeface="Consolas" panose="020B0609020204030204" pitchFamily="49" charset="0"/>
            </a:endParaRPr>
          </a:p>
          <a:p>
            <a:r>
              <a:rPr lang="en-US" altLang="zh-CN" sz="900" dirty="0" smtClean="0">
                <a:solidFill>
                  <a:schemeClr val="bg1">
                    <a:lumMod val="50000"/>
                  </a:schemeClr>
                </a:solidFill>
                <a:latin typeface="Consolas" panose="020B0609020204030204" pitchFamily="49" charset="0"/>
              </a:rPr>
              <a:t>'mysql+pymysql</a:t>
            </a:r>
            <a:r>
              <a:rPr lang="en-US" altLang="zh-CN" sz="900" dirty="0">
                <a:solidFill>
                  <a:schemeClr val="bg1">
                    <a:lumMod val="50000"/>
                  </a:schemeClr>
                </a:solidFill>
                <a:latin typeface="Consolas" panose="020B0609020204030204" pitchFamily="49" charset="0"/>
              </a:rPr>
              <a:t>://</a:t>
            </a:r>
            <a:r>
              <a:rPr lang="en-US" altLang="zh-CN" sz="900" dirty="0" smtClean="0">
                <a:solidFill>
                  <a:schemeClr val="bg1">
                    <a:lumMod val="50000"/>
                  </a:schemeClr>
                </a:solidFill>
                <a:latin typeface="Consolas" panose="020B0609020204030204" pitchFamily="49" charset="0"/>
              </a:rPr>
              <a:t>root:123456@</a:t>
            </a:r>
            <a:r>
              <a:rPr lang="en-US" altLang="zh-CN" sz="1050" b="1" dirty="0" smtClean="0">
                <a:latin typeface="Consolas" panose="020B0609020204030204" pitchFamily="49" charset="0"/>
              </a:rPr>
              <a:t>localhost</a:t>
            </a:r>
            <a:r>
              <a:rPr lang="en-US" altLang="zh-CN" sz="900" dirty="0" smtClean="0">
                <a:solidFill>
                  <a:schemeClr val="bg1">
                    <a:lumMod val="50000"/>
                  </a:schemeClr>
                </a:solidFill>
                <a:latin typeface="Consolas" panose="020B0609020204030204" pitchFamily="49" charset="0"/>
              </a:rPr>
              <a:t>:3306/test</a:t>
            </a:r>
            <a:r>
              <a:rPr lang="en-US" altLang="zh-CN" sz="900" dirty="0">
                <a:solidFill>
                  <a:schemeClr val="bg1">
                    <a:lumMod val="50000"/>
                  </a:schemeClr>
                </a:solidFill>
                <a:latin typeface="Consolas" panose="020B0609020204030204" pitchFamily="49" charset="0"/>
              </a:rPr>
              <a:t>'</a:t>
            </a:r>
            <a:endParaRPr lang="en-US" altLang="zh-CN" sz="900" b="0" dirty="0">
              <a:solidFill>
                <a:schemeClr val="bg1">
                  <a:lumMod val="50000"/>
                </a:schemeClr>
              </a:solidFill>
              <a:effectLst/>
              <a:latin typeface="Consolas" panose="020B0609020204030204" pitchFamily="49" charset="0"/>
            </a:endParaRPr>
          </a:p>
        </p:txBody>
      </p:sp>
      <p:sp>
        <p:nvSpPr>
          <p:cNvPr id="4" name="矩形 3"/>
          <p:cNvSpPr/>
          <p:nvPr/>
        </p:nvSpPr>
        <p:spPr>
          <a:xfrm>
            <a:off x="10542432" y="1646046"/>
            <a:ext cx="1119217" cy="430887"/>
          </a:xfrm>
          <a:prstGeom prst="rect">
            <a:avLst/>
          </a:prstGeom>
          <a:ln>
            <a:solidFill>
              <a:schemeClr val="tx1">
                <a:lumMod val="50000"/>
                <a:lumOff val="50000"/>
              </a:schemeClr>
            </a:solidFill>
          </a:ln>
        </p:spPr>
        <p:txBody>
          <a:bodyPr wrap="none">
            <a:spAutoFit/>
          </a:bodyPr>
          <a:lstStyle/>
          <a:p>
            <a:r>
              <a:rPr lang="zh-CN" altLang="en-US" sz="1100" dirty="0"/>
              <a:t> -p </a:t>
            </a:r>
            <a:r>
              <a:rPr lang="en-US" altLang="zh-CN" sz="1100" dirty="0" smtClean="0"/>
              <a:t>6379</a:t>
            </a:r>
            <a:r>
              <a:rPr lang="zh-CN" altLang="en-US" sz="1100" dirty="0" smtClean="0"/>
              <a:t>:</a:t>
            </a:r>
            <a:r>
              <a:rPr lang="en-US" altLang="zh-CN" sz="1100" dirty="0" smtClean="0"/>
              <a:t>6379</a:t>
            </a:r>
          </a:p>
          <a:p>
            <a:r>
              <a:rPr lang="zh-CN" altLang="en-US" sz="1100" dirty="0"/>
              <a:t> -p </a:t>
            </a:r>
            <a:r>
              <a:rPr lang="en-US" altLang="zh-CN" sz="1100" dirty="0" smtClean="0"/>
              <a:t>3306</a:t>
            </a:r>
            <a:r>
              <a:rPr lang="zh-CN" altLang="en-US" sz="1100" dirty="0" smtClean="0"/>
              <a:t>:3306</a:t>
            </a:r>
            <a:endParaRPr lang="zh-CN" altLang="en-US" sz="1100" dirty="0"/>
          </a:p>
        </p:txBody>
      </p:sp>
      <p:sp>
        <p:nvSpPr>
          <p:cNvPr id="32" name="圆角矩形 31"/>
          <p:cNvSpPr/>
          <p:nvPr/>
        </p:nvSpPr>
        <p:spPr>
          <a:xfrm>
            <a:off x="6607693" y="3336119"/>
            <a:ext cx="600645" cy="211119"/>
          </a:xfrm>
          <a:prstGeom prst="roundRect">
            <a:avLst>
              <a:gd name="adj" fmla="val 50000"/>
            </a:avLst>
          </a:prstGeom>
          <a:solidFill>
            <a:schemeClr val="bg2">
              <a:lumMod val="95000"/>
            </a:schemeClr>
          </a:solidFill>
          <a:ln>
            <a:solidFill>
              <a:schemeClr val="tx1"/>
            </a:solidFill>
          </a:ln>
        </p:spPr>
        <p:txBody>
          <a:bodyPr wrap="square" rtlCol="0" anchor="ctr">
            <a:noAutofit/>
          </a:bodyPr>
          <a:lstStyle/>
          <a:p>
            <a:pPr algn="ctr">
              <a:lnSpc>
                <a:spcPct val="150000"/>
              </a:lnSpc>
            </a:pPr>
            <a:r>
              <a:rPr lang="en-US" altLang="zh-CN" sz="900" dirty="0">
                <a:solidFill>
                  <a:srgbClr val="161616"/>
                </a:solidFill>
                <a:latin typeface="Segoe UI" panose="020B0502040204020203" pitchFamily="34" charset="0"/>
              </a:rPr>
              <a:t>6379</a:t>
            </a:r>
            <a:endParaRPr lang="zh-CN" altLang="en-US" sz="900" dirty="0">
              <a:solidFill>
                <a:srgbClr val="161616"/>
              </a:solidFill>
              <a:latin typeface="Segoe UI" panose="020B0502040204020203" pitchFamily="34" charset="0"/>
            </a:endParaRPr>
          </a:p>
        </p:txBody>
      </p:sp>
      <p:sp>
        <p:nvSpPr>
          <p:cNvPr id="33" name="圆角矩形 32"/>
          <p:cNvSpPr/>
          <p:nvPr/>
        </p:nvSpPr>
        <p:spPr>
          <a:xfrm>
            <a:off x="6642412" y="4440186"/>
            <a:ext cx="663704" cy="225997"/>
          </a:xfrm>
          <a:prstGeom prst="roundRect">
            <a:avLst>
              <a:gd name="adj" fmla="val 50000"/>
            </a:avLst>
          </a:prstGeom>
          <a:solidFill>
            <a:schemeClr val="bg2">
              <a:lumMod val="95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altLang="zh-CN" sz="900" dirty="0">
                <a:solidFill>
                  <a:srgbClr val="161616"/>
                </a:solidFill>
                <a:latin typeface="Segoe UI" panose="020B0502040204020203" pitchFamily="34" charset="0"/>
              </a:rPr>
              <a:t>3306</a:t>
            </a:r>
            <a:endParaRPr lang="zh-CN" altLang="en-US" sz="900" dirty="0">
              <a:solidFill>
                <a:srgbClr val="161616"/>
              </a:solidFill>
              <a:latin typeface="Segoe UI" panose="020B0502040204020203" pitchFamily="34" charset="0"/>
            </a:endParaRPr>
          </a:p>
        </p:txBody>
      </p:sp>
      <p:pic>
        <p:nvPicPr>
          <p:cNvPr id="7" name="图片 6"/>
          <p:cNvPicPr>
            <a:picLocks noChangeAspect="1"/>
          </p:cNvPicPr>
          <p:nvPr/>
        </p:nvPicPr>
        <p:blipFill rotWithShape="1">
          <a:blip r:embed="rId6"/>
          <a:srcRect r="21270"/>
          <a:stretch/>
        </p:blipFill>
        <p:spPr>
          <a:xfrm>
            <a:off x="7153673" y="4922287"/>
            <a:ext cx="3388759" cy="1806861"/>
          </a:xfrm>
          <a:prstGeom prst="rect">
            <a:avLst/>
          </a:prstGeom>
          <a:ln>
            <a:solidFill>
              <a:schemeClr val="bg1">
                <a:lumMod val="85000"/>
              </a:schemeClr>
            </a:solidFill>
          </a:ln>
        </p:spPr>
      </p:pic>
    </p:spTree>
    <p:extLst>
      <p:ext uri="{BB962C8B-B14F-4D97-AF65-F5344CB8AC3E}">
        <p14:creationId xmlns:p14="http://schemas.microsoft.com/office/powerpoint/2010/main" val="139519192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补充</a:t>
            </a:r>
            <a:r>
              <a:rPr lang="zh-CN" altLang="en-US" dirty="0" smtClean="0"/>
              <a:t>：</a:t>
            </a:r>
            <a:r>
              <a:rPr lang="en-US" altLang="zh-CN" dirty="0" smtClean="0"/>
              <a:t>Kubernetes </a:t>
            </a:r>
            <a:r>
              <a:rPr lang="zh-CN" altLang="en-US" dirty="0" smtClean="0"/>
              <a:t> </a:t>
            </a:r>
            <a:endParaRPr lang="zh-CN" altLang="en-US" dirty="0"/>
          </a:p>
        </p:txBody>
      </p:sp>
      <p:pic>
        <p:nvPicPr>
          <p:cNvPr id="3" name="图片 2"/>
          <p:cNvPicPr>
            <a:picLocks noChangeAspect="1"/>
          </p:cNvPicPr>
          <p:nvPr/>
        </p:nvPicPr>
        <p:blipFill rotWithShape="1">
          <a:blip r:embed="rId3"/>
          <a:srcRect t="19966"/>
          <a:stretch/>
        </p:blipFill>
        <p:spPr>
          <a:xfrm>
            <a:off x="2612268" y="914399"/>
            <a:ext cx="8170480" cy="5608482"/>
          </a:xfrm>
          <a:prstGeom prst="rect">
            <a:avLst/>
          </a:prstGeom>
        </p:spPr>
      </p:pic>
      <p:pic>
        <p:nvPicPr>
          <p:cNvPr id="5" name="图片 4"/>
          <p:cNvPicPr>
            <a:picLocks noChangeAspect="1"/>
          </p:cNvPicPr>
          <p:nvPr/>
        </p:nvPicPr>
        <p:blipFill>
          <a:blip r:embed="rId4"/>
          <a:stretch>
            <a:fillRect/>
          </a:stretch>
        </p:blipFill>
        <p:spPr>
          <a:xfrm>
            <a:off x="180623" y="714898"/>
            <a:ext cx="2162477" cy="533474"/>
          </a:xfrm>
          <a:prstGeom prst="rect">
            <a:avLst/>
          </a:prstGeom>
        </p:spPr>
      </p:pic>
      <p:pic>
        <p:nvPicPr>
          <p:cNvPr id="6" name="图片 5"/>
          <p:cNvPicPr>
            <a:picLocks noChangeAspect="1"/>
          </p:cNvPicPr>
          <p:nvPr/>
        </p:nvPicPr>
        <p:blipFill>
          <a:blip r:embed="rId5"/>
          <a:stretch>
            <a:fillRect/>
          </a:stretch>
        </p:blipFill>
        <p:spPr>
          <a:xfrm>
            <a:off x="136055" y="1375924"/>
            <a:ext cx="2431645" cy="1428905"/>
          </a:xfrm>
          <a:prstGeom prst="rect">
            <a:avLst/>
          </a:prstGeom>
        </p:spPr>
      </p:pic>
      <p:sp>
        <p:nvSpPr>
          <p:cNvPr id="7" name="矩形 6"/>
          <p:cNvSpPr/>
          <p:nvPr/>
        </p:nvSpPr>
        <p:spPr>
          <a:xfrm>
            <a:off x="299201" y="6270441"/>
            <a:ext cx="1321196" cy="253916"/>
          </a:xfrm>
          <a:prstGeom prst="rect">
            <a:avLst/>
          </a:prstGeom>
        </p:spPr>
        <p:txBody>
          <a:bodyPr wrap="none">
            <a:spAutoFit/>
          </a:bodyPr>
          <a:lstStyle/>
          <a:p>
            <a:r>
              <a:rPr lang="zh-CN" altLang="en-US" sz="1050" dirty="0">
                <a:hlinkClick r:id="rId6"/>
              </a:rPr>
              <a:t>官</a:t>
            </a:r>
            <a:r>
              <a:rPr lang="zh-CN" altLang="en-US" sz="1050" dirty="0" smtClean="0">
                <a:hlinkClick r:id="rId6"/>
              </a:rPr>
              <a:t>网：</a:t>
            </a:r>
            <a:r>
              <a:rPr lang="en-US" altLang="zh-CN" sz="1050" dirty="0" smtClean="0">
                <a:hlinkClick r:id="rId6"/>
              </a:rPr>
              <a:t>Kubernetes</a:t>
            </a:r>
            <a:endParaRPr lang="zh-CN" altLang="en-US" sz="1050" dirty="0"/>
          </a:p>
        </p:txBody>
      </p:sp>
      <p:sp>
        <p:nvSpPr>
          <p:cNvPr id="9" name="矩形 8"/>
          <p:cNvSpPr/>
          <p:nvPr/>
        </p:nvSpPr>
        <p:spPr>
          <a:xfrm>
            <a:off x="251011" y="2636547"/>
            <a:ext cx="2201732" cy="2500229"/>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20000"/>
              </a:lnSpc>
            </a:pPr>
            <a:r>
              <a:rPr lang="en-US" altLang="zh-CN" sz="1200" dirty="0">
                <a:solidFill>
                  <a:schemeClr val="tx1"/>
                </a:solidFill>
                <a:latin typeface="+mn-ea"/>
              </a:rPr>
              <a:t>Kubernetes</a:t>
            </a:r>
            <a:r>
              <a:rPr lang="zh-CN" altLang="en-US" sz="1200" dirty="0" smtClean="0">
                <a:solidFill>
                  <a:schemeClr val="tx1"/>
                </a:solidFill>
                <a:latin typeface="+mn-ea"/>
              </a:rPr>
              <a:t>也</a:t>
            </a:r>
            <a:r>
              <a:rPr lang="zh-CN" altLang="en-US" sz="1200" dirty="0">
                <a:solidFill>
                  <a:schemeClr val="tx1"/>
                </a:solidFill>
                <a:latin typeface="+mn-ea"/>
              </a:rPr>
              <a:t>称为 </a:t>
            </a:r>
            <a:r>
              <a:rPr lang="en-US" altLang="zh-CN" sz="1200" dirty="0">
                <a:solidFill>
                  <a:schemeClr val="tx1"/>
                </a:solidFill>
                <a:latin typeface="+mn-ea"/>
              </a:rPr>
              <a:t>K8s</a:t>
            </a:r>
            <a:r>
              <a:rPr lang="zh-CN" altLang="en-US" sz="1200" dirty="0">
                <a:solidFill>
                  <a:schemeClr val="tx1"/>
                </a:solidFill>
                <a:latin typeface="+mn-ea"/>
              </a:rPr>
              <a:t>，是用于自动部署、扩缩和管理容器化应用程序的开源系统。</a:t>
            </a:r>
          </a:p>
          <a:p>
            <a:pPr>
              <a:lnSpc>
                <a:spcPct val="120000"/>
              </a:lnSpc>
            </a:pPr>
            <a:r>
              <a:rPr lang="zh-CN" altLang="en-US" sz="1200" dirty="0">
                <a:solidFill>
                  <a:schemeClr val="tx1"/>
                </a:solidFill>
                <a:latin typeface="+mn-ea"/>
              </a:rPr>
              <a:t>它将组成应用程序的容器组合成逻辑单元，以便于管理和服务发现。</a:t>
            </a:r>
            <a:r>
              <a:rPr lang="en-US" altLang="zh-CN" sz="1200" dirty="0">
                <a:solidFill>
                  <a:schemeClr val="tx1"/>
                </a:solidFill>
                <a:latin typeface="+mn-ea"/>
              </a:rPr>
              <a:t>Kubernetes </a:t>
            </a:r>
            <a:r>
              <a:rPr lang="zh-CN" altLang="en-US" sz="1200" dirty="0">
                <a:solidFill>
                  <a:schemeClr val="tx1"/>
                </a:solidFill>
                <a:latin typeface="+mn-ea"/>
              </a:rPr>
              <a:t>源自</a:t>
            </a:r>
            <a:r>
              <a:rPr lang="en-US" altLang="zh-CN" sz="1200" dirty="0">
                <a:solidFill>
                  <a:schemeClr val="tx1"/>
                </a:solidFill>
                <a:latin typeface="+mn-ea"/>
              </a:rPr>
              <a:t>Google 15 </a:t>
            </a:r>
            <a:r>
              <a:rPr lang="zh-CN" altLang="en-US" sz="1200" dirty="0">
                <a:solidFill>
                  <a:schemeClr val="tx1"/>
                </a:solidFill>
                <a:latin typeface="+mn-ea"/>
              </a:rPr>
              <a:t>年生产环境的运维经验</a:t>
            </a:r>
            <a:r>
              <a:rPr lang="zh-CN" altLang="en-US" sz="1200" dirty="0">
                <a:solidFill>
                  <a:schemeClr val="tx1"/>
                </a:solidFill>
                <a:latin typeface="+mn-ea"/>
              </a:rPr>
              <a:t>，同时</a:t>
            </a:r>
            <a:r>
              <a:rPr lang="zh-CN" altLang="en-US" sz="1200" dirty="0">
                <a:solidFill>
                  <a:schemeClr val="tx1"/>
                </a:solidFill>
                <a:latin typeface="+mn-ea"/>
              </a:rPr>
              <a:t>凝聚了社区的最佳创意和实践</a:t>
            </a:r>
            <a:r>
              <a:rPr lang="zh-CN" altLang="en-US" sz="1200" dirty="0">
                <a:solidFill>
                  <a:schemeClr val="tx1"/>
                </a:solidFill>
                <a:latin typeface="+mn-ea"/>
              </a:rPr>
              <a:t>。</a:t>
            </a:r>
          </a:p>
        </p:txBody>
      </p:sp>
    </p:spTree>
    <p:extLst>
      <p:ext uri="{BB962C8B-B14F-4D97-AF65-F5344CB8AC3E}">
        <p14:creationId xmlns:p14="http://schemas.microsoft.com/office/powerpoint/2010/main" val="306376845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WSL</a:t>
            </a:r>
            <a:r>
              <a:rPr lang="ja-JP" altLang="en-US" dirty="0" smtClean="0"/>
              <a:t>☞</a:t>
            </a:r>
            <a:r>
              <a:rPr lang="zh-CN" altLang="en-US" dirty="0" smtClean="0"/>
              <a:t>在</a:t>
            </a:r>
            <a:r>
              <a:rPr lang="en-US" altLang="zh-CN" dirty="0" smtClean="0"/>
              <a:t>windows</a:t>
            </a:r>
            <a:r>
              <a:rPr lang="zh-CN" altLang="en-US" dirty="0" smtClean="0"/>
              <a:t>上的</a:t>
            </a:r>
            <a:r>
              <a:rPr lang="en-US" altLang="zh-CN" dirty="0" smtClean="0"/>
              <a:t>linux</a:t>
            </a:r>
            <a:r>
              <a:rPr lang="zh-CN" altLang="en-US" dirty="0" smtClean="0"/>
              <a:t>环境</a:t>
            </a:r>
            <a:endParaRPr lang="zh-CN" altLang="en-US" dirty="0"/>
          </a:p>
        </p:txBody>
      </p:sp>
      <p:sp>
        <p:nvSpPr>
          <p:cNvPr id="4" name="矩形 3"/>
          <p:cNvSpPr/>
          <p:nvPr/>
        </p:nvSpPr>
        <p:spPr>
          <a:xfrm>
            <a:off x="309210" y="721475"/>
            <a:ext cx="10715625" cy="523220"/>
          </a:xfrm>
          <a:prstGeom prst="rect">
            <a:avLst/>
          </a:prstGeom>
        </p:spPr>
        <p:txBody>
          <a:bodyPr wrap="square">
            <a:spAutoFit/>
          </a:bodyPr>
          <a:lstStyle/>
          <a:p>
            <a:r>
              <a:rPr lang="zh-CN" altLang="en-US" sz="1400" dirty="0">
                <a:solidFill>
                  <a:srgbClr val="161616"/>
                </a:solidFill>
                <a:latin typeface="Segoe UI" panose="020B0502040204020203" pitchFamily="34" charset="0"/>
              </a:rPr>
              <a:t>适用于 </a:t>
            </a:r>
            <a:r>
              <a:rPr lang="en-US" altLang="zh-CN" sz="1400" dirty="0">
                <a:solidFill>
                  <a:srgbClr val="161616"/>
                </a:solidFill>
                <a:latin typeface="Segoe UI" panose="020B0502040204020203" pitchFamily="34" charset="0"/>
              </a:rPr>
              <a:t>Linux </a:t>
            </a:r>
            <a:r>
              <a:rPr lang="zh-CN" altLang="en-US" sz="1400" dirty="0">
                <a:solidFill>
                  <a:srgbClr val="161616"/>
                </a:solidFill>
                <a:latin typeface="Segoe UI" panose="020B0502040204020203" pitchFamily="34" charset="0"/>
              </a:rPr>
              <a:t>的 </a:t>
            </a:r>
            <a:r>
              <a:rPr lang="en-US" altLang="zh-CN" sz="1400" dirty="0">
                <a:solidFill>
                  <a:srgbClr val="161616"/>
                </a:solidFill>
                <a:latin typeface="Segoe UI" panose="020B0502040204020203" pitchFamily="34" charset="0"/>
              </a:rPr>
              <a:t>Windows </a:t>
            </a:r>
            <a:r>
              <a:rPr lang="zh-CN" altLang="en-US" sz="1400" dirty="0">
                <a:solidFill>
                  <a:srgbClr val="161616"/>
                </a:solidFill>
                <a:latin typeface="Segoe UI" panose="020B0502040204020203" pitchFamily="34" charset="0"/>
              </a:rPr>
              <a:t>子系统 </a:t>
            </a:r>
            <a:r>
              <a:rPr lang="en-US" altLang="zh-CN" sz="1400" dirty="0">
                <a:solidFill>
                  <a:srgbClr val="161616"/>
                </a:solidFill>
                <a:latin typeface="Segoe UI" panose="020B0502040204020203" pitchFamily="34" charset="0"/>
              </a:rPr>
              <a:t>(WSL) </a:t>
            </a:r>
            <a:r>
              <a:rPr lang="zh-CN" altLang="en-US" sz="1400" dirty="0">
                <a:solidFill>
                  <a:srgbClr val="161616"/>
                </a:solidFill>
                <a:latin typeface="Segoe UI" panose="020B0502040204020203" pitchFamily="34" charset="0"/>
              </a:rPr>
              <a:t>可让开发人员直接在 </a:t>
            </a:r>
            <a:r>
              <a:rPr lang="en-US" altLang="zh-CN" sz="1400" dirty="0">
                <a:solidFill>
                  <a:srgbClr val="161616"/>
                </a:solidFill>
                <a:latin typeface="Segoe UI" panose="020B0502040204020203" pitchFamily="34" charset="0"/>
              </a:rPr>
              <a:t>Windows </a:t>
            </a:r>
            <a:r>
              <a:rPr lang="zh-CN" altLang="en-US" sz="1400" dirty="0">
                <a:solidFill>
                  <a:srgbClr val="161616"/>
                </a:solidFill>
                <a:latin typeface="Segoe UI" panose="020B0502040204020203" pitchFamily="34" charset="0"/>
              </a:rPr>
              <a:t>上按原样运行 </a:t>
            </a:r>
            <a:r>
              <a:rPr lang="en-US" altLang="zh-CN" sz="1400" dirty="0">
                <a:solidFill>
                  <a:srgbClr val="161616"/>
                </a:solidFill>
                <a:latin typeface="Segoe UI" panose="020B0502040204020203" pitchFamily="34" charset="0"/>
              </a:rPr>
              <a:t>GNU/Linux </a:t>
            </a:r>
            <a:r>
              <a:rPr lang="zh-CN" altLang="en-US" sz="1400" dirty="0">
                <a:solidFill>
                  <a:srgbClr val="161616"/>
                </a:solidFill>
                <a:latin typeface="Segoe UI" panose="020B0502040204020203" pitchFamily="34" charset="0"/>
              </a:rPr>
              <a:t>环境（包括大多数命令行工具、实用工具和应用程序），且不会产生传统虚拟机或双启动设置开销。</a:t>
            </a:r>
            <a:endParaRPr lang="zh-CN" altLang="en-US" sz="1400" dirty="0"/>
          </a:p>
        </p:txBody>
      </p:sp>
      <p:pic>
        <p:nvPicPr>
          <p:cNvPr id="6" name="图片 5"/>
          <p:cNvPicPr>
            <a:picLocks noChangeAspect="1"/>
          </p:cNvPicPr>
          <p:nvPr/>
        </p:nvPicPr>
        <p:blipFill>
          <a:blip r:embed="rId2"/>
          <a:stretch>
            <a:fillRect/>
          </a:stretch>
        </p:blipFill>
        <p:spPr>
          <a:xfrm>
            <a:off x="425591" y="1418482"/>
            <a:ext cx="8299310" cy="4766252"/>
          </a:xfrm>
          <a:prstGeom prst="rect">
            <a:avLst/>
          </a:prstGeom>
        </p:spPr>
      </p:pic>
      <p:sp>
        <p:nvSpPr>
          <p:cNvPr id="5" name="矩形 4"/>
          <p:cNvSpPr/>
          <p:nvPr/>
        </p:nvSpPr>
        <p:spPr>
          <a:xfrm>
            <a:off x="425591" y="6367866"/>
            <a:ext cx="7658100" cy="307777"/>
          </a:xfrm>
          <a:prstGeom prst="rect">
            <a:avLst/>
          </a:prstGeom>
        </p:spPr>
        <p:txBody>
          <a:bodyPr wrap="square">
            <a:spAutoFit/>
          </a:bodyPr>
          <a:lstStyle/>
          <a:p>
            <a:r>
              <a:rPr lang="en-US" altLang="zh-CN" sz="1400" dirty="0" smtClean="0"/>
              <a:t>【</a:t>
            </a:r>
            <a:r>
              <a:rPr lang="zh-CN" altLang="en-US" sz="1400" dirty="0" smtClean="0"/>
              <a:t>安装说明</a:t>
            </a:r>
            <a:r>
              <a:rPr lang="en-US" altLang="zh-CN" sz="1400" dirty="0" smtClean="0"/>
              <a:t>】</a:t>
            </a:r>
            <a:r>
              <a:rPr lang="zh-CN" altLang="en-US" sz="1400" dirty="0" smtClean="0"/>
              <a:t>https</a:t>
            </a:r>
            <a:r>
              <a:rPr lang="zh-CN" altLang="en-US" sz="1400" dirty="0"/>
              <a:t>://learn.microsoft.com/zh-cn/windows/wsl/install-manual</a:t>
            </a:r>
          </a:p>
        </p:txBody>
      </p:sp>
      <p:pic>
        <p:nvPicPr>
          <p:cNvPr id="7" name="图片 6"/>
          <p:cNvPicPr>
            <a:picLocks noChangeAspect="1"/>
          </p:cNvPicPr>
          <p:nvPr/>
        </p:nvPicPr>
        <p:blipFill>
          <a:blip r:embed="rId3"/>
          <a:stretch>
            <a:fillRect/>
          </a:stretch>
        </p:blipFill>
        <p:spPr>
          <a:xfrm>
            <a:off x="7039504" y="1755503"/>
            <a:ext cx="4971652" cy="2892697"/>
          </a:xfrm>
          <a:prstGeom prst="rect">
            <a:avLst/>
          </a:prstGeom>
        </p:spPr>
      </p:pic>
      <p:sp>
        <p:nvSpPr>
          <p:cNvPr id="8" name="左右箭头 7"/>
          <p:cNvSpPr/>
          <p:nvPr/>
        </p:nvSpPr>
        <p:spPr>
          <a:xfrm>
            <a:off x="5743575" y="1995309"/>
            <a:ext cx="1295929" cy="457200"/>
          </a:xfrm>
          <a:prstGeom prst="leftRightArrow">
            <a:avLst/>
          </a:prstGeom>
          <a:solidFill>
            <a:schemeClr val="bg2">
              <a:lumMod val="95000"/>
            </a:schemeClr>
          </a:solidFill>
          <a:ln>
            <a:solidFill>
              <a:schemeClr val="tx1"/>
            </a:solidFill>
          </a:ln>
        </p:spPr>
        <p:txBody>
          <a:bodyPr wrap="square" rtlCol="0" anchor="ctr">
            <a:spAutoFit/>
          </a:bodyPr>
          <a:lstStyle/>
          <a:p>
            <a:pPr algn="ctr">
              <a:lnSpc>
                <a:spcPct val="150000"/>
              </a:lnSpc>
            </a:pPr>
            <a:endParaRPr lang="zh-CN" altLang="en-US" sz="1200" dirty="0" smtClean="0">
              <a:solidFill>
                <a:srgbClr val="161616"/>
              </a:solidFill>
              <a:latin typeface="Segoe UI" panose="020B0502040204020203" pitchFamily="34" charset="0"/>
            </a:endParaRPr>
          </a:p>
        </p:txBody>
      </p:sp>
    </p:spTree>
    <p:extLst>
      <p:ext uri="{BB962C8B-B14F-4D97-AF65-F5344CB8AC3E}">
        <p14:creationId xmlns:p14="http://schemas.microsoft.com/office/powerpoint/2010/main" val="181886558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1706884"/>
            <a:ext cx="12191999" cy="2387600"/>
          </a:xfrm>
        </p:spPr>
        <p:txBody>
          <a:bodyPr/>
          <a:lstStyle/>
          <a:p>
            <a:r>
              <a:rPr lang="en-US" altLang="ja-JP" dirty="0"/>
              <a:t>THANK </a:t>
            </a:r>
            <a:r>
              <a:rPr lang="en-US" altLang="ja-JP" dirty="0" smtClean="0"/>
              <a:t>YOU / ANY QUESTION ?</a:t>
            </a:r>
            <a:endParaRPr lang="zh-CN" altLang="en-US" dirty="0"/>
          </a:p>
        </p:txBody>
      </p:sp>
      <p:grpSp>
        <p:nvGrpSpPr>
          <p:cNvPr id="4" name="íśḷiḓe">
            <a:extLst>
              <a:ext uri="{FF2B5EF4-FFF2-40B4-BE49-F238E27FC236}">
                <a16:creationId xmlns:a16="http://schemas.microsoft.com/office/drawing/2014/main" id="{317596DE-3F24-44A4-B952-3643A07B8640}"/>
              </a:ext>
            </a:extLst>
          </p:cNvPr>
          <p:cNvGrpSpPr/>
          <p:nvPr/>
        </p:nvGrpSpPr>
        <p:grpSpPr>
          <a:xfrm>
            <a:off x="5257043" y="3718559"/>
            <a:ext cx="1677914" cy="1698275"/>
            <a:chOff x="4768670" y="2295113"/>
            <a:chExt cx="2654661" cy="2686874"/>
          </a:xfrm>
        </p:grpSpPr>
        <p:sp>
          <p:nvSpPr>
            <p:cNvPr id="5" name="íṥ1iḍè">
              <a:extLst>
                <a:ext uri="{FF2B5EF4-FFF2-40B4-BE49-F238E27FC236}">
                  <a16:creationId xmlns:a16="http://schemas.microsoft.com/office/drawing/2014/main" id="{12842D41-7F02-4FED-9E3D-1FEAC18460E3}"/>
                </a:ext>
              </a:extLst>
            </p:cNvPr>
            <p:cNvSpPr/>
            <p:nvPr/>
          </p:nvSpPr>
          <p:spPr>
            <a:xfrm>
              <a:off x="4964103" y="2506671"/>
              <a:ext cx="2263789" cy="226378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6" name="íšļiďè">
              <a:extLst>
                <a:ext uri="{FF2B5EF4-FFF2-40B4-BE49-F238E27FC236}">
                  <a16:creationId xmlns:a16="http://schemas.microsoft.com/office/drawing/2014/main" id="{A4FFE536-2A20-453A-BA78-5104F0A14037}"/>
                </a:ext>
              </a:extLst>
            </p:cNvPr>
            <p:cNvGrpSpPr/>
            <p:nvPr/>
          </p:nvGrpSpPr>
          <p:grpSpPr>
            <a:xfrm>
              <a:off x="4768670" y="2295113"/>
              <a:ext cx="2654661" cy="2686874"/>
              <a:chOff x="4768670" y="2295113"/>
              <a:chExt cx="2654661" cy="2686874"/>
            </a:xfrm>
          </p:grpSpPr>
          <p:sp>
            <p:nvSpPr>
              <p:cNvPr id="7" name="íṣḷïḑe">
                <a:extLst>
                  <a:ext uri="{FF2B5EF4-FFF2-40B4-BE49-F238E27FC236}">
                    <a16:creationId xmlns:a16="http://schemas.microsoft.com/office/drawing/2014/main" id="{20A4A6A8-FD61-492F-AE47-8B328B0A0AB9}"/>
                  </a:ext>
                </a:extLst>
              </p:cNvPr>
              <p:cNvSpPr/>
              <p:nvPr/>
            </p:nvSpPr>
            <p:spPr bwMode="auto">
              <a:xfrm flipH="1" flipV="1">
                <a:off x="6032555" y="2295113"/>
                <a:ext cx="717040" cy="169188"/>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8" name="íSļïde">
                <a:extLst>
                  <a:ext uri="{FF2B5EF4-FFF2-40B4-BE49-F238E27FC236}">
                    <a16:creationId xmlns:a16="http://schemas.microsoft.com/office/drawing/2014/main" id="{FF5D4098-B1CA-4D81-8664-6AD2280688D4}"/>
                  </a:ext>
                </a:extLst>
              </p:cNvPr>
              <p:cNvSpPr/>
              <p:nvPr/>
            </p:nvSpPr>
            <p:spPr bwMode="auto">
              <a:xfrm>
                <a:off x="6749595" y="2464301"/>
                <a:ext cx="673736" cy="114202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9" name="íšļiḋè">
                <a:extLst>
                  <a:ext uri="{FF2B5EF4-FFF2-40B4-BE49-F238E27FC236}">
                    <a16:creationId xmlns:a16="http://schemas.microsoft.com/office/drawing/2014/main" id="{BF7E97F7-631C-490F-AFA7-0654F8507431}"/>
                  </a:ext>
                </a:extLst>
              </p:cNvPr>
              <p:cNvSpPr/>
              <p:nvPr/>
            </p:nvSpPr>
            <p:spPr bwMode="auto">
              <a:xfrm>
                <a:off x="5464562" y="3606324"/>
                <a:ext cx="1958769" cy="1375663"/>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0" name="ïs1îḓé">
                <a:extLst>
                  <a:ext uri="{FF2B5EF4-FFF2-40B4-BE49-F238E27FC236}">
                    <a16:creationId xmlns:a16="http://schemas.microsoft.com/office/drawing/2014/main" id="{DA19844A-AA30-49DE-8762-BF5EB755534B}"/>
                  </a:ext>
                </a:extLst>
              </p:cNvPr>
              <p:cNvSpPr/>
              <p:nvPr/>
            </p:nvSpPr>
            <p:spPr bwMode="auto">
              <a:xfrm>
                <a:off x="4874414" y="4138059"/>
                <a:ext cx="590148" cy="75329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11" name="iśḷíde">
                <a:extLst>
                  <a:ext uri="{FF2B5EF4-FFF2-40B4-BE49-F238E27FC236}">
                    <a16:creationId xmlns:a16="http://schemas.microsoft.com/office/drawing/2014/main" id="{8D60E735-0003-4D0B-AC7E-2BF7AD430A60}"/>
                  </a:ext>
                </a:extLst>
              </p:cNvPr>
              <p:cNvSpPr/>
              <p:nvPr/>
            </p:nvSpPr>
            <p:spPr bwMode="auto">
              <a:xfrm>
                <a:off x="4768670" y="3042301"/>
                <a:ext cx="105745" cy="1095759"/>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2" name="ïSļíḑê">
                <a:extLst>
                  <a:ext uri="{FF2B5EF4-FFF2-40B4-BE49-F238E27FC236}">
                    <a16:creationId xmlns:a16="http://schemas.microsoft.com/office/drawing/2014/main" id="{3C53374B-5C62-4E86-BC63-13D27105D833}"/>
                  </a:ext>
                </a:extLst>
              </p:cNvPr>
              <p:cNvSpPr/>
              <p:nvPr/>
            </p:nvSpPr>
            <p:spPr bwMode="auto">
              <a:xfrm flipH="1">
                <a:off x="5381982" y="2295113"/>
                <a:ext cx="650572" cy="220550"/>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13" name="iŝļiďè">
                <a:extLst>
                  <a:ext uri="{FF2B5EF4-FFF2-40B4-BE49-F238E27FC236}">
                    <a16:creationId xmlns:a16="http://schemas.microsoft.com/office/drawing/2014/main" id="{583B404D-5B0C-47DC-9DA5-9EC9091181C7}"/>
                  </a:ext>
                </a:extLst>
              </p:cNvPr>
              <p:cNvSpPr/>
              <p:nvPr/>
            </p:nvSpPr>
            <p:spPr bwMode="auto">
              <a:xfrm>
                <a:off x="5382930" y="2445189"/>
                <a:ext cx="1370041" cy="76478"/>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14" name="íşļïdè">
                <a:extLst>
                  <a:ext uri="{FF2B5EF4-FFF2-40B4-BE49-F238E27FC236}">
                    <a16:creationId xmlns:a16="http://schemas.microsoft.com/office/drawing/2014/main" id="{CA18B2D2-ABEE-490D-B557-46891625EA95}"/>
                  </a:ext>
                </a:extLst>
              </p:cNvPr>
              <p:cNvSpPr/>
              <p:nvPr/>
            </p:nvSpPr>
            <p:spPr bwMode="auto">
              <a:xfrm>
                <a:off x="5285302" y="3715087"/>
                <a:ext cx="179260" cy="1176263"/>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5" name="ïşlîdè">
                <a:extLst>
                  <a:ext uri="{FF2B5EF4-FFF2-40B4-BE49-F238E27FC236}">
                    <a16:creationId xmlns:a16="http://schemas.microsoft.com/office/drawing/2014/main" id="{C02A60B4-6EB3-4D46-BAB7-4CDD968520B1}"/>
                  </a:ext>
                </a:extLst>
              </p:cNvPr>
              <p:cNvSpPr/>
              <p:nvPr/>
            </p:nvSpPr>
            <p:spPr bwMode="auto">
              <a:xfrm>
                <a:off x="5285302" y="2520698"/>
                <a:ext cx="132934" cy="1194391"/>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3175">
                <a:solidFill>
                  <a:schemeClr val="bg1">
                    <a:lumMod val="65000"/>
                  </a:scheme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6" name="ïṡļiḑé">
                <a:extLst>
                  <a:ext uri="{FF2B5EF4-FFF2-40B4-BE49-F238E27FC236}">
                    <a16:creationId xmlns:a16="http://schemas.microsoft.com/office/drawing/2014/main" id="{17699D18-E014-4658-B98B-4D541B891551}"/>
                  </a:ext>
                </a:extLst>
              </p:cNvPr>
              <p:cNvSpPr/>
              <p:nvPr/>
            </p:nvSpPr>
            <p:spPr bwMode="auto">
              <a:xfrm>
                <a:off x="5998313" y="4220638"/>
                <a:ext cx="302136" cy="761349"/>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7" name="îṡḻiḋe">
                <a:extLst>
                  <a:ext uri="{FF2B5EF4-FFF2-40B4-BE49-F238E27FC236}">
                    <a16:creationId xmlns:a16="http://schemas.microsoft.com/office/drawing/2014/main" id="{3E6AAEFA-1BBC-438D-B051-361FAA228BA5}"/>
                  </a:ext>
                </a:extLst>
              </p:cNvPr>
              <p:cNvSpPr/>
              <p:nvPr/>
            </p:nvSpPr>
            <p:spPr bwMode="auto">
              <a:xfrm>
                <a:off x="5998315" y="2451210"/>
                <a:ext cx="332336" cy="1769431"/>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18" name="ïṧḷiḍê">
                <a:extLst>
                  <a:ext uri="{FF2B5EF4-FFF2-40B4-BE49-F238E27FC236}">
                    <a16:creationId xmlns:a16="http://schemas.microsoft.com/office/drawing/2014/main" id="{F11B3762-BD57-462E-B0EB-D32D9F8AE121}"/>
                  </a:ext>
                </a:extLst>
              </p:cNvPr>
              <p:cNvSpPr/>
              <p:nvPr/>
            </p:nvSpPr>
            <p:spPr bwMode="auto">
              <a:xfrm>
                <a:off x="6032555" y="2295113"/>
                <a:ext cx="18127" cy="156097"/>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19" name="ïṧļíďè">
                <a:extLst>
                  <a:ext uri="{FF2B5EF4-FFF2-40B4-BE49-F238E27FC236}">
                    <a16:creationId xmlns:a16="http://schemas.microsoft.com/office/drawing/2014/main" id="{D00B4DE8-A58E-446C-8251-4B25F4799494}"/>
                  </a:ext>
                </a:extLst>
              </p:cNvPr>
              <p:cNvSpPr/>
              <p:nvPr/>
            </p:nvSpPr>
            <p:spPr bwMode="auto">
              <a:xfrm flipH="1">
                <a:off x="4821039" y="2514574"/>
                <a:ext cx="554911" cy="527788"/>
              </a:xfrm>
              <a:prstGeom prst="line">
                <a:avLst/>
              </a:pr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0" name="îš1îḍe">
                <a:extLst>
                  <a:ext uri="{FF2B5EF4-FFF2-40B4-BE49-F238E27FC236}">
                    <a16:creationId xmlns:a16="http://schemas.microsoft.com/office/drawing/2014/main" id="{26F6F782-6416-4679-ADFA-91B06B33B617}"/>
                  </a:ext>
                </a:extLst>
              </p:cNvPr>
              <p:cNvSpPr/>
              <p:nvPr/>
            </p:nvSpPr>
            <p:spPr bwMode="auto">
              <a:xfrm flipH="1" flipV="1">
                <a:off x="7266227" y="3534822"/>
                <a:ext cx="157104" cy="7150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1" name="íṣḷîḑê">
                <a:extLst>
                  <a:ext uri="{FF2B5EF4-FFF2-40B4-BE49-F238E27FC236}">
                    <a16:creationId xmlns:a16="http://schemas.microsoft.com/office/drawing/2014/main" id="{BA8F48C4-ADF5-4BC3-9F73-EB058901F77D}"/>
                  </a:ext>
                </a:extLst>
              </p:cNvPr>
              <p:cNvSpPr/>
              <p:nvPr/>
            </p:nvSpPr>
            <p:spPr bwMode="auto">
              <a:xfrm flipH="1" flipV="1">
                <a:off x="6742880" y="2465214"/>
                <a:ext cx="178925" cy="465363"/>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2" name="íŝḷiḍe">
                <a:extLst>
                  <a:ext uri="{FF2B5EF4-FFF2-40B4-BE49-F238E27FC236}">
                    <a16:creationId xmlns:a16="http://schemas.microsoft.com/office/drawing/2014/main" id="{315DF312-BBFB-4B16-AFBD-265183EE1942}"/>
                  </a:ext>
                </a:extLst>
              </p:cNvPr>
              <p:cNvSpPr/>
              <p:nvPr/>
            </p:nvSpPr>
            <p:spPr bwMode="auto">
              <a:xfrm flipH="1" flipV="1">
                <a:off x="6921806" y="2930578"/>
                <a:ext cx="344421" cy="604245"/>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3" name="íšľíḍè">
                <a:extLst>
                  <a:ext uri="{FF2B5EF4-FFF2-40B4-BE49-F238E27FC236}">
                    <a16:creationId xmlns:a16="http://schemas.microsoft.com/office/drawing/2014/main" id="{209C0537-D922-4692-A9D8-C05CC342B41F}"/>
                  </a:ext>
                </a:extLst>
              </p:cNvPr>
              <p:cNvSpPr/>
              <p:nvPr/>
            </p:nvSpPr>
            <p:spPr bwMode="auto">
              <a:xfrm flipH="1" flipV="1">
                <a:off x="7266227" y="3534822"/>
                <a:ext cx="15105" cy="813715"/>
              </a:xfrm>
              <a:prstGeom prst="line">
                <a:avLst/>
              </a:pr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4" name="îslíḍè">
                <a:extLst>
                  <a:ext uri="{FF2B5EF4-FFF2-40B4-BE49-F238E27FC236}">
                    <a16:creationId xmlns:a16="http://schemas.microsoft.com/office/drawing/2014/main" id="{87D3694B-E803-4B00-9815-23296E21E720}"/>
                  </a:ext>
                </a:extLst>
              </p:cNvPr>
              <p:cNvSpPr/>
              <p:nvPr/>
            </p:nvSpPr>
            <p:spPr bwMode="auto">
              <a:xfrm>
                <a:off x="5998315" y="4220639"/>
                <a:ext cx="1283019" cy="242706"/>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25" name="îṥḻîḓé">
                <a:extLst>
                  <a:ext uri="{FF2B5EF4-FFF2-40B4-BE49-F238E27FC236}">
                    <a16:creationId xmlns:a16="http://schemas.microsoft.com/office/drawing/2014/main" id="{7F6532EB-D7B8-4C31-9EF9-12E96FCCC97F}"/>
                  </a:ext>
                </a:extLst>
              </p:cNvPr>
              <p:cNvSpPr/>
              <p:nvPr/>
            </p:nvSpPr>
            <p:spPr bwMode="auto">
              <a:xfrm>
                <a:off x="5285302" y="3715087"/>
                <a:ext cx="713012" cy="50555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6" name="íṡḻíḑe">
                <a:extLst>
                  <a:ext uri="{FF2B5EF4-FFF2-40B4-BE49-F238E27FC236}">
                    <a16:creationId xmlns:a16="http://schemas.microsoft.com/office/drawing/2014/main" id="{B9D5C35A-A506-46F3-85F3-3464959B429E}"/>
                  </a:ext>
                </a:extLst>
              </p:cNvPr>
              <p:cNvSpPr/>
              <p:nvPr/>
            </p:nvSpPr>
            <p:spPr bwMode="auto">
              <a:xfrm>
                <a:off x="4821039" y="3042362"/>
                <a:ext cx="464263" cy="672726"/>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7" name="ïṣľíḓê">
                <a:extLst>
                  <a:ext uri="{FF2B5EF4-FFF2-40B4-BE49-F238E27FC236}">
                    <a16:creationId xmlns:a16="http://schemas.microsoft.com/office/drawing/2014/main" id="{CF107145-C13D-42ED-A13E-1186B7527FC9}"/>
                  </a:ext>
                </a:extLst>
              </p:cNvPr>
              <p:cNvSpPr/>
              <p:nvPr/>
            </p:nvSpPr>
            <p:spPr bwMode="auto">
              <a:xfrm flipH="1">
                <a:off x="4821039" y="2891301"/>
                <a:ext cx="597198" cy="151061"/>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8" name="ïś1ïdé">
                <a:extLst>
                  <a:ext uri="{FF2B5EF4-FFF2-40B4-BE49-F238E27FC236}">
                    <a16:creationId xmlns:a16="http://schemas.microsoft.com/office/drawing/2014/main" id="{CEB519F1-CB5B-4986-AC37-558EC1B6AA76}"/>
                  </a:ext>
                </a:extLst>
              </p:cNvPr>
              <p:cNvSpPr/>
              <p:nvPr/>
            </p:nvSpPr>
            <p:spPr bwMode="auto">
              <a:xfrm flipH="1">
                <a:off x="5418237" y="2451210"/>
                <a:ext cx="632445" cy="44009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9" name="í$lïḓê">
                <a:extLst>
                  <a:ext uri="{FF2B5EF4-FFF2-40B4-BE49-F238E27FC236}">
                    <a16:creationId xmlns:a16="http://schemas.microsoft.com/office/drawing/2014/main" id="{8DB6A508-A3CE-42BF-9C2A-BAEC5DC863B9}"/>
                  </a:ext>
                </a:extLst>
              </p:cNvPr>
              <p:cNvSpPr/>
              <p:nvPr/>
            </p:nvSpPr>
            <p:spPr bwMode="auto">
              <a:xfrm flipH="1" flipV="1">
                <a:off x="6050682" y="2451210"/>
                <a:ext cx="871123" cy="479368"/>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0" name="ïSḻïḓè">
                <a:extLst>
                  <a:ext uri="{FF2B5EF4-FFF2-40B4-BE49-F238E27FC236}">
                    <a16:creationId xmlns:a16="http://schemas.microsoft.com/office/drawing/2014/main" id="{94E6E0A2-2AF5-426B-9B2C-23D84EEA1CAE}"/>
                  </a:ext>
                </a:extLst>
              </p:cNvPr>
              <p:cNvSpPr/>
              <p:nvPr/>
            </p:nvSpPr>
            <p:spPr bwMode="auto">
              <a:xfrm>
                <a:off x="6921806" y="2930578"/>
                <a:ext cx="422973" cy="589139"/>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1" name="ïśļiḓe">
                <a:extLst>
                  <a:ext uri="{FF2B5EF4-FFF2-40B4-BE49-F238E27FC236}">
                    <a16:creationId xmlns:a16="http://schemas.microsoft.com/office/drawing/2014/main" id="{1E87FD7E-5C2B-47CD-B590-D73F9DF9BCB6}"/>
                  </a:ext>
                </a:extLst>
              </p:cNvPr>
              <p:cNvSpPr/>
              <p:nvPr/>
            </p:nvSpPr>
            <p:spPr bwMode="auto">
              <a:xfrm>
                <a:off x="6905693" y="2930578"/>
                <a:ext cx="362549" cy="1532768"/>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2" name="ïṩ1îḍè">
                <a:extLst>
                  <a:ext uri="{FF2B5EF4-FFF2-40B4-BE49-F238E27FC236}">
                    <a16:creationId xmlns:a16="http://schemas.microsoft.com/office/drawing/2014/main" id="{796DFEF9-B1BC-49FC-A4C3-EC16358AA9F8}"/>
                  </a:ext>
                </a:extLst>
              </p:cNvPr>
              <p:cNvSpPr/>
              <p:nvPr/>
            </p:nvSpPr>
            <p:spPr bwMode="auto">
              <a:xfrm flipV="1">
                <a:off x="6330650" y="2930578"/>
                <a:ext cx="591155" cy="189329"/>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3" name="íṧlïḑe">
                <a:extLst>
                  <a:ext uri="{FF2B5EF4-FFF2-40B4-BE49-F238E27FC236}">
                    <a16:creationId xmlns:a16="http://schemas.microsoft.com/office/drawing/2014/main" id="{9F0C97BF-FAA4-4A89-A150-DA31EA61C7BF}"/>
                  </a:ext>
                </a:extLst>
              </p:cNvPr>
              <p:cNvSpPr/>
              <p:nvPr/>
            </p:nvSpPr>
            <p:spPr bwMode="auto">
              <a:xfrm flipV="1">
                <a:off x="5285302" y="3119907"/>
                <a:ext cx="1045348" cy="603237"/>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4" name="îṩḷïḓè">
                <a:extLst>
                  <a:ext uri="{FF2B5EF4-FFF2-40B4-BE49-F238E27FC236}">
                    <a16:creationId xmlns:a16="http://schemas.microsoft.com/office/drawing/2014/main" id="{90DB1ED7-5888-4706-B507-448685070A5D}"/>
                  </a:ext>
                </a:extLst>
              </p:cNvPr>
              <p:cNvSpPr/>
              <p:nvPr/>
            </p:nvSpPr>
            <p:spPr bwMode="auto">
              <a:xfrm>
                <a:off x="4874414" y="3723145"/>
                <a:ext cx="555907" cy="789546"/>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5" name="îŝḻíďê">
                <a:extLst>
                  <a:ext uri="{FF2B5EF4-FFF2-40B4-BE49-F238E27FC236}">
                    <a16:creationId xmlns:a16="http://schemas.microsoft.com/office/drawing/2014/main" id="{72444A8F-B8E6-420C-92D9-165ABFC9796A}"/>
                  </a:ext>
                </a:extLst>
              </p:cNvPr>
              <p:cNvSpPr/>
              <p:nvPr/>
            </p:nvSpPr>
            <p:spPr bwMode="auto">
              <a:xfrm flipH="1">
                <a:off x="5430322" y="4220639"/>
                <a:ext cx="567993" cy="292051"/>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6" name="ïš1íḑè">
                <a:extLst>
                  <a:ext uri="{FF2B5EF4-FFF2-40B4-BE49-F238E27FC236}">
                    <a16:creationId xmlns:a16="http://schemas.microsoft.com/office/drawing/2014/main" id="{B9BAC5BF-15B8-4499-A328-62E127039E75}"/>
                  </a:ext>
                </a:extLst>
              </p:cNvPr>
              <p:cNvSpPr/>
              <p:nvPr/>
            </p:nvSpPr>
            <p:spPr bwMode="auto">
              <a:xfrm>
                <a:off x="5998315" y="3534822"/>
                <a:ext cx="1267912" cy="685818"/>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7" name="ïSľîḍè">
                <a:extLst>
                  <a:ext uri="{FF2B5EF4-FFF2-40B4-BE49-F238E27FC236}">
                    <a16:creationId xmlns:a16="http://schemas.microsoft.com/office/drawing/2014/main" id="{4C4911A9-6E7E-4829-B192-9C36EE628A82}"/>
                  </a:ext>
                </a:extLst>
              </p:cNvPr>
              <p:cNvSpPr/>
              <p:nvPr/>
            </p:nvSpPr>
            <p:spPr bwMode="auto">
              <a:xfrm>
                <a:off x="5474633" y="4777551"/>
                <a:ext cx="1296111" cy="116821"/>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38" name="îSlîdê">
                <a:extLst>
                  <a:ext uri="{FF2B5EF4-FFF2-40B4-BE49-F238E27FC236}">
                    <a16:creationId xmlns:a16="http://schemas.microsoft.com/office/drawing/2014/main" id="{8F016058-CE76-4BBD-9BA9-EABAC3481436}"/>
                  </a:ext>
                </a:extLst>
              </p:cNvPr>
              <p:cNvSpPr/>
              <p:nvPr/>
            </p:nvSpPr>
            <p:spPr bwMode="auto">
              <a:xfrm>
                <a:off x="5430322" y="4463343"/>
                <a:ext cx="1483427" cy="352476"/>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55000" lnSpcReduction="20000"/>
              </a:bodyPr>
              <a:lstStyle/>
              <a:p>
                <a:pPr algn="ctr"/>
                <a:endParaRPr/>
              </a:p>
            </p:txBody>
          </p:sp>
          <p:sp>
            <p:nvSpPr>
              <p:cNvPr id="39" name="ïṩľîďê">
                <a:extLst>
                  <a:ext uri="{FF2B5EF4-FFF2-40B4-BE49-F238E27FC236}">
                    <a16:creationId xmlns:a16="http://schemas.microsoft.com/office/drawing/2014/main" id="{8C0D69BD-86B8-4095-99CA-E3B397BD3736}"/>
                  </a:ext>
                </a:extLst>
              </p:cNvPr>
              <p:cNvSpPr/>
              <p:nvPr/>
            </p:nvSpPr>
            <p:spPr bwMode="auto">
              <a:xfrm>
                <a:off x="6330650" y="3119907"/>
                <a:ext cx="576049" cy="555905"/>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40" name="ïsḻiḑé">
                <a:extLst>
                  <a:ext uri="{FF2B5EF4-FFF2-40B4-BE49-F238E27FC236}">
                    <a16:creationId xmlns:a16="http://schemas.microsoft.com/office/drawing/2014/main" id="{9FF554B6-B8E3-44AA-8D5D-637DB7D2BF72}"/>
                  </a:ext>
                </a:extLst>
              </p:cNvPr>
              <p:cNvSpPr/>
              <p:nvPr/>
            </p:nvSpPr>
            <p:spPr bwMode="auto">
              <a:xfrm>
                <a:off x="5418237" y="2891301"/>
                <a:ext cx="912413" cy="228606"/>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grpSp>
      </p:grpSp>
    </p:spTree>
    <p:extLst>
      <p:ext uri="{BB962C8B-B14F-4D97-AF65-F5344CB8AC3E}">
        <p14:creationId xmlns:p14="http://schemas.microsoft.com/office/powerpoint/2010/main" val="851052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MENU</a:t>
            </a:r>
            <a:endParaRPr lang="zh-CN" altLang="en-US" dirty="0"/>
          </a:p>
        </p:txBody>
      </p:sp>
      <p:sp>
        <p:nvSpPr>
          <p:cNvPr id="3" name="文本框 2">
            <a:extLst>
              <a:ext uri="{FF2B5EF4-FFF2-40B4-BE49-F238E27FC236}">
                <a16:creationId xmlns:a16="http://schemas.microsoft.com/office/drawing/2014/main" id="{D3910196-C9F8-4E6D-8F14-5607DF3D0F2E}"/>
              </a:ext>
            </a:extLst>
          </p:cNvPr>
          <p:cNvSpPr txBox="1"/>
          <p:nvPr/>
        </p:nvSpPr>
        <p:spPr>
          <a:xfrm>
            <a:off x="2266792" y="2413552"/>
            <a:ext cx="412292" cy="338554"/>
          </a:xfrm>
          <a:prstGeom prst="rect">
            <a:avLst/>
          </a:prstGeom>
          <a:noFill/>
        </p:spPr>
        <p:txBody>
          <a:bodyPr wrap="none" rtlCol="0" anchor="ctr">
            <a:spAutoFit/>
          </a:bodyPr>
          <a:lstStyle/>
          <a:p>
            <a:r>
              <a:rPr lang="en-GB" sz="1600" dirty="0">
                <a:solidFill>
                  <a:schemeClr val="tx1">
                    <a:alpha val="50000"/>
                  </a:schemeClr>
                </a:solidFill>
              </a:rPr>
              <a:t>01</a:t>
            </a:r>
          </a:p>
        </p:txBody>
      </p:sp>
      <p:sp>
        <p:nvSpPr>
          <p:cNvPr id="4" name="文本框 3">
            <a:extLst>
              <a:ext uri="{FF2B5EF4-FFF2-40B4-BE49-F238E27FC236}">
                <a16:creationId xmlns:a16="http://schemas.microsoft.com/office/drawing/2014/main" id="{E87EFE85-5912-4C11-9E8C-37A2DC0953D0}"/>
              </a:ext>
            </a:extLst>
          </p:cNvPr>
          <p:cNvSpPr txBox="1"/>
          <p:nvPr/>
        </p:nvSpPr>
        <p:spPr>
          <a:xfrm>
            <a:off x="2898268" y="2369149"/>
            <a:ext cx="4240147" cy="396583"/>
          </a:xfrm>
          <a:prstGeom prst="rect">
            <a:avLst/>
          </a:prstGeom>
          <a:noFill/>
        </p:spPr>
        <p:txBody>
          <a:bodyPr wrap="square" rtlCol="0" anchor="ctr">
            <a:spAutoFit/>
          </a:bodyPr>
          <a:lstStyle/>
          <a:p>
            <a:pPr>
              <a:lnSpc>
                <a:spcPct val="120000"/>
              </a:lnSpc>
            </a:pPr>
            <a:r>
              <a:rPr lang="en-US" altLang="zh-CN" b="1" dirty="0" smtClean="0">
                <a:solidFill>
                  <a:sysClr val="windowText" lastClr="000000"/>
                </a:solidFill>
                <a:latin typeface="+mj-ea"/>
              </a:rPr>
              <a:t>Docker</a:t>
            </a:r>
            <a:r>
              <a:rPr lang="zh-CN" altLang="en-US" b="1" dirty="0" smtClean="0">
                <a:solidFill>
                  <a:sysClr val="windowText" lastClr="000000"/>
                </a:solidFill>
                <a:latin typeface="+mj-ea"/>
              </a:rPr>
              <a:t>概念</a:t>
            </a:r>
            <a:r>
              <a:rPr lang="en-US" altLang="zh-CN" b="1" dirty="0" smtClean="0">
                <a:solidFill>
                  <a:sysClr val="windowText" lastClr="000000"/>
                </a:solidFill>
                <a:latin typeface="+mj-ea"/>
              </a:rPr>
              <a:t>/</a:t>
            </a:r>
            <a:r>
              <a:rPr lang="zh-CN" altLang="en-US" b="1" dirty="0" smtClean="0">
                <a:solidFill>
                  <a:sysClr val="windowText" lastClr="000000"/>
                </a:solidFill>
                <a:latin typeface="+mj-ea"/>
              </a:rPr>
              <a:t>组成</a:t>
            </a:r>
            <a:endParaRPr lang="zh-CN" altLang="en-US" sz="1400" b="1" dirty="0">
              <a:solidFill>
                <a:sysClr val="windowText" lastClr="000000"/>
              </a:solidFill>
              <a:latin typeface="+mj-ea"/>
            </a:endParaRPr>
          </a:p>
        </p:txBody>
      </p:sp>
      <p:cxnSp>
        <p:nvCxnSpPr>
          <p:cNvPr id="5" name="直接连接符 4">
            <a:extLst>
              <a:ext uri="{FF2B5EF4-FFF2-40B4-BE49-F238E27FC236}">
                <a16:creationId xmlns:a16="http://schemas.microsoft.com/office/drawing/2014/main" id="{F9D00959-DDC8-4E8D-B73F-17439400C79A}"/>
              </a:ext>
            </a:extLst>
          </p:cNvPr>
          <p:cNvCxnSpPr/>
          <p:nvPr/>
        </p:nvCxnSpPr>
        <p:spPr>
          <a:xfrm>
            <a:off x="2344091" y="2967497"/>
            <a:ext cx="4794325" cy="0"/>
          </a:xfrm>
          <a:prstGeom prst="line">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4F774F-236C-4CC2-992D-A06592CAAEC2}"/>
              </a:ext>
            </a:extLst>
          </p:cNvPr>
          <p:cNvSpPr txBox="1"/>
          <p:nvPr/>
        </p:nvSpPr>
        <p:spPr>
          <a:xfrm>
            <a:off x="2266792" y="3213667"/>
            <a:ext cx="412292" cy="338554"/>
          </a:xfrm>
          <a:prstGeom prst="rect">
            <a:avLst/>
          </a:prstGeom>
          <a:noFill/>
        </p:spPr>
        <p:txBody>
          <a:bodyPr wrap="none" rtlCol="0" anchor="ctr">
            <a:spAutoFit/>
          </a:bodyPr>
          <a:lstStyle/>
          <a:p>
            <a:r>
              <a:rPr lang="en-GB" sz="1600" dirty="0">
                <a:solidFill>
                  <a:schemeClr val="tx1">
                    <a:alpha val="50000"/>
                  </a:schemeClr>
                </a:solidFill>
              </a:rPr>
              <a:t>02</a:t>
            </a:r>
          </a:p>
        </p:txBody>
      </p:sp>
      <p:sp>
        <p:nvSpPr>
          <p:cNvPr id="7" name="文本框 6">
            <a:extLst>
              <a:ext uri="{FF2B5EF4-FFF2-40B4-BE49-F238E27FC236}">
                <a16:creationId xmlns:a16="http://schemas.microsoft.com/office/drawing/2014/main" id="{51FFEDB5-2F5C-4455-89D8-281770C6FCA4}"/>
              </a:ext>
            </a:extLst>
          </p:cNvPr>
          <p:cNvSpPr txBox="1"/>
          <p:nvPr/>
        </p:nvSpPr>
        <p:spPr>
          <a:xfrm>
            <a:off x="2898268" y="3182889"/>
            <a:ext cx="4240147" cy="369332"/>
          </a:xfrm>
          <a:prstGeom prst="rect">
            <a:avLst/>
          </a:prstGeom>
          <a:noFill/>
        </p:spPr>
        <p:txBody>
          <a:bodyPr wrap="square" rtlCol="0" anchor="ctr">
            <a:spAutoFit/>
          </a:bodyPr>
          <a:lstStyle/>
          <a:p>
            <a:r>
              <a:rPr lang="en-US" altLang="zh-CN" b="1" dirty="0" smtClean="0">
                <a:solidFill>
                  <a:sysClr val="windowText" lastClr="000000"/>
                </a:solidFill>
                <a:latin typeface="+mj-ea"/>
              </a:rPr>
              <a:t>Docker</a:t>
            </a:r>
            <a:r>
              <a:rPr lang="zh-CN" altLang="en-US" b="1" dirty="0">
                <a:solidFill>
                  <a:sysClr val="windowText" lastClr="000000"/>
                </a:solidFill>
                <a:latin typeface="+mj-ea"/>
              </a:rPr>
              <a:t>映像</a:t>
            </a:r>
            <a:endParaRPr lang="en-GB" dirty="0"/>
          </a:p>
        </p:txBody>
      </p:sp>
      <p:cxnSp>
        <p:nvCxnSpPr>
          <p:cNvPr id="8" name="直接连接符 7">
            <a:extLst>
              <a:ext uri="{FF2B5EF4-FFF2-40B4-BE49-F238E27FC236}">
                <a16:creationId xmlns:a16="http://schemas.microsoft.com/office/drawing/2014/main" id="{99A12039-DD22-4759-BE1A-8641706D56F3}"/>
              </a:ext>
            </a:extLst>
          </p:cNvPr>
          <p:cNvCxnSpPr/>
          <p:nvPr/>
        </p:nvCxnSpPr>
        <p:spPr>
          <a:xfrm>
            <a:off x="2344091" y="3767612"/>
            <a:ext cx="4794325" cy="0"/>
          </a:xfrm>
          <a:prstGeom prst="line">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5420B49-8C16-461D-BD77-6628EEAD4153}"/>
              </a:ext>
            </a:extLst>
          </p:cNvPr>
          <p:cNvSpPr txBox="1"/>
          <p:nvPr/>
        </p:nvSpPr>
        <p:spPr>
          <a:xfrm>
            <a:off x="2266792" y="4013782"/>
            <a:ext cx="412292" cy="338554"/>
          </a:xfrm>
          <a:prstGeom prst="rect">
            <a:avLst/>
          </a:prstGeom>
          <a:noFill/>
        </p:spPr>
        <p:txBody>
          <a:bodyPr wrap="none" rtlCol="0" anchor="ctr">
            <a:spAutoFit/>
          </a:bodyPr>
          <a:lstStyle/>
          <a:p>
            <a:r>
              <a:rPr lang="en-GB" sz="1600" dirty="0">
                <a:solidFill>
                  <a:schemeClr val="tx1">
                    <a:alpha val="50000"/>
                  </a:schemeClr>
                </a:solidFill>
              </a:rPr>
              <a:t>03</a:t>
            </a:r>
          </a:p>
        </p:txBody>
      </p:sp>
      <p:sp>
        <p:nvSpPr>
          <p:cNvPr id="10" name="文本框 9">
            <a:extLst>
              <a:ext uri="{FF2B5EF4-FFF2-40B4-BE49-F238E27FC236}">
                <a16:creationId xmlns:a16="http://schemas.microsoft.com/office/drawing/2014/main" id="{FF40DBD7-7C71-4513-87E3-9564CD3A8864}"/>
              </a:ext>
            </a:extLst>
          </p:cNvPr>
          <p:cNvSpPr txBox="1"/>
          <p:nvPr/>
        </p:nvSpPr>
        <p:spPr>
          <a:xfrm>
            <a:off x="2898268" y="3983004"/>
            <a:ext cx="4240147" cy="369332"/>
          </a:xfrm>
          <a:prstGeom prst="rect">
            <a:avLst/>
          </a:prstGeom>
          <a:noFill/>
        </p:spPr>
        <p:txBody>
          <a:bodyPr wrap="square" rtlCol="0" anchor="ctr">
            <a:spAutoFit/>
          </a:bodyPr>
          <a:lstStyle/>
          <a:p>
            <a:r>
              <a:rPr lang="en-US" altLang="zh-CN" b="1" dirty="0" smtClean="0">
                <a:solidFill>
                  <a:sysClr val="windowText" lastClr="000000"/>
                </a:solidFill>
                <a:latin typeface="+mj-ea"/>
              </a:rPr>
              <a:t>Docker</a:t>
            </a:r>
            <a:r>
              <a:rPr lang="zh-CN" altLang="en-US" b="1" dirty="0">
                <a:solidFill>
                  <a:sysClr val="windowText" lastClr="000000"/>
                </a:solidFill>
                <a:latin typeface="+mj-ea"/>
              </a:rPr>
              <a:t>容器</a:t>
            </a:r>
            <a:endParaRPr lang="en-GB" dirty="0"/>
          </a:p>
        </p:txBody>
      </p:sp>
      <p:cxnSp>
        <p:nvCxnSpPr>
          <p:cNvPr id="11" name="直接连接符 10">
            <a:extLst>
              <a:ext uri="{FF2B5EF4-FFF2-40B4-BE49-F238E27FC236}">
                <a16:creationId xmlns:a16="http://schemas.microsoft.com/office/drawing/2014/main" id="{D9CF1EED-4CAB-418F-8B51-8B57FE9DEE84}"/>
              </a:ext>
            </a:extLst>
          </p:cNvPr>
          <p:cNvCxnSpPr/>
          <p:nvPr/>
        </p:nvCxnSpPr>
        <p:spPr>
          <a:xfrm>
            <a:off x="2344091" y="4567727"/>
            <a:ext cx="4794325" cy="0"/>
          </a:xfrm>
          <a:prstGeom prst="line">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grpSp>
        <p:nvGrpSpPr>
          <p:cNvPr id="12" name="íśḷiḓe">
            <a:extLst>
              <a:ext uri="{FF2B5EF4-FFF2-40B4-BE49-F238E27FC236}">
                <a16:creationId xmlns:a16="http://schemas.microsoft.com/office/drawing/2014/main" id="{317596DE-3F24-44A4-B952-3643A07B8640}"/>
              </a:ext>
            </a:extLst>
          </p:cNvPr>
          <p:cNvGrpSpPr/>
          <p:nvPr/>
        </p:nvGrpSpPr>
        <p:grpSpPr>
          <a:xfrm>
            <a:off x="7932494" y="2130521"/>
            <a:ext cx="2654661" cy="2686874"/>
            <a:chOff x="4768670" y="2295113"/>
            <a:chExt cx="2654661" cy="2686874"/>
          </a:xfrm>
        </p:grpSpPr>
        <p:sp>
          <p:nvSpPr>
            <p:cNvPr id="13" name="íṥ1iḍè">
              <a:extLst>
                <a:ext uri="{FF2B5EF4-FFF2-40B4-BE49-F238E27FC236}">
                  <a16:creationId xmlns:a16="http://schemas.microsoft.com/office/drawing/2014/main" id="{12842D41-7F02-4FED-9E3D-1FEAC18460E3}"/>
                </a:ext>
              </a:extLst>
            </p:cNvPr>
            <p:cNvSpPr/>
            <p:nvPr/>
          </p:nvSpPr>
          <p:spPr>
            <a:xfrm>
              <a:off x="4964103" y="2506671"/>
              <a:ext cx="2263789" cy="226378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grpSp>
          <p:nvGrpSpPr>
            <p:cNvPr id="14" name="íšļiďè">
              <a:extLst>
                <a:ext uri="{FF2B5EF4-FFF2-40B4-BE49-F238E27FC236}">
                  <a16:creationId xmlns:a16="http://schemas.microsoft.com/office/drawing/2014/main" id="{A4FFE536-2A20-453A-BA78-5104F0A14037}"/>
                </a:ext>
              </a:extLst>
            </p:cNvPr>
            <p:cNvGrpSpPr/>
            <p:nvPr/>
          </p:nvGrpSpPr>
          <p:grpSpPr>
            <a:xfrm>
              <a:off x="4768670" y="2295113"/>
              <a:ext cx="2654661" cy="2686874"/>
              <a:chOff x="4768670" y="2295113"/>
              <a:chExt cx="2654661" cy="2686874"/>
            </a:xfrm>
          </p:grpSpPr>
          <p:sp>
            <p:nvSpPr>
              <p:cNvPr id="15" name="íṣḷïḑe">
                <a:extLst>
                  <a:ext uri="{FF2B5EF4-FFF2-40B4-BE49-F238E27FC236}">
                    <a16:creationId xmlns:a16="http://schemas.microsoft.com/office/drawing/2014/main" id="{20A4A6A8-FD61-492F-AE47-8B328B0A0AB9}"/>
                  </a:ext>
                </a:extLst>
              </p:cNvPr>
              <p:cNvSpPr/>
              <p:nvPr/>
            </p:nvSpPr>
            <p:spPr bwMode="auto">
              <a:xfrm flipH="1" flipV="1">
                <a:off x="6032555" y="2295113"/>
                <a:ext cx="717040" cy="169188"/>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16" name="íSļïde">
                <a:extLst>
                  <a:ext uri="{FF2B5EF4-FFF2-40B4-BE49-F238E27FC236}">
                    <a16:creationId xmlns:a16="http://schemas.microsoft.com/office/drawing/2014/main" id="{FF5D4098-B1CA-4D81-8664-6AD2280688D4}"/>
                  </a:ext>
                </a:extLst>
              </p:cNvPr>
              <p:cNvSpPr/>
              <p:nvPr/>
            </p:nvSpPr>
            <p:spPr bwMode="auto">
              <a:xfrm>
                <a:off x="6749595" y="2464301"/>
                <a:ext cx="673736" cy="114202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17" name="íšļiḋè">
                <a:extLst>
                  <a:ext uri="{FF2B5EF4-FFF2-40B4-BE49-F238E27FC236}">
                    <a16:creationId xmlns:a16="http://schemas.microsoft.com/office/drawing/2014/main" id="{BF7E97F7-631C-490F-AFA7-0654F8507431}"/>
                  </a:ext>
                </a:extLst>
              </p:cNvPr>
              <p:cNvSpPr/>
              <p:nvPr/>
            </p:nvSpPr>
            <p:spPr bwMode="auto">
              <a:xfrm>
                <a:off x="5464562" y="3606324"/>
                <a:ext cx="1958769" cy="1375663"/>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18" name="ïs1îḓé">
                <a:extLst>
                  <a:ext uri="{FF2B5EF4-FFF2-40B4-BE49-F238E27FC236}">
                    <a16:creationId xmlns:a16="http://schemas.microsoft.com/office/drawing/2014/main" id="{DA19844A-AA30-49DE-8762-BF5EB755534B}"/>
                  </a:ext>
                </a:extLst>
              </p:cNvPr>
              <p:cNvSpPr/>
              <p:nvPr/>
            </p:nvSpPr>
            <p:spPr bwMode="auto">
              <a:xfrm>
                <a:off x="4874414" y="4138059"/>
                <a:ext cx="590148" cy="75329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19" name="iśḷíde">
                <a:extLst>
                  <a:ext uri="{FF2B5EF4-FFF2-40B4-BE49-F238E27FC236}">
                    <a16:creationId xmlns:a16="http://schemas.microsoft.com/office/drawing/2014/main" id="{8D60E735-0003-4D0B-AC7E-2BF7AD430A60}"/>
                  </a:ext>
                </a:extLst>
              </p:cNvPr>
              <p:cNvSpPr/>
              <p:nvPr/>
            </p:nvSpPr>
            <p:spPr bwMode="auto">
              <a:xfrm>
                <a:off x="4768670" y="3042301"/>
                <a:ext cx="105745" cy="1095759"/>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20" name="ïSļíḑê">
                <a:extLst>
                  <a:ext uri="{FF2B5EF4-FFF2-40B4-BE49-F238E27FC236}">
                    <a16:creationId xmlns:a16="http://schemas.microsoft.com/office/drawing/2014/main" id="{3C53374B-5C62-4E86-BC63-13D27105D833}"/>
                  </a:ext>
                </a:extLst>
              </p:cNvPr>
              <p:cNvSpPr/>
              <p:nvPr/>
            </p:nvSpPr>
            <p:spPr bwMode="auto">
              <a:xfrm flipH="1">
                <a:off x="5381982" y="2295113"/>
                <a:ext cx="650572" cy="220550"/>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21" name="iŝļiďè">
                <a:extLst>
                  <a:ext uri="{FF2B5EF4-FFF2-40B4-BE49-F238E27FC236}">
                    <a16:creationId xmlns:a16="http://schemas.microsoft.com/office/drawing/2014/main" id="{583B404D-5B0C-47DC-9DA5-9EC9091181C7}"/>
                  </a:ext>
                </a:extLst>
              </p:cNvPr>
              <p:cNvSpPr/>
              <p:nvPr/>
            </p:nvSpPr>
            <p:spPr bwMode="auto">
              <a:xfrm>
                <a:off x="5382930" y="2445189"/>
                <a:ext cx="1370041" cy="76478"/>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dirty="0"/>
              </a:p>
            </p:txBody>
          </p:sp>
          <p:sp>
            <p:nvSpPr>
              <p:cNvPr id="22" name="íşļïdè">
                <a:extLst>
                  <a:ext uri="{FF2B5EF4-FFF2-40B4-BE49-F238E27FC236}">
                    <a16:creationId xmlns:a16="http://schemas.microsoft.com/office/drawing/2014/main" id="{CA18B2D2-ABEE-490D-B557-46891625EA95}"/>
                  </a:ext>
                </a:extLst>
              </p:cNvPr>
              <p:cNvSpPr/>
              <p:nvPr/>
            </p:nvSpPr>
            <p:spPr bwMode="auto">
              <a:xfrm>
                <a:off x="5285302" y="3715087"/>
                <a:ext cx="179260" cy="1176263"/>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23" name="ïşlîdè">
                <a:extLst>
                  <a:ext uri="{FF2B5EF4-FFF2-40B4-BE49-F238E27FC236}">
                    <a16:creationId xmlns:a16="http://schemas.microsoft.com/office/drawing/2014/main" id="{C02A60B4-6EB3-4D46-BAB7-4CDD968520B1}"/>
                  </a:ext>
                </a:extLst>
              </p:cNvPr>
              <p:cNvSpPr/>
              <p:nvPr/>
            </p:nvSpPr>
            <p:spPr bwMode="auto">
              <a:xfrm>
                <a:off x="5285302" y="2520698"/>
                <a:ext cx="132934" cy="1194391"/>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3175">
                <a:solidFill>
                  <a:schemeClr val="bg1">
                    <a:lumMod val="65000"/>
                  </a:scheme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24" name="ïṡļiḑé">
                <a:extLst>
                  <a:ext uri="{FF2B5EF4-FFF2-40B4-BE49-F238E27FC236}">
                    <a16:creationId xmlns:a16="http://schemas.microsoft.com/office/drawing/2014/main" id="{17699D18-E014-4658-B98B-4D541B891551}"/>
                  </a:ext>
                </a:extLst>
              </p:cNvPr>
              <p:cNvSpPr/>
              <p:nvPr/>
            </p:nvSpPr>
            <p:spPr bwMode="auto">
              <a:xfrm>
                <a:off x="5998313" y="4220638"/>
                <a:ext cx="302136" cy="761349"/>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25" name="îṡḻiḋe">
                <a:extLst>
                  <a:ext uri="{FF2B5EF4-FFF2-40B4-BE49-F238E27FC236}">
                    <a16:creationId xmlns:a16="http://schemas.microsoft.com/office/drawing/2014/main" id="{3E6AAEFA-1BBC-438D-B051-361FAA228BA5}"/>
                  </a:ext>
                </a:extLst>
              </p:cNvPr>
              <p:cNvSpPr/>
              <p:nvPr/>
            </p:nvSpPr>
            <p:spPr bwMode="auto">
              <a:xfrm>
                <a:off x="5998315" y="2451210"/>
                <a:ext cx="332336" cy="1769431"/>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26" name="ïṧḷiḍê">
                <a:extLst>
                  <a:ext uri="{FF2B5EF4-FFF2-40B4-BE49-F238E27FC236}">
                    <a16:creationId xmlns:a16="http://schemas.microsoft.com/office/drawing/2014/main" id="{F11B3762-BD57-462E-B0EB-D32D9F8AE121}"/>
                  </a:ext>
                </a:extLst>
              </p:cNvPr>
              <p:cNvSpPr/>
              <p:nvPr/>
            </p:nvSpPr>
            <p:spPr bwMode="auto">
              <a:xfrm>
                <a:off x="6032555" y="2295113"/>
                <a:ext cx="18127" cy="156097"/>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27" name="ïṧļíďè">
                <a:extLst>
                  <a:ext uri="{FF2B5EF4-FFF2-40B4-BE49-F238E27FC236}">
                    <a16:creationId xmlns:a16="http://schemas.microsoft.com/office/drawing/2014/main" id="{D00B4DE8-A58E-446C-8251-4B25F4799494}"/>
                  </a:ext>
                </a:extLst>
              </p:cNvPr>
              <p:cNvSpPr/>
              <p:nvPr/>
            </p:nvSpPr>
            <p:spPr bwMode="auto">
              <a:xfrm flipH="1">
                <a:off x="4821039" y="2514574"/>
                <a:ext cx="554911" cy="527788"/>
              </a:xfrm>
              <a:prstGeom prst="line">
                <a:avLst/>
              </a:pr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28" name="îš1îḍe">
                <a:extLst>
                  <a:ext uri="{FF2B5EF4-FFF2-40B4-BE49-F238E27FC236}">
                    <a16:creationId xmlns:a16="http://schemas.microsoft.com/office/drawing/2014/main" id="{26F6F782-6416-4679-ADFA-91B06B33B617}"/>
                  </a:ext>
                </a:extLst>
              </p:cNvPr>
              <p:cNvSpPr/>
              <p:nvPr/>
            </p:nvSpPr>
            <p:spPr bwMode="auto">
              <a:xfrm flipH="1" flipV="1">
                <a:off x="7266227" y="3534822"/>
                <a:ext cx="157104" cy="7150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29" name="íṣḷîḑê">
                <a:extLst>
                  <a:ext uri="{FF2B5EF4-FFF2-40B4-BE49-F238E27FC236}">
                    <a16:creationId xmlns:a16="http://schemas.microsoft.com/office/drawing/2014/main" id="{BA8F48C4-ADF5-4BC3-9F73-EB058901F77D}"/>
                  </a:ext>
                </a:extLst>
              </p:cNvPr>
              <p:cNvSpPr/>
              <p:nvPr/>
            </p:nvSpPr>
            <p:spPr bwMode="auto">
              <a:xfrm flipH="1" flipV="1">
                <a:off x="6742880" y="2465214"/>
                <a:ext cx="178925" cy="465363"/>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0" name="íŝḷiḍe">
                <a:extLst>
                  <a:ext uri="{FF2B5EF4-FFF2-40B4-BE49-F238E27FC236}">
                    <a16:creationId xmlns:a16="http://schemas.microsoft.com/office/drawing/2014/main" id="{315DF312-BBFB-4B16-AFBD-265183EE1942}"/>
                  </a:ext>
                </a:extLst>
              </p:cNvPr>
              <p:cNvSpPr/>
              <p:nvPr/>
            </p:nvSpPr>
            <p:spPr bwMode="auto">
              <a:xfrm flipH="1" flipV="1">
                <a:off x="6921806" y="2930578"/>
                <a:ext cx="344421" cy="604245"/>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1" name="íšľíḍè">
                <a:extLst>
                  <a:ext uri="{FF2B5EF4-FFF2-40B4-BE49-F238E27FC236}">
                    <a16:creationId xmlns:a16="http://schemas.microsoft.com/office/drawing/2014/main" id="{209C0537-D922-4692-A9D8-C05CC342B41F}"/>
                  </a:ext>
                </a:extLst>
              </p:cNvPr>
              <p:cNvSpPr/>
              <p:nvPr/>
            </p:nvSpPr>
            <p:spPr bwMode="auto">
              <a:xfrm flipH="1" flipV="1">
                <a:off x="7266227" y="3534822"/>
                <a:ext cx="15105" cy="813715"/>
              </a:xfrm>
              <a:prstGeom prst="line">
                <a:avLst/>
              </a:pr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2" name="îslíḍè">
                <a:extLst>
                  <a:ext uri="{FF2B5EF4-FFF2-40B4-BE49-F238E27FC236}">
                    <a16:creationId xmlns:a16="http://schemas.microsoft.com/office/drawing/2014/main" id="{87D3694B-E803-4B00-9815-23296E21E720}"/>
                  </a:ext>
                </a:extLst>
              </p:cNvPr>
              <p:cNvSpPr/>
              <p:nvPr/>
            </p:nvSpPr>
            <p:spPr bwMode="auto">
              <a:xfrm>
                <a:off x="5998315" y="4220639"/>
                <a:ext cx="1283019" cy="242706"/>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62500" lnSpcReduction="20000"/>
              </a:bodyPr>
              <a:lstStyle/>
              <a:p>
                <a:pPr algn="ctr"/>
                <a:endParaRPr dirty="0"/>
              </a:p>
            </p:txBody>
          </p:sp>
          <p:sp>
            <p:nvSpPr>
              <p:cNvPr id="33" name="îṥḻîḓé">
                <a:extLst>
                  <a:ext uri="{FF2B5EF4-FFF2-40B4-BE49-F238E27FC236}">
                    <a16:creationId xmlns:a16="http://schemas.microsoft.com/office/drawing/2014/main" id="{7F6532EB-D7B8-4C31-9EF9-12E96FCCC97F}"/>
                  </a:ext>
                </a:extLst>
              </p:cNvPr>
              <p:cNvSpPr/>
              <p:nvPr/>
            </p:nvSpPr>
            <p:spPr bwMode="auto">
              <a:xfrm>
                <a:off x="5285302" y="3715087"/>
                <a:ext cx="713012" cy="50555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4" name="íṡḻíḑe">
                <a:extLst>
                  <a:ext uri="{FF2B5EF4-FFF2-40B4-BE49-F238E27FC236}">
                    <a16:creationId xmlns:a16="http://schemas.microsoft.com/office/drawing/2014/main" id="{B9D5C35A-A506-46F3-85F3-3464959B429E}"/>
                  </a:ext>
                </a:extLst>
              </p:cNvPr>
              <p:cNvSpPr/>
              <p:nvPr/>
            </p:nvSpPr>
            <p:spPr bwMode="auto">
              <a:xfrm>
                <a:off x="4821039" y="3042362"/>
                <a:ext cx="464263" cy="672726"/>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5" name="ïṣľíḓê">
                <a:extLst>
                  <a:ext uri="{FF2B5EF4-FFF2-40B4-BE49-F238E27FC236}">
                    <a16:creationId xmlns:a16="http://schemas.microsoft.com/office/drawing/2014/main" id="{CF107145-C13D-42ED-A13E-1186B7527FC9}"/>
                  </a:ext>
                </a:extLst>
              </p:cNvPr>
              <p:cNvSpPr/>
              <p:nvPr/>
            </p:nvSpPr>
            <p:spPr bwMode="auto">
              <a:xfrm flipH="1">
                <a:off x="4821039" y="2891301"/>
                <a:ext cx="597198" cy="151061"/>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6" name="ïś1ïdé">
                <a:extLst>
                  <a:ext uri="{FF2B5EF4-FFF2-40B4-BE49-F238E27FC236}">
                    <a16:creationId xmlns:a16="http://schemas.microsoft.com/office/drawing/2014/main" id="{CEB519F1-CB5B-4986-AC37-558EC1B6AA76}"/>
                  </a:ext>
                </a:extLst>
              </p:cNvPr>
              <p:cNvSpPr/>
              <p:nvPr/>
            </p:nvSpPr>
            <p:spPr bwMode="auto">
              <a:xfrm flipH="1">
                <a:off x="5418237" y="2451210"/>
                <a:ext cx="632445" cy="440092"/>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7" name="í$lïḓê">
                <a:extLst>
                  <a:ext uri="{FF2B5EF4-FFF2-40B4-BE49-F238E27FC236}">
                    <a16:creationId xmlns:a16="http://schemas.microsoft.com/office/drawing/2014/main" id="{8DB6A508-A3CE-42BF-9C2A-BAEC5DC863B9}"/>
                  </a:ext>
                </a:extLst>
              </p:cNvPr>
              <p:cNvSpPr/>
              <p:nvPr/>
            </p:nvSpPr>
            <p:spPr bwMode="auto">
              <a:xfrm flipH="1" flipV="1">
                <a:off x="6050682" y="2451210"/>
                <a:ext cx="871123" cy="479368"/>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38" name="ïSḻïḓè">
                <a:extLst>
                  <a:ext uri="{FF2B5EF4-FFF2-40B4-BE49-F238E27FC236}">
                    <a16:creationId xmlns:a16="http://schemas.microsoft.com/office/drawing/2014/main" id="{94E6E0A2-2AF5-426B-9B2C-23D84EEA1CAE}"/>
                  </a:ext>
                </a:extLst>
              </p:cNvPr>
              <p:cNvSpPr/>
              <p:nvPr/>
            </p:nvSpPr>
            <p:spPr bwMode="auto">
              <a:xfrm>
                <a:off x="6921806" y="2930578"/>
                <a:ext cx="422973" cy="589139"/>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39" name="ïśļiḓe">
                <a:extLst>
                  <a:ext uri="{FF2B5EF4-FFF2-40B4-BE49-F238E27FC236}">
                    <a16:creationId xmlns:a16="http://schemas.microsoft.com/office/drawing/2014/main" id="{1E87FD7E-5C2B-47CD-B590-D73F9DF9BCB6}"/>
                  </a:ext>
                </a:extLst>
              </p:cNvPr>
              <p:cNvSpPr/>
              <p:nvPr/>
            </p:nvSpPr>
            <p:spPr bwMode="auto">
              <a:xfrm>
                <a:off x="6905693" y="2930578"/>
                <a:ext cx="362549" cy="1532768"/>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40" name="ïṩ1îḍè">
                <a:extLst>
                  <a:ext uri="{FF2B5EF4-FFF2-40B4-BE49-F238E27FC236}">
                    <a16:creationId xmlns:a16="http://schemas.microsoft.com/office/drawing/2014/main" id="{796DFEF9-B1BC-49FC-A4C3-EC16358AA9F8}"/>
                  </a:ext>
                </a:extLst>
              </p:cNvPr>
              <p:cNvSpPr/>
              <p:nvPr/>
            </p:nvSpPr>
            <p:spPr bwMode="auto">
              <a:xfrm flipV="1">
                <a:off x="6330650" y="2930578"/>
                <a:ext cx="591155" cy="189329"/>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41" name="íṧlïḑe">
                <a:extLst>
                  <a:ext uri="{FF2B5EF4-FFF2-40B4-BE49-F238E27FC236}">
                    <a16:creationId xmlns:a16="http://schemas.microsoft.com/office/drawing/2014/main" id="{9F0C97BF-FAA4-4A89-A150-DA31EA61C7BF}"/>
                  </a:ext>
                </a:extLst>
              </p:cNvPr>
              <p:cNvSpPr/>
              <p:nvPr/>
            </p:nvSpPr>
            <p:spPr bwMode="auto">
              <a:xfrm flipV="1">
                <a:off x="5285302" y="3119907"/>
                <a:ext cx="1045348" cy="603237"/>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42" name="îṩḷïḓè">
                <a:extLst>
                  <a:ext uri="{FF2B5EF4-FFF2-40B4-BE49-F238E27FC236}">
                    <a16:creationId xmlns:a16="http://schemas.microsoft.com/office/drawing/2014/main" id="{90DB1ED7-5888-4706-B507-448685070A5D}"/>
                  </a:ext>
                </a:extLst>
              </p:cNvPr>
              <p:cNvSpPr/>
              <p:nvPr/>
            </p:nvSpPr>
            <p:spPr bwMode="auto">
              <a:xfrm>
                <a:off x="4874414" y="3723145"/>
                <a:ext cx="555907" cy="789546"/>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43" name="îŝḻíďê">
                <a:extLst>
                  <a:ext uri="{FF2B5EF4-FFF2-40B4-BE49-F238E27FC236}">
                    <a16:creationId xmlns:a16="http://schemas.microsoft.com/office/drawing/2014/main" id="{72444A8F-B8E6-420C-92D9-165ABFC9796A}"/>
                  </a:ext>
                </a:extLst>
              </p:cNvPr>
              <p:cNvSpPr/>
              <p:nvPr/>
            </p:nvSpPr>
            <p:spPr bwMode="auto">
              <a:xfrm flipH="1">
                <a:off x="5430322" y="4220639"/>
                <a:ext cx="567993" cy="292051"/>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44" name="ïš1íḑè">
                <a:extLst>
                  <a:ext uri="{FF2B5EF4-FFF2-40B4-BE49-F238E27FC236}">
                    <a16:creationId xmlns:a16="http://schemas.microsoft.com/office/drawing/2014/main" id="{B9BAC5BF-15B8-4499-A328-62E127039E75}"/>
                  </a:ext>
                </a:extLst>
              </p:cNvPr>
              <p:cNvSpPr/>
              <p:nvPr/>
            </p:nvSpPr>
            <p:spPr bwMode="auto">
              <a:xfrm>
                <a:off x="5998315" y="3534822"/>
                <a:ext cx="1267912" cy="685818"/>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dirty="0"/>
              </a:p>
            </p:txBody>
          </p:sp>
          <p:sp>
            <p:nvSpPr>
              <p:cNvPr id="45" name="ïSľîḍè">
                <a:extLst>
                  <a:ext uri="{FF2B5EF4-FFF2-40B4-BE49-F238E27FC236}">
                    <a16:creationId xmlns:a16="http://schemas.microsoft.com/office/drawing/2014/main" id="{4C4911A9-6E7E-4829-B192-9C36EE628A82}"/>
                  </a:ext>
                </a:extLst>
              </p:cNvPr>
              <p:cNvSpPr/>
              <p:nvPr/>
            </p:nvSpPr>
            <p:spPr bwMode="auto">
              <a:xfrm>
                <a:off x="5474633" y="4777551"/>
                <a:ext cx="1296111" cy="116821"/>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3175">
                <a:solidFill>
                  <a:schemeClr val="bg1">
                    <a:lumMod val="65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dirty="0"/>
              </a:p>
            </p:txBody>
          </p:sp>
          <p:sp>
            <p:nvSpPr>
              <p:cNvPr id="46" name="îSlîdê">
                <a:extLst>
                  <a:ext uri="{FF2B5EF4-FFF2-40B4-BE49-F238E27FC236}">
                    <a16:creationId xmlns:a16="http://schemas.microsoft.com/office/drawing/2014/main" id="{8F016058-CE76-4BBD-9BA9-EABAC3481436}"/>
                  </a:ext>
                </a:extLst>
              </p:cNvPr>
              <p:cNvSpPr/>
              <p:nvPr/>
            </p:nvSpPr>
            <p:spPr bwMode="auto">
              <a:xfrm>
                <a:off x="5430322" y="4463343"/>
                <a:ext cx="1483427" cy="352476"/>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3175">
                <a:solidFill>
                  <a:schemeClr val="bg1">
                    <a:lumMod val="65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lnSpcReduction="10000"/>
              </a:bodyPr>
              <a:lstStyle/>
              <a:p>
                <a:pPr algn="ctr"/>
                <a:endParaRPr dirty="0"/>
              </a:p>
            </p:txBody>
          </p:sp>
          <p:sp>
            <p:nvSpPr>
              <p:cNvPr id="47" name="ïṩľîďê">
                <a:extLst>
                  <a:ext uri="{FF2B5EF4-FFF2-40B4-BE49-F238E27FC236}">
                    <a16:creationId xmlns:a16="http://schemas.microsoft.com/office/drawing/2014/main" id="{8C0D69BD-86B8-4095-99CA-E3B397BD3736}"/>
                  </a:ext>
                </a:extLst>
              </p:cNvPr>
              <p:cNvSpPr/>
              <p:nvPr/>
            </p:nvSpPr>
            <p:spPr bwMode="auto">
              <a:xfrm>
                <a:off x="6330650" y="3119907"/>
                <a:ext cx="576049" cy="555905"/>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sp>
            <p:nvSpPr>
              <p:cNvPr id="48" name="ïsḻiḑé">
                <a:extLst>
                  <a:ext uri="{FF2B5EF4-FFF2-40B4-BE49-F238E27FC236}">
                    <a16:creationId xmlns:a16="http://schemas.microsoft.com/office/drawing/2014/main" id="{9FF554B6-B8E3-44AA-8D5D-637DB7D2BF72}"/>
                  </a:ext>
                </a:extLst>
              </p:cNvPr>
              <p:cNvSpPr/>
              <p:nvPr/>
            </p:nvSpPr>
            <p:spPr bwMode="auto">
              <a:xfrm>
                <a:off x="5418237" y="2891301"/>
                <a:ext cx="912413" cy="228606"/>
              </a:xfrm>
              <a:prstGeom prst="line">
                <a:avLst/>
              </a:prstGeom>
              <a:noFill/>
              <a:ln w="3175">
                <a:solidFill>
                  <a:schemeClr val="bg1">
                    <a:lumMod val="65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dirty="0"/>
              </a:p>
            </p:txBody>
          </p:sp>
        </p:grpSp>
      </p:grpSp>
      <p:sp>
        <p:nvSpPr>
          <p:cNvPr id="49" name="文本框 48">
            <a:extLst>
              <a:ext uri="{FF2B5EF4-FFF2-40B4-BE49-F238E27FC236}">
                <a16:creationId xmlns:a16="http://schemas.microsoft.com/office/drawing/2014/main" id="{E5420B49-8C16-461D-BD77-6628EEAD4153}"/>
              </a:ext>
            </a:extLst>
          </p:cNvPr>
          <p:cNvSpPr txBox="1"/>
          <p:nvPr/>
        </p:nvSpPr>
        <p:spPr>
          <a:xfrm>
            <a:off x="2266792" y="4813896"/>
            <a:ext cx="425116" cy="338554"/>
          </a:xfrm>
          <a:prstGeom prst="rect">
            <a:avLst/>
          </a:prstGeom>
          <a:noFill/>
        </p:spPr>
        <p:txBody>
          <a:bodyPr wrap="none" rtlCol="0" anchor="ctr">
            <a:spAutoFit/>
          </a:bodyPr>
          <a:lstStyle/>
          <a:p>
            <a:r>
              <a:rPr lang="en-GB" sz="1600" dirty="0" smtClean="0">
                <a:solidFill>
                  <a:schemeClr val="tx1">
                    <a:alpha val="50000"/>
                  </a:schemeClr>
                </a:solidFill>
              </a:rPr>
              <a:t>04</a:t>
            </a:r>
            <a:endParaRPr lang="en-GB" sz="1600" dirty="0">
              <a:solidFill>
                <a:schemeClr val="tx1">
                  <a:alpha val="50000"/>
                </a:schemeClr>
              </a:solidFill>
            </a:endParaRPr>
          </a:p>
        </p:txBody>
      </p:sp>
      <p:sp>
        <p:nvSpPr>
          <p:cNvPr id="50" name="文本框 49">
            <a:extLst>
              <a:ext uri="{FF2B5EF4-FFF2-40B4-BE49-F238E27FC236}">
                <a16:creationId xmlns:a16="http://schemas.microsoft.com/office/drawing/2014/main" id="{FF40DBD7-7C71-4513-87E3-9564CD3A8864}"/>
              </a:ext>
            </a:extLst>
          </p:cNvPr>
          <p:cNvSpPr txBox="1"/>
          <p:nvPr/>
        </p:nvSpPr>
        <p:spPr>
          <a:xfrm>
            <a:off x="2898268" y="4783118"/>
            <a:ext cx="4240147" cy="369332"/>
          </a:xfrm>
          <a:prstGeom prst="rect">
            <a:avLst/>
          </a:prstGeom>
          <a:noFill/>
        </p:spPr>
        <p:txBody>
          <a:bodyPr wrap="square" rtlCol="0" anchor="ctr">
            <a:spAutoFit/>
          </a:bodyPr>
          <a:lstStyle/>
          <a:p>
            <a:r>
              <a:rPr lang="en-US" altLang="zh-CN" b="1" dirty="0" smtClean="0">
                <a:solidFill>
                  <a:sysClr val="windowText" lastClr="000000"/>
                </a:solidFill>
                <a:latin typeface="+mj-ea"/>
              </a:rPr>
              <a:t>Docker</a:t>
            </a:r>
            <a:r>
              <a:rPr lang="zh-CN" altLang="en-US" b="1" dirty="0" smtClean="0">
                <a:solidFill>
                  <a:sysClr val="windowText" lastClr="000000"/>
                </a:solidFill>
                <a:latin typeface="+mj-ea"/>
              </a:rPr>
              <a:t>对象</a:t>
            </a:r>
            <a:endParaRPr lang="en-GB" dirty="0"/>
          </a:p>
        </p:txBody>
      </p:sp>
    </p:spTree>
    <p:extLst>
      <p:ext uri="{BB962C8B-B14F-4D97-AF65-F5344CB8AC3E}">
        <p14:creationId xmlns:p14="http://schemas.microsoft.com/office/powerpoint/2010/main" val="376872965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0" name="矩形 9"/>
          <p:cNvSpPr/>
          <p:nvPr/>
        </p:nvSpPr>
        <p:spPr>
          <a:xfrm>
            <a:off x="800100" y="4793667"/>
            <a:ext cx="9756011" cy="1410363"/>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3"/>
          <a:stretch>
            <a:fillRect/>
          </a:stretch>
        </p:blipFill>
        <p:spPr>
          <a:xfrm>
            <a:off x="10267159" y="706853"/>
            <a:ext cx="1772527" cy="804659"/>
          </a:xfrm>
          <a:prstGeom prst="rect">
            <a:avLst/>
          </a:prstGeom>
        </p:spPr>
      </p:pic>
      <p:sp>
        <p:nvSpPr>
          <p:cNvPr id="3" name="标题 2"/>
          <p:cNvSpPr>
            <a:spLocks noGrp="1"/>
          </p:cNvSpPr>
          <p:nvPr>
            <p:ph type="title"/>
          </p:nvPr>
        </p:nvSpPr>
        <p:spPr/>
        <p:txBody>
          <a:bodyPr>
            <a:normAutofit/>
          </a:bodyPr>
          <a:lstStyle/>
          <a:p>
            <a:r>
              <a:rPr lang="en-US" altLang="zh-CN" dirty="0" smtClean="0">
                <a:solidFill>
                  <a:sysClr val="windowText" lastClr="000000"/>
                </a:solidFill>
                <a:latin typeface="+mj-ea"/>
              </a:rPr>
              <a:t>Docker</a:t>
            </a:r>
            <a:r>
              <a:rPr lang="zh-CN" altLang="en-US" dirty="0" smtClean="0">
                <a:solidFill>
                  <a:sysClr val="windowText" lastClr="000000"/>
                </a:solidFill>
                <a:latin typeface="+mj-ea"/>
              </a:rPr>
              <a:t>概念 </a:t>
            </a:r>
            <a:endParaRPr lang="zh-CN" altLang="en-US" dirty="0"/>
          </a:p>
        </p:txBody>
      </p:sp>
      <p:sp>
        <p:nvSpPr>
          <p:cNvPr id="4" name="矩形 3"/>
          <p:cNvSpPr/>
          <p:nvPr/>
        </p:nvSpPr>
        <p:spPr>
          <a:xfrm>
            <a:off x="12343373" y="4185633"/>
            <a:ext cx="10132741" cy="2492990"/>
          </a:xfrm>
          <a:prstGeom prst="rect">
            <a:avLst/>
          </a:prstGeom>
        </p:spPr>
        <p:txBody>
          <a:bodyPr wrap="square">
            <a:spAutoFit/>
          </a:bodyPr>
          <a:lstStyle/>
          <a:p>
            <a:pPr>
              <a:buFont typeface="Arial" panose="020B0604020202020204" pitchFamily="34" charset="0"/>
              <a:buChar char="•"/>
            </a:pPr>
            <a:r>
              <a:rPr lang="zh-CN" altLang="en-US" sz="1200" b="1" dirty="0">
                <a:solidFill>
                  <a:srgbClr val="161616"/>
                </a:solidFill>
                <a:latin typeface="Segoe UI" panose="020B0502040204020203" pitchFamily="34" charset="0"/>
              </a:rPr>
              <a:t>托管环境的管理</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这些不同的环境都需要软件和硬件管理。 必须确保每个环境中已安装的软件和已配置的硬件相同。 此外，还需要以一致且易于复制的方式配置每个环境的网络访问、数据存储和安全性等方面。</a:t>
            </a:r>
          </a:p>
          <a:p>
            <a:pPr>
              <a:buFont typeface="Arial" panose="020B0604020202020204" pitchFamily="34" charset="0"/>
              <a:buChar char="•"/>
            </a:pPr>
            <a:r>
              <a:rPr lang="zh-CN" altLang="en-US" sz="1200" b="1" dirty="0">
                <a:solidFill>
                  <a:srgbClr val="161616"/>
                </a:solidFill>
                <a:latin typeface="Segoe UI" panose="020B0502040204020203" pitchFamily="34" charset="0"/>
              </a:rPr>
              <a:t>软件交付的连续性</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将应用程序部署到环境的过程必须始终一致。 每个部署包都必须包含所有系统包、二进制文件、库、配置文件以及将确保应用程序功能完备的其他项。 此外，还需要确保所有这些依赖项都与软件版本和体系结构相匹配。</a:t>
            </a:r>
          </a:p>
          <a:p>
            <a:pPr>
              <a:buFont typeface="Arial" panose="020B0604020202020204" pitchFamily="34" charset="0"/>
              <a:buChar char="•"/>
            </a:pPr>
            <a:r>
              <a:rPr lang="zh-CN" altLang="en-US" sz="1200" b="1" dirty="0">
                <a:solidFill>
                  <a:srgbClr val="161616"/>
                </a:solidFill>
                <a:latin typeface="Segoe UI" panose="020B0502040204020203" pitchFamily="34" charset="0"/>
              </a:rPr>
              <a:t>硬件的高效使用</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每个已部署应用程序都必须通过与在同一硬件上运行的其他应用程序隔离的方式运行。 我们的目标是在每个服务器上运行多个应用程序以充分利用资源，并使这些应用程序不会相互影响。</a:t>
            </a:r>
          </a:p>
          <a:p>
            <a:pPr>
              <a:buFont typeface="Arial" panose="020B0604020202020204" pitchFamily="34" charset="0"/>
              <a:buChar char="•"/>
            </a:pPr>
            <a:r>
              <a:rPr lang="zh-CN" altLang="en-US" sz="1200" b="1" dirty="0">
                <a:solidFill>
                  <a:srgbClr val="161616"/>
                </a:solidFill>
                <a:latin typeface="Segoe UI" panose="020B0502040204020203" pitchFamily="34" charset="0"/>
              </a:rPr>
              <a:t>应用程序可移植性</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应用程序可移植性不可或缺，有多种原因。 托管环境可能出现故障，或者我们可能需要横向扩展应用程序。 在这两种情况下，可能都需要将软件重新部署到新环境。 我们想要将软件从一个主机移动到另一个主机，即使底层基础结构不同。 此类移动需要尽量快速地完成，以便为客户减少停机时间。</a:t>
            </a:r>
            <a:endParaRPr lang="zh-CN" altLang="en-US" sz="1200" b="0" i="0" dirty="0">
              <a:solidFill>
                <a:srgbClr val="161616"/>
              </a:solidFill>
              <a:effectLst/>
              <a:latin typeface="Segoe UI" panose="020B0502040204020203" pitchFamily="34" charset="0"/>
            </a:endParaRPr>
          </a:p>
        </p:txBody>
      </p:sp>
      <p:sp>
        <p:nvSpPr>
          <p:cNvPr id="7" name="矩形 6"/>
          <p:cNvSpPr/>
          <p:nvPr/>
        </p:nvSpPr>
        <p:spPr>
          <a:xfrm>
            <a:off x="1100108" y="1675361"/>
            <a:ext cx="9605541" cy="1754326"/>
          </a:xfrm>
          <a:prstGeom prst="rect">
            <a:avLst/>
          </a:prstGeom>
        </p:spPr>
        <p:txBody>
          <a:bodyPr wrap="square">
            <a:spAutoFit/>
          </a:bodyPr>
          <a:lstStyle/>
          <a:p>
            <a:pPr>
              <a:lnSpc>
                <a:spcPct val="150000"/>
              </a:lnSpc>
            </a:pPr>
            <a:r>
              <a:rPr lang="en-US" altLang="zh-CN" sz="1600" dirty="0">
                <a:latin typeface="+mn-ea"/>
              </a:rPr>
              <a:t>Docker </a:t>
            </a:r>
            <a:r>
              <a:rPr lang="zh-CN" altLang="en-US" sz="1600" dirty="0">
                <a:latin typeface="+mn-ea"/>
              </a:rPr>
              <a:t>的虚拟化是基于 </a:t>
            </a:r>
            <a:r>
              <a:rPr lang="en-US" altLang="zh-CN" sz="1600" dirty="0">
                <a:latin typeface="+mn-ea"/>
              </a:rPr>
              <a:t>Linux </a:t>
            </a:r>
            <a:r>
              <a:rPr lang="zh-CN" altLang="en-US" sz="1600" dirty="0">
                <a:latin typeface="+mn-ea"/>
              </a:rPr>
              <a:t>的 </a:t>
            </a:r>
            <a:r>
              <a:rPr lang="en-US" altLang="zh-CN" sz="1600" dirty="0" err="1">
                <a:latin typeface="+mn-ea"/>
              </a:rPr>
              <a:t>cgroups</a:t>
            </a:r>
            <a:r>
              <a:rPr lang="en-US" altLang="zh-CN" sz="1600" dirty="0">
                <a:latin typeface="+mn-ea"/>
              </a:rPr>
              <a:t> </a:t>
            </a:r>
            <a:r>
              <a:rPr lang="zh-CN" altLang="en-US" sz="1600" dirty="0">
                <a:latin typeface="+mn-ea"/>
              </a:rPr>
              <a:t>和 </a:t>
            </a:r>
            <a:r>
              <a:rPr lang="en-US" altLang="zh-CN" sz="1600" dirty="0">
                <a:latin typeface="+mn-ea"/>
              </a:rPr>
              <a:t>namespaces </a:t>
            </a:r>
            <a:r>
              <a:rPr lang="zh-CN" altLang="en-US" sz="1600" dirty="0">
                <a:latin typeface="+mn-ea"/>
              </a:rPr>
              <a:t>的技术，</a:t>
            </a:r>
            <a:endParaRPr lang="en-US" altLang="zh-CN" sz="1600" dirty="0">
              <a:latin typeface="+mn-ea"/>
            </a:endParaRPr>
          </a:p>
          <a:p>
            <a:pPr>
              <a:lnSpc>
                <a:spcPct val="150000"/>
              </a:lnSpc>
            </a:pPr>
            <a:r>
              <a:rPr lang="zh-CN" altLang="en-US" sz="1600" dirty="0">
                <a:latin typeface="+mn-ea"/>
              </a:rPr>
              <a:t>它们分别用于</a:t>
            </a:r>
            <a:endParaRPr lang="en-US" altLang="zh-CN" sz="1600" dirty="0">
              <a:latin typeface="+mn-ea"/>
            </a:endParaRPr>
          </a:p>
          <a:p>
            <a:pPr lvl="1"/>
            <a:r>
              <a:rPr lang="zh-CN" altLang="en-US" dirty="0"/>
              <a:t>资源隔离（如 </a:t>
            </a:r>
            <a:r>
              <a:rPr lang="en-US" altLang="zh-CN" dirty="0"/>
              <a:t>CPU</a:t>
            </a:r>
            <a:r>
              <a:rPr lang="zh-CN" altLang="en-US" dirty="0"/>
              <a:t>、内存、磁盘 </a:t>
            </a:r>
            <a:r>
              <a:rPr lang="en-US" altLang="zh-CN" dirty="0"/>
              <a:t>I/O </a:t>
            </a:r>
            <a:r>
              <a:rPr lang="zh-CN" altLang="en-US" dirty="0"/>
              <a:t>等）</a:t>
            </a:r>
            <a:endParaRPr lang="en-US" altLang="zh-CN" dirty="0"/>
          </a:p>
          <a:p>
            <a:pPr lvl="1"/>
            <a:r>
              <a:rPr lang="zh-CN" altLang="en-US" dirty="0"/>
              <a:t>进程隔离（例如 </a:t>
            </a:r>
            <a:r>
              <a:rPr lang="en-US" altLang="zh-CN" dirty="0"/>
              <a:t>PID</a:t>
            </a:r>
            <a:r>
              <a:rPr lang="zh-CN" altLang="en-US" dirty="0"/>
              <a:t>、网络、用户、挂载点等）</a:t>
            </a:r>
            <a:endParaRPr lang="en-US" altLang="zh-CN" dirty="0"/>
          </a:p>
          <a:p>
            <a:pPr>
              <a:lnSpc>
                <a:spcPct val="150000"/>
              </a:lnSpc>
            </a:pPr>
            <a:r>
              <a:rPr lang="zh-CN" altLang="en-US" sz="1600" dirty="0">
                <a:latin typeface="+mn-ea"/>
              </a:rPr>
              <a:t>这使得在同一台主机上的多个 </a:t>
            </a:r>
            <a:r>
              <a:rPr lang="en-US" altLang="zh-CN" sz="1600" dirty="0">
                <a:latin typeface="+mn-ea"/>
              </a:rPr>
              <a:t>Docker </a:t>
            </a:r>
            <a:r>
              <a:rPr lang="zh-CN" altLang="en-US" sz="1600" dirty="0">
                <a:latin typeface="+mn-ea"/>
              </a:rPr>
              <a:t>容器可以互相隔离，运行在自己的环境中，互不干扰。</a:t>
            </a:r>
          </a:p>
        </p:txBody>
      </p:sp>
      <p:pic>
        <p:nvPicPr>
          <p:cNvPr id="2" name="图片 1"/>
          <p:cNvPicPr>
            <a:picLocks noChangeAspect="1"/>
          </p:cNvPicPr>
          <p:nvPr/>
        </p:nvPicPr>
        <p:blipFill>
          <a:blip r:embed="rId4"/>
          <a:stretch>
            <a:fillRect/>
          </a:stretch>
        </p:blipFill>
        <p:spPr>
          <a:xfrm>
            <a:off x="12343373" y="1496500"/>
            <a:ext cx="5782086" cy="2521974"/>
          </a:xfrm>
          <a:prstGeom prst="rect">
            <a:avLst/>
          </a:prstGeom>
        </p:spPr>
      </p:pic>
      <p:sp>
        <p:nvSpPr>
          <p:cNvPr id="6" name="矩形 5"/>
          <p:cNvSpPr/>
          <p:nvPr/>
        </p:nvSpPr>
        <p:spPr>
          <a:xfrm>
            <a:off x="1100108" y="5038366"/>
            <a:ext cx="8658204" cy="787523"/>
          </a:xfrm>
          <a:prstGeom prst="rect">
            <a:avLst/>
          </a:prstGeom>
        </p:spPr>
        <p:txBody>
          <a:bodyPr wrap="square">
            <a:spAutoFit/>
          </a:bodyPr>
          <a:lstStyle/>
          <a:p>
            <a:pPr>
              <a:lnSpc>
                <a:spcPct val="150000"/>
              </a:lnSpc>
            </a:pPr>
            <a:r>
              <a:rPr lang="en-US" altLang="zh-CN" sz="1600" dirty="0">
                <a:latin typeface="+mn-ea"/>
              </a:rPr>
              <a:t>Docker </a:t>
            </a:r>
            <a:r>
              <a:rPr lang="zh-CN" altLang="en-US" sz="1600" dirty="0">
                <a:latin typeface="+mn-ea"/>
              </a:rPr>
              <a:t>和容器化技术出现的主要原因是为了</a:t>
            </a:r>
            <a:r>
              <a:rPr lang="zh-CN" altLang="en-US" sz="1600" dirty="0" smtClean="0">
                <a:latin typeface="+mn-ea"/>
              </a:rPr>
              <a:t>解决</a:t>
            </a:r>
            <a:endParaRPr lang="en-US" altLang="zh-CN" sz="1600" dirty="0" smtClean="0">
              <a:latin typeface="+mn-ea"/>
            </a:endParaRPr>
          </a:p>
          <a:p>
            <a:pPr>
              <a:lnSpc>
                <a:spcPct val="150000"/>
              </a:lnSpc>
            </a:pPr>
            <a:r>
              <a:rPr lang="zh-CN" altLang="en-US" sz="1600" dirty="0" smtClean="0">
                <a:latin typeface="+mn-ea"/>
              </a:rPr>
              <a:t>“</a:t>
            </a:r>
            <a:r>
              <a:rPr lang="zh-CN" altLang="en-US" sz="1600" dirty="0">
                <a:latin typeface="+mn-ea"/>
              </a:rPr>
              <a:t>在我机器上运行得好好的，但是在别人机器上就出问题了”这种常见的问题。</a:t>
            </a:r>
          </a:p>
        </p:txBody>
      </p:sp>
      <p:sp>
        <p:nvSpPr>
          <p:cNvPr id="14" name="文本框 13"/>
          <p:cNvSpPr txBox="1"/>
          <p:nvPr/>
        </p:nvSpPr>
        <p:spPr>
          <a:xfrm>
            <a:off x="718685" y="4241236"/>
            <a:ext cx="4486293"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smtClean="0">
                <a:latin typeface="+mn-ea"/>
              </a:rPr>
              <a:t>为什么要有</a:t>
            </a:r>
            <a:r>
              <a:rPr lang="en-US" altLang="zh-CN" sz="2000" b="1" dirty="0" err="1" smtClean="0">
                <a:latin typeface="+mn-ea"/>
              </a:rPr>
              <a:t>docker</a:t>
            </a:r>
            <a:r>
              <a:rPr lang="zh-CN" altLang="en-US" sz="2000" b="1" dirty="0" smtClean="0">
                <a:latin typeface="+mn-ea"/>
              </a:rPr>
              <a:t>，解决什么问题</a:t>
            </a:r>
            <a:endParaRPr lang="zh-CN" altLang="en-US" sz="2000" b="1" dirty="0">
              <a:latin typeface="+mn-ea"/>
            </a:endParaRPr>
          </a:p>
        </p:txBody>
      </p:sp>
      <p:sp>
        <p:nvSpPr>
          <p:cNvPr id="16" name="矩形 15"/>
          <p:cNvSpPr/>
          <p:nvPr/>
        </p:nvSpPr>
        <p:spPr>
          <a:xfrm>
            <a:off x="718685" y="989906"/>
            <a:ext cx="3460371" cy="400110"/>
          </a:xfrm>
          <a:prstGeom prst="rect">
            <a:avLst/>
          </a:prstGeom>
          <a:noFill/>
        </p:spPr>
        <p:txBody>
          <a:bodyPr wrap="none" rtlCol="0">
            <a:spAutoFit/>
          </a:bodyPr>
          <a:lstStyle/>
          <a:p>
            <a:pPr marL="342900" indent="-342900">
              <a:buFont typeface="Arial" panose="020B0604020202020204" pitchFamily="34" charset="0"/>
              <a:buChar char="•"/>
            </a:pPr>
            <a:r>
              <a:rPr lang="en-US" altLang="zh-CN" sz="2000" b="1" dirty="0" err="1">
                <a:latin typeface="+mn-ea"/>
              </a:rPr>
              <a:t>docker</a:t>
            </a:r>
            <a:r>
              <a:rPr lang="zh-CN" altLang="en-US" sz="2000" b="1" dirty="0">
                <a:latin typeface="+mn-ea"/>
              </a:rPr>
              <a:t>虚拟化技术是什么</a:t>
            </a:r>
          </a:p>
        </p:txBody>
      </p:sp>
      <p:pic>
        <p:nvPicPr>
          <p:cNvPr id="18" name="图片 17"/>
          <p:cNvPicPr>
            <a:picLocks noChangeAspect="1"/>
          </p:cNvPicPr>
          <p:nvPr/>
        </p:nvPicPr>
        <p:blipFill>
          <a:blip r:embed="rId5"/>
          <a:stretch>
            <a:fillRect/>
          </a:stretch>
        </p:blipFill>
        <p:spPr>
          <a:xfrm>
            <a:off x="2400786" y="128902"/>
            <a:ext cx="304843" cy="295316"/>
          </a:xfrm>
          <a:prstGeom prst="rect">
            <a:avLst/>
          </a:prstGeom>
        </p:spPr>
      </p:pic>
    </p:spTree>
    <p:extLst>
      <p:ext uri="{BB962C8B-B14F-4D97-AF65-F5344CB8AC3E}">
        <p14:creationId xmlns:p14="http://schemas.microsoft.com/office/powerpoint/2010/main" val="352899041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solidFill>
                  <a:sysClr val="windowText" lastClr="000000"/>
                </a:solidFill>
                <a:latin typeface="+mj-ea"/>
              </a:rPr>
              <a:t>Docker</a:t>
            </a:r>
            <a:r>
              <a:rPr lang="zh-CN" altLang="en-US" dirty="0" smtClean="0">
                <a:solidFill>
                  <a:sysClr val="windowText" lastClr="000000"/>
                </a:solidFill>
                <a:latin typeface="+mj-ea"/>
              </a:rPr>
              <a:t>概念 </a:t>
            </a:r>
            <a:endParaRPr lang="zh-CN" altLang="en-US" dirty="0"/>
          </a:p>
        </p:txBody>
      </p:sp>
      <p:sp>
        <p:nvSpPr>
          <p:cNvPr id="4" name="矩形 3"/>
          <p:cNvSpPr/>
          <p:nvPr/>
        </p:nvSpPr>
        <p:spPr>
          <a:xfrm>
            <a:off x="12343373" y="4185633"/>
            <a:ext cx="10132741" cy="2492990"/>
          </a:xfrm>
          <a:prstGeom prst="rect">
            <a:avLst/>
          </a:prstGeom>
        </p:spPr>
        <p:txBody>
          <a:bodyPr wrap="square">
            <a:spAutoFit/>
          </a:bodyPr>
          <a:lstStyle/>
          <a:p>
            <a:pPr>
              <a:buFont typeface="Arial" panose="020B0604020202020204" pitchFamily="34" charset="0"/>
              <a:buChar char="•"/>
            </a:pPr>
            <a:r>
              <a:rPr lang="zh-CN" altLang="en-US" sz="1200" b="1" dirty="0">
                <a:solidFill>
                  <a:srgbClr val="161616"/>
                </a:solidFill>
                <a:latin typeface="Segoe UI" panose="020B0502040204020203" pitchFamily="34" charset="0"/>
              </a:rPr>
              <a:t>托管环境的管理</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这些不同的环境都需要软件和硬件管理。 必须确保每个环境中已安装的软件和已配置的硬件相同。 此外，还需要以一致且易于复制的方式配置每个环境的网络访问、数据存储和安全性等方面。</a:t>
            </a:r>
          </a:p>
          <a:p>
            <a:pPr>
              <a:buFont typeface="Arial" panose="020B0604020202020204" pitchFamily="34" charset="0"/>
              <a:buChar char="•"/>
            </a:pPr>
            <a:r>
              <a:rPr lang="zh-CN" altLang="en-US" sz="1200" b="1" dirty="0">
                <a:solidFill>
                  <a:srgbClr val="161616"/>
                </a:solidFill>
                <a:latin typeface="Segoe UI" panose="020B0502040204020203" pitchFamily="34" charset="0"/>
              </a:rPr>
              <a:t>软件交付的连续性</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将应用程序部署到环境的过程必须始终一致。 每个部署包都必须包含所有系统包、二进制文件、库、配置文件以及将确保应用程序功能完备的其他项。 此外，还需要确保所有这些依赖项都与软件版本和体系结构相匹配。</a:t>
            </a:r>
          </a:p>
          <a:p>
            <a:pPr>
              <a:buFont typeface="Arial" panose="020B0604020202020204" pitchFamily="34" charset="0"/>
              <a:buChar char="•"/>
            </a:pPr>
            <a:r>
              <a:rPr lang="zh-CN" altLang="en-US" sz="1200" b="1" dirty="0">
                <a:solidFill>
                  <a:srgbClr val="161616"/>
                </a:solidFill>
                <a:latin typeface="Segoe UI" panose="020B0502040204020203" pitchFamily="34" charset="0"/>
              </a:rPr>
              <a:t>硬件的高效使用</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每个已部署应用程序都必须通过与在同一硬件上运行的其他应用程序隔离的方式运行。 我们的目标是在每个服务器上运行多个应用程序以充分利用资源，并使这些应用程序不会相互影响。</a:t>
            </a:r>
          </a:p>
          <a:p>
            <a:pPr>
              <a:buFont typeface="Arial" panose="020B0604020202020204" pitchFamily="34" charset="0"/>
              <a:buChar char="•"/>
            </a:pPr>
            <a:r>
              <a:rPr lang="zh-CN" altLang="en-US" sz="1200" b="1" dirty="0">
                <a:solidFill>
                  <a:srgbClr val="161616"/>
                </a:solidFill>
                <a:latin typeface="Segoe UI" panose="020B0502040204020203" pitchFamily="34" charset="0"/>
              </a:rPr>
              <a:t>应用程序可移植性</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应用程序可移植性不可或缺，有多种原因。 托管环境可能出现故障，或者我们可能需要横向扩展应用程序。 在这两种情况下，可能都需要将软件重新部署到新环境。 我们想要将软件从一个主机移动到另一个主机，即使底层基础结构不同。 此类移动需要尽量快速地完成，以便为客户减少停机时间。</a:t>
            </a:r>
            <a:endParaRPr lang="zh-CN" altLang="en-US" sz="1200" b="0" i="0" dirty="0">
              <a:solidFill>
                <a:srgbClr val="161616"/>
              </a:solidFill>
              <a:effectLst/>
              <a:latin typeface="Segoe UI" panose="020B0502040204020203" pitchFamily="34" charset="0"/>
            </a:endParaRPr>
          </a:p>
        </p:txBody>
      </p:sp>
      <p:pic>
        <p:nvPicPr>
          <p:cNvPr id="11" name="图片 10"/>
          <p:cNvPicPr>
            <a:picLocks noChangeAspect="1"/>
          </p:cNvPicPr>
          <p:nvPr/>
        </p:nvPicPr>
        <p:blipFill>
          <a:blip r:embed="rId4"/>
          <a:stretch>
            <a:fillRect/>
          </a:stretch>
        </p:blipFill>
        <p:spPr>
          <a:xfrm>
            <a:off x="2400786" y="128902"/>
            <a:ext cx="304843" cy="295316"/>
          </a:xfrm>
          <a:prstGeom prst="rect">
            <a:avLst/>
          </a:prstGeom>
        </p:spPr>
      </p:pic>
      <p:sp>
        <p:nvSpPr>
          <p:cNvPr id="13" name="矩形 12"/>
          <p:cNvSpPr/>
          <p:nvPr/>
        </p:nvSpPr>
        <p:spPr>
          <a:xfrm>
            <a:off x="2053659" y="1611551"/>
            <a:ext cx="8827701" cy="4662815"/>
          </a:xfrm>
          <a:prstGeom prst="rect">
            <a:avLst/>
          </a:prstGeom>
        </p:spPr>
        <p:txBody>
          <a:bodyPr wrap="square">
            <a:spAutoFit/>
          </a:bodyPr>
          <a:lstStyle/>
          <a:p>
            <a:pPr marL="465750" indent="-285750">
              <a:lnSpc>
                <a:spcPct val="150000"/>
              </a:lnSpc>
              <a:buFont typeface="Arial" panose="020B0604020202020204" pitchFamily="34" charset="0"/>
              <a:buChar char="•"/>
            </a:pPr>
            <a:r>
              <a:rPr lang="zh-CN" altLang="en-US" b="1" dirty="0" smtClean="0">
                <a:solidFill>
                  <a:srgbClr val="374151"/>
                </a:solidFill>
                <a:latin typeface="+mn-ea"/>
              </a:rPr>
              <a:t>环境一致性</a:t>
            </a:r>
            <a:endParaRPr lang="en-US" altLang="zh-CN" sz="1000" dirty="0" smtClean="0">
              <a:solidFill>
                <a:srgbClr val="374151"/>
              </a:solidFill>
              <a:latin typeface="+mn-ea"/>
            </a:endParaRPr>
          </a:p>
          <a:p>
            <a:pPr marL="637200" lvl="1">
              <a:lnSpc>
                <a:spcPct val="150000"/>
              </a:lnSpc>
            </a:pPr>
            <a:r>
              <a:rPr lang="zh-CN" altLang="en-US" sz="1200" dirty="0" smtClean="0">
                <a:solidFill>
                  <a:srgbClr val="374151"/>
                </a:solidFill>
                <a:latin typeface="+mn-ea"/>
              </a:rPr>
              <a:t>由于每个 </a:t>
            </a:r>
            <a:r>
              <a:rPr lang="en-US" altLang="zh-CN" sz="1200" dirty="0" smtClean="0">
                <a:solidFill>
                  <a:srgbClr val="374151"/>
                </a:solidFill>
                <a:latin typeface="+mn-ea"/>
              </a:rPr>
              <a:t>Docker </a:t>
            </a:r>
            <a:r>
              <a:rPr lang="zh-CN" altLang="en-US" sz="1200" dirty="0" smtClean="0">
                <a:solidFill>
                  <a:srgbClr val="374151"/>
                </a:solidFill>
                <a:latin typeface="+mn-ea"/>
              </a:rPr>
              <a:t>容器都包含其运行所需的全部依赖项，因此可以避免</a:t>
            </a:r>
            <a:r>
              <a:rPr lang="en-US" altLang="zh-CN" sz="1200" dirty="0" smtClean="0">
                <a:solidFill>
                  <a:srgbClr val="374151"/>
                </a:solidFill>
                <a:latin typeface="+mn-ea"/>
              </a:rPr>
              <a:t>"</a:t>
            </a:r>
            <a:r>
              <a:rPr lang="zh-CN" altLang="en-US" sz="1200" dirty="0" smtClean="0">
                <a:solidFill>
                  <a:srgbClr val="374151"/>
                </a:solidFill>
                <a:latin typeface="+mn-ea"/>
              </a:rPr>
              <a:t>在我机器上运行好好的</a:t>
            </a:r>
            <a:r>
              <a:rPr lang="en-US" altLang="zh-CN" sz="1200" dirty="0" smtClean="0">
                <a:solidFill>
                  <a:srgbClr val="374151"/>
                </a:solidFill>
                <a:latin typeface="+mn-ea"/>
              </a:rPr>
              <a:t>"</a:t>
            </a:r>
            <a:r>
              <a:rPr lang="zh-CN" altLang="en-US" sz="1200" dirty="0" smtClean="0">
                <a:solidFill>
                  <a:srgbClr val="374151"/>
                </a:solidFill>
                <a:latin typeface="+mn-ea"/>
              </a:rPr>
              <a:t>这种问题。</a:t>
            </a:r>
            <a:r>
              <a:rPr lang="en-US" altLang="zh-CN" sz="1200" dirty="0" smtClean="0">
                <a:solidFill>
                  <a:srgbClr val="374151"/>
                </a:solidFill>
                <a:latin typeface="+mn-ea"/>
              </a:rPr>
              <a:t>Docker </a:t>
            </a:r>
            <a:r>
              <a:rPr lang="zh-CN" altLang="en-US" sz="1200" dirty="0" smtClean="0">
                <a:solidFill>
                  <a:srgbClr val="374151"/>
                </a:solidFill>
                <a:latin typeface="+mn-ea"/>
              </a:rPr>
              <a:t>容器在开发、测试和生产环境中的运行表现应该是一致的。</a:t>
            </a:r>
          </a:p>
          <a:p>
            <a:pPr marL="465750" indent="-285750">
              <a:lnSpc>
                <a:spcPct val="150000"/>
              </a:lnSpc>
              <a:buFont typeface="Arial" panose="020B0604020202020204" pitchFamily="34" charset="0"/>
              <a:buChar char="•"/>
            </a:pPr>
            <a:r>
              <a:rPr lang="zh-CN" altLang="en-US" b="1" dirty="0" smtClean="0">
                <a:solidFill>
                  <a:srgbClr val="374151"/>
                </a:solidFill>
                <a:latin typeface="+mn-ea"/>
              </a:rPr>
              <a:t>快速</a:t>
            </a:r>
            <a:r>
              <a:rPr lang="zh-CN" altLang="en-US" b="1" dirty="0">
                <a:solidFill>
                  <a:srgbClr val="374151"/>
                </a:solidFill>
                <a:latin typeface="+mn-ea"/>
              </a:rPr>
              <a:t>的</a:t>
            </a:r>
            <a:r>
              <a:rPr lang="zh-CN" altLang="en-US" b="1" dirty="0" smtClean="0">
                <a:solidFill>
                  <a:srgbClr val="374151"/>
                </a:solidFill>
                <a:latin typeface="+mn-ea"/>
              </a:rPr>
              <a:t>部署</a:t>
            </a:r>
            <a:endParaRPr lang="en-US" altLang="zh-CN" dirty="0" smtClean="0">
              <a:solidFill>
                <a:srgbClr val="374151"/>
              </a:solidFill>
              <a:latin typeface="+mn-ea"/>
            </a:endParaRPr>
          </a:p>
          <a:p>
            <a:pPr marL="637200" lvl="1">
              <a:lnSpc>
                <a:spcPct val="150000"/>
              </a:lnSpc>
            </a:pPr>
            <a:r>
              <a:rPr lang="zh-CN" altLang="en-US" sz="1200" dirty="0">
                <a:solidFill>
                  <a:srgbClr val="374151"/>
                </a:solidFill>
                <a:latin typeface="+mn-ea"/>
              </a:rPr>
              <a:t>使用 </a:t>
            </a:r>
            <a:r>
              <a:rPr lang="en-US" altLang="zh-CN" sz="1200" dirty="0">
                <a:solidFill>
                  <a:srgbClr val="374151"/>
                </a:solidFill>
                <a:latin typeface="+mn-ea"/>
              </a:rPr>
              <a:t>Docker </a:t>
            </a:r>
            <a:r>
              <a:rPr lang="zh-CN" altLang="en-US" sz="1200" dirty="0">
                <a:solidFill>
                  <a:srgbClr val="374151"/>
                </a:solidFill>
                <a:latin typeface="+mn-ea"/>
              </a:rPr>
              <a:t>可以快速启动和停止应用，这对于动态扩展和缩小应用非常有帮助。此外，使用 </a:t>
            </a:r>
            <a:r>
              <a:rPr lang="en-US" altLang="zh-CN" sz="1200" dirty="0">
                <a:solidFill>
                  <a:srgbClr val="374151"/>
                </a:solidFill>
                <a:latin typeface="+mn-ea"/>
              </a:rPr>
              <a:t>Docker</a:t>
            </a:r>
            <a:r>
              <a:rPr lang="zh-CN" altLang="en-US" sz="1200" dirty="0">
                <a:solidFill>
                  <a:srgbClr val="374151"/>
                </a:solidFill>
                <a:latin typeface="+mn-ea"/>
              </a:rPr>
              <a:t>，开发者可以轻松地将应用及其环境打包并快速部署到新的环境中</a:t>
            </a:r>
            <a:r>
              <a:rPr lang="zh-CN" altLang="en-US" sz="1200" dirty="0" smtClean="0">
                <a:solidFill>
                  <a:srgbClr val="374151"/>
                </a:solidFill>
                <a:latin typeface="+mn-ea"/>
              </a:rPr>
              <a:t>。</a:t>
            </a:r>
            <a:endParaRPr lang="en-US" altLang="zh-CN" b="1" dirty="0">
              <a:solidFill>
                <a:srgbClr val="374151"/>
              </a:solidFill>
              <a:latin typeface="+mn-ea"/>
            </a:endParaRPr>
          </a:p>
          <a:p>
            <a:pPr marL="465750" indent="-285750">
              <a:lnSpc>
                <a:spcPct val="150000"/>
              </a:lnSpc>
              <a:buFont typeface="Arial" panose="020B0604020202020204" pitchFamily="34" charset="0"/>
              <a:buChar char="•"/>
            </a:pPr>
            <a:r>
              <a:rPr lang="zh-CN" altLang="en-US" b="1" dirty="0" smtClean="0">
                <a:solidFill>
                  <a:srgbClr val="374151"/>
                </a:solidFill>
                <a:latin typeface="+mn-ea"/>
              </a:rPr>
              <a:t>资源利用率</a:t>
            </a:r>
            <a:endParaRPr lang="en-US" altLang="zh-CN" dirty="0" smtClean="0">
              <a:solidFill>
                <a:srgbClr val="374151"/>
              </a:solidFill>
              <a:latin typeface="+mn-ea"/>
            </a:endParaRPr>
          </a:p>
          <a:p>
            <a:pPr marL="637200" lvl="1">
              <a:lnSpc>
                <a:spcPct val="150000"/>
              </a:lnSpc>
            </a:pPr>
            <a:r>
              <a:rPr lang="zh-CN" altLang="en-US" sz="1200" dirty="0">
                <a:solidFill>
                  <a:srgbClr val="374151"/>
                </a:solidFill>
                <a:latin typeface="+mn-ea"/>
              </a:rPr>
              <a:t>相比虚拟机，</a:t>
            </a:r>
            <a:r>
              <a:rPr lang="en-US" altLang="zh-CN" sz="1200" dirty="0">
                <a:solidFill>
                  <a:srgbClr val="374151"/>
                </a:solidFill>
                <a:latin typeface="+mn-ea"/>
              </a:rPr>
              <a:t>Docker </a:t>
            </a:r>
            <a:r>
              <a:rPr lang="zh-CN" altLang="en-US" sz="1200" dirty="0">
                <a:solidFill>
                  <a:srgbClr val="374151"/>
                </a:solidFill>
                <a:latin typeface="+mn-ea"/>
              </a:rPr>
              <a:t>容器对系统资源的占用更少。因为它们共享了主机的操作系统，而且启动速度快，这使得你能在同样的硬件上运行更多的应用实例</a:t>
            </a:r>
            <a:r>
              <a:rPr lang="zh-CN" altLang="en-US" sz="1200" dirty="0" smtClean="0">
                <a:solidFill>
                  <a:srgbClr val="374151"/>
                </a:solidFill>
                <a:latin typeface="+mn-ea"/>
              </a:rPr>
              <a:t>。</a:t>
            </a:r>
            <a:endParaRPr lang="en-US" altLang="zh-CN" sz="1200" dirty="0">
              <a:solidFill>
                <a:srgbClr val="374151"/>
              </a:solidFill>
              <a:latin typeface="+mn-ea"/>
            </a:endParaRPr>
          </a:p>
          <a:p>
            <a:pPr marL="465750" indent="-285750">
              <a:lnSpc>
                <a:spcPct val="150000"/>
              </a:lnSpc>
              <a:buFont typeface="Arial" panose="020B0604020202020204" pitchFamily="34" charset="0"/>
              <a:buChar char="•"/>
            </a:pPr>
            <a:r>
              <a:rPr lang="zh-CN" altLang="en-US" b="1" dirty="0" smtClean="0">
                <a:solidFill>
                  <a:srgbClr val="374151"/>
                </a:solidFill>
                <a:latin typeface="+mn-ea"/>
              </a:rPr>
              <a:t>隔离和安全</a:t>
            </a:r>
            <a:endParaRPr lang="en-US" altLang="zh-CN" dirty="0" smtClean="0">
              <a:solidFill>
                <a:srgbClr val="374151"/>
              </a:solidFill>
              <a:latin typeface="+mn-ea"/>
            </a:endParaRPr>
          </a:p>
          <a:p>
            <a:pPr marL="637200" lvl="1">
              <a:lnSpc>
                <a:spcPct val="150000"/>
              </a:lnSpc>
            </a:pPr>
            <a:r>
              <a:rPr lang="zh-CN" altLang="en-US" sz="1200" dirty="0">
                <a:solidFill>
                  <a:srgbClr val="374151"/>
                </a:solidFill>
                <a:latin typeface="+mn-ea"/>
              </a:rPr>
              <a:t>每个 </a:t>
            </a:r>
            <a:r>
              <a:rPr lang="en-US" altLang="zh-CN" sz="1200" dirty="0">
                <a:solidFill>
                  <a:srgbClr val="374151"/>
                </a:solidFill>
                <a:latin typeface="+mn-ea"/>
              </a:rPr>
              <a:t>Docker </a:t>
            </a:r>
            <a:r>
              <a:rPr lang="zh-CN" altLang="en-US" sz="1200" dirty="0">
                <a:solidFill>
                  <a:srgbClr val="374151"/>
                </a:solidFill>
                <a:latin typeface="+mn-ea"/>
              </a:rPr>
              <a:t>容器都在自己的环境中运行，互不干扰。如果其中一个容器崩溃或者有安全问题，不会影响其他的容器</a:t>
            </a:r>
            <a:r>
              <a:rPr lang="zh-CN" altLang="en-US" sz="1200" dirty="0" smtClean="0">
                <a:solidFill>
                  <a:srgbClr val="374151"/>
                </a:solidFill>
                <a:latin typeface="+mn-ea"/>
              </a:rPr>
              <a:t>。</a:t>
            </a:r>
            <a:endParaRPr lang="zh-CN" altLang="en-US" sz="1200" dirty="0">
              <a:solidFill>
                <a:srgbClr val="374151"/>
              </a:solidFill>
              <a:latin typeface="+mn-ea"/>
            </a:endParaRPr>
          </a:p>
          <a:p>
            <a:pPr marL="465750" indent="-285750">
              <a:lnSpc>
                <a:spcPct val="150000"/>
              </a:lnSpc>
              <a:buFont typeface="Arial" panose="020B0604020202020204" pitchFamily="34" charset="0"/>
              <a:buChar char="•"/>
            </a:pPr>
            <a:r>
              <a:rPr lang="zh-CN" altLang="en-US" b="1" dirty="0">
                <a:solidFill>
                  <a:srgbClr val="374151"/>
                </a:solidFill>
                <a:latin typeface="+mn-ea"/>
              </a:rPr>
              <a:t>微服务</a:t>
            </a:r>
            <a:r>
              <a:rPr lang="zh-CN" altLang="en-US" b="1" dirty="0" smtClean="0">
                <a:solidFill>
                  <a:srgbClr val="374151"/>
                </a:solidFill>
                <a:latin typeface="+mn-ea"/>
              </a:rPr>
              <a:t>架构</a:t>
            </a:r>
            <a:endParaRPr lang="en-US" altLang="zh-CN" dirty="0" smtClean="0">
              <a:solidFill>
                <a:srgbClr val="374151"/>
              </a:solidFill>
              <a:latin typeface="+mn-ea"/>
            </a:endParaRPr>
          </a:p>
          <a:p>
            <a:pPr marL="637200" lvl="1">
              <a:lnSpc>
                <a:spcPct val="150000"/>
              </a:lnSpc>
            </a:pPr>
            <a:r>
              <a:rPr lang="en-US" altLang="zh-CN" sz="1200" dirty="0">
                <a:solidFill>
                  <a:srgbClr val="374151"/>
                </a:solidFill>
                <a:latin typeface="+mn-ea"/>
              </a:rPr>
              <a:t>Docker </a:t>
            </a:r>
            <a:r>
              <a:rPr lang="zh-CN" altLang="en-US" sz="1200" dirty="0">
                <a:solidFill>
                  <a:srgbClr val="374151"/>
                </a:solidFill>
                <a:latin typeface="+mn-ea"/>
              </a:rPr>
              <a:t>与微服务架构的兼容性非常好。每个微服务可以打包成一个容器，然后在需要的时候启动和关闭。这样可以保证每个微服务的独立性，也方便了微服务的管理和扩展。</a:t>
            </a:r>
          </a:p>
        </p:txBody>
      </p:sp>
      <p:sp>
        <p:nvSpPr>
          <p:cNvPr id="8" name="矩形 7"/>
          <p:cNvSpPr/>
          <p:nvPr/>
        </p:nvSpPr>
        <p:spPr>
          <a:xfrm>
            <a:off x="829173" y="905847"/>
            <a:ext cx="10533653"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smtClean="0">
                <a:latin typeface="+mn-ea"/>
              </a:rPr>
              <a:t>可以</a:t>
            </a:r>
            <a:r>
              <a:rPr lang="zh-CN" altLang="en-US" sz="2000" b="1" dirty="0">
                <a:latin typeface="+mn-ea"/>
              </a:rPr>
              <a:t>帮助企业和开发者更加快速、灵活和有效地构建、部署和运行应用，</a:t>
            </a:r>
            <a:r>
              <a:rPr lang="zh-CN" altLang="en-US" sz="2000" b="1" dirty="0" smtClean="0">
                <a:latin typeface="+mn-ea"/>
              </a:rPr>
              <a:t>提高生产</a:t>
            </a:r>
            <a:r>
              <a:rPr lang="zh-CN" altLang="en-US" sz="2000" b="1" dirty="0">
                <a:latin typeface="+mn-ea"/>
              </a:rPr>
              <a:t>效率。</a:t>
            </a:r>
          </a:p>
        </p:txBody>
      </p:sp>
      <p:sp>
        <p:nvSpPr>
          <p:cNvPr id="12" name="handshake_114245">
            <a:extLst>
              <a:ext uri="{FF2B5EF4-FFF2-40B4-BE49-F238E27FC236}">
                <a16:creationId xmlns:a16="http://schemas.microsoft.com/office/drawing/2014/main" id="{54405246-CCE2-4201-BBB1-D3F3EB6E740D}"/>
              </a:ext>
            </a:extLst>
          </p:cNvPr>
          <p:cNvSpPr/>
          <p:nvPr/>
        </p:nvSpPr>
        <p:spPr>
          <a:xfrm>
            <a:off x="1332521" y="1799162"/>
            <a:ext cx="542279" cy="469670"/>
          </a:xfrm>
          <a:custGeom>
            <a:avLst/>
            <a:gdLst>
              <a:gd name="connsiteX0" fmla="*/ 219429 w 606495"/>
              <a:gd name="connsiteY0" fmla="*/ 421846 h 525289"/>
              <a:gd name="connsiteX1" fmla="*/ 199125 w 606495"/>
              <a:gd name="connsiteY1" fmla="*/ 442123 h 525289"/>
              <a:gd name="connsiteX2" fmla="*/ 199125 w 606495"/>
              <a:gd name="connsiteY2" fmla="*/ 456213 h 525289"/>
              <a:gd name="connsiteX3" fmla="*/ 206180 w 606495"/>
              <a:gd name="connsiteY3" fmla="*/ 463258 h 525289"/>
              <a:gd name="connsiteX4" fmla="*/ 220289 w 606495"/>
              <a:gd name="connsiteY4" fmla="*/ 463258 h 525289"/>
              <a:gd name="connsiteX5" fmla="*/ 240593 w 606495"/>
              <a:gd name="connsiteY5" fmla="*/ 442982 h 525289"/>
              <a:gd name="connsiteX6" fmla="*/ 178821 w 606495"/>
              <a:gd name="connsiteY6" fmla="*/ 381294 h 525289"/>
              <a:gd name="connsiteX7" fmla="*/ 158517 w 606495"/>
              <a:gd name="connsiteY7" fmla="*/ 401570 h 525289"/>
              <a:gd name="connsiteX8" fmla="*/ 155592 w 606495"/>
              <a:gd name="connsiteY8" fmla="*/ 408615 h 525289"/>
              <a:gd name="connsiteX9" fmla="*/ 158517 w 606495"/>
              <a:gd name="connsiteY9" fmla="*/ 415489 h 525289"/>
              <a:gd name="connsiteX10" fmla="*/ 165572 w 606495"/>
              <a:gd name="connsiteY10" fmla="*/ 422706 h 525289"/>
              <a:gd name="connsiteX11" fmla="*/ 179681 w 606495"/>
              <a:gd name="connsiteY11" fmla="*/ 422706 h 525289"/>
              <a:gd name="connsiteX12" fmla="*/ 199985 w 606495"/>
              <a:gd name="connsiteY12" fmla="*/ 402429 h 525289"/>
              <a:gd name="connsiteX13" fmla="*/ 138213 w 606495"/>
              <a:gd name="connsiteY13" fmla="*/ 340742 h 525289"/>
              <a:gd name="connsiteX14" fmla="*/ 117909 w 606495"/>
              <a:gd name="connsiteY14" fmla="*/ 360846 h 525289"/>
              <a:gd name="connsiteX15" fmla="*/ 117909 w 606495"/>
              <a:gd name="connsiteY15" fmla="*/ 374936 h 525289"/>
              <a:gd name="connsiteX16" fmla="*/ 124964 w 606495"/>
              <a:gd name="connsiteY16" fmla="*/ 381981 h 525289"/>
              <a:gd name="connsiteX17" fmla="*/ 139073 w 606495"/>
              <a:gd name="connsiteY17" fmla="*/ 381981 h 525289"/>
              <a:gd name="connsiteX18" fmla="*/ 159205 w 606495"/>
              <a:gd name="connsiteY18" fmla="*/ 361877 h 525289"/>
              <a:gd name="connsiteX19" fmla="*/ 97433 w 606495"/>
              <a:gd name="connsiteY19" fmla="*/ 300018 h 525289"/>
              <a:gd name="connsiteX20" fmla="*/ 77129 w 606495"/>
              <a:gd name="connsiteY20" fmla="*/ 320294 h 525289"/>
              <a:gd name="connsiteX21" fmla="*/ 77129 w 606495"/>
              <a:gd name="connsiteY21" fmla="*/ 334384 h 525289"/>
              <a:gd name="connsiteX22" fmla="*/ 84356 w 606495"/>
              <a:gd name="connsiteY22" fmla="*/ 341429 h 525289"/>
              <a:gd name="connsiteX23" fmla="*/ 98293 w 606495"/>
              <a:gd name="connsiteY23" fmla="*/ 341429 h 525289"/>
              <a:gd name="connsiteX24" fmla="*/ 118597 w 606495"/>
              <a:gd name="connsiteY24" fmla="*/ 321153 h 525289"/>
              <a:gd name="connsiteX25" fmla="*/ 541738 w 606495"/>
              <a:gd name="connsiteY25" fmla="*/ 156373 h 525289"/>
              <a:gd name="connsiteX26" fmla="*/ 555499 w 606495"/>
              <a:gd name="connsiteY26" fmla="*/ 170098 h 525289"/>
              <a:gd name="connsiteX27" fmla="*/ 541738 w 606495"/>
              <a:gd name="connsiteY27" fmla="*/ 183823 h 525289"/>
              <a:gd name="connsiteX28" fmla="*/ 527977 w 606495"/>
              <a:gd name="connsiteY28" fmla="*/ 170098 h 525289"/>
              <a:gd name="connsiteX29" fmla="*/ 541738 w 606495"/>
              <a:gd name="connsiteY29" fmla="*/ 156373 h 525289"/>
              <a:gd name="connsiteX30" fmla="*/ 232850 w 606495"/>
              <a:gd name="connsiteY30" fmla="*/ 59110 h 525289"/>
              <a:gd name="connsiteX31" fmla="*/ 132019 w 606495"/>
              <a:gd name="connsiteY31" fmla="*/ 125953 h 525289"/>
              <a:gd name="connsiteX32" fmla="*/ 125824 w 606495"/>
              <a:gd name="connsiteY32" fmla="*/ 157054 h 525289"/>
              <a:gd name="connsiteX33" fmla="*/ 131158 w 606495"/>
              <a:gd name="connsiteY33" fmla="*/ 184032 h 525289"/>
              <a:gd name="connsiteX34" fmla="*/ 153871 w 606495"/>
              <a:gd name="connsiteY34" fmla="*/ 199325 h 525289"/>
              <a:gd name="connsiteX35" fmla="*/ 196200 w 606495"/>
              <a:gd name="connsiteY35" fmla="*/ 171144 h 525289"/>
              <a:gd name="connsiteX36" fmla="*/ 202566 w 606495"/>
              <a:gd name="connsiteY36" fmla="*/ 140215 h 525289"/>
              <a:gd name="connsiteX37" fmla="*/ 215988 w 606495"/>
              <a:gd name="connsiteY37" fmla="*/ 129217 h 525289"/>
              <a:gd name="connsiteX38" fmla="*/ 217192 w 606495"/>
              <a:gd name="connsiteY38" fmla="*/ 129217 h 525289"/>
              <a:gd name="connsiteX39" fmla="*/ 295311 w 606495"/>
              <a:gd name="connsiteY39" fmla="*/ 136091 h 525289"/>
              <a:gd name="connsiteX40" fmla="*/ 303914 w 606495"/>
              <a:gd name="connsiteY40" fmla="*/ 140043 h 525289"/>
              <a:gd name="connsiteX41" fmla="*/ 456710 w 606495"/>
              <a:gd name="connsiteY41" fmla="*/ 292629 h 525289"/>
              <a:gd name="connsiteX42" fmla="*/ 516762 w 606495"/>
              <a:gd name="connsiteY42" fmla="*/ 232660 h 525289"/>
              <a:gd name="connsiteX43" fmla="*/ 383410 w 606495"/>
              <a:gd name="connsiteY43" fmla="*/ 99490 h 525289"/>
              <a:gd name="connsiteX44" fmla="*/ 366891 w 606495"/>
              <a:gd name="connsiteY44" fmla="*/ 83166 h 525289"/>
              <a:gd name="connsiteX45" fmla="*/ 233194 w 606495"/>
              <a:gd name="connsiteY45" fmla="*/ 59110 h 525289"/>
              <a:gd name="connsiteX46" fmla="*/ 232850 w 606495"/>
              <a:gd name="connsiteY46" fmla="*/ 59110 h 525289"/>
              <a:gd name="connsiteX47" fmla="*/ 441741 w 606495"/>
              <a:gd name="connsiteY47" fmla="*/ 27493 h 525289"/>
              <a:gd name="connsiteX48" fmla="*/ 431933 w 606495"/>
              <a:gd name="connsiteY48" fmla="*/ 31617 h 525289"/>
              <a:gd name="connsiteX49" fmla="*/ 402853 w 606495"/>
              <a:gd name="connsiteY49" fmla="*/ 60485 h 525289"/>
              <a:gd name="connsiteX50" fmla="*/ 398896 w 606495"/>
              <a:gd name="connsiteY50" fmla="*/ 70279 h 525289"/>
              <a:gd name="connsiteX51" fmla="*/ 402853 w 606495"/>
              <a:gd name="connsiteY51" fmla="*/ 80073 h 525289"/>
              <a:gd name="connsiteX52" fmla="*/ 536206 w 606495"/>
              <a:gd name="connsiteY52" fmla="*/ 213243 h 525289"/>
              <a:gd name="connsiteX53" fmla="*/ 574921 w 606495"/>
              <a:gd name="connsiteY53" fmla="*/ 174409 h 525289"/>
              <a:gd name="connsiteX54" fmla="*/ 579051 w 606495"/>
              <a:gd name="connsiteY54" fmla="*/ 164615 h 525289"/>
              <a:gd name="connsiteX55" fmla="*/ 574921 w 606495"/>
              <a:gd name="connsiteY55" fmla="*/ 154820 h 525289"/>
              <a:gd name="connsiteX56" fmla="*/ 451548 w 606495"/>
              <a:gd name="connsiteY56" fmla="*/ 31617 h 525289"/>
              <a:gd name="connsiteX57" fmla="*/ 441741 w 606495"/>
              <a:gd name="connsiteY57" fmla="*/ 27493 h 525289"/>
              <a:gd name="connsiteX58" fmla="*/ 441741 w 606495"/>
              <a:gd name="connsiteY58" fmla="*/ 0 h 525289"/>
              <a:gd name="connsiteX59" fmla="*/ 470992 w 606495"/>
              <a:gd name="connsiteY59" fmla="*/ 12200 h 525289"/>
              <a:gd name="connsiteX60" fmla="*/ 594365 w 606495"/>
              <a:gd name="connsiteY60" fmla="*/ 135403 h 525289"/>
              <a:gd name="connsiteX61" fmla="*/ 594365 w 606495"/>
              <a:gd name="connsiteY61" fmla="*/ 193826 h 525289"/>
              <a:gd name="connsiteX62" fmla="*/ 545841 w 606495"/>
              <a:gd name="connsiteY62" fmla="*/ 242282 h 525289"/>
              <a:gd name="connsiteX63" fmla="*/ 476154 w 606495"/>
              <a:gd name="connsiteY63" fmla="*/ 312046 h 525289"/>
              <a:gd name="connsiteX64" fmla="*/ 495254 w 606495"/>
              <a:gd name="connsiteY64" fmla="*/ 331119 h 525289"/>
              <a:gd name="connsiteX65" fmla="*/ 495254 w 606495"/>
              <a:gd name="connsiteY65" fmla="*/ 391089 h 525289"/>
              <a:gd name="connsiteX66" fmla="*/ 466862 w 606495"/>
              <a:gd name="connsiteY66" fmla="*/ 403460 h 525289"/>
              <a:gd name="connsiteX67" fmla="*/ 454474 w 606495"/>
              <a:gd name="connsiteY67" fmla="*/ 431641 h 525289"/>
              <a:gd name="connsiteX68" fmla="*/ 426254 w 606495"/>
              <a:gd name="connsiteY68" fmla="*/ 444013 h 525289"/>
              <a:gd name="connsiteX69" fmla="*/ 413866 w 606495"/>
              <a:gd name="connsiteY69" fmla="*/ 472193 h 525289"/>
              <a:gd name="connsiteX70" fmla="*/ 385646 w 606495"/>
              <a:gd name="connsiteY70" fmla="*/ 484565 h 525289"/>
              <a:gd name="connsiteX71" fmla="*/ 373258 w 606495"/>
              <a:gd name="connsiteY71" fmla="*/ 512745 h 525289"/>
              <a:gd name="connsiteX72" fmla="*/ 343318 w 606495"/>
              <a:gd name="connsiteY72" fmla="*/ 525289 h 525289"/>
              <a:gd name="connsiteX73" fmla="*/ 313206 w 606495"/>
              <a:gd name="connsiteY73" fmla="*/ 512745 h 525289"/>
              <a:gd name="connsiteX74" fmla="*/ 261413 w 606495"/>
              <a:gd name="connsiteY74" fmla="*/ 461024 h 525289"/>
              <a:gd name="connsiteX75" fmla="*/ 239733 w 606495"/>
              <a:gd name="connsiteY75" fmla="*/ 482675 h 525289"/>
              <a:gd name="connsiteX76" fmla="*/ 213235 w 606495"/>
              <a:gd name="connsiteY76" fmla="*/ 493500 h 525289"/>
              <a:gd name="connsiteX77" fmla="*/ 186736 w 606495"/>
              <a:gd name="connsiteY77" fmla="*/ 482675 h 525289"/>
              <a:gd name="connsiteX78" fmla="*/ 179681 w 606495"/>
              <a:gd name="connsiteY78" fmla="*/ 475630 h 525289"/>
              <a:gd name="connsiteX79" fmla="*/ 168841 w 606495"/>
              <a:gd name="connsiteY79" fmla="*/ 452776 h 525289"/>
              <a:gd name="connsiteX80" fmla="*/ 146128 w 606495"/>
              <a:gd name="connsiteY80" fmla="*/ 442123 h 525289"/>
              <a:gd name="connsiteX81" fmla="*/ 139073 w 606495"/>
              <a:gd name="connsiteY81" fmla="*/ 435077 h 525289"/>
              <a:gd name="connsiteX82" fmla="*/ 128233 w 606495"/>
              <a:gd name="connsiteY82" fmla="*/ 412224 h 525289"/>
              <a:gd name="connsiteX83" fmla="*/ 105520 w 606495"/>
              <a:gd name="connsiteY83" fmla="*/ 401570 h 525289"/>
              <a:gd name="connsiteX84" fmla="*/ 98293 w 606495"/>
              <a:gd name="connsiteY84" fmla="*/ 394353 h 525289"/>
              <a:gd name="connsiteX85" fmla="*/ 87625 w 606495"/>
              <a:gd name="connsiteY85" fmla="*/ 371672 h 525289"/>
              <a:gd name="connsiteX86" fmla="*/ 64740 w 606495"/>
              <a:gd name="connsiteY86" fmla="*/ 360846 h 525289"/>
              <a:gd name="connsiteX87" fmla="*/ 57685 w 606495"/>
              <a:gd name="connsiteY87" fmla="*/ 353801 h 525289"/>
              <a:gd name="connsiteX88" fmla="*/ 46845 w 606495"/>
              <a:gd name="connsiteY88" fmla="*/ 327339 h 525289"/>
              <a:gd name="connsiteX89" fmla="*/ 57685 w 606495"/>
              <a:gd name="connsiteY89" fmla="*/ 300877 h 525289"/>
              <a:gd name="connsiteX90" fmla="*/ 79366 w 606495"/>
              <a:gd name="connsiteY90" fmla="*/ 279226 h 525289"/>
              <a:gd name="connsiteX91" fmla="*/ 40134 w 606495"/>
              <a:gd name="connsiteY91" fmla="*/ 240049 h 525289"/>
              <a:gd name="connsiteX92" fmla="*/ 4000 w 606495"/>
              <a:gd name="connsiteY92" fmla="*/ 204136 h 525289"/>
              <a:gd name="connsiteX93" fmla="*/ 4000 w 606495"/>
              <a:gd name="connsiteY93" fmla="*/ 184719 h 525289"/>
              <a:gd name="connsiteX94" fmla="*/ 23616 w 606495"/>
              <a:gd name="connsiteY94" fmla="*/ 184719 h 525289"/>
              <a:gd name="connsiteX95" fmla="*/ 59578 w 606495"/>
              <a:gd name="connsiteY95" fmla="*/ 220632 h 525289"/>
              <a:gd name="connsiteX96" fmla="*/ 332650 w 606495"/>
              <a:gd name="connsiteY96" fmla="*/ 493328 h 525289"/>
              <a:gd name="connsiteX97" fmla="*/ 353814 w 606495"/>
              <a:gd name="connsiteY97" fmla="*/ 493328 h 525289"/>
              <a:gd name="connsiteX98" fmla="*/ 353814 w 606495"/>
              <a:gd name="connsiteY98" fmla="*/ 472193 h 525289"/>
              <a:gd name="connsiteX99" fmla="*/ 276728 w 606495"/>
              <a:gd name="connsiteY99" fmla="*/ 395213 h 525289"/>
              <a:gd name="connsiteX100" fmla="*/ 276728 w 606495"/>
              <a:gd name="connsiteY100" fmla="*/ 375796 h 525289"/>
              <a:gd name="connsiteX101" fmla="*/ 296171 w 606495"/>
              <a:gd name="connsiteY101" fmla="*/ 375796 h 525289"/>
              <a:gd name="connsiteX102" fmla="*/ 373258 w 606495"/>
              <a:gd name="connsiteY102" fmla="*/ 452776 h 525289"/>
              <a:gd name="connsiteX103" fmla="*/ 383926 w 606495"/>
              <a:gd name="connsiteY103" fmla="*/ 457244 h 525289"/>
              <a:gd name="connsiteX104" fmla="*/ 394422 w 606495"/>
              <a:gd name="connsiteY104" fmla="*/ 452776 h 525289"/>
              <a:gd name="connsiteX105" fmla="*/ 394422 w 606495"/>
              <a:gd name="connsiteY105" fmla="*/ 431641 h 525289"/>
              <a:gd name="connsiteX106" fmla="*/ 317335 w 606495"/>
              <a:gd name="connsiteY106" fmla="*/ 354660 h 525289"/>
              <a:gd name="connsiteX107" fmla="*/ 317335 w 606495"/>
              <a:gd name="connsiteY107" fmla="*/ 335071 h 525289"/>
              <a:gd name="connsiteX108" fmla="*/ 336779 w 606495"/>
              <a:gd name="connsiteY108" fmla="*/ 335071 h 525289"/>
              <a:gd name="connsiteX109" fmla="*/ 413866 w 606495"/>
              <a:gd name="connsiteY109" fmla="*/ 412224 h 525289"/>
              <a:gd name="connsiteX110" fmla="*/ 435030 w 606495"/>
              <a:gd name="connsiteY110" fmla="*/ 412224 h 525289"/>
              <a:gd name="connsiteX111" fmla="*/ 439504 w 606495"/>
              <a:gd name="connsiteY111" fmla="*/ 401570 h 525289"/>
              <a:gd name="connsiteX112" fmla="*/ 435030 w 606495"/>
              <a:gd name="connsiteY112" fmla="*/ 391089 h 525289"/>
              <a:gd name="connsiteX113" fmla="*/ 357943 w 606495"/>
              <a:gd name="connsiteY113" fmla="*/ 313936 h 525289"/>
              <a:gd name="connsiteX114" fmla="*/ 357943 w 606495"/>
              <a:gd name="connsiteY114" fmla="*/ 294519 h 525289"/>
              <a:gd name="connsiteX115" fmla="*/ 377387 w 606495"/>
              <a:gd name="connsiteY115" fmla="*/ 294519 h 525289"/>
              <a:gd name="connsiteX116" fmla="*/ 454474 w 606495"/>
              <a:gd name="connsiteY116" fmla="*/ 371672 h 525289"/>
              <a:gd name="connsiteX117" fmla="*/ 475638 w 606495"/>
              <a:gd name="connsiteY117" fmla="*/ 371672 h 525289"/>
              <a:gd name="connsiteX118" fmla="*/ 475638 w 606495"/>
              <a:gd name="connsiteY118" fmla="*/ 350536 h 525289"/>
              <a:gd name="connsiteX119" fmla="*/ 446903 w 606495"/>
              <a:gd name="connsiteY119" fmla="*/ 321669 h 525289"/>
              <a:gd name="connsiteX120" fmla="*/ 287912 w 606495"/>
              <a:gd name="connsiteY120" fmla="*/ 163068 h 525289"/>
              <a:gd name="connsiteX121" fmla="*/ 227000 w 606495"/>
              <a:gd name="connsiteY121" fmla="*/ 157741 h 525289"/>
              <a:gd name="connsiteX122" fmla="*/ 223214 w 606495"/>
              <a:gd name="connsiteY122" fmla="*/ 176643 h 525289"/>
              <a:gd name="connsiteX123" fmla="*/ 148537 w 606495"/>
              <a:gd name="connsiteY123" fmla="*/ 226302 h 525289"/>
              <a:gd name="connsiteX124" fmla="*/ 98809 w 606495"/>
              <a:gd name="connsiteY124" fmla="*/ 151555 h 525289"/>
              <a:gd name="connsiteX125" fmla="*/ 105176 w 606495"/>
              <a:gd name="connsiteY125" fmla="*/ 120626 h 525289"/>
              <a:gd name="connsiteX126" fmla="*/ 238012 w 606495"/>
              <a:gd name="connsiteY126" fmla="*/ 32132 h 525289"/>
              <a:gd name="connsiteX127" fmla="*/ 373774 w 606495"/>
              <a:gd name="connsiteY127" fmla="*/ 56361 h 525289"/>
              <a:gd name="connsiteX128" fmla="*/ 383410 w 606495"/>
              <a:gd name="connsiteY128" fmla="*/ 41068 h 525289"/>
              <a:gd name="connsiteX129" fmla="*/ 412489 w 606495"/>
              <a:gd name="connsiteY129" fmla="*/ 12200 h 525289"/>
              <a:gd name="connsiteX130" fmla="*/ 441741 w 606495"/>
              <a:gd name="connsiteY130" fmla="*/ 0 h 52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06495" h="525289">
                <a:moveTo>
                  <a:pt x="219429" y="421846"/>
                </a:moveTo>
                <a:lnTo>
                  <a:pt x="199125" y="442123"/>
                </a:lnTo>
                <a:cubicBezTo>
                  <a:pt x="195167" y="445903"/>
                  <a:pt x="195167" y="452261"/>
                  <a:pt x="199125" y="456213"/>
                </a:cubicBezTo>
                <a:lnTo>
                  <a:pt x="206180" y="463258"/>
                </a:lnTo>
                <a:cubicBezTo>
                  <a:pt x="209965" y="467038"/>
                  <a:pt x="216332" y="467038"/>
                  <a:pt x="220289" y="463258"/>
                </a:cubicBezTo>
                <a:lnTo>
                  <a:pt x="240593" y="442982"/>
                </a:lnTo>
                <a:close/>
                <a:moveTo>
                  <a:pt x="178821" y="381294"/>
                </a:moveTo>
                <a:lnTo>
                  <a:pt x="158517" y="401570"/>
                </a:lnTo>
                <a:cubicBezTo>
                  <a:pt x="156624" y="403289"/>
                  <a:pt x="155592" y="405866"/>
                  <a:pt x="155592" y="408615"/>
                </a:cubicBezTo>
                <a:cubicBezTo>
                  <a:pt x="155592" y="411193"/>
                  <a:pt x="156624" y="413770"/>
                  <a:pt x="158517" y="415489"/>
                </a:cubicBezTo>
                <a:lnTo>
                  <a:pt x="165572" y="422706"/>
                </a:lnTo>
                <a:cubicBezTo>
                  <a:pt x="169357" y="426486"/>
                  <a:pt x="175724" y="426486"/>
                  <a:pt x="179681" y="422706"/>
                </a:cubicBezTo>
                <a:lnTo>
                  <a:pt x="199985" y="402429"/>
                </a:lnTo>
                <a:close/>
                <a:moveTo>
                  <a:pt x="138213" y="340742"/>
                </a:moveTo>
                <a:lnTo>
                  <a:pt x="117909" y="360846"/>
                </a:lnTo>
                <a:cubicBezTo>
                  <a:pt x="113951" y="364798"/>
                  <a:pt x="113951" y="371156"/>
                  <a:pt x="117909" y="374936"/>
                </a:cubicBezTo>
                <a:lnTo>
                  <a:pt x="124964" y="381981"/>
                </a:lnTo>
                <a:cubicBezTo>
                  <a:pt x="128749" y="385934"/>
                  <a:pt x="135116" y="385934"/>
                  <a:pt x="139073" y="381981"/>
                </a:cubicBezTo>
                <a:lnTo>
                  <a:pt x="159205" y="361877"/>
                </a:lnTo>
                <a:close/>
                <a:moveTo>
                  <a:pt x="97433" y="300018"/>
                </a:moveTo>
                <a:lnTo>
                  <a:pt x="77129" y="320294"/>
                </a:lnTo>
                <a:cubicBezTo>
                  <a:pt x="73343" y="324246"/>
                  <a:pt x="73343" y="330604"/>
                  <a:pt x="77129" y="334384"/>
                </a:cubicBezTo>
                <a:lnTo>
                  <a:pt x="84356" y="341429"/>
                </a:lnTo>
                <a:cubicBezTo>
                  <a:pt x="88141" y="345381"/>
                  <a:pt x="94508" y="345381"/>
                  <a:pt x="98293" y="341429"/>
                </a:cubicBezTo>
                <a:lnTo>
                  <a:pt x="118597" y="321153"/>
                </a:lnTo>
                <a:close/>
                <a:moveTo>
                  <a:pt x="541738" y="156373"/>
                </a:moveTo>
                <a:cubicBezTo>
                  <a:pt x="549338" y="156373"/>
                  <a:pt x="555499" y="162518"/>
                  <a:pt x="555499" y="170098"/>
                </a:cubicBezTo>
                <a:cubicBezTo>
                  <a:pt x="555499" y="177678"/>
                  <a:pt x="549338" y="183823"/>
                  <a:pt x="541738" y="183823"/>
                </a:cubicBezTo>
                <a:cubicBezTo>
                  <a:pt x="534138" y="183823"/>
                  <a:pt x="527977" y="177678"/>
                  <a:pt x="527977" y="170098"/>
                </a:cubicBezTo>
                <a:cubicBezTo>
                  <a:pt x="527977" y="162518"/>
                  <a:pt x="534138" y="156373"/>
                  <a:pt x="541738" y="156373"/>
                </a:cubicBezTo>
                <a:close/>
                <a:moveTo>
                  <a:pt x="232850" y="59110"/>
                </a:moveTo>
                <a:cubicBezTo>
                  <a:pt x="186564" y="49831"/>
                  <a:pt x="141482" y="79730"/>
                  <a:pt x="132019" y="125953"/>
                </a:cubicBezTo>
                <a:lnTo>
                  <a:pt x="125824" y="157054"/>
                </a:lnTo>
                <a:cubicBezTo>
                  <a:pt x="123931" y="166505"/>
                  <a:pt x="125824" y="175955"/>
                  <a:pt x="131158" y="184032"/>
                </a:cubicBezTo>
                <a:cubicBezTo>
                  <a:pt x="136492" y="191936"/>
                  <a:pt x="144579" y="197434"/>
                  <a:pt x="153871" y="199325"/>
                </a:cubicBezTo>
                <a:cubicBezTo>
                  <a:pt x="173315" y="203105"/>
                  <a:pt x="192242" y="190561"/>
                  <a:pt x="196200" y="171144"/>
                </a:cubicBezTo>
                <a:lnTo>
                  <a:pt x="202566" y="140215"/>
                </a:lnTo>
                <a:cubicBezTo>
                  <a:pt x="203771" y="133685"/>
                  <a:pt x="209449" y="129217"/>
                  <a:pt x="215988" y="129217"/>
                </a:cubicBezTo>
                <a:cubicBezTo>
                  <a:pt x="216332" y="129217"/>
                  <a:pt x="216848" y="129217"/>
                  <a:pt x="217192" y="129217"/>
                </a:cubicBezTo>
                <a:lnTo>
                  <a:pt x="295311" y="136091"/>
                </a:lnTo>
                <a:cubicBezTo>
                  <a:pt x="298580" y="136262"/>
                  <a:pt x="301505" y="137809"/>
                  <a:pt x="303914" y="140043"/>
                </a:cubicBezTo>
                <a:lnTo>
                  <a:pt x="456710" y="292629"/>
                </a:lnTo>
                <a:lnTo>
                  <a:pt x="516762" y="232660"/>
                </a:lnTo>
                <a:lnTo>
                  <a:pt x="383410" y="99490"/>
                </a:lnTo>
                <a:lnTo>
                  <a:pt x="366891" y="83166"/>
                </a:lnTo>
                <a:lnTo>
                  <a:pt x="233194" y="59110"/>
                </a:lnTo>
                <a:cubicBezTo>
                  <a:pt x="233194" y="59110"/>
                  <a:pt x="233022" y="59110"/>
                  <a:pt x="232850" y="59110"/>
                </a:cubicBezTo>
                <a:close/>
                <a:moveTo>
                  <a:pt x="441741" y="27493"/>
                </a:moveTo>
                <a:cubicBezTo>
                  <a:pt x="437955" y="27493"/>
                  <a:pt x="434514" y="28868"/>
                  <a:pt x="431933" y="31617"/>
                </a:cubicBezTo>
                <a:lnTo>
                  <a:pt x="402853" y="60485"/>
                </a:lnTo>
                <a:cubicBezTo>
                  <a:pt x="400272" y="63062"/>
                  <a:pt x="398896" y="66671"/>
                  <a:pt x="398896" y="70279"/>
                </a:cubicBezTo>
                <a:cubicBezTo>
                  <a:pt x="398896" y="74059"/>
                  <a:pt x="400272" y="77496"/>
                  <a:pt x="402853" y="80073"/>
                </a:cubicBezTo>
                <a:lnTo>
                  <a:pt x="536206" y="213243"/>
                </a:lnTo>
                <a:lnTo>
                  <a:pt x="574921" y="174409"/>
                </a:lnTo>
                <a:cubicBezTo>
                  <a:pt x="577502" y="171832"/>
                  <a:pt x="579051" y="168395"/>
                  <a:pt x="579051" y="164615"/>
                </a:cubicBezTo>
                <a:cubicBezTo>
                  <a:pt x="579051" y="161006"/>
                  <a:pt x="577502" y="157398"/>
                  <a:pt x="574921" y="154820"/>
                </a:cubicBezTo>
                <a:lnTo>
                  <a:pt x="451548" y="31617"/>
                </a:lnTo>
                <a:cubicBezTo>
                  <a:pt x="448967" y="28868"/>
                  <a:pt x="445354" y="27493"/>
                  <a:pt x="441741" y="27493"/>
                </a:cubicBezTo>
                <a:close/>
                <a:moveTo>
                  <a:pt x="441741" y="0"/>
                </a:moveTo>
                <a:cubicBezTo>
                  <a:pt x="452753" y="0"/>
                  <a:pt x="463077" y="4296"/>
                  <a:pt x="470992" y="12200"/>
                </a:cubicBezTo>
                <a:lnTo>
                  <a:pt x="594365" y="135403"/>
                </a:lnTo>
                <a:cubicBezTo>
                  <a:pt x="610539" y="151555"/>
                  <a:pt x="610539" y="177674"/>
                  <a:pt x="594365" y="193826"/>
                </a:cubicBezTo>
                <a:lnTo>
                  <a:pt x="545841" y="242282"/>
                </a:lnTo>
                <a:lnTo>
                  <a:pt x="476154" y="312046"/>
                </a:lnTo>
                <a:lnTo>
                  <a:pt x="495254" y="331119"/>
                </a:lnTo>
                <a:cubicBezTo>
                  <a:pt x="511772" y="347615"/>
                  <a:pt x="511772" y="374593"/>
                  <a:pt x="495254" y="391089"/>
                </a:cubicBezTo>
                <a:cubicBezTo>
                  <a:pt x="487338" y="398993"/>
                  <a:pt x="477186" y="402945"/>
                  <a:pt x="466862" y="403460"/>
                </a:cubicBezTo>
                <a:cubicBezTo>
                  <a:pt x="466518" y="413599"/>
                  <a:pt x="462389" y="423908"/>
                  <a:pt x="454474" y="431641"/>
                </a:cubicBezTo>
                <a:cubicBezTo>
                  <a:pt x="446730" y="439545"/>
                  <a:pt x="436578" y="443497"/>
                  <a:pt x="426254" y="444013"/>
                </a:cubicBezTo>
                <a:cubicBezTo>
                  <a:pt x="425910" y="454323"/>
                  <a:pt x="421781" y="464461"/>
                  <a:pt x="413866" y="472193"/>
                </a:cubicBezTo>
                <a:cubicBezTo>
                  <a:pt x="406295" y="479754"/>
                  <a:pt x="396315" y="484049"/>
                  <a:pt x="385646" y="484565"/>
                </a:cubicBezTo>
                <a:cubicBezTo>
                  <a:pt x="385302" y="495218"/>
                  <a:pt x="380829" y="505185"/>
                  <a:pt x="373258" y="512745"/>
                </a:cubicBezTo>
                <a:cubicBezTo>
                  <a:pt x="365342" y="520821"/>
                  <a:pt x="354674" y="525289"/>
                  <a:pt x="343318" y="525289"/>
                </a:cubicBezTo>
                <a:cubicBezTo>
                  <a:pt x="331961" y="525289"/>
                  <a:pt x="321293" y="520821"/>
                  <a:pt x="313206" y="512745"/>
                </a:cubicBezTo>
                <a:lnTo>
                  <a:pt x="261413" y="461024"/>
                </a:lnTo>
                <a:lnTo>
                  <a:pt x="239733" y="482675"/>
                </a:lnTo>
                <a:cubicBezTo>
                  <a:pt x="232334" y="489892"/>
                  <a:pt x="222870" y="493500"/>
                  <a:pt x="213235" y="493500"/>
                </a:cubicBezTo>
                <a:cubicBezTo>
                  <a:pt x="203599" y="493500"/>
                  <a:pt x="193963" y="489892"/>
                  <a:pt x="186736" y="482675"/>
                </a:cubicBezTo>
                <a:lnTo>
                  <a:pt x="179681" y="475630"/>
                </a:lnTo>
                <a:cubicBezTo>
                  <a:pt x="173487" y="469444"/>
                  <a:pt x="169701" y="461368"/>
                  <a:pt x="168841" y="452776"/>
                </a:cubicBezTo>
                <a:cubicBezTo>
                  <a:pt x="160238" y="451917"/>
                  <a:pt x="152323" y="448308"/>
                  <a:pt x="146128" y="442123"/>
                </a:cubicBezTo>
                <a:lnTo>
                  <a:pt x="139073" y="435077"/>
                </a:lnTo>
                <a:cubicBezTo>
                  <a:pt x="132879" y="428891"/>
                  <a:pt x="129093" y="420815"/>
                  <a:pt x="128233" y="412224"/>
                </a:cubicBezTo>
                <a:cubicBezTo>
                  <a:pt x="119802" y="411365"/>
                  <a:pt x="111715" y="407756"/>
                  <a:pt x="105520" y="401570"/>
                </a:cubicBezTo>
                <a:lnTo>
                  <a:pt x="98293" y="394353"/>
                </a:lnTo>
                <a:cubicBezTo>
                  <a:pt x="92099" y="388339"/>
                  <a:pt x="88485" y="380263"/>
                  <a:pt x="87625" y="371672"/>
                </a:cubicBezTo>
                <a:cubicBezTo>
                  <a:pt x="79022" y="370812"/>
                  <a:pt x="70934" y="367032"/>
                  <a:pt x="64740" y="360846"/>
                </a:cubicBezTo>
                <a:lnTo>
                  <a:pt x="57685" y="353801"/>
                </a:lnTo>
                <a:cubicBezTo>
                  <a:pt x="50630" y="346756"/>
                  <a:pt x="46845" y="337305"/>
                  <a:pt x="46845" y="327339"/>
                </a:cubicBezTo>
                <a:cubicBezTo>
                  <a:pt x="46845" y="317373"/>
                  <a:pt x="50630" y="307922"/>
                  <a:pt x="57685" y="300877"/>
                </a:cubicBezTo>
                <a:lnTo>
                  <a:pt x="79366" y="279226"/>
                </a:lnTo>
                <a:lnTo>
                  <a:pt x="40134" y="240049"/>
                </a:lnTo>
                <a:lnTo>
                  <a:pt x="4000" y="204136"/>
                </a:lnTo>
                <a:cubicBezTo>
                  <a:pt x="-1334" y="198809"/>
                  <a:pt x="-1334" y="190046"/>
                  <a:pt x="4000" y="184719"/>
                </a:cubicBezTo>
                <a:cubicBezTo>
                  <a:pt x="9506" y="179220"/>
                  <a:pt x="18110" y="179220"/>
                  <a:pt x="23616" y="184719"/>
                </a:cubicBezTo>
                <a:lnTo>
                  <a:pt x="59578" y="220632"/>
                </a:lnTo>
                <a:lnTo>
                  <a:pt x="332650" y="493328"/>
                </a:lnTo>
                <a:cubicBezTo>
                  <a:pt x="338500" y="499171"/>
                  <a:pt x="347964" y="499171"/>
                  <a:pt x="353814" y="493328"/>
                </a:cubicBezTo>
                <a:cubicBezTo>
                  <a:pt x="359664" y="487486"/>
                  <a:pt x="359664" y="478035"/>
                  <a:pt x="353814" y="472193"/>
                </a:cubicBezTo>
                <a:lnTo>
                  <a:pt x="276728" y="395213"/>
                </a:lnTo>
                <a:cubicBezTo>
                  <a:pt x="271221" y="389714"/>
                  <a:pt x="271221" y="381122"/>
                  <a:pt x="276728" y="375796"/>
                </a:cubicBezTo>
                <a:cubicBezTo>
                  <a:pt x="282062" y="370297"/>
                  <a:pt x="290665" y="370297"/>
                  <a:pt x="296171" y="375796"/>
                </a:cubicBezTo>
                <a:lnTo>
                  <a:pt x="373258" y="452776"/>
                </a:lnTo>
                <a:cubicBezTo>
                  <a:pt x="376183" y="455525"/>
                  <a:pt x="379796" y="457244"/>
                  <a:pt x="383926" y="457244"/>
                </a:cubicBezTo>
                <a:cubicBezTo>
                  <a:pt x="387883" y="457244"/>
                  <a:pt x="391669" y="455525"/>
                  <a:pt x="394422" y="452776"/>
                </a:cubicBezTo>
                <a:cubicBezTo>
                  <a:pt x="400272" y="446934"/>
                  <a:pt x="400272" y="437483"/>
                  <a:pt x="394422" y="431641"/>
                </a:cubicBezTo>
                <a:lnTo>
                  <a:pt x="317335" y="354660"/>
                </a:lnTo>
                <a:cubicBezTo>
                  <a:pt x="311829" y="349162"/>
                  <a:pt x="311829" y="340570"/>
                  <a:pt x="317335" y="335071"/>
                </a:cubicBezTo>
                <a:cubicBezTo>
                  <a:pt x="322670" y="329745"/>
                  <a:pt x="331445" y="329745"/>
                  <a:pt x="336779" y="335071"/>
                </a:cubicBezTo>
                <a:lnTo>
                  <a:pt x="413866" y="412224"/>
                </a:lnTo>
                <a:cubicBezTo>
                  <a:pt x="419716" y="418066"/>
                  <a:pt x="429180" y="418066"/>
                  <a:pt x="435030" y="412224"/>
                </a:cubicBezTo>
                <a:cubicBezTo>
                  <a:pt x="437955" y="409475"/>
                  <a:pt x="439504" y="405694"/>
                  <a:pt x="439504" y="401570"/>
                </a:cubicBezTo>
                <a:cubicBezTo>
                  <a:pt x="439504" y="397618"/>
                  <a:pt x="437955" y="393838"/>
                  <a:pt x="435030" y="391089"/>
                </a:cubicBezTo>
                <a:lnTo>
                  <a:pt x="357943" y="313936"/>
                </a:lnTo>
                <a:cubicBezTo>
                  <a:pt x="352609" y="308609"/>
                  <a:pt x="352609" y="300018"/>
                  <a:pt x="357943" y="294519"/>
                </a:cubicBezTo>
                <a:cubicBezTo>
                  <a:pt x="363278" y="289192"/>
                  <a:pt x="372053" y="289192"/>
                  <a:pt x="377387" y="294519"/>
                </a:cubicBezTo>
                <a:lnTo>
                  <a:pt x="454474" y="371672"/>
                </a:lnTo>
                <a:cubicBezTo>
                  <a:pt x="460324" y="377514"/>
                  <a:pt x="469960" y="377514"/>
                  <a:pt x="475638" y="371672"/>
                </a:cubicBezTo>
                <a:cubicBezTo>
                  <a:pt x="481488" y="365829"/>
                  <a:pt x="481488" y="356379"/>
                  <a:pt x="475638" y="350536"/>
                </a:cubicBezTo>
                <a:lnTo>
                  <a:pt x="446903" y="321669"/>
                </a:lnTo>
                <a:lnTo>
                  <a:pt x="287912" y="163068"/>
                </a:lnTo>
                <a:lnTo>
                  <a:pt x="227000" y="157741"/>
                </a:lnTo>
                <a:lnTo>
                  <a:pt x="223214" y="176643"/>
                </a:lnTo>
                <a:cubicBezTo>
                  <a:pt x="216332" y="210837"/>
                  <a:pt x="182779" y="233175"/>
                  <a:pt x="148537" y="226302"/>
                </a:cubicBezTo>
                <a:cubicBezTo>
                  <a:pt x="114123" y="219257"/>
                  <a:pt x="91927" y="185922"/>
                  <a:pt x="98809" y="151555"/>
                </a:cubicBezTo>
                <a:lnTo>
                  <a:pt x="105176" y="120626"/>
                </a:lnTo>
                <a:cubicBezTo>
                  <a:pt x="117393" y="59626"/>
                  <a:pt x="176928" y="19932"/>
                  <a:pt x="238012" y="32132"/>
                </a:cubicBezTo>
                <a:lnTo>
                  <a:pt x="373774" y="56361"/>
                </a:lnTo>
                <a:cubicBezTo>
                  <a:pt x="375839" y="50862"/>
                  <a:pt x="378936" y="45535"/>
                  <a:pt x="383410" y="41068"/>
                </a:cubicBezTo>
                <a:lnTo>
                  <a:pt x="412489" y="12200"/>
                </a:lnTo>
                <a:cubicBezTo>
                  <a:pt x="420232" y="4296"/>
                  <a:pt x="430728" y="0"/>
                  <a:pt x="4417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dometer_158343">
            <a:extLst>
              <a:ext uri="{FF2B5EF4-FFF2-40B4-BE49-F238E27FC236}">
                <a16:creationId xmlns:a16="http://schemas.microsoft.com/office/drawing/2014/main" id="{54405246-CCE2-4201-BBB1-D3F3EB6E740D}"/>
              </a:ext>
            </a:extLst>
          </p:cNvPr>
          <p:cNvSpPr/>
          <p:nvPr/>
        </p:nvSpPr>
        <p:spPr>
          <a:xfrm>
            <a:off x="1316222" y="2678601"/>
            <a:ext cx="574876" cy="497553"/>
          </a:xfrm>
          <a:custGeom>
            <a:avLst/>
            <a:gdLst>
              <a:gd name="connsiteX0" fmla="*/ 217769 w 603909"/>
              <a:gd name="connsiteY0" fmla="*/ 467807 h 522681"/>
              <a:gd name="connsiteX1" fmla="*/ 386341 w 603909"/>
              <a:gd name="connsiteY1" fmla="*/ 467807 h 522681"/>
              <a:gd name="connsiteX2" fmla="*/ 413795 w 603909"/>
              <a:gd name="connsiteY2" fmla="*/ 495222 h 522681"/>
              <a:gd name="connsiteX3" fmla="*/ 386341 w 603909"/>
              <a:gd name="connsiteY3" fmla="*/ 522636 h 522681"/>
              <a:gd name="connsiteX4" fmla="*/ 217769 w 603909"/>
              <a:gd name="connsiteY4" fmla="*/ 522636 h 522681"/>
              <a:gd name="connsiteX5" fmla="*/ 190315 w 603909"/>
              <a:gd name="connsiteY5" fmla="*/ 495222 h 522681"/>
              <a:gd name="connsiteX6" fmla="*/ 217769 w 603909"/>
              <a:gd name="connsiteY6" fmla="*/ 467807 h 522681"/>
              <a:gd name="connsiteX7" fmla="*/ 379704 w 603909"/>
              <a:gd name="connsiteY7" fmla="*/ 214749 h 522681"/>
              <a:gd name="connsiteX8" fmla="*/ 399133 w 603909"/>
              <a:gd name="connsiteY8" fmla="*/ 222766 h 522681"/>
              <a:gd name="connsiteX9" fmla="*/ 399133 w 603909"/>
              <a:gd name="connsiteY9" fmla="*/ 261548 h 522681"/>
              <a:gd name="connsiteX10" fmla="*/ 338581 w 603909"/>
              <a:gd name="connsiteY10" fmla="*/ 321982 h 522681"/>
              <a:gd name="connsiteX11" fmla="*/ 302057 w 603909"/>
              <a:gd name="connsiteY11" fmla="*/ 356242 h 522681"/>
              <a:gd name="connsiteX12" fmla="*/ 265396 w 603909"/>
              <a:gd name="connsiteY12" fmla="*/ 319653 h 522681"/>
              <a:gd name="connsiteX13" fmla="*/ 299723 w 603909"/>
              <a:gd name="connsiteY13" fmla="*/ 283200 h 522681"/>
              <a:gd name="connsiteX14" fmla="*/ 360275 w 603909"/>
              <a:gd name="connsiteY14" fmla="*/ 222766 h 522681"/>
              <a:gd name="connsiteX15" fmla="*/ 379704 w 603909"/>
              <a:gd name="connsiteY15" fmla="*/ 214749 h 522681"/>
              <a:gd name="connsiteX16" fmla="*/ 302041 w 603909"/>
              <a:gd name="connsiteY16" fmla="*/ 0 h 522681"/>
              <a:gd name="connsiteX17" fmla="*/ 515666 w 603909"/>
              <a:gd name="connsiteY17" fmla="*/ 88193 h 522681"/>
              <a:gd name="connsiteX18" fmla="*/ 515666 w 603909"/>
              <a:gd name="connsiteY18" fmla="*/ 514561 h 522681"/>
              <a:gd name="connsiteX19" fmla="*/ 496170 w 603909"/>
              <a:gd name="connsiteY19" fmla="*/ 522647 h 522681"/>
              <a:gd name="connsiteX20" fmla="*/ 476812 w 603909"/>
              <a:gd name="connsiteY20" fmla="*/ 514561 h 522681"/>
              <a:gd name="connsiteX21" fmla="*/ 476812 w 603909"/>
              <a:gd name="connsiteY21" fmla="*/ 475912 h 522681"/>
              <a:gd name="connsiteX22" fmla="*/ 547517 w 603909"/>
              <a:gd name="connsiteY22" fmla="*/ 328856 h 522681"/>
              <a:gd name="connsiteX23" fmla="*/ 521707 w 603909"/>
              <a:gd name="connsiteY23" fmla="*/ 328856 h 522681"/>
              <a:gd name="connsiteX24" fmla="*/ 494248 w 603909"/>
              <a:gd name="connsiteY24" fmla="*/ 301445 h 522681"/>
              <a:gd name="connsiteX25" fmla="*/ 521707 w 603909"/>
              <a:gd name="connsiteY25" fmla="*/ 274035 h 522681"/>
              <a:gd name="connsiteX26" fmla="*/ 547517 w 603909"/>
              <a:gd name="connsiteY26" fmla="*/ 274035 h 522681"/>
              <a:gd name="connsiteX27" fmla="*/ 495072 w 603909"/>
              <a:gd name="connsiteY27" fmla="*/ 147399 h 522681"/>
              <a:gd name="connsiteX28" fmla="*/ 476812 w 603909"/>
              <a:gd name="connsiteY28" fmla="*/ 165764 h 522681"/>
              <a:gd name="connsiteX29" fmla="*/ 457317 w 603909"/>
              <a:gd name="connsiteY29" fmla="*/ 173713 h 522681"/>
              <a:gd name="connsiteX30" fmla="*/ 437959 w 603909"/>
              <a:gd name="connsiteY30" fmla="*/ 165764 h 522681"/>
              <a:gd name="connsiteX31" fmla="*/ 437959 w 603909"/>
              <a:gd name="connsiteY31" fmla="*/ 126978 h 522681"/>
              <a:gd name="connsiteX32" fmla="*/ 456219 w 603909"/>
              <a:gd name="connsiteY32" fmla="*/ 108613 h 522681"/>
              <a:gd name="connsiteX33" fmla="*/ 329499 w 603909"/>
              <a:gd name="connsiteY33" fmla="*/ 56396 h 522681"/>
              <a:gd name="connsiteX34" fmla="*/ 329499 w 603909"/>
              <a:gd name="connsiteY34" fmla="*/ 82025 h 522681"/>
              <a:gd name="connsiteX35" fmla="*/ 302041 w 603909"/>
              <a:gd name="connsiteY35" fmla="*/ 109436 h 522681"/>
              <a:gd name="connsiteX36" fmla="*/ 274583 w 603909"/>
              <a:gd name="connsiteY36" fmla="*/ 82025 h 522681"/>
              <a:gd name="connsiteX37" fmla="*/ 274583 w 603909"/>
              <a:gd name="connsiteY37" fmla="*/ 56396 h 522681"/>
              <a:gd name="connsiteX38" fmla="*/ 147725 w 603909"/>
              <a:gd name="connsiteY38" fmla="*/ 108750 h 522681"/>
              <a:gd name="connsiteX39" fmla="*/ 165985 w 603909"/>
              <a:gd name="connsiteY39" fmla="*/ 126978 h 522681"/>
              <a:gd name="connsiteX40" fmla="*/ 165985 w 603909"/>
              <a:gd name="connsiteY40" fmla="*/ 165764 h 522681"/>
              <a:gd name="connsiteX41" fmla="*/ 146627 w 603909"/>
              <a:gd name="connsiteY41" fmla="*/ 173713 h 522681"/>
              <a:gd name="connsiteX42" fmla="*/ 127269 w 603909"/>
              <a:gd name="connsiteY42" fmla="*/ 165764 h 522681"/>
              <a:gd name="connsiteX43" fmla="*/ 108872 w 603909"/>
              <a:gd name="connsiteY43" fmla="*/ 147536 h 522681"/>
              <a:gd name="connsiteX44" fmla="*/ 56426 w 603909"/>
              <a:gd name="connsiteY44" fmla="*/ 274035 h 522681"/>
              <a:gd name="connsiteX45" fmla="*/ 82374 w 603909"/>
              <a:gd name="connsiteY45" fmla="*/ 274035 h 522681"/>
              <a:gd name="connsiteX46" fmla="*/ 109833 w 603909"/>
              <a:gd name="connsiteY46" fmla="*/ 301445 h 522681"/>
              <a:gd name="connsiteX47" fmla="*/ 82374 w 603909"/>
              <a:gd name="connsiteY47" fmla="*/ 328856 h 522681"/>
              <a:gd name="connsiteX48" fmla="*/ 56426 w 603909"/>
              <a:gd name="connsiteY48" fmla="*/ 328856 h 522681"/>
              <a:gd name="connsiteX49" fmla="*/ 127269 w 603909"/>
              <a:gd name="connsiteY49" fmla="*/ 475912 h 522681"/>
              <a:gd name="connsiteX50" fmla="*/ 127269 w 603909"/>
              <a:gd name="connsiteY50" fmla="*/ 514561 h 522681"/>
              <a:gd name="connsiteX51" fmla="*/ 88415 w 603909"/>
              <a:gd name="connsiteY51" fmla="*/ 514561 h 522681"/>
              <a:gd name="connsiteX52" fmla="*/ 0 w 603909"/>
              <a:gd name="connsiteY52" fmla="*/ 301445 h 522681"/>
              <a:gd name="connsiteX53" fmla="*/ 88415 w 603909"/>
              <a:gd name="connsiteY53" fmla="*/ 88193 h 522681"/>
              <a:gd name="connsiteX54" fmla="*/ 302041 w 603909"/>
              <a:gd name="connsiteY54" fmla="*/ 0 h 52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3909" h="522681">
                <a:moveTo>
                  <a:pt x="217769" y="467807"/>
                </a:moveTo>
                <a:lnTo>
                  <a:pt x="386341" y="467807"/>
                </a:lnTo>
                <a:cubicBezTo>
                  <a:pt x="401578" y="467807"/>
                  <a:pt x="413795" y="480144"/>
                  <a:pt x="413795" y="495222"/>
                </a:cubicBezTo>
                <a:cubicBezTo>
                  <a:pt x="413795" y="510437"/>
                  <a:pt x="401578" y="522636"/>
                  <a:pt x="386341" y="522636"/>
                </a:cubicBezTo>
                <a:lnTo>
                  <a:pt x="217769" y="522636"/>
                </a:lnTo>
                <a:cubicBezTo>
                  <a:pt x="202532" y="522636"/>
                  <a:pt x="190315" y="510437"/>
                  <a:pt x="190315" y="495222"/>
                </a:cubicBezTo>
                <a:cubicBezTo>
                  <a:pt x="190315" y="480144"/>
                  <a:pt x="202532" y="467807"/>
                  <a:pt x="217769" y="467807"/>
                </a:cubicBezTo>
                <a:close/>
                <a:moveTo>
                  <a:pt x="379704" y="214749"/>
                </a:moveTo>
                <a:cubicBezTo>
                  <a:pt x="386741" y="214749"/>
                  <a:pt x="393778" y="217422"/>
                  <a:pt x="399133" y="222766"/>
                </a:cubicBezTo>
                <a:cubicBezTo>
                  <a:pt x="409843" y="233455"/>
                  <a:pt x="409843" y="250859"/>
                  <a:pt x="399133" y="261548"/>
                </a:cubicBezTo>
                <a:lnTo>
                  <a:pt x="338581" y="321982"/>
                </a:lnTo>
                <a:cubicBezTo>
                  <a:pt x="337345" y="341168"/>
                  <a:pt x="321555" y="356242"/>
                  <a:pt x="302057" y="356242"/>
                </a:cubicBezTo>
                <a:cubicBezTo>
                  <a:pt x="281873" y="356242"/>
                  <a:pt x="265396" y="339797"/>
                  <a:pt x="265396" y="319653"/>
                </a:cubicBezTo>
                <a:cubicBezTo>
                  <a:pt x="265396" y="300330"/>
                  <a:pt x="280637" y="284434"/>
                  <a:pt x="299723" y="283200"/>
                </a:cubicBezTo>
                <a:lnTo>
                  <a:pt x="360275" y="222766"/>
                </a:lnTo>
                <a:cubicBezTo>
                  <a:pt x="365630" y="217422"/>
                  <a:pt x="372667" y="214749"/>
                  <a:pt x="379704" y="214749"/>
                </a:cubicBezTo>
                <a:close/>
                <a:moveTo>
                  <a:pt x="302041" y="0"/>
                </a:moveTo>
                <a:cubicBezTo>
                  <a:pt x="379404" y="0"/>
                  <a:pt x="456768" y="29398"/>
                  <a:pt x="515666" y="88193"/>
                </a:cubicBezTo>
                <a:cubicBezTo>
                  <a:pt x="633324" y="205783"/>
                  <a:pt x="633324" y="397107"/>
                  <a:pt x="515666" y="514561"/>
                </a:cubicBezTo>
                <a:cubicBezTo>
                  <a:pt x="510311" y="520043"/>
                  <a:pt x="503172" y="522647"/>
                  <a:pt x="496170" y="522647"/>
                </a:cubicBezTo>
                <a:cubicBezTo>
                  <a:pt x="489169" y="522647"/>
                  <a:pt x="482167" y="520043"/>
                  <a:pt x="476812" y="514561"/>
                </a:cubicBezTo>
                <a:cubicBezTo>
                  <a:pt x="466104" y="503871"/>
                  <a:pt x="466104" y="486602"/>
                  <a:pt x="476812" y="475912"/>
                </a:cubicBezTo>
                <a:cubicBezTo>
                  <a:pt x="518000" y="434797"/>
                  <a:pt x="541476" y="382580"/>
                  <a:pt x="547517" y="328856"/>
                </a:cubicBezTo>
                <a:lnTo>
                  <a:pt x="521707" y="328856"/>
                </a:lnTo>
                <a:cubicBezTo>
                  <a:pt x="506605" y="328856"/>
                  <a:pt x="494248" y="316521"/>
                  <a:pt x="494248" y="301445"/>
                </a:cubicBezTo>
                <a:cubicBezTo>
                  <a:pt x="494248" y="286232"/>
                  <a:pt x="506605" y="274035"/>
                  <a:pt x="521707" y="274035"/>
                </a:cubicBezTo>
                <a:lnTo>
                  <a:pt x="547517" y="274035"/>
                </a:lnTo>
                <a:cubicBezTo>
                  <a:pt x="542437" y="228808"/>
                  <a:pt x="525002" y="184814"/>
                  <a:pt x="495072" y="147399"/>
                </a:cubicBezTo>
                <a:lnTo>
                  <a:pt x="476812" y="165764"/>
                </a:lnTo>
                <a:cubicBezTo>
                  <a:pt x="471458" y="171109"/>
                  <a:pt x="464319" y="173713"/>
                  <a:pt x="457317" y="173713"/>
                </a:cubicBezTo>
                <a:cubicBezTo>
                  <a:pt x="450315" y="173713"/>
                  <a:pt x="443313" y="171109"/>
                  <a:pt x="437959" y="165764"/>
                </a:cubicBezTo>
                <a:cubicBezTo>
                  <a:pt x="427250" y="155074"/>
                  <a:pt x="427250" y="137668"/>
                  <a:pt x="437959" y="126978"/>
                </a:cubicBezTo>
                <a:lnTo>
                  <a:pt x="456219" y="108613"/>
                </a:lnTo>
                <a:cubicBezTo>
                  <a:pt x="418875" y="78736"/>
                  <a:pt x="374668" y="61330"/>
                  <a:pt x="329499" y="56396"/>
                </a:cubicBezTo>
                <a:lnTo>
                  <a:pt x="329499" y="82025"/>
                </a:lnTo>
                <a:cubicBezTo>
                  <a:pt x="329499" y="97238"/>
                  <a:pt x="317143" y="109436"/>
                  <a:pt x="302041" y="109436"/>
                </a:cubicBezTo>
                <a:cubicBezTo>
                  <a:pt x="286801" y="109436"/>
                  <a:pt x="274583" y="97238"/>
                  <a:pt x="274583" y="82025"/>
                </a:cubicBezTo>
                <a:lnTo>
                  <a:pt x="274583" y="56396"/>
                </a:lnTo>
                <a:cubicBezTo>
                  <a:pt x="229276" y="61467"/>
                  <a:pt x="185205" y="78873"/>
                  <a:pt x="147725" y="108750"/>
                </a:cubicBezTo>
                <a:lnTo>
                  <a:pt x="165985" y="126978"/>
                </a:lnTo>
                <a:cubicBezTo>
                  <a:pt x="176693" y="137668"/>
                  <a:pt x="176693" y="155074"/>
                  <a:pt x="165985" y="165764"/>
                </a:cubicBezTo>
                <a:cubicBezTo>
                  <a:pt x="160630" y="171109"/>
                  <a:pt x="153629" y="173713"/>
                  <a:pt x="146627" y="173713"/>
                </a:cubicBezTo>
                <a:cubicBezTo>
                  <a:pt x="139625" y="173713"/>
                  <a:pt x="132623" y="171109"/>
                  <a:pt x="127269" y="165764"/>
                </a:cubicBezTo>
                <a:lnTo>
                  <a:pt x="108872" y="147536"/>
                </a:lnTo>
                <a:cubicBezTo>
                  <a:pt x="79629" y="183992"/>
                  <a:pt x="61506" y="227574"/>
                  <a:pt x="56426" y="274035"/>
                </a:cubicBezTo>
                <a:lnTo>
                  <a:pt x="82374" y="274035"/>
                </a:lnTo>
                <a:cubicBezTo>
                  <a:pt x="97476" y="274035"/>
                  <a:pt x="109833" y="286232"/>
                  <a:pt x="109833" y="301445"/>
                </a:cubicBezTo>
                <a:cubicBezTo>
                  <a:pt x="109833" y="316521"/>
                  <a:pt x="97476" y="328856"/>
                  <a:pt x="82374" y="328856"/>
                </a:cubicBezTo>
                <a:lnTo>
                  <a:pt x="56426" y="328856"/>
                </a:lnTo>
                <a:cubicBezTo>
                  <a:pt x="62605" y="384362"/>
                  <a:pt x="87180" y="435756"/>
                  <a:pt x="127269" y="475912"/>
                </a:cubicBezTo>
                <a:cubicBezTo>
                  <a:pt x="137977" y="486602"/>
                  <a:pt x="137977" y="503871"/>
                  <a:pt x="127269" y="514561"/>
                </a:cubicBezTo>
                <a:cubicBezTo>
                  <a:pt x="116560" y="525388"/>
                  <a:pt x="99124" y="525388"/>
                  <a:pt x="88415" y="514561"/>
                </a:cubicBezTo>
                <a:cubicBezTo>
                  <a:pt x="31439" y="457684"/>
                  <a:pt x="0" y="381895"/>
                  <a:pt x="0" y="301445"/>
                </a:cubicBezTo>
                <a:cubicBezTo>
                  <a:pt x="0" y="220859"/>
                  <a:pt x="31439" y="145206"/>
                  <a:pt x="88415" y="88193"/>
                </a:cubicBezTo>
                <a:cubicBezTo>
                  <a:pt x="147313" y="29398"/>
                  <a:pt x="224677" y="0"/>
                  <a:pt x="3020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confont-11607-6228652">
            <a:extLst>
              <a:ext uri="{FF2B5EF4-FFF2-40B4-BE49-F238E27FC236}">
                <a16:creationId xmlns:a16="http://schemas.microsoft.com/office/drawing/2014/main" id="{54405246-CCE2-4201-BBB1-D3F3EB6E740D}"/>
              </a:ext>
            </a:extLst>
          </p:cNvPr>
          <p:cNvSpPr/>
          <p:nvPr/>
        </p:nvSpPr>
        <p:spPr>
          <a:xfrm>
            <a:off x="1331573" y="3642076"/>
            <a:ext cx="544175" cy="543557"/>
          </a:xfrm>
          <a:custGeom>
            <a:avLst/>
            <a:gdLst>
              <a:gd name="T0" fmla="*/ 6400 w 12815"/>
              <a:gd name="T1" fmla="*/ 5600 h 12800"/>
              <a:gd name="T2" fmla="*/ 4800 w 12815"/>
              <a:gd name="T3" fmla="*/ 7200 h 12800"/>
              <a:gd name="T4" fmla="*/ 6400 w 12815"/>
              <a:gd name="T5" fmla="*/ 8800 h 12800"/>
              <a:gd name="T6" fmla="*/ 8000 w 12815"/>
              <a:gd name="T7" fmla="*/ 7200 h 12800"/>
              <a:gd name="T8" fmla="*/ 6400 w 12815"/>
              <a:gd name="T9" fmla="*/ 5600 h 12800"/>
              <a:gd name="T10" fmla="*/ 11050 w 12815"/>
              <a:gd name="T11" fmla="*/ 0 h 12800"/>
              <a:gd name="T12" fmla="*/ 12815 w 12815"/>
              <a:gd name="T13" fmla="*/ 1962 h 12800"/>
              <a:gd name="T14" fmla="*/ 12800 w 12815"/>
              <a:gd name="T15" fmla="*/ 11378 h 12800"/>
              <a:gd name="T16" fmla="*/ 12798 w 12815"/>
              <a:gd name="T17" fmla="*/ 12800 h 12800"/>
              <a:gd name="T18" fmla="*/ 2 w 12815"/>
              <a:gd name="T19" fmla="*/ 12800 h 12800"/>
              <a:gd name="T20" fmla="*/ 0 w 12815"/>
              <a:gd name="T21" fmla="*/ 11378 h 12800"/>
              <a:gd name="T22" fmla="*/ 2 w 12815"/>
              <a:gd name="T23" fmla="*/ 1962 h 12800"/>
              <a:gd name="T24" fmla="*/ 1719 w 12815"/>
              <a:gd name="T25" fmla="*/ 0 h 12800"/>
              <a:gd name="T26" fmla="*/ 11050 w 12815"/>
              <a:gd name="T27" fmla="*/ 0 h 12800"/>
              <a:gd name="T28" fmla="*/ 1507 w 12815"/>
              <a:gd name="T29" fmla="*/ 1422 h 12800"/>
              <a:gd name="T30" fmla="*/ 11286 w 12815"/>
              <a:gd name="T31" fmla="*/ 1422 h 12800"/>
              <a:gd name="T32" fmla="*/ 10624 w 12815"/>
              <a:gd name="T33" fmla="*/ 710 h 12800"/>
              <a:gd name="T34" fmla="*/ 2090 w 12815"/>
              <a:gd name="T35" fmla="*/ 710 h 12800"/>
              <a:gd name="T36" fmla="*/ 1507 w 12815"/>
              <a:gd name="T37" fmla="*/ 1422 h 12800"/>
              <a:gd name="T38" fmla="*/ 9484 w 12815"/>
              <a:gd name="T39" fmla="*/ 7200 h 12800"/>
              <a:gd name="T40" fmla="*/ 9455 w 12815"/>
              <a:gd name="T41" fmla="*/ 6806 h 12800"/>
              <a:gd name="T42" fmla="*/ 10325 w 12815"/>
              <a:gd name="T43" fmla="*/ 6143 h 12800"/>
              <a:gd name="T44" fmla="*/ 10371 w 12815"/>
              <a:gd name="T45" fmla="*/ 5886 h 12800"/>
              <a:gd name="T46" fmla="*/ 9549 w 12815"/>
              <a:gd name="T47" fmla="*/ 4504 h 12800"/>
              <a:gd name="T48" fmla="*/ 9296 w 12815"/>
              <a:gd name="T49" fmla="*/ 4418 h 12800"/>
              <a:gd name="T50" fmla="*/ 8274 w 12815"/>
              <a:gd name="T51" fmla="*/ 4818 h 12800"/>
              <a:gd name="T52" fmla="*/ 7581 w 12815"/>
              <a:gd name="T53" fmla="*/ 4424 h 12800"/>
              <a:gd name="T54" fmla="*/ 7429 w 12815"/>
              <a:gd name="T55" fmla="*/ 3366 h 12800"/>
              <a:gd name="T56" fmla="*/ 7222 w 12815"/>
              <a:gd name="T57" fmla="*/ 3200 h 12800"/>
              <a:gd name="T58" fmla="*/ 5578 w 12815"/>
              <a:gd name="T59" fmla="*/ 3200 h 12800"/>
              <a:gd name="T60" fmla="*/ 5372 w 12815"/>
              <a:gd name="T61" fmla="*/ 3371 h 12800"/>
              <a:gd name="T62" fmla="*/ 5219 w 12815"/>
              <a:gd name="T63" fmla="*/ 4429 h 12800"/>
              <a:gd name="T64" fmla="*/ 4526 w 12815"/>
              <a:gd name="T65" fmla="*/ 4823 h 12800"/>
              <a:gd name="T66" fmla="*/ 3504 w 12815"/>
              <a:gd name="T67" fmla="*/ 4423 h 12800"/>
              <a:gd name="T68" fmla="*/ 3251 w 12815"/>
              <a:gd name="T69" fmla="*/ 4509 h 12800"/>
              <a:gd name="T70" fmla="*/ 2429 w 12815"/>
              <a:gd name="T71" fmla="*/ 5891 h 12800"/>
              <a:gd name="T72" fmla="*/ 2475 w 12815"/>
              <a:gd name="T73" fmla="*/ 6149 h 12800"/>
              <a:gd name="T74" fmla="*/ 3345 w 12815"/>
              <a:gd name="T75" fmla="*/ 6811 h 12800"/>
              <a:gd name="T76" fmla="*/ 3316 w 12815"/>
              <a:gd name="T77" fmla="*/ 7200 h 12800"/>
              <a:gd name="T78" fmla="*/ 3345 w 12815"/>
              <a:gd name="T79" fmla="*/ 7594 h 12800"/>
              <a:gd name="T80" fmla="*/ 2475 w 12815"/>
              <a:gd name="T81" fmla="*/ 8257 h 12800"/>
              <a:gd name="T82" fmla="*/ 2429 w 12815"/>
              <a:gd name="T83" fmla="*/ 8514 h 12800"/>
              <a:gd name="T84" fmla="*/ 3251 w 12815"/>
              <a:gd name="T85" fmla="*/ 9897 h 12800"/>
              <a:gd name="T86" fmla="*/ 3504 w 12815"/>
              <a:gd name="T87" fmla="*/ 9983 h 12800"/>
              <a:gd name="T88" fmla="*/ 4526 w 12815"/>
              <a:gd name="T89" fmla="*/ 9583 h 12800"/>
              <a:gd name="T90" fmla="*/ 5219 w 12815"/>
              <a:gd name="T91" fmla="*/ 9977 h 12800"/>
              <a:gd name="T92" fmla="*/ 5371 w 12815"/>
              <a:gd name="T93" fmla="*/ 11034 h 12800"/>
              <a:gd name="T94" fmla="*/ 5578 w 12815"/>
              <a:gd name="T95" fmla="*/ 11200 h 12800"/>
              <a:gd name="T96" fmla="*/ 7222 w 12815"/>
              <a:gd name="T97" fmla="*/ 11200 h 12800"/>
              <a:gd name="T98" fmla="*/ 7428 w 12815"/>
              <a:gd name="T99" fmla="*/ 11029 h 12800"/>
              <a:gd name="T100" fmla="*/ 7581 w 12815"/>
              <a:gd name="T101" fmla="*/ 9971 h 12800"/>
              <a:gd name="T102" fmla="*/ 8274 w 12815"/>
              <a:gd name="T103" fmla="*/ 9577 h 12800"/>
              <a:gd name="T104" fmla="*/ 9296 w 12815"/>
              <a:gd name="T105" fmla="*/ 9977 h 12800"/>
              <a:gd name="T106" fmla="*/ 9549 w 12815"/>
              <a:gd name="T107" fmla="*/ 9891 h 12800"/>
              <a:gd name="T108" fmla="*/ 10371 w 12815"/>
              <a:gd name="T109" fmla="*/ 8509 h 12800"/>
              <a:gd name="T110" fmla="*/ 10325 w 12815"/>
              <a:gd name="T111" fmla="*/ 8251 h 12800"/>
              <a:gd name="T112" fmla="*/ 9455 w 12815"/>
              <a:gd name="T113" fmla="*/ 7589 h 12800"/>
              <a:gd name="T114" fmla="*/ 9484 w 12815"/>
              <a:gd name="T115" fmla="*/ 72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815" h="12800">
                <a:moveTo>
                  <a:pt x="6400" y="5600"/>
                </a:moveTo>
                <a:cubicBezTo>
                  <a:pt x="5520" y="5600"/>
                  <a:pt x="4800" y="6320"/>
                  <a:pt x="4800" y="7200"/>
                </a:cubicBezTo>
                <a:cubicBezTo>
                  <a:pt x="4800" y="8080"/>
                  <a:pt x="5520" y="8800"/>
                  <a:pt x="6400" y="8800"/>
                </a:cubicBezTo>
                <a:cubicBezTo>
                  <a:pt x="7280" y="8800"/>
                  <a:pt x="8000" y="8080"/>
                  <a:pt x="8000" y="7200"/>
                </a:cubicBezTo>
                <a:cubicBezTo>
                  <a:pt x="8000" y="6320"/>
                  <a:pt x="7280" y="5600"/>
                  <a:pt x="6400" y="5600"/>
                </a:cubicBezTo>
                <a:close/>
                <a:moveTo>
                  <a:pt x="11050" y="0"/>
                </a:moveTo>
                <a:lnTo>
                  <a:pt x="12815" y="1962"/>
                </a:lnTo>
                <a:lnTo>
                  <a:pt x="12800" y="11378"/>
                </a:lnTo>
                <a:lnTo>
                  <a:pt x="12798" y="12800"/>
                </a:lnTo>
                <a:lnTo>
                  <a:pt x="2" y="12800"/>
                </a:lnTo>
                <a:lnTo>
                  <a:pt x="0" y="11378"/>
                </a:lnTo>
                <a:lnTo>
                  <a:pt x="2" y="1962"/>
                </a:lnTo>
                <a:lnTo>
                  <a:pt x="1719" y="0"/>
                </a:lnTo>
                <a:lnTo>
                  <a:pt x="11050" y="0"/>
                </a:lnTo>
                <a:close/>
                <a:moveTo>
                  <a:pt x="1507" y="1422"/>
                </a:moveTo>
                <a:lnTo>
                  <a:pt x="11286" y="1422"/>
                </a:lnTo>
                <a:lnTo>
                  <a:pt x="10624" y="710"/>
                </a:lnTo>
                <a:lnTo>
                  <a:pt x="2090" y="710"/>
                </a:lnTo>
                <a:lnTo>
                  <a:pt x="1507" y="1422"/>
                </a:lnTo>
                <a:close/>
                <a:moveTo>
                  <a:pt x="9484" y="7200"/>
                </a:moveTo>
                <a:cubicBezTo>
                  <a:pt x="9483" y="7068"/>
                  <a:pt x="9474" y="6936"/>
                  <a:pt x="9455" y="6806"/>
                </a:cubicBezTo>
                <a:lnTo>
                  <a:pt x="10325" y="6143"/>
                </a:lnTo>
                <a:cubicBezTo>
                  <a:pt x="10403" y="6081"/>
                  <a:pt x="10423" y="5971"/>
                  <a:pt x="10371" y="5886"/>
                </a:cubicBezTo>
                <a:lnTo>
                  <a:pt x="9549" y="4504"/>
                </a:lnTo>
                <a:cubicBezTo>
                  <a:pt x="9496" y="4418"/>
                  <a:pt x="9390" y="4384"/>
                  <a:pt x="9296" y="4418"/>
                </a:cubicBezTo>
                <a:lnTo>
                  <a:pt x="8274" y="4818"/>
                </a:lnTo>
                <a:cubicBezTo>
                  <a:pt x="8062" y="4658"/>
                  <a:pt x="7834" y="4526"/>
                  <a:pt x="7581" y="4424"/>
                </a:cubicBezTo>
                <a:lnTo>
                  <a:pt x="7429" y="3366"/>
                </a:lnTo>
                <a:cubicBezTo>
                  <a:pt x="7407" y="3269"/>
                  <a:pt x="7321" y="3200"/>
                  <a:pt x="7222" y="3200"/>
                </a:cubicBezTo>
                <a:lnTo>
                  <a:pt x="5578" y="3200"/>
                </a:lnTo>
                <a:cubicBezTo>
                  <a:pt x="5477" y="3201"/>
                  <a:pt x="5391" y="3272"/>
                  <a:pt x="5372" y="3371"/>
                </a:cubicBezTo>
                <a:lnTo>
                  <a:pt x="5219" y="4429"/>
                </a:lnTo>
                <a:cubicBezTo>
                  <a:pt x="4972" y="4531"/>
                  <a:pt x="4739" y="4663"/>
                  <a:pt x="4526" y="4823"/>
                </a:cubicBezTo>
                <a:lnTo>
                  <a:pt x="3504" y="4423"/>
                </a:lnTo>
                <a:cubicBezTo>
                  <a:pt x="3410" y="4388"/>
                  <a:pt x="3304" y="4424"/>
                  <a:pt x="3251" y="4509"/>
                </a:cubicBezTo>
                <a:lnTo>
                  <a:pt x="2429" y="5891"/>
                </a:lnTo>
                <a:cubicBezTo>
                  <a:pt x="2377" y="5977"/>
                  <a:pt x="2397" y="6087"/>
                  <a:pt x="2475" y="6149"/>
                </a:cubicBezTo>
                <a:lnTo>
                  <a:pt x="3345" y="6811"/>
                </a:lnTo>
                <a:cubicBezTo>
                  <a:pt x="3326" y="6940"/>
                  <a:pt x="3317" y="7070"/>
                  <a:pt x="3316" y="7200"/>
                </a:cubicBezTo>
                <a:cubicBezTo>
                  <a:pt x="3316" y="7331"/>
                  <a:pt x="3327" y="7463"/>
                  <a:pt x="3345" y="7594"/>
                </a:cubicBezTo>
                <a:lnTo>
                  <a:pt x="2475" y="8257"/>
                </a:lnTo>
                <a:cubicBezTo>
                  <a:pt x="2397" y="8319"/>
                  <a:pt x="2377" y="8429"/>
                  <a:pt x="2429" y="8514"/>
                </a:cubicBezTo>
                <a:lnTo>
                  <a:pt x="3251" y="9897"/>
                </a:lnTo>
                <a:cubicBezTo>
                  <a:pt x="3304" y="9983"/>
                  <a:pt x="3410" y="10017"/>
                  <a:pt x="3504" y="9983"/>
                </a:cubicBezTo>
                <a:lnTo>
                  <a:pt x="4526" y="9583"/>
                </a:lnTo>
                <a:cubicBezTo>
                  <a:pt x="4738" y="9743"/>
                  <a:pt x="4966" y="9874"/>
                  <a:pt x="5219" y="9977"/>
                </a:cubicBezTo>
                <a:lnTo>
                  <a:pt x="5371" y="11034"/>
                </a:lnTo>
                <a:cubicBezTo>
                  <a:pt x="5393" y="11131"/>
                  <a:pt x="5479" y="11200"/>
                  <a:pt x="5578" y="11200"/>
                </a:cubicBezTo>
                <a:lnTo>
                  <a:pt x="7222" y="11200"/>
                </a:lnTo>
                <a:cubicBezTo>
                  <a:pt x="7323" y="11199"/>
                  <a:pt x="7409" y="11128"/>
                  <a:pt x="7428" y="11029"/>
                </a:cubicBezTo>
                <a:lnTo>
                  <a:pt x="7581" y="9971"/>
                </a:lnTo>
                <a:cubicBezTo>
                  <a:pt x="7828" y="9869"/>
                  <a:pt x="8062" y="9737"/>
                  <a:pt x="8274" y="9577"/>
                </a:cubicBezTo>
                <a:lnTo>
                  <a:pt x="9296" y="9977"/>
                </a:lnTo>
                <a:cubicBezTo>
                  <a:pt x="9390" y="10011"/>
                  <a:pt x="9496" y="9977"/>
                  <a:pt x="9549" y="9891"/>
                </a:cubicBezTo>
                <a:lnTo>
                  <a:pt x="10371" y="8509"/>
                </a:lnTo>
                <a:cubicBezTo>
                  <a:pt x="10423" y="8423"/>
                  <a:pt x="10403" y="8313"/>
                  <a:pt x="10325" y="8251"/>
                </a:cubicBezTo>
                <a:lnTo>
                  <a:pt x="9455" y="7589"/>
                </a:lnTo>
                <a:cubicBezTo>
                  <a:pt x="9473" y="7463"/>
                  <a:pt x="9484" y="7331"/>
                  <a:pt x="9484" y="7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confont-11145-7092360">
            <a:extLst>
              <a:ext uri="{FF2B5EF4-FFF2-40B4-BE49-F238E27FC236}">
                <a16:creationId xmlns:a16="http://schemas.microsoft.com/office/drawing/2014/main" id="{54405246-CCE2-4201-BBB1-D3F3EB6E740D}"/>
              </a:ext>
            </a:extLst>
          </p:cNvPr>
          <p:cNvSpPr/>
          <p:nvPr/>
        </p:nvSpPr>
        <p:spPr>
          <a:xfrm>
            <a:off x="1339724" y="4626068"/>
            <a:ext cx="527873" cy="616177"/>
          </a:xfrm>
          <a:custGeom>
            <a:avLst/>
            <a:gdLst>
              <a:gd name="T0" fmla="*/ 9272 w 9600"/>
              <a:gd name="T1" fmla="*/ 821 h 11207"/>
              <a:gd name="T2" fmla="*/ 9600 w 9600"/>
              <a:gd name="T3" fmla="*/ 1215 h 11207"/>
              <a:gd name="T4" fmla="*/ 9600 w 9600"/>
              <a:gd name="T5" fmla="*/ 6415 h 11207"/>
              <a:gd name="T6" fmla="*/ 8836 w 9600"/>
              <a:gd name="T7" fmla="*/ 8681 h 11207"/>
              <a:gd name="T8" fmla="*/ 7221 w 9600"/>
              <a:gd name="T9" fmla="*/ 10141 h 11207"/>
              <a:gd name="T10" fmla="*/ 4918 w 9600"/>
              <a:gd name="T11" fmla="*/ 11188 h 11207"/>
              <a:gd name="T12" fmla="*/ 4709 w 9600"/>
              <a:gd name="T13" fmla="*/ 11189 h 11207"/>
              <a:gd name="T14" fmla="*/ 2392 w 9600"/>
              <a:gd name="T15" fmla="*/ 10151 h 11207"/>
              <a:gd name="T16" fmla="*/ 767 w 9600"/>
              <a:gd name="T17" fmla="*/ 8692 h 11207"/>
              <a:gd name="T18" fmla="*/ 0 w 9600"/>
              <a:gd name="T19" fmla="*/ 6415 h 11207"/>
              <a:gd name="T20" fmla="*/ 0 w 9600"/>
              <a:gd name="T21" fmla="*/ 1215 h 11207"/>
              <a:gd name="T22" fmla="*/ 327 w 9600"/>
              <a:gd name="T23" fmla="*/ 821 h 11207"/>
              <a:gd name="T24" fmla="*/ 4740 w 9600"/>
              <a:gd name="T25" fmla="*/ 9 h 11207"/>
              <a:gd name="T26" fmla="*/ 4885 w 9600"/>
              <a:gd name="T27" fmla="*/ 9 h 11207"/>
              <a:gd name="T28" fmla="*/ 9272 w 9600"/>
              <a:gd name="T29" fmla="*/ 821 h 11207"/>
              <a:gd name="T30" fmla="*/ 8800 w 9600"/>
              <a:gd name="T31" fmla="*/ 6415 h 11207"/>
              <a:gd name="T32" fmla="*/ 8800 w 9600"/>
              <a:gd name="T33" fmla="*/ 1630 h 11207"/>
              <a:gd name="T34" fmla="*/ 8718 w 9600"/>
              <a:gd name="T35" fmla="*/ 1532 h 11207"/>
              <a:gd name="T36" fmla="*/ 4830 w 9600"/>
              <a:gd name="T37" fmla="*/ 812 h 11207"/>
              <a:gd name="T38" fmla="*/ 4794 w 9600"/>
              <a:gd name="T39" fmla="*/ 812 h 11207"/>
              <a:gd name="T40" fmla="*/ 881 w 9600"/>
              <a:gd name="T41" fmla="*/ 1533 h 11207"/>
              <a:gd name="T42" fmla="*/ 799 w 9600"/>
              <a:gd name="T43" fmla="*/ 1631 h 11207"/>
              <a:gd name="T44" fmla="*/ 799 w 9600"/>
              <a:gd name="T45" fmla="*/ 6415 h 11207"/>
              <a:gd name="T46" fmla="*/ 4778 w 9600"/>
              <a:gd name="T47" fmla="*/ 10374 h 11207"/>
              <a:gd name="T48" fmla="*/ 4843 w 9600"/>
              <a:gd name="T49" fmla="*/ 10374 h 11207"/>
              <a:gd name="T50" fmla="*/ 6807 w 9600"/>
              <a:gd name="T51" fmla="*/ 9456 h 11207"/>
              <a:gd name="T52" fmla="*/ 8800 w 9600"/>
              <a:gd name="T53" fmla="*/ 6415 h 11207"/>
              <a:gd name="T54" fmla="*/ 4053 w 9600"/>
              <a:gd name="T55" fmla="*/ 6276 h 11207"/>
              <a:gd name="T56" fmla="*/ 6824 w 9600"/>
              <a:gd name="T57" fmla="*/ 4112 h 11207"/>
              <a:gd name="T58" fmla="*/ 7385 w 9600"/>
              <a:gd name="T59" fmla="*/ 4181 h 11207"/>
              <a:gd name="T60" fmla="*/ 7316 w 9600"/>
              <a:gd name="T61" fmla="*/ 4742 h 11207"/>
              <a:gd name="T62" fmla="*/ 4302 w 9600"/>
              <a:gd name="T63" fmla="*/ 7097 h 11207"/>
              <a:gd name="T64" fmla="*/ 4009 w 9600"/>
              <a:gd name="T65" fmla="*/ 7179 h 11207"/>
              <a:gd name="T66" fmla="*/ 3803 w 9600"/>
              <a:gd name="T67" fmla="*/ 7096 h 11207"/>
              <a:gd name="T68" fmla="*/ 2316 w 9600"/>
              <a:gd name="T69" fmla="*/ 5934 h 11207"/>
              <a:gd name="T70" fmla="*/ 2247 w 9600"/>
              <a:gd name="T71" fmla="*/ 5373 h 11207"/>
              <a:gd name="T72" fmla="*/ 2808 w 9600"/>
              <a:gd name="T73" fmla="*/ 5304 h 11207"/>
              <a:gd name="T74" fmla="*/ 4053 w 9600"/>
              <a:gd name="T75" fmla="*/ 627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00" h="11207">
                <a:moveTo>
                  <a:pt x="9272" y="821"/>
                </a:moveTo>
                <a:cubicBezTo>
                  <a:pt x="9462" y="856"/>
                  <a:pt x="9600" y="1022"/>
                  <a:pt x="9600" y="1215"/>
                </a:cubicBezTo>
                <a:lnTo>
                  <a:pt x="9600" y="6415"/>
                </a:lnTo>
                <a:cubicBezTo>
                  <a:pt x="9600" y="7228"/>
                  <a:pt x="9343" y="7991"/>
                  <a:pt x="8836" y="8681"/>
                </a:cubicBezTo>
                <a:cubicBezTo>
                  <a:pt x="8443" y="9218"/>
                  <a:pt x="7899" y="9709"/>
                  <a:pt x="7221" y="10141"/>
                </a:cubicBezTo>
                <a:cubicBezTo>
                  <a:pt x="6086" y="10864"/>
                  <a:pt x="4965" y="11175"/>
                  <a:pt x="4918" y="11188"/>
                </a:cubicBezTo>
                <a:cubicBezTo>
                  <a:pt x="4849" y="11206"/>
                  <a:pt x="4777" y="11207"/>
                  <a:pt x="4709" y="11189"/>
                </a:cubicBezTo>
                <a:cubicBezTo>
                  <a:pt x="4662" y="11176"/>
                  <a:pt x="3534" y="10871"/>
                  <a:pt x="2392" y="10151"/>
                </a:cubicBezTo>
                <a:cubicBezTo>
                  <a:pt x="1710" y="9721"/>
                  <a:pt x="1163" y="9230"/>
                  <a:pt x="767" y="8692"/>
                </a:cubicBezTo>
                <a:cubicBezTo>
                  <a:pt x="258" y="8001"/>
                  <a:pt x="0" y="7234"/>
                  <a:pt x="0" y="6415"/>
                </a:cubicBezTo>
                <a:lnTo>
                  <a:pt x="0" y="1215"/>
                </a:lnTo>
                <a:cubicBezTo>
                  <a:pt x="0" y="1022"/>
                  <a:pt x="137" y="856"/>
                  <a:pt x="327" y="821"/>
                </a:cubicBezTo>
                <a:lnTo>
                  <a:pt x="4740" y="9"/>
                </a:lnTo>
                <a:cubicBezTo>
                  <a:pt x="4788" y="0"/>
                  <a:pt x="4837" y="0"/>
                  <a:pt x="4885" y="9"/>
                </a:cubicBezTo>
                <a:lnTo>
                  <a:pt x="9272" y="821"/>
                </a:lnTo>
                <a:close/>
                <a:moveTo>
                  <a:pt x="8800" y="6415"/>
                </a:moveTo>
                <a:lnTo>
                  <a:pt x="8800" y="1630"/>
                </a:lnTo>
                <a:cubicBezTo>
                  <a:pt x="8800" y="1582"/>
                  <a:pt x="8765" y="1541"/>
                  <a:pt x="8718" y="1532"/>
                </a:cubicBezTo>
                <a:lnTo>
                  <a:pt x="4830" y="812"/>
                </a:lnTo>
                <a:cubicBezTo>
                  <a:pt x="4818" y="810"/>
                  <a:pt x="4806" y="810"/>
                  <a:pt x="4794" y="812"/>
                </a:cubicBezTo>
                <a:lnTo>
                  <a:pt x="881" y="1533"/>
                </a:lnTo>
                <a:cubicBezTo>
                  <a:pt x="834" y="1541"/>
                  <a:pt x="800" y="1583"/>
                  <a:pt x="799" y="1631"/>
                </a:cubicBezTo>
                <a:lnTo>
                  <a:pt x="799" y="6415"/>
                </a:lnTo>
                <a:cubicBezTo>
                  <a:pt x="799" y="8149"/>
                  <a:pt x="2126" y="9469"/>
                  <a:pt x="4778" y="10374"/>
                </a:cubicBezTo>
                <a:cubicBezTo>
                  <a:pt x="4799" y="10381"/>
                  <a:pt x="4822" y="10381"/>
                  <a:pt x="4843" y="10374"/>
                </a:cubicBezTo>
                <a:cubicBezTo>
                  <a:pt x="5597" y="10118"/>
                  <a:pt x="6252" y="9812"/>
                  <a:pt x="6807" y="9456"/>
                </a:cubicBezTo>
                <a:cubicBezTo>
                  <a:pt x="8129" y="8609"/>
                  <a:pt x="8800" y="7586"/>
                  <a:pt x="8800" y="6415"/>
                </a:cubicBezTo>
                <a:close/>
                <a:moveTo>
                  <a:pt x="4053" y="6276"/>
                </a:moveTo>
                <a:lnTo>
                  <a:pt x="6824" y="4112"/>
                </a:lnTo>
                <a:cubicBezTo>
                  <a:pt x="6998" y="3976"/>
                  <a:pt x="7249" y="4007"/>
                  <a:pt x="7385" y="4181"/>
                </a:cubicBezTo>
                <a:cubicBezTo>
                  <a:pt x="7521" y="4355"/>
                  <a:pt x="7490" y="4606"/>
                  <a:pt x="7316" y="4742"/>
                </a:cubicBezTo>
                <a:lnTo>
                  <a:pt x="4302" y="7097"/>
                </a:lnTo>
                <a:cubicBezTo>
                  <a:pt x="4216" y="7165"/>
                  <a:pt x="4110" y="7191"/>
                  <a:pt x="4009" y="7179"/>
                </a:cubicBezTo>
                <a:cubicBezTo>
                  <a:pt x="3934" y="7172"/>
                  <a:pt x="3863" y="7143"/>
                  <a:pt x="3803" y="7096"/>
                </a:cubicBezTo>
                <a:lnTo>
                  <a:pt x="2316" y="5934"/>
                </a:lnTo>
                <a:cubicBezTo>
                  <a:pt x="2142" y="5798"/>
                  <a:pt x="2111" y="5547"/>
                  <a:pt x="2247" y="5373"/>
                </a:cubicBezTo>
                <a:cubicBezTo>
                  <a:pt x="2383" y="5199"/>
                  <a:pt x="2634" y="5168"/>
                  <a:pt x="2808" y="5304"/>
                </a:cubicBezTo>
                <a:lnTo>
                  <a:pt x="4053" y="62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tom_57212">
            <a:extLst>
              <a:ext uri="{FF2B5EF4-FFF2-40B4-BE49-F238E27FC236}">
                <a16:creationId xmlns:a16="http://schemas.microsoft.com/office/drawing/2014/main" id="{54405246-CCE2-4201-BBB1-D3F3EB6E740D}"/>
              </a:ext>
            </a:extLst>
          </p:cNvPr>
          <p:cNvSpPr/>
          <p:nvPr/>
        </p:nvSpPr>
        <p:spPr>
          <a:xfrm>
            <a:off x="1316223" y="5645523"/>
            <a:ext cx="574875" cy="563490"/>
          </a:xfrm>
          <a:custGeom>
            <a:avLst/>
            <a:gdLst>
              <a:gd name="T0" fmla="*/ 2393 w 2628"/>
              <a:gd name="T1" fmla="*/ 838 h 2580"/>
              <a:gd name="T2" fmla="*/ 2378 w 2628"/>
              <a:gd name="T3" fmla="*/ 459 h 2580"/>
              <a:gd name="T4" fmla="*/ 1440 w 2628"/>
              <a:gd name="T5" fmla="*/ 60 h 2580"/>
              <a:gd name="T6" fmla="*/ 1013 w 2628"/>
              <a:gd name="T7" fmla="*/ 181 h 2580"/>
              <a:gd name="T8" fmla="*/ 938 w 2628"/>
              <a:gd name="T9" fmla="*/ 457 h 2580"/>
              <a:gd name="T10" fmla="*/ 150 w 2628"/>
              <a:gd name="T11" fmla="*/ 1008 h 2580"/>
              <a:gd name="T12" fmla="*/ 181 w 2628"/>
              <a:gd name="T13" fmla="*/ 1359 h 2580"/>
              <a:gd name="T14" fmla="*/ 465 w 2628"/>
              <a:gd name="T15" fmla="*/ 1848 h 2580"/>
              <a:gd name="T16" fmla="*/ 1112 w 2628"/>
              <a:gd name="T17" fmla="*/ 2416 h 2580"/>
              <a:gd name="T18" fmla="*/ 1632 w 2628"/>
              <a:gd name="T19" fmla="*/ 2489 h 2580"/>
              <a:gd name="T20" fmla="*/ 1749 w 2628"/>
              <a:gd name="T21" fmla="*/ 2175 h 2580"/>
              <a:gd name="T22" fmla="*/ 2147 w 2628"/>
              <a:gd name="T23" fmla="*/ 2024 h 2580"/>
              <a:gd name="T24" fmla="*/ 1706 w 2628"/>
              <a:gd name="T25" fmla="*/ 482 h 2580"/>
              <a:gd name="T26" fmla="*/ 1330 w 2628"/>
              <a:gd name="T27" fmla="*/ 717 h 2580"/>
              <a:gd name="T28" fmla="*/ 1108 w 2628"/>
              <a:gd name="T29" fmla="*/ 263 h 2580"/>
              <a:gd name="T30" fmla="*/ 1108 w 2628"/>
              <a:gd name="T31" fmla="*/ 263 h 2580"/>
              <a:gd name="T32" fmla="*/ 1198 w 2628"/>
              <a:gd name="T33" fmla="*/ 268 h 2580"/>
              <a:gd name="T34" fmla="*/ 1397 w 2628"/>
              <a:gd name="T35" fmla="*/ 131 h 2580"/>
              <a:gd name="T36" fmla="*/ 1231 w 2628"/>
              <a:gd name="T37" fmla="*/ 698 h 2580"/>
              <a:gd name="T38" fmla="*/ 959 w 2628"/>
              <a:gd name="T39" fmla="*/ 735 h 2580"/>
              <a:gd name="T40" fmla="*/ 959 w 2628"/>
              <a:gd name="T41" fmla="*/ 735 h 2580"/>
              <a:gd name="T42" fmla="*/ 258 w 2628"/>
              <a:gd name="T43" fmla="*/ 1033 h 2580"/>
              <a:gd name="T44" fmla="*/ 205 w 2628"/>
              <a:gd name="T45" fmla="*/ 1023 h 2580"/>
              <a:gd name="T46" fmla="*/ 879 w 2628"/>
              <a:gd name="T47" fmla="*/ 727 h 2580"/>
              <a:gd name="T48" fmla="*/ 559 w 2628"/>
              <a:gd name="T49" fmla="*/ 1505 h 2580"/>
              <a:gd name="T50" fmla="*/ 629 w 2628"/>
              <a:gd name="T51" fmla="*/ 1539 h 2580"/>
              <a:gd name="T52" fmla="*/ 877 w 2628"/>
              <a:gd name="T53" fmla="*/ 1628 h 2580"/>
              <a:gd name="T54" fmla="*/ 887 w 2628"/>
              <a:gd name="T55" fmla="*/ 1716 h 2580"/>
              <a:gd name="T56" fmla="*/ 991 w 2628"/>
              <a:gd name="T57" fmla="*/ 1866 h 2580"/>
              <a:gd name="T58" fmla="*/ 1494 w 2628"/>
              <a:gd name="T59" fmla="*/ 1853 h 2580"/>
              <a:gd name="T60" fmla="*/ 1701 w 2628"/>
              <a:gd name="T61" fmla="*/ 2053 h 2580"/>
              <a:gd name="T62" fmla="*/ 1528 w 2628"/>
              <a:gd name="T63" fmla="*/ 2301 h 2580"/>
              <a:gd name="T64" fmla="*/ 1129 w 2628"/>
              <a:gd name="T65" fmla="*/ 2304 h 2580"/>
              <a:gd name="T66" fmla="*/ 1597 w 2628"/>
              <a:gd name="T67" fmla="*/ 1876 h 2580"/>
              <a:gd name="T68" fmla="*/ 1741 w 2628"/>
              <a:gd name="T69" fmla="*/ 1819 h 2580"/>
              <a:gd name="T70" fmla="*/ 1741 w 2628"/>
              <a:gd name="T71" fmla="*/ 1819 h 2580"/>
              <a:gd name="T72" fmla="*/ 1572 w 2628"/>
              <a:gd name="T73" fmla="*/ 1787 h 2580"/>
              <a:gd name="T74" fmla="*/ 928 w 2628"/>
              <a:gd name="T75" fmla="*/ 1110 h 2580"/>
              <a:gd name="T76" fmla="*/ 1775 w 2628"/>
              <a:gd name="T77" fmla="*/ 911 h 2580"/>
              <a:gd name="T78" fmla="*/ 1804 w 2628"/>
              <a:gd name="T79" fmla="*/ 555 h 2580"/>
              <a:gd name="T80" fmla="*/ 2270 w 2628"/>
              <a:gd name="T81" fmla="*/ 488 h 2580"/>
              <a:gd name="T82" fmla="*/ 2209 w 2628"/>
              <a:gd name="T83" fmla="*/ 1023 h 2580"/>
              <a:gd name="T84" fmla="*/ 1852 w 2628"/>
              <a:gd name="T85" fmla="*/ 938 h 2580"/>
              <a:gd name="T86" fmla="*/ 1851 w 2628"/>
              <a:gd name="T87" fmla="*/ 1324 h 2580"/>
              <a:gd name="T88" fmla="*/ 2262 w 2628"/>
              <a:gd name="T89" fmla="*/ 1722 h 2580"/>
              <a:gd name="T90" fmla="*/ 1836 w 2628"/>
              <a:gd name="T91" fmla="*/ 1654 h 2580"/>
              <a:gd name="T92" fmla="*/ 2429 w 2628"/>
              <a:gd name="T93" fmla="*/ 1801 h 2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28" h="2580">
                <a:moveTo>
                  <a:pt x="2608" y="1576"/>
                </a:moveTo>
                <a:cubicBezTo>
                  <a:pt x="2581" y="1357"/>
                  <a:pt x="2451" y="1194"/>
                  <a:pt x="2279" y="1070"/>
                </a:cubicBezTo>
                <a:cubicBezTo>
                  <a:pt x="2322" y="994"/>
                  <a:pt x="2361" y="916"/>
                  <a:pt x="2393" y="838"/>
                </a:cubicBezTo>
                <a:cubicBezTo>
                  <a:pt x="2528" y="832"/>
                  <a:pt x="2624" y="640"/>
                  <a:pt x="2534" y="526"/>
                </a:cubicBezTo>
                <a:cubicBezTo>
                  <a:pt x="2502" y="486"/>
                  <a:pt x="2441" y="461"/>
                  <a:pt x="2385" y="462"/>
                </a:cubicBezTo>
                <a:cubicBezTo>
                  <a:pt x="2383" y="460"/>
                  <a:pt x="2381" y="459"/>
                  <a:pt x="2378" y="459"/>
                </a:cubicBezTo>
                <a:cubicBezTo>
                  <a:pt x="2363" y="457"/>
                  <a:pt x="2348" y="457"/>
                  <a:pt x="2334" y="459"/>
                </a:cubicBezTo>
                <a:cubicBezTo>
                  <a:pt x="2178" y="253"/>
                  <a:pt x="1953" y="262"/>
                  <a:pt x="1738" y="353"/>
                </a:cubicBezTo>
                <a:cubicBezTo>
                  <a:pt x="1677" y="213"/>
                  <a:pt x="1579" y="80"/>
                  <a:pt x="1440" y="60"/>
                </a:cubicBezTo>
                <a:cubicBezTo>
                  <a:pt x="1440" y="51"/>
                  <a:pt x="1435" y="44"/>
                  <a:pt x="1424" y="41"/>
                </a:cubicBezTo>
                <a:cubicBezTo>
                  <a:pt x="1263" y="0"/>
                  <a:pt x="1149" y="67"/>
                  <a:pt x="1068" y="175"/>
                </a:cubicBezTo>
                <a:cubicBezTo>
                  <a:pt x="1050" y="175"/>
                  <a:pt x="1031" y="177"/>
                  <a:pt x="1013" y="181"/>
                </a:cubicBezTo>
                <a:cubicBezTo>
                  <a:pt x="971" y="178"/>
                  <a:pt x="927" y="188"/>
                  <a:pt x="897" y="207"/>
                </a:cubicBezTo>
                <a:cubicBezTo>
                  <a:pt x="820" y="255"/>
                  <a:pt x="832" y="365"/>
                  <a:pt x="888" y="423"/>
                </a:cubicBezTo>
                <a:cubicBezTo>
                  <a:pt x="902" y="437"/>
                  <a:pt x="919" y="449"/>
                  <a:pt x="938" y="457"/>
                </a:cubicBezTo>
                <a:cubicBezTo>
                  <a:pt x="919" y="521"/>
                  <a:pt x="903" y="586"/>
                  <a:pt x="891" y="653"/>
                </a:cubicBezTo>
                <a:cubicBezTo>
                  <a:pt x="809" y="646"/>
                  <a:pt x="728" y="644"/>
                  <a:pt x="648" y="647"/>
                </a:cubicBezTo>
                <a:cubicBezTo>
                  <a:pt x="401" y="656"/>
                  <a:pt x="236" y="780"/>
                  <a:pt x="150" y="1008"/>
                </a:cubicBezTo>
                <a:cubicBezTo>
                  <a:pt x="148" y="1012"/>
                  <a:pt x="147" y="1017"/>
                  <a:pt x="146" y="1021"/>
                </a:cubicBezTo>
                <a:cubicBezTo>
                  <a:pt x="69" y="1036"/>
                  <a:pt x="13" y="1116"/>
                  <a:pt x="7" y="1197"/>
                </a:cubicBezTo>
                <a:cubicBezTo>
                  <a:pt x="0" y="1293"/>
                  <a:pt x="94" y="1359"/>
                  <a:pt x="181" y="1359"/>
                </a:cubicBezTo>
                <a:cubicBezTo>
                  <a:pt x="204" y="1359"/>
                  <a:pt x="226" y="1354"/>
                  <a:pt x="247" y="1346"/>
                </a:cubicBezTo>
                <a:cubicBezTo>
                  <a:pt x="322" y="1445"/>
                  <a:pt x="419" y="1520"/>
                  <a:pt x="528" y="1579"/>
                </a:cubicBezTo>
                <a:cubicBezTo>
                  <a:pt x="495" y="1666"/>
                  <a:pt x="472" y="1756"/>
                  <a:pt x="465" y="1848"/>
                </a:cubicBezTo>
                <a:cubicBezTo>
                  <a:pt x="449" y="2047"/>
                  <a:pt x="512" y="2248"/>
                  <a:pt x="729" y="2292"/>
                </a:cubicBezTo>
                <a:cubicBezTo>
                  <a:pt x="825" y="2312"/>
                  <a:pt x="923" y="2295"/>
                  <a:pt x="1017" y="2259"/>
                </a:cubicBezTo>
                <a:cubicBezTo>
                  <a:pt x="1044" y="2316"/>
                  <a:pt x="1074" y="2369"/>
                  <a:pt x="1112" y="2416"/>
                </a:cubicBezTo>
                <a:cubicBezTo>
                  <a:pt x="1185" y="2509"/>
                  <a:pt x="1323" y="2580"/>
                  <a:pt x="1443" y="2560"/>
                </a:cubicBezTo>
                <a:cubicBezTo>
                  <a:pt x="1506" y="2549"/>
                  <a:pt x="1557" y="2516"/>
                  <a:pt x="1598" y="2472"/>
                </a:cubicBezTo>
                <a:cubicBezTo>
                  <a:pt x="1609" y="2479"/>
                  <a:pt x="1619" y="2485"/>
                  <a:pt x="1632" y="2489"/>
                </a:cubicBezTo>
                <a:cubicBezTo>
                  <a:pt x="1701" y="2513"/>
                  <a:pt x="1779" y="2487"/>
                  <a:pt x="1827" y="2432"/>
                </a:cubicBezTo>
                <a:cubicBezTo>
                  <a:pt x="1881" y="2370"/>
                  <a:pt x="1871" y="2289"/>
                  <a:pt x="1821" y="2228"/>
                </a:cubicBezTo>
                <a:cubicBezTo>
                  <a:pt x="1801" y="2203"/>
                  <a:pt x="1776" y="2185"/>
                  <a:pt x="1749" y="2175"/>
                </a:cubicBezTo>
                <a:cubicBezTo>
                  <a:pt x="1775" y="2090"/>
                  <a:pt x="1794" y="2003"/>
                  <a:pt x="1808" y="1915"/>
                </a:cubicBezTo>
                <a:cubicBezTo>
                  <a:pt x="1900" y="1929"/>
                  <a:pt x="1997" y="1940"/>
                  <a:pt x="2090" y="1942"/>
                </a:cubicBezTo>
                <a:cubicBezTo>
                  <a:pt x="2100" y="1974"/>
                  <a:pt x="2118" y="2003"/>
                  <a:pt x="2147" y="2024"/>
                </a:cubicBezTo>
                <a:cubicBezTo>
                  <a:pt x="2263" y="2105"/>
                  <a:pt x="2415" y="2018"/>
                  <a:pt x="2437" y="1893"/>
                </a:cubicBezTo>
                <a:cubicBezTo>
                  <a:pt x="2556" y="1841"/>
                  <a:pt x="2628" y="1744"/>
                  <a:pt x="2608" y="1576"/>
                </a:cubicBezTo>
                <a:close/>
                <a:moveTo>
                  <a:pt x="1706" y="482"/>
                </a:moveTo>
                <a:cubicBezTo>
                  <a:pt x="1743" y="594"/>
                  <a:pt x="1760" y="711"/>
                  <a:pt x="1769" y="829"/>
                </a:cubicBezTo>
                <a:cubicBezTo>
                  <a:pt x="1693" y="804"/>
                  <a:pt x="1618" y="784"/>
                  <a:pt x="1549" y="767"/>
                </a:cubicBezTo>
                <a:cubicBezTo>
                  <a:pt x="1478" y="749"/>
                  <a:pt x="1404" y="732"/>
                  <a:pt x="1330" y="717"/>
                </a:cubicBezTo>
                <a:cubicBezTo>
                  <a:pt x="1442" y="617"/>
                  <a:pt x="1563" y="523"/>
                  <a:pt x="1696" y="453"/>
                </a:cubicBezTo>
                <a:cubicBezTo>
                  <a:pt x="1699" y="463"/>
                  <a:pt x="1703" y="473"/>
                  <a:pt x="1706" y="482"/>
                </a:cubicBezTo>
                <a:close/>
                <a:moveTo>
                  <a:pt x="1108" y="263"/>
                </a:moveTo>
                <a:cubicBezTo>
                  <a:pt x="1132" y="280"/>
                  <a:pt x="1137" y="317"/>
                  <a:pt x="1128" y="348"/>
                </a:cubicBezTo>
                <a:cubicBezTo>
                  <a:pt x="1131" y="319"/>
                  <a:pt x="1124" y="288"/>
                  <a:pt x="1107" y="263"/>
                </a:cubicBezTo>
                <a:cubicBezTo>
                  <a:pt x="1108" y="263"/>
                  <a:pt x="1108" y="263"/>
                  <a:pt x="1108" y="263"/>
                </a:cubicBezTo>
                <a:close/>
                <a:moveTo>
                  <a:pt x="1012" y="476"/>
                </a:moveTo>
                <a:cubicBezTo>
                  <a:pt x="1046" y="479"/>
                  <a:pt x="1080" y="475"/>
                  <a:pt x="1110" y="465"/>
                </a:cubicBezTo>
                <a:cubicBezTo>
                  <a:pt x="1194" y="434"/>
                  <a:pt x="1222" y="350"/>
                  <a:pt x="1198" y="268"/>
                </a:cubicBezTo>
                <a:cubicBezTo>
                  <a:pt x="1187" y="235"/>
                  <a:pt x="1167" y="211"/>
                  <a:pt x="1142" y="196"/>
                </a:cubicBezTo>
                <a:cubicBezTo>
                  <a:pt x="1198" y="125"/>
                  <a:pt x="1271" y="78"/>
                  <a:pt x="1364" y="80"/>
                </a:cubicBezTo>
                <a:cubicBezTo>
                  <a:pt x="1356" y="102"/>
                  <a:pt x="1367" y="131"/>
                  <a:pt x="1397" y="131"/>
                </a:cubicBezTo>
                <a:cubicBezTo>
                  <a:pt x="1528" y="131"/>
                  <a:pt x="1615" y="264"/>
                  <a:pt x="1668" y="385"/>
                </a:cubicBezTo>
                <a:cubicBezTo>
                  <a:pt x="1555" y="442"/>
                  <a:pt x="1446" y="518"/>
                  <a:pt x="1355" y="592"/>
                </a:cubicBezTo>
                <a:cubicBezTo>
                  <a:pt x="1313" y="626"/>
                  <a:pt x="1271" y="661"/>
                  <a:pt x="1231" y="698"/>
                </a:cubicBezTo>
                <a:cubicBezTo>
                  <a:pt x="1145" y="682"/>
                  <a:pt x="1058" y="669"/>
                  <a:pt x="971" y="660"/>
                </a:cubicBezTo>
                <a:cubicBezTo>
                  <a:pt x="980" y="606"/>
                  <a:pt x="994" y="542"/>
                  <a:pt x="1012" y="476"/>
                </a:cubicBezTo>
                <a:close/>
                <a:moveTo>
                  <a:pt x="959" y="735"/>
                </a:moveTo>
                <a:cubicBezTo>
                  <a:pt x="1025" y="743"/>
                  <a:pt x="1092" y="753"/>
                  <a:pt x="1157" y="765"/>
                </a:cubicBezTo>
                <a:cubicBezTo>
                  <a:pt x="1080" y="837"/>
                  <a:pt x="1005" y="912"/>
                  <a:pt x="933" y="988"/>
                </a:cubicBezTo>
                <a:cubicBezTo>
                  <a:pt x="939" y="903"/>
                  <a:pt x="947" y="818"/>
                  <a:pt x="959" y="735"/>
                </a:cubicBezTo>
                <a:close/>
                <a:moveTo>
                  <a:pt x="311" y="1307"/>
                </a:moveTo>
                <a:cubicBezTo>
                  <a:pt x="337" y="1283"/>
                  <a:pt x="357" y="1252"/>
                  <a:pt x="365" y="1217"/>
                </a:cubicBezTo>
                <a:cubicBezTo>
                  <a:pt x="384" y="1138"/>
                  <a:pt x="340" y="1048"/>
                  <a:pt x="258" y="1033"/>
                </a:cubicBezTo>
                <a:cubicBezTo>
                  <a:pt x="247" y="1031"/>
                  <a:pt x="236" y="1030"/>
                  <a:pt x="225" y="1030"/>
                </a:cubicBezTo>
                <a:cubicBezTo>
                  <a:pt x="223" y="1029"/>
                  <a:pt x="222" y="1028"/>
                  <a:pt x="220" y="1027"/>
                </a:cubicBezTo>
                <a:cubicBezTo>
                  <a:pt x="215" y="1026"/>
                  <a:pt x="210" y="1024"/>
                  <a:pt x="205" y="1023"/>
                </a:cubicBezTo>
                <a:cubicBezTo>
                  <a:pt x="234" y="955"/>
                  <a:pt x="289" y="887"/>
                  <a:pt x="319" y="850"/>
                </a:cubicBezTo>
                <a:cubicBezTo>
                  <a:pt x="408" y="744"/>
                  <a:pt x="556" y="725"/>
                  <a:pt x="685" y="721"/>
                </a:cubicBezTo>
                <a:cubicBezTo>
                  <a:pt x="749" y="719"/>
                  <a:pt x="814" y="721"/>
                  <a:pt x="879" y="727"/>
                </a:cubicBezTo>
                <a:cubicBezTo>
                  <a:pt x="862" y="842"/>
                  <a:pt x="853" y="960"/>
                  <a:pt x="851" y="1078"/>
                </a:cubicBezTo>
                <a:cubicBezTo>
                  <a:pt x="851" y="1078"/>
                  <a:pt x="850" y="1078"/>
                  <a:pt x="850" y="1078"/>
                </a:cubicBezTo>
                <a:cubicBezTo>
                  <a:pt x="738" y="1201"/>
                  <a:pt x="632" y="1347"/>
                  <a:pt x="559" y="1505"/>
                </a:cubicBezTo>
                <a:cubicBezTo>
                  <a:pt x="464" y="1454"/>
                  <a:pt x="379" y="1390"/>
                  <a:pt x="311" y="1307"/>
                </a:cubicBezTo>
                <a:close/>
                <a:moveTo>
                  <a:pt x="877" y="1628"/>
                </a:moveTo>
                <a:cubicBezTo>
                  <a:pt x="792" y="1604"/>
                  <a:pt x="708" y="1575"/>
                  <a:pt x="629" y="1539"/>
                </a:cubicBezTo>
                <a:cubicBezTo>
                  <a:pt x="690" y="1413"/>
                  <a:pt x="773" y="1296"/>
                  <a:pt x="851" y="1200"/>
                </a:cubicBezTo>
                <a:cubicBezTo>
                  <a:pt x="852" y="1315"/>
                  <a:pt x="859" y="1430"/>
                  <a:pt x="869" y="1541"/>
                </a:cubicBezTo>
                <a:cubicBezTo>
                  <a:pt x="872" y="1569"/>
                  <a:pt x="875" y="1599"/>
                  <a:pt x="877" y="1628"/>
                </a:cubicBezTo>
                <a:close/>
                <a:moveTo>
                  <a:pt x="546" y="2001"/>
                </a:moveTo>
                <a:cubicBezTo>
                  <a:pt x="520" y="1874"/>
                  <a:pt x="545" y="1740"/>
                  <a:pt x="597" y="1613"/>
                </a:cubicBezTo>
                <a:cubicBezTo>
                  <a:pt x="688" y="1655"/>
                  <a:pt x="786" y="1688"/>
                  <a:pt x="887" y="1716"/>
                </a:cubicBezTo>
                <a:cubicBezTo>
                  <a:pt x="904" y="1870"/>
                  <a:pt x="931" y="2034"/>
                  <a:pt x="985" y="2181"/>
                </a:cubicBezTo>
                <a:cubicBezTo>
                  <a:pt x="778" y="2265"/>
                  <a:pt x="599" y="2250"/>
                  <a:pt x="546" y="2001"/>
                </a:cubicBezTo>
                <a:close/>
                <a:moveTo>
                  <a:pt x="991" y="1866"/>
                </a:moveTo>
                <a:cubicBezTo>
                  <a:pt x="983" y="1824"/>
                  <a:pt x="976" y="1781"/>
                  <a:pt x="969" y="1737"/>
                </a:cubicBezTo>
                <a:cubicBezTo>
                  <a:pt x="1119" y="1775"/>
                  <a:pt x="1270" y="1803"/>
                  <a:pt x="1409" y="1834"/>
                </a:cubicBezTo>
                <a:cubicBezTo>
                  <a:pt x="1432" y="1839"/>
                  <a:pt x="1461" y="1846"/>
                  <a:pt x="1494" y="1853"/>
                </a:cubicBezTo>
                <a:cubicBezTo>
                  <a:pt x="1363" y="1961"/>
                  <a:pt x="1208" y="2074"/>
                  <a:pt x="1061" y="2147"/>
                </a:cubicBezTo>
                <a:cubicBezTo>
                  <a:pt x="1030" y="2055"/>
                  <a:pt x="1009" y="1959"/>
                  <a:pt x="991" y="1866"/>
                </a:cubicBezTo>
                <a:close/>
                <a:moveTo>
                  <a:pt x="1701" y="2053"/>
                </a:moveTo>
                <a:cubicBezTo>
                  <a:pt x="1693" y="2088"/>
                  <a:pt x="1684" y="2129"/>
                  <a:pt x="1673" y="2171"/>
                </a:cubicBezTo>
                <a:cubicBezTo>
                  <a:pt x="1665" y="2173"/>
                  <a:pt x="1656" y="2176"/>
                  <a:pt x="1649" y="2179"/>
                </a:cubicBezTo>
                <a:cubicBezTo>
                  <a:pt x="1581" y="2163"/>
                  <a:pt x="1535" y="2242"/>
                  <a:pt x="1528" y="2301"/>
                </a:cubicBezTo>
                <a:cubicBezTo>
                  <a:pt x="1523" y="2341"/>
                  <a:pt x="1530" y="2383"/>
                  <a:pt x="1549" y="2417"/>
                </a:cubicBezTo>
                <a:cubicBezTo>
                  <a:pt x="1525" y="2442"/>
                  <a:pt x="1498" y="2462"/>
                  <a:pt x="1466" y="2475"/>
                </a:cubicBezTo>
                <a:cubicBezTo>
                  <a:pt x="1332" y="2530"/>
                  <a:pt x="1191" y="2413"/>
                  <a:pt x="1129" y="2304"/>
                </a:cubicBezTo>
                <a:cubicBezTo>
                  <a:pt x="1115" y="2279"/>
                  <a:pt x="1103" y="2253"/>
                  <a:pt x="1092" y="2227"/>
                </a:cubicBezTo>
                <a:cubicBezTo>
                  <a:pt x="1217" y="2166"/>
                  <a:pt x="1334" y="2079"/>
                  <a:pt x="1430" y="2008"/>
                </a:cubicBezTo>
                <a:cubicBezTo>
                  <a:pt x="1486" y="1967"/>
                  <a:pt x="1542" y="1922"/>
                  <a:pt x="1597" y="1876"/>
                </a:cubicBezTo>
                <a:cubicBezTo>
                  <a:pt x="1638" y="1885"/>
                  <a:pt x="1683" y="1893"/>
                  <a:pt x="1729" y="1902"/>
                </a:cubicBezTo>
                <a:cubicBezTo>
                  <a:pt x="1721" y="1952"/>
                  <a:pt x="1712" y="2003"/>
                  <a:pt x="1701" y="2053"/>
                </a:cubicBezTo>
                <a:close/>
                <a:moveTo>
                  <a:pt x="1741" y="1819"/>
                </a:moveTo>
                <a:cubicBezTo>
                  <a:pt x="1719" y="1815"/>
                  <a:pt x="1697" y="1811"/>
                  <a:pt x="1676" y="1807"/>
                </a:cubicBezTo>
                <a:cubicBezTo>
                  <a:pt x="1701" y="1785"/>
                  <a:pt x="1726" y="1762"/>
                  <a:pt x="1750" y="1739"/>
                </a:cubicBezTo>
                <a:cubicBezTo>
                  <a:pt x="1747" y="1766"/>
                  <a:pt x="1744" y="1792"/>
                  <a:pt x="1741" y="1819"/>
                </a:cubicBezTo>
                <a:close/>
                <a:moveTo>
                  <a:pt x="1768" y="1506"/>
                </a:moveTo>
                <a:cubicBezTo>
                  <a:pt x="1766" y="1541"/>
                  <a:pt x="1764" y="1575"/>
                  <a:pt x="1761" y="1610"/>
                </a:cubicBezTo>
                <a:cubicBezTo>
                  <a:pt x="1720" y="1653"/>
                  <a:pt x="1653" y="1717"/>
                  <a:pt x="1572" y="1787"/>
                </a:cubicBezTo>
                <a:cubicBezTo>
                  <a:pt x="1475" y="1767"/>
                  <a:pt x="1395" y="1747"/>
                  <a:pt x="1350" y="1737"/>
                </a:cubicBezTo>
                <a:cubicBezTo>
                  <a:pt x="1226" y="1709"/>
                  <a:pt x="1091" y="1683"/>
                  <a:pt x="956" y="1649"/>
                </a:cubicBezTo>
                <a:cubicBezTo>
                  <a:pt x="933" y="1471"/>
                  <a:pt x="923" y="1290"/>
                  <a:pt x="928" y="1110"/>
                </a:cubicBezTo>
                <a:cubicBezTo>
                  <a:pt x="1031" y="995"/>
                  <a:pt x="1144" y="888"/>
                  <a:pt x="1257" y="784"/>
                </a:cubicBezTo>
                <a:cubicBezTo>
                  <a:pt x="1323" y="797"/>
                  <a:pt x="1388" y="811"/>
                  <a:pt x="1451" y="825"/>
                </a:cubicBezTo>
                <a:cubicBezTo>
                  <a:pt x="1555" y="848"/>
                  <a:pt x="1666" y="875"/>
                  <a:pt x="1775" y="911"/>
                </a:cubicBezTo>
                <a:cubicBezTo>
                  <a:pt x="1775" y="916"/>
                  <a:pt x="1775" y="922"/>
                  <a:pt x="1776" y="927"/>
                </a:cubicBezTo>
                <a:cubicBezTo>
                  <a:pt x="1786" y="1119"/>
                  <a:pt x="1778" y="1314"/>
                  <a:pt x="1768" y="1506"/>
                </a:cubicBezTo>
                <a:close/>
                <a:moveTo>
                  <a:pt x="1804" y="555"/>
                </a:moveTo>
                <a:cubicBezTo>
                  <a:pt x="1795" y="514"/>
                  <a:pt x="1782" y="467"/>
                  <a:pt x="1765" y="419"/>
                </a:cubicBezTo>
                <a:cubicBezTo>
                  <a:pt x="1777" y="414"/>
                  <a:pt x="1790" y="408"/>
                  <a:pt x="1803" y="403"/>
                </a:cubicBezTo>
                <a:cubicBezTo>
                  <a:pt x="1983" y="331"/>
                  <a:pt x="2142" y="367"/>
                  <a:pt x="2270" y="488"/>
                </a:cubicBezTo>
                <a:cubicBezTo>
                  <a:pt x="2236" y="515"/>
                  <a:pt x="2214" y="559"/>
                  <a:pt x="2207" y="607"/>
                </a:cubicBezTo>
                <a:cubicBezTo>
                  <a:pt x="2195" y="698"/>
                  <a:pt x="2237" y="785"/>
                  <a:pt x="2321" y="822"/>
                </a:cubicBezTo>
                <a:cubicBezTo>
                  <a:pt x="2290" y="896"/>
                  <a:pt x="2244" y="970"/>
                  <a:pt x="2209" y="1023"/>
                </a:cubicBezTo>
                <a:cubicBezTo>
                  <a:pt x="2096" y="953"/>
                  <a:pt x="1971" y="898"/>
                  <a:pt x="1847" y="855"/>
                </a:cubicBezTo>
                <a:cubicBezTo>
                  <a:pt x="1839" y="754"/>
                  <a:pt x="1826" y="654"/>
                  <a:pt x="1804" y="555"/>
                </a:cubicBezTo>
                <a:close/>
                <a:moveTo>
                  <a:pt x="1852" y="938"/>
                </a:moveTo>
                <a:cubicBezTo>
                  <a:pt x="1962" y="979"/>
                  <a:pt x="2069" y="1029"/>
                  <a:pt x="2165" y="1092"/>
                </a:cubicBezTo>
                <a:cubicBezTo>
                  <a:pt x="2069" y="1243"/>
                  <a:pt x="1963" y="1385"/>
                  <a:pt x="1844" y="1520"/>
                </a:cubicBezTo>
                <a:cubicBezTo>
                  <a:pt x="1847" y="1454"/>
                  <a:pt x="1849" y="1388"/>
                  <a:pt x="1851" y="1324"/>
                </a:cubicBezTo>
                <a:cubicBezTo>
                  <a:pt x="1855" y="1195"/>
                  <a:pt x="1857" y="1066"/>
                  <a:pt x="1852" y="938"/>
                </a:cubicBezTo>
                <a:close/>
                <a:moveTo>
                  <a:pt x="2429" y="1801"/>
                </a:moveTo>
                <a:cubicBezTo>
                  <a:pt x="2403" y="1740"/>
                  <a:pt x="2327" y="1712"/>
                  <a:pt x="2262" y="1722"/>
                </a:cubicBezTo>
                <a:cubicBezTo>
                  <a:pt x="2167" y="1692"/>
                  <a:pt x="2099" y="1769"/>
                  <a:pt x="2086" y="1856"/>
                </a:cubicBezTo>
                <a:cubicBezTo>
                  <a:pt x="1999" y="1854"/>
                  <a:pt x="1908" y="1844"/>
                  <a:pt x="1819" y="1831"/>
                </a:cubicBezTo>
                <a:cubicBezTo>
                  <a:pt x="1827" y="1772"/>
                  <a:pt x="1832" y="1713"/>
                  <a:pt x="1836" y="1654"/>
                </a:cubicBezTo>
                <a:cubicBezTo>
                  <a:pt x="1988" y="1498"/>
                  <a:pt x="2125" y="1326"/>
                  <a:pt x="2237" y="1143"/>
                </a:cubicBezTo>
                <a:cubicBezTo>
                  <a:pt x="2362" y="1240"/>
                  <a:pt x="2461" y="1364"/>
                  <a:pt x="2513" y="1523"/>
                </a:cubicBezTo>
                <a:cubicBezTo>
                  <a:pt x="2559" y="1666"/>
                  <a:pt x="2518" y="1752"/>
                  <a:pt x="2429" y="1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787520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solidFill>
                  <a:sysClr val="windowText" lastClr="000000"/>
                </a:solidFill>
                <a:latin typeface="+mj-ea"/>
              </a:rPr>
              <a:t>Docker</a:t>
            </a:r>
            <a:r>
              <a:rPr lang="zh-CN" altLang="en-US" dirty="0" smtClean="0">
                <a:solidFill>
                  <a:sysClr val="windowText" lastClr="000000"/>
                </a:solidFill>
                <a:latin typeface="+mj-ea"/>
              </a:rPr>
              <a:t>概念 </a:t>
            </a:r>
            <a:endParaRPr lang="zh-CN" altLang="en-US" dirty="0"/>
          </a:p>
        </p:txBody>
      </p:sp>
      <p:sp>
        <p:nvSpPr>
          <p:cNvPr id="4" name="矩形 3"/>
          <p:cNvSpPr/>
          <p:nvPr/>
        </p:nvSpPr>
        <p:spPr>
          <a:xfrm>
            <a:off x="12343373" y="4185633"/>
            <a:ext cx="10132741" cy="2492990"/>
          </a:xfrm>
          <a:prstGeom prst="rect">
            <a:avLst/>
          </a:prstGeom>
        </p:spPr>
        <p:txBody>
          <a:bodyPr wrap="square">
            <a:spAutoFit/>
          </a:bodyPr>
          <a:lstStyle/>
          <a:p>
            <a:pPr>
              <a:buFont typeface="Arial" panose="020B0604020202020204" pitchFamily="34" charset="0"/>
              <a:buChar char="•"/>
            </a:pPr>
            <a:r>
              <a:rPr lang="zh-CN" altLang="en-US" sz="1200" b="1" dirty="0">
                <a:solidFill>
                  <a:srgbClr val="161616"/>
                </a:solidFill>
                <a:latin typeface="Segoe UI" panose="020B0502040204020203" pitchFamily="34" charset="0"/>
              </a:rPr>
              <a:t>托管环境的管理</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这些不同的环境都需要软件和硬件管理。 必须确保每个环境中已安装的软件和已配置的硬件相同。 此外，还需要以一致且易于复制的方式配置每个环境的网络访问、数据存储和安全性等方面。</a:t>
            </a:r>
          </a:p>
          <a:p>
            <a:pPr>
              <a:buFont typeface="Arial" panose="020B0604020202020204" pitchFamily="34" charset="0"/>
              <a:buChar char="•"/>
            </a:pPr>
            <a:r>
              <a:rPr lang="zh-CN" altLang="en-US" sz="1200" b="1" dirty="0">
                <a:solidFill>
                  <a:srgbClr val="161616"/>
                </a:solidFill>
                <a:latin typeface="Segoe UI" panose="020B0502040204020203" pitchFamily="34" charset="0"/>
              </a:rPr>
              <a:t>软件交付的连续性</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将应用程序部署到环境的过程必须始终一致。 每个部署包都必须包含所有系统包、二进制文件、库、配置文件以及将确保应用程序功能完备的其他项。 此外，还需要确保所有这些依赖项都与软件版本和体系结构相匹配。</a:t>
            </a:r>
          </a:p>
          <a:p>
            <a:pPr>
              <a:buFont typeface="Arial" panose="020B0604020202020204" pitchFamily="34" charset="0"/>
              <a:buChar char="•"/>
            </a:pPr>
            <a:r>
              <a:rPr lang="zh-CN" altLang="en-US" sz="1200" b="1" dirty="0">
                <a:solidFill>
                  <a:srgbClr val="161616"/>
                </a:solidFill>
                <a:latin typeface="Segoe UI" panose="020B0502040204020203" pitchFamily="34" charset="0"/>
              </a:rPr>
              <a:t>硬件的高效使用</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每个已部署应用程序都必须通过与在同一硬件上运行的其他应用程序隔离的方式运行。 我们的目标是在每个服务器上运行多个应用程序以充分利用资源，并使这些应用程序不会相互影响。</a:t>
            </a:r>
          </a:p>
          <a:p>
            <a:pPr>
              <a:buFont typeface="Arial" panose="020B0604020202020204" pitchFamily="34" charset="0"/>
              <a:buChar char="•"/>
            </a:pPr>
            <a:r>
              <a:rPr lang="zh-CN" altLang="en-US" sz="1200" b="1" dirty="0">
                <a:solidFill>
                  <a:srgbClr val="161616"/>
                </a:solidFill>
                <a:latin typeface="Segoe UI" panose="020B0502040204020203" pitchFamily="34" charset="0"/>
              </a:rPr>
              <a:t>应用程序可移植性</a:t>
            </a:r>
            <a:endParaRPr lang="zh-CN" altLang="en-US" sz="1200" dirty="0">
              <a:solidFill>
                <a:srgbClr val="161616"/>
              </a:solidFill>
              <a:latin typeface="Segoe UI" panose="020B0502040204020203" pitchFamily="34" charset="0"/>
            </a:endParaRPr>
          </a:p>
          <a:p>
            <a:pPr>
              <a:buFont typeface="Arial" panose="020B0604020202020204" pitchFamily="34" charset="0"/>
              <a:buChar char="•"/>
            </a:pPr>
            <a:r>
              <a:rPr lang="zh-CN" altLang="en-US" sz="1200" dirty="0">
                <a:solidFill>
                  <a:srgbClr val="161616"/>
                </a:solidFill>
                <a:latin typeface="Segoe UI" panose="020B0502040204020203" pitchFamily="34" charset="0"/>
              </a:rPr>
              <a:t>应用程序可移植性不可或缺，有多种原因。 托管环境可能出现故障，或者我们可能需要横向扩展应用程序。 在这两种情况下，可能都需要将软件重新部署到新环境。 我们想要将软件从一个主机移动到另一个主机，即使底层基础结构不同。 此类移动需要尽量快速地完成，以便为客户减少停机时间。</a:t>
            </a:r>
            <a:endParaRPr lang="zh-CN" altLang="en-US" sz="1200" b="0" i="0" dirty="0">
              <a:solidFill>
                <a:srgbClr val="161616"/>
              </a:solidFill>
              <a:effectLst/>
              <a:latin typeface="Segoe UI" panose="020B0502040204020203" pitchFamily="34" charset="0"/>
            </a:endParaRPr>
          </a:p>
        </p:txBody>
      </p:sp>
      <p:pic>
        <p:nvPicPr>
          <p:cNvPr id="2" name="图片 1"/>
          <p:cNvPicPr>
            <a:picLocks noChangeAspect="1"/>
          </p:cNvPicPr>
          <p:nvPr/>
        </p:nvPicPr>
        <p:blipFill>
          <a:blip r:embed="rId4"/>
          <a:stretch>
            <a:fillRect/>
          </a:stretch>
        </p:blipFill>
        <p:spPr>
          <a:xfrm>
            <a:off x="1581287" y="3212885"/>
            <a:ext cx="8171472" cy="3564153"/>
          </a:xfrm>
          <a:prstGeom prst="rect">
            <a:avLst/>
          </a:prstGeom>
        </p:spPr>
      </p:pic>
      <p:pic>
        <p:nvPicPr>
          <p:cNvPr id="5" name="图片 4"/>
          <p:cNvPicPr>
            <a:picLocks noChangeAspect="1"/>
          </p:cNvPicPr>
          <p:nvPr/>
        </p:nvPicPr>
        <p:blipFill rotWithShape="1">
          <a:blip r:embed="rId5"/>
          <a:srcRect l="51645" t="10584"/>
          <a:stretch/>
        </p:blipFill>
        <p:spPr>
          <a:xfrm>
            <a:off x="6701030" y="893135"/>
            <a:ext cx="2879327" cy="2905048"/>
          </a:xfrm>
          <a:prstGeom prst="rect">
            <a:avLst/>
          </a:prstGeom>
        </p:spPr>
      </p:pic>
      <p:pic>
        <p:nvPicPr>
          <p:cNvPr id="18" name="图片 17"/>
          <p:cNvPicPr>
            <a:picLocks noChangeAspect="1"/>
          </p:cNvPicPr>
          <p:nvPr/>
        </p:nvPicPr>
        <p:blipFill rotWithShape="1">
          <a:blip r:embed="rId5"/>
          <a:srcRect r="49392"/>
          <a:stretch/>
        </p:blipFill>
        <p:spPr>
          <a:xfrm>
            <a:off x="3752238" y="619017"/>
            <a:ext cx="2948792" cy="3179166"/>
          </a:xfrm>
          <a:prstGeom prst="rect">
            <a:avLst/>
          </a:prstGeom>
        </p:spPr>
      </p:pic>
    </p:spTree>
    <p:custDataLst>
      <p:tags r:id="rId1"/>
    </p:custDataLst>
    <p:extLst>
      <p:ext uri="{BB962C8B-B14F-4D97-AF65-F5344CB8AC3E}">
        <p14:creationId xmlns:p14="http://schemas.microsoft.com/office/powerpoint/2010/main" val="329684943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ysClr val="windowText" lastClr="000000"/>
                </a:solidFill>
                <a:latin typeface="+mj-ea"/>
              </a:rPr>
              <a:t>Docker</a:t>
            </a:r>
            <a:r>
              <a:rPr lang="zh-CN" altLang="en-US" dirty="0">
                <a:solidFill>
                  <a:sysClr val="windowText" lastClr="000000"/>
                </a:solidFill>
                <a:latin typeface="+mj-ea"/>
              </a:rPr>
              <a:t>组成</a:t>
            </a:r>
            <a:endParaRPr lang="zh-CN" altLang="en-US" dirty="0"/>
          </a:p>
        </p:txBody>
      </p:sp>
      <p:sp>
        <p:nvSpPr>
          <p:cNvPr id="9" name="Rectangle 1"/>
          <p:cNvSpPr>
            <a:spLocks noChangeArrowheads="1"/>
          </p:cNvSpPr>
          <p:nvPr/>
        </p:nvSpPr>
        <p:spPr bwMode="auto">
          <a:xfrm>
            <a:off x="323498" y="1291066"/>
            <a:ext cx="4981927" cy="49921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defTabSz="914400">
              <a:buFont typeface="Arial" panose="020B0604020202020204" pitchFamily="34" charset="0"/>
              <a:buChar char="•"/>
            </a:pPr>
            <a:r>
              <a:rPr kumimoji="0" lang="zh-CN" altLang="zh-CN" b="1" i="0" u="none" strike="noStrike" cap="none" normalizeH="0" baseline="0" dirty="0" smtClean="0">
                <a:ln>
                  <a:noFill/>
                </a:ln>
                <a:solidFill>
                  <a:srgbClr val="161616"/>
                </a:solidFill>
                <a:effectLst/>
                <a:latin typeface="+mn-ea"/>
                <a:cs typeface="Segoe UI" panose="020B0502040204020203" pitchFamily="34" charset="0"/>
              </a:rPr>
              <a:t>Docker 客户端</a:t>
            </a:r>
            <a:r>
              <a:rPr lang="zh-CN" altLang="en-US" b="1" dirty="0" smtClean="0">
                <a:solidFill>
                  <a:srgbClr val="161616"/>
                </a:solidFill>
                <a:latin typeface="+mn-ea"/>
                <a:cs typeface="Segoe UI" panose="020B0502040204020203" pitchFamily="34" charset="0"/>
              </a:rPr>
              <a:t>（</a:t>
            </a:r>
            <a:r>
              <a:rPr kumimoji="0" lang="en-US" altLang="zh-CN" b="1" i="0" u="none" strike="noStrike" cap="none" normalizeH="0" baseline="0" dirty="0" smtClean="0">
                <a:ln>
                  <a:noFill/>
                </a:ln>
                <a:solidFill>
                  <a:srgbClr val="161616"/>
                </a:solidFill>
                <a:effectLst/>
                <a:latin typeface="+mn-ea"/>
                <a:cs typeface="Segoe UI" panose="020B0502040204020203" pitchFamily="34" charset="0"/>
              </a:rPr>
              <a:t>client)</a:t>
            </a:r>
            <a:endParaRPr kumimoji="0" lang="zh-CN" altLang="zh-CN" b="0" i="0" u="none" strike="noStrike" cap="none" normalizeH="0" baseline="0" dirty="0" smtClean="0">
              <a:ln>
                <a:noFill/>
              </a:ln>
              <a:solidFill>
                <a:schemeClr val="tx1"/>
              </a:solidFill>
              <a:effectLst/>
              <a:latin typeface="+mn-ea"/>
            </a:endParaRPr>
          </a:p>
          <a:p>
            <a:pPr lvl="1" defTabSz="914400">
              <a:lnSpc>
                <a:spcPct val="120000"/>
              </a:lnSpc>
            </a:pPr>
            <a:r>
              <a:rPr kumimoji="0" lang="zh-CN" altLang="zh-CN" sz="1200" b="0" i="0" u="none" strike="noStrike" cap="none" normalizeH="0" baseline="0" dirty="0" smtClean="0">
                <a:ln>
                  <a:noFill/>
                </a:ln>
                <a:solidFill>
                  <a:srgbClr val="161616"/>
                </a:solidFill>
                <a:effectLst/>
                <a:latin typeface="+mn-ea"/>
                <a:cs typeface="Segoe UI" panose="020B0502040204020203" pitchFamily="34" charset="0"/>
              </a:rPr>
              <a:t>Docker 客户端有两种：</a:t>
            </a:r>
            <a:endParaRPr kumimoji="0" lang="en-US" altLang="zh-CN" sz="1200" b="0" i="0" u="none" strike="noStrike" cap="none" normalizeH="0" baseline="0" dirty="0" smtClean="0">
              <a:ln>
                <a:noFill/>
              </a:ln>
              <a:solidFill>
                <a:srgbClr val="161616"/>
              </a:solidFill>
              <a:effectLst/>
              <a:latin typeface="+mn-ea"/>
              <a:cs typeface="Segoe UI" panose="020B0502040204020203" pitchFamily="34" charset="0"/>
            </a:endParaRPr>
          </a:p>
          <a:p>
            <a:pPr lvl="1" defTabSz="914400">
              <a:lnSpc>
                <a:spcPct val="120000"/>
              </a:lnSpc>
            </a:pPr>
            <a:r>
              <a:rPr kumimoji="0" lang="zh-CN" altLang="zh-CN" sz="1200" b="0" i="0" u="none" strike="noStrike" cap="none" normalizeH="0" baseline="0" dirty="0" smtClean="0">
                <a:ln>
                  <a:noFill/>
                </a:ln>
                <a:solidFill>
                  <a:srgbClr val="161616"/>
                </a:solidFill>
                <a:effectLst/>
                <a:latin typeface="+mn-ea"/>
                <a:cs typeface="Segoe UI" panose="020B0502040204020203" pitchFamily="34" charset="0"/>
              </a:rPr>
              <a:t>命令行应用程序</a:t>
            </a:r>
            <a:r>
              <a:rPr kumimoji="0" lang="zh-CN" altLang="en-US" sz="1200" b="0" i="0" u="none" strike="noStrike" cap="none" normalizeH="0" baseline="0" dirty="0" smtClean="0">
                <a:ln>
                  <a:noFill/>
                </a:ln>
                <a:solidFill>
                  <a:srgbClr val="161616"/>
                </a:solidFill>
                <a:effectLst/>
                <a:latin typeface="+mn-ea"/>
                <a:cs typeface="Segoe UI" panose="020B0502040204020203" pitchFamily="34" charset="0"/>
              </a:rPr>
              <a:t>（</a:t>
            </a:r>
            <a:r>
              <a:rPr kumimoji="0" lang="en-US" altLang="zh-CN" sz="1200" b="0" i="0" u="none" strike="noStrike" cap="none" normalizeH="0" baseline="0" dirty="0" smtClean="0">
                <a:ln>
                  <a:noFill/>
                </a:ln>
                <a:solidFill>
                  <a:srgbClr val="161616"/>
                </a:solidFill>
                <a:effectLst/>
                <a:latin typeface="+mn-ea"/>
                <a:cs typeface="Segoe UI" panose="020B0502040204020203" pitchFamily="34" charset="0"/>
              </a:rPr>
              <a:t>CLI</a:t>
            </a:r>
            <a:r>
              <a:rPr kumimoji="0" lang="zh-CN" altLang="en-US" sz="1200" b="0" i="0" u="none" strike="noStrike" cap="none" normalizeH="0" baseline="0" dirty="0" smtClean="0">
                <a:ln>
                  <a:noFill/>
                </a:ln>
                <a:solidFill>
                  <a:srgbClr val="161616"/>
                </a:solidFill>
                <a:effectLst/>
                <a:latin typeface="+mn-ea"/>
                <a:cs typeface="Segoe UI" panose="020B0502040204020203" pitchFamily="34" charset="0"/>
              </a:rPr>
              <a:t>）和 图形界面的</a:t>
            </a:r>
            <a:r>
              <a:rPr lang="en-US" altLang="zh-CN" sz="1200" dirty="0" err="1" smtClean="0">
                <a:solidFill>
                  <a:srgbClr val="161616"/>
                </a:solidFill>
                <a:latin typeface="+mn-ea"/>
                <a:cs typeface="Segoe UI" panose="020B0502040204020203" pitchFamily="34" charset="0"/>
              </a:rPr>
              <a:t>docker</a:t>
            </a:r>
            <a:r>
              <a:rPr lang="en-US" altLang="zh-CN" sz="1200" dirty="0" smtClean="0">
                <a:solidFill>
                  <a:srgbClr val="161616"/>
                </a:solidFill>
                <a:latin typeface="+mn-ea"/>
                <a:cs typeface="Segoe UI" panose="020B0502040204020203" pitchFamily="34" charset="0"/>
              </a:rPr>
              <a:t> desktop</a:t>
            </a:r>
            <a:r>
              <a:rPr lang="zh-CN" altLang="en-US" sz="1200" dirty="0" smtClean="0">
                <a:solidFill>
                  <a:srgbClr val="161616"/>
                </a:solidFill>
                <a:latin typeface="+mn-ea"/>
                <a:cs typeface="Segoe UI" panose="020B0502040204020203" pitchFamily="34" charset="0"/>
              </a:rPr>
              <a:t>。</a:t>
            </a:r>
            <a:endParaRPr lang="en-US" altLang="zh-CN" sz="1200" dirty="0">
              <a:solidFill>
                <a:srgbClr val="161616"/>
              </a:solidFill>
              <a:latin typeface="+mn-ea"/>
              <a:cs typeface="Segoe UI" panose="020B0502040204020203" pitchFamily="34" charset="0"/>
            </a:endParaRPr>
          </a:p>
          <a:p>
            <a:pPr lvl="1" defTabSz="914400">
              <a:lnSpc>
                <a:spcPct val="120000"/>
              </a:lnSpc>
            </a:pPr>
            <a:r>
              <a:rPr kumimoji="0" lang="zh-CN" altLang="en-US" sz="1200" b="0" i="0" u="none" strike="noStrike" cap="none" normalizeH="0" baseline="0" dirty="0" smtClean="0">
                <a:ln>
                  <a:noFill/>
                </a:ln>
                <a:solidFill>
                  <a:srgbClr val="161616"/>
                </a:solidFill>
                <a:effectLst/>
                <a:latin typeface="+mn-ea"/>
                <a:cs typeface="Segoe UI" panose="020B0502040204020203" pitchFamily="34" charset="0"/>
              </a:rPr>
              <a:t>客户端</a:t>
            </a:r>
            <a:r>
              <a:rPr kumimoji="0" lang="zh-CN" altLang="zh-CN" sz="1200" b="0" i="0" u="none" strike="noStrike" cap="none" normalizeH="0" baseline="0" dirty="0" smtClean="0">
                <a:ln>
                  <a:noFill/>
                </a:ln>
                <a:solidFill>
                  <a:srgbClr val="161616"/>
                </a:solidFill>
                <a:effectLst/>
                <a:latin typeface="+mn-ea"/>
                <a:cs typeface="Segoe UI" panose="020B0502040204020203" pitchFamily="34" charset="0"/>
              </a:rPr>
              <a:t>使用 Docker REST API 将指令发送到本地或远程服务器，并作为用于管理容器的主要接口。</a:t>
            </a:r>
            <a:endParaRPr kumimoji="0" lang="en-US" altLang="zh-CN" sz="1200" b="0" i="0" u="none" strike="noStrike" cap="none" normalizeH="0" baseline="0" dirty="0" smtClean="0">
              <a:ln>
                <a:noFill/>
              </a:ln>
              <a:solidFill>
                <a:srgbClr val="161616"/>
              </a:solidFill>
              <a:effectLst/>
              <a:latin typeface="+mn-ea"/>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161616"/>
              </a:solidFill>
              <a:latin typeface="+mn-ea"/>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smtClean="0">
              <a:ln>
                <a:noFill/>
              </a:ln>
              <a:solidFill>
                <a:schemeClr val="tx1"/>
              </a:solidFill>
              <a:effectLst/>
              <a:latin typeface="+mn-ea"/>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b="1" i="0" u="none" strike="noStrike" cap="none" normalizeH="0" baseline="0" dirty="0" smtClean="0">
                <a:ln>
                  <a:noFill/>
                </a:ln>
                <a:solidFill>
                  <a:srgbClr val="161616"/>
                </a:solidFill>
                <a:effectLst/>
                <a:latin typeface="+mn-ea"/>
                <a:cs typeface="Segoe UI" panose="020B0502040204020203" pitchFamily="34" charset="0"/>
              </a:rPr>
              <a:t>Docker 服务器</a:t>
            </a:r>
            <a:r>
              <a:rPr kumimoji="0" lang="zh-CN" altLang="en-US" b="1" i="0" u="none" strike="noStrike" cap="none" normalizeH="0" baseline="0" dirty="0" smtClean="0">
                <a:ln>
                  <a:noFill/>
                </a:ln>
                <a:solidFill>
                  <a:srgbClr val="161616"/>
                </a:solidFill>
                <a:effectLst/>
                <a:latin typeface="+mn-ea"/>
                <a:cs typeface="Segoe UI" panose="020B0502040204020203" pitchFamily="34" charset="0"/>
              </a:rPr>
              <a:t>（</a:t>
            </a:r>
            <a:r>
              <a:rPr kumimoji="0" lang="en-US" altLang="zh-CN" b="1" i="0" u="none" strike="noStrike" cap="none" normalizeH="0" baseline="0" dirty="0" smtClean="0">
                <a:ln>
                  <a:noFill/>
                </a:ln>
                <a:solidFill>
                  <a:srgbClr val="161616"/>
                </a:solidFill>
                <a:effectLst/>
                <a:latin typeface="+mn-ea"/>
                <a:cs typeface="Segoe UI" panose="020B0502040204020203" pitchFamily="34" charset="0"/>
              </a:rPr>
              <a:t>daemon)</a:t>
            </a:r>
            <a:endParaRPr kumimoji="0" lang="zh-CN" altLang="zh-CN" b="0" i="0" u="none" strike="noStrike" cap="none" normalizeH="0" baseline="0" dirty="0" smtClean="0">
              <a:ln>
                <a:noFill/>
              </a:ln>
              <a:solidFill>
                <a:schemeClr val="tx1"/>
              </a:solidFill>
              <a:effectLst/>
              <a:latin typeface="+mn-ea"/>
            </a:endParaRPr>
          </a:p>
          <a:p>
            <a:pPr lvl="1" defTabSz="914400">
              <a:lnSpc>
                <a:spcPct val="120000"/>
              </a:lnSpc>
            </a:pPr>
            <a:r>
              <a:rPr lang="zh-CN" altLang="zh-CN" sz="1200" dirty="0">
                <a:solidFill>
                  <a:srgbClr val="161616"/>
                </a:solidFill>
                <a:latin typeface="+mn-ea"/>
                <a:cs typeface="Segoe UI" panose="020B0502040204020203" pitchFamily="34" charset="0"/>
              </a:rPr>
              <a:t>Docker 服务器是一个名为 dockerd 的守护程序。 通过 Docker REST API 响应来自客户端的请求，并且可以与其他守护程序进行交互。 此外，Docker 服务器还负责跟踪容器的生命周期。</a:t>
            </a:r>
            <a:endParaRPr lang="en-US" altLang="zh-CN" sz="1200" dirty="0">
              <a:solidFill>
                <a:srgbClr val="161616"/>
              </a:solidFill>
              <a:latin typeface="+mn-ea"/>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161616"/>
              </a:solidFill>
              <a:effectLst/>
              <a:latin typeface="+mn-ea"/>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smtClean="0">
              <a:ln>
                <a:noFill/>
              </a:ln>
              <a:solidFill>
                <a:schemeClr val="tx1"/>
              </a:solidFill>
              <a:effectLst/>
              <a:latin typeface="+mn-ea"/>
            </a:endParaRPr>
          </a:p>
          <a:p>
            <a:pPr marL="285750" indent="-285750" defTabSz="914400">
              <a:buFont typeface="Arial" panose="020B0604020202020204" pitchFamily="34" charset="0"/>
              <a:buChar char="•"/>
            </a:pPr>
            <a:r>
              <a:rPr lang="zh-CN" altLang="zh-CN" b="1" dirty="0">
                <a:solidFill>
                  <a:srgbClr val="161616"/>
                </a:solidFill>
                <a:latin typeface="+mn-ea"/>
                <a:cs typeface="Segoe UI" panose="020B0502040204020203" pitchFamily="34" charset="0"/>
              </a:rPr>
              <a:t>Docker </a:t>
            </a:r>
            <a:r>
              <a:rPr lang="zh-CN" altLang="en-US" b="1" dirty="0" smtClean="0">
                <a:solidFill>
                  <a:srgbClr val="161616"/>
                </a:solidFill>
                <a:latin typeface="+mn-ea"/>
                <a:cs typeface="Segoe UI" panose="020B0502040204020203" pitchFamily="34" charset="0"/>
              </a:rPr>
              <a:t>映像</a:t>
            </a:r>
            <a:r>
              <a:rPr lang="zh-CN" altLang="en-US" b="1" dirty="0">
                <a:solidFill>
                  <a:srgbClr val="161616"/>
                </a:solidFill>
                <a:latin typeface="+mn-ea"/>
                <a:cs typeface="Segoe UI" panose="020B0502040204020203" pitchFamily="34" charset="0"/>
              </a:rPr>
              <a:t>（</a:t>
            </a:r>
            <a:r>
              <a:rPr lang="en-US" altLang="zh-CN" b="1" dirty="0" smtClean="0">
                <a:solidFill>
                  <a:srgbClr val="161616"/>
                </a:solidFill>
                <a:latin typeface="+mn-ea"/>
                <a:cs typeface="Segoe UI" panose="020B0502040204020203" pitchFamily="34" charset="0"/>
              </a:rPr>
              <a:t>Images</a:t>
            </a:r>
            <a:r>
              <a:rPr lang="zh-CN" altLang="en-US" b="1" dirty="0" smtClean="0">
                <a:solidFill>
                  <a:srgbClr val="161616"/>
                </a:solidFill>
                <a:latin typeface="+mn-ea"/>
                <a:cs typeface="Segoe UI" panose="020B0502040204020203" pitchFamily="34" charset="0"/>
              </a:rPr>
              <a:t>）</a:t>
            </a:r>
            <a:endParaRPr lang="en-US" altLang="zh-CN" b="1" dirty="0" smtClean="0">
              <a:solidFill>
                <a:srgbClr val="161616"/>
              </a:solidFill>
              <a:latin typeface="+mn-ea"/>
              <a:cs typeface="Segoe UI" panose="020B0502040204020203" pitchFamily="34" charset="0"/>
            </a:endParaRPr>
          </a:p>
          <a:p>
            <a:pPr lvl="1" defTabSz="914400">
              <a:lnSpc>
                <a:spcPct val="120000"/>
              </a:lnSpc>
            </a:pPr>
            <a:r>
              <a:rPr lang="zh-CN" altLang="en-US" sz="1200" dirty="0" smtClean="0">
                <a:solidFill>
                  <a:srgbClr val="161616"/>
                </a:solidFill>
                <a:latin typeface="+mn-ea"/>
                <a:cs typeface="Segoe UI" panose="020B0502040204020203" pitchFamily="34" charset="0"/>
              </a:rPr>
              <a:t>容器</a:t>
            </a:r>
            <a:r>
              <a:rPr lang="zh-CN" altLang="en-US" sz="1200" dirty="0">
                <a:solidFill>
                  <a:srgbClr val="161616"/>
                </a:solidFill>
                <a:latin typeface="+mn-ea"/>
                <a:cs typeface="Segoe UI" panose="020B0502040204020203" pitchFamily="34" charset="0"/>
              </a:rPr>
              <a:t>映像是一种包含软件的可移植程序包</a:t>
            </a:r>
            <a:r>
              <a:rPr lang="zh-CN" altLang="en-US" sz="1200" dirty="0" smtClean="0">
                <a:solidFill>
                  <a:srgbClr val="161616"/>
                </a:solidFill>
                <a:latin typeface="+mn-ea"/>
                <a:cs typeface="Segoe UI" panose="020B0502040204020203" pitchFamily="34" charset="0"/>
              </a:rPr>
              <a:t>。</a:t>
            </a:r>
            <a:endParaRPr lang="en-US" altLang="zh-CN" sz="1200" dirty="0">
              <a:solidFill>
                <a:srgbClr val="161616"/>
              </a:solidFill>
              <a:latin typeface="+mn-ea"/>
              <a:cs typeface="Segoe UI" panose="020B0502040204020203" pitchFamily="34" charset="0"/>
            </a:endParaRPr>
          </a:p>
          <a:p>
            <a:pPr defTabSz="914400"/>
            <a:endParaRPr kumimoji="0" lang="en-US" altLang="zh-CN" sz="1200" b="0" i="0" u="none" strike="noStrike" cap="none" normalizeH="0" baseline="0" dirty="0">
              <a:ln>
                <a:noFill/>
              </a:ln>
              <a:solidFill>
                <a:srgbClr val="161616"/>
              </a:solidFill>
              <a:effectLst/>
              <a:latin typeface="Segoe UI" panose="020B0502040204020203" pitchFamily="34" charset="0"/>
            </a:endParaRPr>
          </a:p>
          <a:p>
            <a:pPr marL="285750" indent="-285750" defTabSz="914400">
              <a:buFont typeface="Arial" panose="020B0604020202020204" pitchFamily="34" charset="0"/>
              <a:buChar char="•"/>
            </a:pPr>
            <a:r>
              <a:rPr lang="en-US" altLang="zh-CN" b="1" dirty="0">
                <a:solidFill>
                  <a:srgbClr val="161616"/>
                </a:solidFill>
                <a:latin typeface="+mn-ea"/>
                <a:cs typeface="Segoe UI" panose="020B0502040204020203" pitchFamily="34" charset="0"/>
              </a:rPr>
              <a:t>Docker </a:t>
            </a:r>
            <a:r>
              <a:rPr lang="zh-CN" altLang="en-US" b="1" dirty="0" smtClean="0">
                <a:solidFill>
                  <a:srgbClr val="161616"/>
                </a:solidFill>
                <a:latin typeface="+mn-ea"/>
                <a:cs typeface="Segoe UI" panose="020B0502040204020203" pitchFamily="34" charset="0"/>
              </a:rPr>
              <a:t>容器（</a:t>
            </a:r>
            <a:r>
              <a:rPr lang="en-US" altLang="zh-CN" b="1" dirty="0" smtClean="0">
                <a:solidFill>
                  <a:srgbClr val="161616"/>
                </a:solidFill>
                <a:latin typeface="+mn-ea"/>
                <a:cs typeface="Segoe UI" panose="020B0502040204020203" pitchFamily="34" charset="0"/>
              </a:rPr>
              <a:t>Containers)</a:t>
            </a:r>
          </a:p>
          <a:p>
            <a:pPr lvl="1" defTabSz="914400">
              <a:lnSpc>
                <a:spcPct val="120000"/>
              </a:lnSpc>
            </a:pPr>
            <a:r>
              <a:rPr lang="zh-CN" altLang="en-US" sz="1200" dirty="0" smtClean="0">
                <a:solidFill>
                  <a:srgbClr val="161616"/>
                </a:solidFill>
                <a:latin typeface="+mn-ea"/>
                <a:cs typeface="Segoe UI" panose="020B0502040204020203" pitchFamily="34" charset="0"/>
              </a:rPr>
              <a:t>映像</a:t>
            </a:r>
            <a:r>
              <a:rPr lang="zh-CN" altLang="en-US" sz="1200" dirty="0">
                <a:solidFill>
                  <a:srgbClr val="161616"/>
                </a:solidFill>
                <a:latin typeface="+mn-ea"/>
                <a:cs typeface="Segoe UI" panose="020B0502040204020203" pitchFamily="34" charset="0"/>
              </a:rPr>
              <a:t>在运行时便成为了我们的容器。 容器是映像的内存中实例</a:t>
            </a:r>
            <a:r>
              <a:rPr lang="zh-CN" altLang="en-US" sz="1200" dirty="0" smtClean="0">
                <a:solidFill>
                  <a:srgbClr val="161616"/>
                </a:solidFill>
                <a:latin typeface="+mn-ea"/>
                <a:cs typeface="Segoe UI" panose="020B0502040204020203" pitchFamily="34" charset="0"/>
              </a:rPr>
              <a:t>。</a:t>
            </a:r>
            <a:endParaRPr lang="en-US" altLang="zh-CN" sz="1200" dirty="0" smtClean="0">
              <a:solidFill>
                <a:srgbClr val="161616"/>
              </a:solidFill>
              <a:latin typeface="+mn-ea"/>
              <a:cs typeface="Segoe UI" panose="020B0502040204020203" pitchFamily="34" charset="0"/>
            </a:endParaRPr>
          </a:p>
          <a:p>
            <a:pPr defTabSz="914400">
              <a:lnSpc>
                <a:spcPct val="120000"/>
              </a:lnSpc>
            </a:pPr>
            <a:endParaRPr lang="en-US" altLang="zh-CN" sz="1200" dirty="0">
              <a:solidFill>
                <a:srgbClr val="161616"/>
              </a:solidFill>
              <a:latin typeface="+mn-ea"/>
              <a:cs typeface="Segoe UI" panose="020B0502040204020203" pitchFamily="34" charset="0"/>
            </a:endParaRPr>
          </a:p>
          <a:p>
            <a:pPr marL="285750" indent="-285750" defTabSz="914400">
              <a:lnSpc>
                <a:spcPct val="120000"/>
              </a:lnSpc>
              <a:buFont typeface="Arial" panose="020B0604020202020204" pitchFamily="34" charset="0"/>
              <a:buChar char="•"/>
            </a:pPr>
            <a:r>
              <a:rPr lang="en-US" altLang="zh-CN" b="1" dirty="0" smtClean="0">
                <a:solidFill>
                  <a:srgbClr val="161616"/>
                </a:solidFill>
                <a:latin typeface="+mn-ea"/>
                <a:cs typeface="Segoe UI" panose="020B0502040204020203" pitchFamily="34" charset="0"/>
              </a:rPr>
              <a:t>Docker </a:t>
            </a:r>
            <a:r>
              <a:rPr lang="zh-CN" altLang="en-US" b="1" dirty="0" smtClean="0">
                <a:solidFill>
                  <a:srgbClr val="161616"/>
                </a:solidFill>
                <a:latin typeface="+mn-ea"/>
                <a:cs typeface="Segoe UI" panose="020B0502040204020203" pitchFamily="34" charset="0"/>
              </a:rPr>
              <a:t>注册表（</a:t>
            </a:r>
            <a:r>
              <a:rPr lang="en-US" altLang="zh-CN" b="1" dirty="0" smtClean="0">
                <a:solidFill>
                  <a:srgbClr val="161616"/>
                </a:solidFill>
                <a:latin typeface="+mn-ea"/>
                <a:cs typeface="Segoe UI" panose="020B0502040204020203" pitchFamily="34" charset="0"/>
              </a:rPr>
              <a:t>Registry)</a:t>
            </a:r>
          </a:p>
          <a:p>
            <a:pPr lvl="1" defTabSz="914400">
              <a:lnSpc>
                <a:spcPct val="120000"/>
              </a:lnSpc>
            </a:pPr>
            <a:r>
              <a:rPr lang="zh-CN" altLang="en-US" sz="1200" dirty="0">
                <a:solidFill>
                  <a:srgbClr val="161616"/>
                </a:solidFill>
                <a:latin typeface="+mn-ea"/>
                <a:cs typeface="Segoe UI" panose="020B0502040204020203" pitchFamily="34" charset="0"/>
              </a:rPr>
              <a:t>是用于存储和分发创建的容器映像的存储</a:t>
            </a:r>
            <a:r>
              <a:rPr lang="zh-CN" altLang="en-US" sz="1200" dirty="0" smtClean="0">
                <a:solidFill>
                  <a:srgbClr val="161616"/>
                </a:solidFill>
                <a:latin typeface="+mn-ea"/>
                <a:cs typeface="Segoe UI" panose="020B0502040204020203" pitchFamily="34" charset="0"/>
              </a:rPr>
              <a:t>库。</a:t>
            </a:r>
            <a:r>
              <a:rPr lang="en-US" altLang="zh-CN" sz="1200" dirty="0" smtClean="0">
                <a:solidFill>
                  <a:srgbClr val="161616"/>
                </a:solidFill>
                <a:latin typeface="+mn-ea"/>
                <a:cs typeface="Segoe UI" panose="020B0502040204020203" pitchFamily="34" charset="0"/>
              </a:rPr>
              <a:t>Docker Hub</a:t>
            </a:r>
            <a:r>
              <a:rPr lang="zh-CN" altLang="en-US" sz="1200" dirty="0" smtClean="0">
                <a:solidFill>
                  <a:srgbClr val="161616"/>
                </a:solidFill>
                <a:latin typeface="+mn-ea"/>
                <a:cs typeface="Segoe UI" panose="020B0502040204020203" pitchFamily="34" charset="0"/>
              </a:rPr>
              <a:t>是官方默认的仓库。国内的阿里，腾讯等也有提供云服务。</a:t>
            </a:r>
            <a:endParaRPr lang="zh-CN" altLang="zh-CN" b="1" dirty="0">
              <a:solidFill>
                <a:srgbClr val="161616"/>
              </a:solidFill>
              <a:latin typeface="+mn-ea"/>
              <a:cs typeface="Segoe UI" panose="020B0502040204020203" pitchFamily="34" charset="0"/>
            </a:endParaRPr>
          </a:p>
        </p:txBody>
      </p:sp>
      <p:pic>
        <p:nvPicPr>
          <p:cNvPr id="3" name="图片 2"/>
          <p:cNvPicPr>
            <a:picLocks noChangeAspect="1"/>
          </p:cNvPicPr>
          <p:nvPr/>
        </p:nvPicPr>
        <p:blipFill>
          <a:blip r:embed="rId2"/>
          <a:stretch>
            <a:fillRect/>
          </a:stretch>
        </p:blipFill>
        <p:spPr>
          <a:xfrm>
            <a:off x="5565508" y="1291066"/>
            <a:ext cx="6246338" cy="3269359"/>
          </a:xfrm>
          <a:prstGeom prst="rect">
            <a:avLst/>
          </a:prstGeom>
        </p:spPr>
      </p:pic>
      <p:sp>
        <p:nvSpPr>
          <p:cNvPr id="4" name="矩形 3"/>
          <p:cNvSpPr/>
          <p:nvPr/>
        </p:nvSpPr>
        <p:spPr>
          <a:xfrm>
            <a:off x="6042836" y="5188945"/>
            <a:ext cx="5600348"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50000"/>
                    <a:lumOff val="50000"/>
                  </a:schemeClr>
                </a:solidFill>
              </a:rPr>
              <a:t>通过</a:t>
            </a:r>
            <a:r>
              <a:rPr lang="zh-CN" altLang="en-US" dirty="0" smtClean="0">
                <a:solidFill>
                  <a:schemeClr val="tx1">
                    <a:lumMod val="50000"/>
                    <a:lumOff val="50000"/>
                  </a:schemeClr>
                </a:solidFill>
              </a:rPr>
              <a:t>演示理解</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389357295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6"/>
          <a:stretch>
            <a:fillRect/>
          </a:stretch>
        </p:blipFill>
        <p:spPr>
          <a:xfrm>
            <a:off x="865295" y="784652"/>
            <a:ext cx="10461410" cy="5839171"/>
          </a:xfrm>
          <a:prstGeom prst="rect">
            <a:avLst/>
          </a:prstGeom>
        </p:spPr>
      </p:pic>
      <p:sp>
        <p:nvSpPr>
          <p:cNvPr id="2" name="标题 1"/>
          <p:cNvSpPr>
            <a:spLocks noGrp="1"/>
          </p:cNvSpPr>
          <p:nvPr>
            <p:ph type="title"/>
          </p:nvPr>
        </p:nvSpPr>
        <p:spPr/>
        <p:txBody>
          <a:bodyPr>
            <a:normAutofit/>
          </a:bodyPr>
          <a:lstStyle/>
          <a:p>
            <a:r>
              <a:rPr lang="zh-CN" altLang="en-US" dirty="0"/>
              <a:t>演示</a:t>
            </a:r>
          </a:p>
        </p:txBody>
      </p:sp>
      <p:sp>
        <p:nvSpPr>
          <p:cNvPr id="3" name="MG-Rectangle 2"/>
          <p:cNvSpPr/>
          <p:nvPr>
            <p:custDataLst>
              <p:tags r:id="rId1"/>
            </p:custDataLst>
          </p:nvPr>
        </p:nvSpPr>
        <p:spPr>
          <a:xfrm>
            <a:off x="1299239" y="1826709"/>
            <a:ext cx="9094032" cy="369332"/>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bg1">
                    <a:lumMod val="95000"/>
                  </a:schemeClr>
                </a:solidFill>
              </a:rPr>
              <a:t>docker run </a:t>
            </a:r>
            <a:r>
              <a:rPr lang="en-US" altLang="zh-CN" dirty="0">
                <a:solidFill>
                  <a:schemeClr val="bg1">
                    <a:lumMod val="95000"/>
                  </a:schemeClr>
                </a:solidFill>
              </a:rPr>
              <a:t>--</a:t>
            </a:r>
            <a:r>
              <a:rPr lang="zh-CN" altLang="en-US" dirty="0">
                <a:solidFill>
                  <a:schemeClr val="bg1">
                    <a:lumMod val="95000"/>
                  </a:schemeClr>
                </a:solidFill>
              </a:rPr>
              <a:t>name</a:t>
            </a:r>
            <a:r>
              <a:rPr lang="en-US" altLang="zh-CN" dirty="0">
                <a:solidFill>
                  <a:schemeClr val="bg1">
                    <a:lumMod val="95000"/>
                  </a:schemeClr>
                </a:solidFill>
              </a:rPr>
              <a:t> </a:t>
            </a:r>
            <a:r>
              <a:rPr lang="en-US" altLang="zh-CN" dirty="0" err="1">
                <a:solidFill>
                  <a:schemeClr val="bg1">
                    <a:lumMod val="95000"/>
                  </a:schemeClr>
                </a:solidFill>
              </a:rPr>
              <a:t>helloworld</a:t>
            </a:r>
            <a:r>
              <a:rPr lang="en-US" altLang="zh-CN" dirty="0">
                <a:solidFill>
                  <a:schemeClr val="bg1">
                    <a:lumMod val="95000"/>
                  </a:schemeClr>
                </a:solidFill>
              </a:rPr>
              <a:t> </a:t>
            </a:r>
            <a:r>
              <a:rPr lang="zh-CN" altLang="en-US" dirty="0">
                <a:solidFill>
                  <a:schemeClr val="bg1">
                    <a:lumMod val="95000"/>
                  </a:schemeClr>
                </a:solidFill>
              </a:rPr>
              <a:t>-p 8080:80 -d docker/welcome-to-docker</a:t>
            </a:r>
          </a:p>
        </p:txBody>
      </p:sp>
      <p:sp>
        <p:nvSpPr>
          <p:cNvPr id="4" name="MG-Rectangle 3"/>
          <p:cNvSpPr/>
          <p:nvPr>
            <p:custDataLst>
              <p:tags r:id="rId2"/>
            </p:custDataLst>
          </p:nvPr>
        </p:nvSpPr>
        <p:spPr>
          <a:xfrm>
            <a:off x="1295809" y="1457377"/>
            <a:ext cx="478817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chemeClr val="bg1">
                    <a:lumMod val="95000"/>
                  </a:schemeClr>
                </a:solidFill>
              </a:rPr>
              <a:t>docker pull docker/welcome-to-docker</a:t>
            </a:r>
          </a:p>
        </p:txBody>
      </p:sp>
      <p:sp>
        <p:nvSpPr>
          <p:cNvPr id="6" name="MG-Rectangle 5"/>
          <p:cNvSpPr/>
          <p:nvPr>
            <p:custDataLst>
              <p:tags r:id="rId3"/>
            </p:custDataLst>
          </p:nvPr>
        </p:nvSpPr>
        <p:spPr>
          <a:xfrm>
            <a:off x="1295809" y="2243797"/>
            <a:ext cx="4208653"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chemeClr val="bg1">
                    <a:lumMod val="95000"/>
                  </a:schemeClr>
                </a:solidFill>
              </a:rPr>
              <a:t>docker exec -it </a:t>
            </a:r>
            <a:r>
              <a:rPr lang="en-US" altLang="zh-CN" dirty="0" err="1">
                <a:solidFill>
                  <a:schemeClr val="bg1">
                    <a:lumMod val="95000"/>
                  </a:schemeClr>
                </a:solidFill>
              </a:rPr>
              <a:t>helloworld</a:t>
            </a:r>
            <a:r>
              <a:rPr lang="zh-CN" altLang="en-US" dirty="0" smtClean="0">
                <a:solidFill>
                  <a:schemeClr val="bg1">
                    <a:lumMod val="95000"/>
                  </a:schemeClr>
                </a:solidFill>
              </a:rPr>
              <a:t> </a:t>
            </a:r>
            <a:r>
              <a:rPr lang="zh-CN" altLang="en-US" dirty="0">
                <a:solidFill>
                  <a:schemeClr val="bg1">
                    <a:lumMod val="95000"/>
                  </a:schemeClr>
                </a:solidFill>
              </a:rPr>
              <a:t>/bin</a:t>
            </a:r>
            <a:r>
              <a:rPr lang="zh-CN" altLang="en-US" dirty="0" smtClean="0">
                <a:solidFill>
                  <a:schemeClr val="bg1">
                    <a:lumMod val="95000"/>
                  </a:schemeClr>
                </a:solidFill>
              </a:rPr>
              <a:t>/sh</a:t>
            </a:r>
            <a:endParaRPr lang="zh-CN" altLang="en-US" dirty="0">
              <a:solidFill>
                <a:schemeClr val="bg1">
                  <a:lumMod val="95000"/>
                </a:schemeClr>
              </a:solidFill>
            </a:endParaRPr>
          </a:p>
        </p:txBody>
      </p:sp>
      <p:sp>
        <p:nvSpPr>
          <p:cNvPr id="12" name="矩形 11"/>
          <p:cNvSpPr/>
          <p:nvPr/>
        </p:nvSpPr>
        <p:spPr>
          <a:xfrm>
            <a:off x="1295809" y="1242060"/>
            <a:ext cx="9756011" cy="157368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7"/>
          <a:stretch>
            <a:fillRect/>
          </a:stretch>
        </p:blipFill>
        <p:spPr>
          <a:xfrm>
            <a:off x="93499" y="1675402"/>
            <a:ext cx="9202901" cy="4816837"/>
          </a:xfrm>
          <a:prstGeom prst="rect">
            <a:avLst/>
          </a:prstGeom>
          <a:ln>
            <a:solidFill>
              <a:schemeClr val="bg1">
                <a:lumMod val="50000"/>
              </a:schemeClr>
            </a:solidFill>
          </a:ln>
        </p:spPr>
      </p:pic>
    </p:spTree>
    <p:extLst>
      <p:ext uri="{BB962C8B-B14F-4D97-AF65-F5344CB8AC3E}">
        <p14:creationId xmlns:p14="http://schemas.microsoft.com/office/powerpoint/2010/main" val="347736426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a:srcRect l="778" t="650" r="679"/>
          <a:stretch/>
        </p:blipFill>
        <p:spPr>
          <a:xfrm>
            <a:off x="1018564" y="3234012"/>
            <a:ext cx="3130649" cy="3543026"/>
          </a:xfrm>
          <a:prstGeom prst="rect">
            <a:avLst/>
          </a:prstGeom>
        </p:spPr>
      </p:pic>
      <p:sp>
        <p:nvSpPr>
          <p:cNvPr id="3" name="标题 2"/>
          <p:cNvSpPr>
            <a:spLocks noGrp="1"/>
          </p:cNvSpPr>
          <p:nvPr>
            <p:ph type="title"/>
          </p:nvPr>
        </p:nvSpPr>
        <p:spPr/>
        <p:txBody>
          <a:bodyPr>
            <a:normAutofit/>
          </a:bodyPr>
          <a:lstStyle/>
          <a:p>
            <a:r>
              <a:rPr lang="en-US" altLang="zh-CN" dirty="0">
                <a:solidFill>
                  <a:sysClr val="windowText" lastClr="000000"/>
                </a:solidFill>
                <a:latin typeface="+mj-ea"/>
              </a:rPr>
              <a:t>Docker</a:t>
            </a:r>
            <a:r>
              <a:rPr lang="zh-CN" altLang="en-US" dirty="0" smtClean="0">
                <a:solidFill>
                  <a:sysClr val="windowText" lastClr="000000"/>
                </a:solidFill>
                <a:latin typeface="+mj-ea"/>
              </a:rPr>
              <a:t>映像</a:t>
            </a:r>
            <a:endParaRPr lang="zh-CN" altLang="en-US" dirty="0"/>
          </a:p>
        </p:txBody>
      </p:sp>
      <p:sp>
        <p:nvSpPr>
          <p:cNvPr id="4" name="矩形 3"/>
          <p:cNvSpPr/>
          <p:nvPr/>
        </p:nvSpPr>
        <p:spPr>
          <a:xfrm>
            <a:off x="326281" y="1516088"/>
            <a:ext cx="7222962" cy="646331"/>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20000"/>
              </a:lnSpc>
            </a:pPr>
            <a:r>
              <a:rPr lang="zh-CN" altLang="en-US" sz="1200" dirty="0">
                <a:solidFill>
                  <a:schemeClr val="tx1"/>
                </a:solidFill>
                <a:latin typeface="+mn-ea"/>
              </a:rPr>
              <a:t>打包到容器中的软件并不限于开发者生成的应用程序。 </a:t>
            </a:r>
            <a:endParaRPr lang="en-US" altLang="zh-CN" sz="1200" dirty="0" smtClean="0">
              <a:solidFill>
                <a:schemeClr val="tx1"/>
              </a:solidFill>
              <a:latin typeface="+mn-ea"/>
            </a:endParaRPr>
          </a:p>
          <a:p>
            <a:pPr>
              <a:lnSpc>
                <a:spcPct val="120000"/>
              </a:lnSpc>
            </a:pPr>
            <a:r>
              <a:rPr lang="zh-CN" altLang="en-US" sz="1200" dirty="0" smtClean="0">
                <a:solidFill>
                  <a:schemeClr val="tx1"/>
                </a:solidFill>
                <a:latin typeface="+mn-ea"/>
              </a:rPr>
              <a:t>我们</a:t>
            </a:r>
            <a:r>
              <a:rPr lang="zh-CN" altLang="en-US" sz="1200" dirty="0">
                <a:solidFill>
                  <a:schemeClr val="tx1"/>
                </a:solidFill>
                <a:latin typeface="+mn-ea"/>
              </a:rPr>
              <a:t>说的软件，是指在容器中运行的应用程序代码、系统包、二进制文件、库、配置文件和操作系统。</a:t>
            </a:r>
          </a:p>
        </p:txBody>
      </p:sp>
      <p:sp>
        <p:nvSpPr>
          <p:cNvPr id="9" name="矩形 8"/>
          <p:cNvSpPr/>
          <p:nvPr/>
        </p:nvSpPr>
        <p:spPr>
          <a:xfrm>
            <a:off x="326281" y="937176"/>
            <a:ext cx="7288275" cy="535531"/>
          </a:xfrm>
          <a:prstGeom prst="rect">
            <a:avLst/>
          </a:prstGeom>
          <a:gradFill>
            <a:gsLst>
              <a:gs pos="1000">
                <a:srgbClr val="00B050"/>
              </a:gs>
              <a:gs pos="98507">
                <a:schemeClr val="bg1"/>
              </a:gs>
              <a:gs pos="84000">
                <a:schemeClr val="accent1">
                  <a:lumMod val="5000"/>
                  <a:lumOff val="95000"/>
                </a:schemeClr>
              </a:gs>
              <a:gs pos="0">
                <a:srgbClr val="00B050"/>
              </a:gs>
              <a:gs pos="1000">
                <a:srgbClr val="92D050">
                  <a:alpha val="59000"/>
                  <a:lumMod val="48000"/>
                  <a:lumOff val="5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nSpc>
                <a:spcPct val="120000"/>
              </a:lnSpc>
            </a:pPr>
            <a:r>
              <a:rPr lang="zh-CN" altLang="en-US" sz="1200" dirty="0">
                <a:solidFill>
                  <a:schemeClr val="tx1"/>
                </a:solidFill>
                <a:latin typeface="+mn-ea"/>
              </a:rPr>
              <a:t>容器映像是一种包含软件的可移植程序包。 它在运行时便成为了我们的容器。 容器是映像的内存中实例。</a:t>
            </a:r>
          </a:p>
          <a:p>
            <a:pPr>
              <a:lnSpc>
                <a:spcPct val="120000"/>
              </a:lnSpc>
            </a:pPr>
            <a:r>
              <a:rPr lang="zh-CN" altLang="en-US" sz="1200" dirty="0">
                <a:solidFill>
                  <a:schemeClr val="tx1"/>
                </a:solidFill>
                <a:latin typeface="+mn-ea"/>
              </a:rPr>
              <a:t>容器映像是不可变的。 生成映像后，无法更改该映像。 更改映像的唯一方法是创建新映像。 </a:t>
            </a:r>
          </a:p>
        </p:txBody>
      </p:sp>
      <p:sp>
        <p:nvSpPr>
          <p:cNvPr id="17" name="Rectangle 5"/>
          <p:cNvSpPr>
            <a:spLocks noChangeArrowheads="1"/>
          </p:cNvSpPr>
          <p:nvPr/>
        </p:nvSpPr>
        <p:spPr bwMode="auto">
          <a:xfrm>
            <a:off x="260967" y="2765108"/>
            <a:ext cx="67018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zh-CN" sz="1200" dirty="0" err="1">
                <a:latin typeface="+mn-ea"/>
              </a:rPr>
              <a:t>docker</a:t>
            </a:r>
            <a:r>
              <a:rPr lang="zh-CN" altLang="en-US" sz="1200" dirty="0">
                <a:latin typeface="+mn-ea"/>
              </a:rPr>
              <a:t>的镜像实际上由一层一层的文件系统组成，这种层级的文件系统</a:t>
            </a:r>
            <a:r>
              <a:rPr lang="en-US" altLang="zh-CN" sz="1200" dirty="0" err="1">
                <a:latin typeface="+mn-ea"/>
              </a:rPr>
              <a:t>UnionFS</a:t>
            </a:r>
            <a:r>
              <a:rPr lang="zh-CN" altLang="en-US" sz="1200" dirty="0">
                <a:latin typeface="+mn-ea"/>
              </a:rPr>
              <a:t>。</a:t>
            </a:r>
            <a:endParaRPr kumimoji="0" lang="zh-CN" altLang="zh-CN" sz="1200" b="0" i="0" u="none" strike="noStrike" cap="none" normalizeH="0" baseline="0" dirty="0" smtClean="0">
              <a:ln>
                <a:noFill/>
              </a:ln>
              <a:solidFill>
                <a:schemeClr val="tx1"/>
              </a:solidFill>
              <a:effectLst/>
              <a:latin typeface="+mn-ea"/>
            </a:endParaRPr>
          </a:p>
        </p:txBody>
      </p:sp>
      <p:sp>
        <p:nvSpPr>
          <p:cNvPr id="19" name="Rectangle 7"/>
          <p:cNvSpPr>
            <a:spLocks noChangeArrowheads="1"/>
          </p:cNvSpPr>
          <p:nvPr/>
        </p:nvSpPr>
        <p:spPr bwMode="auto">
          <a:xfrm>
            <a:off x="12192000" y="1880624"/>
            <a:ext cx="6367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基础映像</a:t>
            </a:r>
            <a:r>
              <a:rPr kumimoji="0" lang="zh-CN" altLang="zh-CN"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是使用 Docker </a:t>
            </a:r>
            <a:r>
              <a:rPr kumimoji="0" lang="zh-CN" altLang="zh-CN" sz="900" b="0" i="0" u="none" strike="noStrike" cap="none" normalizeH="0" baseline="0" dirty="0" smtClean="0">
                <a:ln>
                  <a:noFill/>
                </a:ln>
                <a:solidFill>
                  <a:srgbClr val="161616"/>
                </a:solidFill>
                <a:effectLst/>
                <a:latin typeface="Arial Unicode MS"/>
                <a:ea typeface="SFMono-Regular"/>
              </a:rPr>
              <a:t>scratch</a:t>
            </a:r>
            <a:r>
              <a:rPr kumimoji="0" lang="zh-CN" altLang="zh-CN"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映像的映像。 </a:t>
            </a:r>
            <a:r>
              <a:rPr kumimoji="0" lang="zh-CN" altLang="zh-CN" sz="900" b="0" i="0" u="none" strike="noStrike" cap="none" normalizeH="0" baseline="0" dirty="0" smtClean="0">
                <a:ln>
                  <a:noFill/>
                </a:ln>
                <a:solidFill>
                  <a:srgbClr val="161616"/>
                </a:solidFill>
                <a:effectLst/>
                <a:latin typeface="Arial Unicode MS"/>
                <a:ea typeface="SFMono-Regular"/>
              </a:rPr>
              <a:t>scratch</a:t>
            </a:r>
            <a:r>
              <a:rPr kumimoji="0" lang="zh-CN" altLang="zh-CN"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映像是一种空容器映像，不会创建文件系统层。 此映像假设要运行的应用程序可以直接使用主机操作系统内核。</a:t>
            </a:r>
            <a:r>
              <a:rPr kumimoji="0" lang="zh-CN" altLang="zh-CN" sz="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0" name="矩形 19"/>
          <p:cNvSpPr/>
          <p:nvPr/>
        </p:nvSpPr>
        <p:spPr>
          <a:xfrm>
            <a:off x="260967" y="2395776"/>
            <a:ext cx="2995244" cy="369332"/>
          </a:xfrm>
          <a:prstGeom prst="rect">
            <a:avLst/>
          </a:prstGeom>
        </p:spPr>
        <p:txBody>
          <a:bodyPr wrap="none">
            <a:spAutoFit/>
          </a:bodyPr>
          <a:lstStyle/>
          <a:p>
            <a:r>
              <a:rPr lang="en-US" altLang="zh-CN" b="1" dirty="0" err="1"/>
              <a:t>UnionFS</a:t>
            </a:r>
            <a:r>
              <a:rPr lang="zh-CN" altLang="en-US" b="1" dirty="0"/>
              <a:t>（联合文件系统）</a:t>
            </a:r>
          </a:p>
        </p:txBody>
      </p:sp>
      <p:sp>
        <p:nvSpPr>
          <p:cNvPr id="22" name="矩形 21"/>
          <p:cNvSpPr/>
          <p:nvPr/>
        </p:nvSpPr>
        <p:spPr>
          <a:xfrm>
            <a:off x="12344813" y="2477264"/>
            <a:ext cx="4108817" cy="369332"/>
          </a:xfrm>
          <a:prstGeom prst="rect">
            <a:avLst/>
          </a:prstGeom>
        </p:spPr>
        <p:txBody>
          <a:bodyPr wrap="none">
            <a:spAutoFit/>
          </a:bodyPr>
          <a:lstStyle/>
          <a:p>
            <a:r>
              <a:rPr lang="zh-CN" altLang="en-US" dirty="0">
                <a:solidFill>
                  <a:srgbClr val="161616"/>
                </a:solidFill>
                <a:latin typeface="Segoe UI" panose="020B0502040204020203" pitchFamily="34" charset="0"/>
              </a:rPr>
              <a:t>父级映像是用于创建映像的容器映像。</a:t>
            </a:r>
            <a:endParaRPr lang="zh-CN" altLang="en-US" dirty="0"/>
          </a:p>
        </p:txBody>
      </p:sp>
      <p:pic>
        <p:nvPicPr>
          <p:cNvPr id="2" name="图片 1"/>
          <p:cNvPicPr>
            <a:picLocks noChangeAspect="1"/>
          </p:cNvPicPr>
          <p:nvPr/>
        </p:nvPicPr>
        <p:blipFill>
          <a:blip r:embed="rId3"/>
          <a:stretch>
            <a:fillRect/>
          </a:stretch>
        </p:blipFill>
        <p:spPr>
          <a:xfrm>
            <a:off x="5062708" y="3899860"/>
            <a:ext cx="6373114" cy="2381582"/>
          </a:xfrm>
          <a:prstGeom prst="rect">
            <a:avLst/>
          </a:prstGeom>
        </p:spPr>
      </p:pic>
    </p:spTree>
    <p:extLst>
      <p:ext uri="{BB962C8B-B14F-4D97-AF65-F5344CB8AC3E}">
        <p14:creationId xmlns:p14="http://schemas.microsoft.com/office/powerpoint/2010/main" val="56303325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ysClr val="windowText" lastClr="000000"/>
                </a:solidFill>
                <a:latin typeface="+mj-ea"/>
              </a:rPr>
              <a:t>Docker</a:t>
            </a:r>
            <a:r>
              <a:rPr lang="zh-CN" altLang="en-US" dirty="0" smtClean="0">
                <a:solidFill>
                  <a:sysClr val="windowText" lastClr="000000"/>
                </a:solidFill>
                <a:latin typeface="+mj-ea"/>
              </a:rPr>
              <a:t>映像 </a:t>
            </a:r>
            <a:r>
              <a:rPr lang="en-US" altLang="zh-CN" dirty="0" smtClean="0">
                <a:solidFill>
                  <a:sysClr val="windowText" lastClr="000000"/>
                </a:solidFill>
                <a:latin typeface="+mj-ea"/>
              </a:rPr>
              <a:t>(</a:t>
            </a:r>
            <a:r>
              <a:rPr lang="en-US" altLang="zh-CN" dirty="0" err="1" smtClean="0">
                <a:solidFill>
                  <a:sysClr val="windowText" lastClr="000000"/>
                </a:solidFill>
                <a:latin typeface="+mj-ea"/>
              </a:rPr>
              <a:t>Dockerfile</a:t>
            </a:r>
            <a:r>
              <a:rPr lang="en-US" altLang="zh-CN" dirty="0" smtClean="0">
                <a:solidFill>
                  <a:sysClr val="windowText" lastClr="000000"/>
                </a:solidFill>
                <a:latin typeface="+mj-ea"/>
              </a:rPr>
              <a:t>)</a:t>
            </a:r>
            <a:endParaRPr lang="zh-CN" altLang="en-US" dirty="0"/>
          </a:p>
        </p:txBody>
      </p:sp>
      <p:sp>
        <p:nvSpPr>
          <p:cNvPr id="4" name="矩形 3"/>
          <p:cNvSpPr/>
          <p:nvPr/>
        </p:nvSpPr>
        <p:spPr>
          <a:xfrm>
            <a:off x="5897880" y="776972"/>
            <a:ext cx="6096000" cy="5816977"/>
          </a:xfrm>
          <a:prstGeom prst="rect">
            <a:avLst/>
          </a:prstGeom>
          <a:solidFill>
            <a:schemeClr val="accent1">
              <a:lumMod val="20000"/>
              <a:lumOff val="80000"/>
            </a:schemeClr>
          </a:solidFill>
          <a:ln>
            <a:solidFill>
              <a:schemeClr val="tx1">
                <a:lumMod val="50000"/>
                <a:lumOff val="50000"/>
              </a:schemeClr>
            </a:solidFill>
          </a:ln>
        </p:spPr>
        <p:txBody>
          <a:bodyPr>
            <a:spAutoFit/>
          </a:bodyPr>
          <a:lstStyle/>
          <a:p>
            <a:r>
              <a:rPr lang="zh-CN" altLang="en-US" sz="1200" b="1" dirty="0"/>
              <a:t># Step 1: Specify the parent image for the new image</a:t>
            </a:r>
          </a:p>
          <a:p>
            <a:r>
              <a:rPr lang="zh-CN" altLang="en-US" sz="1200" dirty="0"/>
              <a:t>FROM ubuntu:18.04</a:t>
            </a:r>
          </a:p>
          <a:p>
            <a:endParaRPr lang="zh-CN" altLang="en-US" sz="1200" dirty="0"/>
          </a:p>
          <a:p>
            <a:r>
              <a:rPr lang="zh-CN" altLang="en-US" sz="1200" b="1" dirty="0"/>
              <a:t># Step 2: Update OS packages and install additional software</a:t>
            </a:r>
          </a:p>
          <a:p>
            <a:r>
              <a:rPr lang="zh-CN" altLang="en-US" sz="1200" dirty="0"/>
              <a:t>RUN apt -y update &amp;&amp;  apt install -y wget nginx software-properties-common apt-transport-https \</a:t>
            </a:r>
          </a:p>
          <a:p>
            <a:r>
              <a:rPr lang="zh-CN" altLang="en-US" sz="1200" dirty="0"/>
              <a:t>	&amp;&amp; wget -q https://packages.microsoft.com/config/ubuntu/18.04/packages-microsoft-prod.deb -O packages-microsoft-prod.deb \</a:t>
            </a:r>
          </a:p>
          <a:p>
            <a:r>
              <a:rPr lang="zh-CN" altLang="en-US" sz="1200" dirty="0"/>
              <a:t>	&amp;&amp; dpkg -i packages-microsoft-prod.deb \</a:t>
            </a:r>
          </a:p>
          <a:p>
            <a:r>
              <a:rPr lang="zh-CN" altLang="en-US" sz="1200" dirty="0"/>
              <a:t>	&amp;&amp; add-apt-repository universe \</a:t>
            </a:r>
          </a:p>
          <a:p>
            <a:r>
              <a:rPr lang="zh-CN" altLang="en-US" sz="1200" dirty="0"/>
              <a:t>	&amp;&amp; apt -y update \</a:t>
            </a:r>
          </a:p>
          <a:p>
            <a:r>
              <a:rPr lang="zh-CN" altLang="en-US" sz="1200" dirty="0"/>
              <a:t>	&amp;&amp; apt install -y dotnet-sdk-3.0</a:t>
            </a:r>
          </a:p>
          <a:p>
            <a:endParaRPr lang="zh-CN" altLang="en-US" sz="1200" dirty="0"/>
          </a:p>
          <a:p>
            <a:r>
              <a:rPr lang="zh-CN" altLang="en-US" sz="1200" b="1" dirty="0"/>
              <a:t># Step 3: Configure Nginx environment</a:t>
            </a:r>
          </a:p>
          <a:p>
            <a:r>
              <a:rPr lang="zh-CN" altLang="en-US" sz="1200" dirty="0"/>
              <a:t>CMD service nginx start</a:t>
            </a:r>
          </a:p>
          <a:p>
            <a:endParaRPr lang="zh-CN" altLang="en-US" sz="1200" dirty="0"/>
          </a:p>
          <a:p>
            <a:r>
              <a:rPr lang="zh-CN" altLang="en-US" sz="1200" b="1" dirty="0"/>
              <a:t># Step 4: Configure Nginx environment</a:t>
            </a:r>
          </a:p>
          <a:p>
            <a:r>
              <a:rPr lang="zh-CN" altLang="en-US" sz="1200" dirty="0"/>
              <a:t>COPY ./default /etc/nginx/sites-available/default</a:t>
            </a:r>
          </a:p>
          <a:p>
            <a:endParaRPr lang="zh-CN" altLang="en-US" sz="1200" dirty="0"/>
          </a:p>
          <a:p>
            <a:r>
              <a:rPr lang="zh-CN" altLang="en-US" sz="1200" b="1" dirty="0"/>
              <a:t># STEP 5: Configure work directory</a:t>
            </a:r>
          </a:p>
          <a:p>
            <a:r>
              <a:rPr lang="zh-CN" altLang="en-US" sz="1200" dirty="0"/>
              <a:t>WORKDIR /app</a:t>
            </a:r>
          </a:p>
          <a:p>
            <a:endParaRPr lang="zh-CN" altLang="en-US" sz="1200" dirty="0"/>
          </a:p>
          <a:p>
            <a:r>
              <a:rPr lang="zh-CN" altLang="en-US" sz="1200" b="1" dirty="0"/>
              <a:t># STEP 6: Copy website code to container</a:t>
            </a:r>
          </a:p>
          <a:p>
            <a:r>
              <a:rPr lang="zh-CN" altLang="en-US" sz="1200" dirty="0"/>
              <a:t>COPY ./website/. .</a:t>
            </a:r>
          </a:p>
          <a:p>
            <a:endParaRPr lang="zh-CN" altLang="en-US" sz="1200" dirty="0"/>
          </a:p>
          <a:p>
            <a:r>
              <a:rPr lang="zh-CN" altLang="en-US" sz="1200" b="1" dirty="0"/>
              <a:t># STEP 7: Configure network requirements</a:t>
            </a:r>
          </a:p>
          <a:p>
            <a:r>
              <a:rPr lang="zh-CN" altLang="en-US" sz="1200" dirty="0"/>
              <a:t>EXPOSE 80:8080</a:t>
            </a:r>
          </a:p>
          <a:p>
            <a:endParaRPr lang="zh-CN" altLang="en-US" sz="1200" dirty="0"/>
          </a:p>
          <a:p>
            <a:r>
              <a:rPr lang="zh-CN" altLang="en-US" sz="1200" b="1" dirty="0"/>
              <a:t># STEP 8: Define the entry point of the process that runs in the container</a:t>
            </a:r>
          </a:p>
          <a:p>
            <a:r>
              <a:rPr lang="zh-CN" altLang="en-US" sz="1200" dirty="0"/>
              <a:t>ENTRYPOINT ["dotnet", "website.dll"]</a:t>
            </a:r>
          </a:p>
        </p:txBody>
      </p:sp>
      <p:sp>
        <p:nvSpPr>
          <p:cNvPr id="5" name="Rectangle 1"/>
          <p:cNvSpPr>
            <a:spLocks noChangeArrowheads="1"/>
          </p:cNvSpPr>
          <p:nvPr/>
        </p:nvSpPr>
        <p:spPr bwMode="auto">
          <a:xfrm>
            <a:off x="12560377" y="2421460"/>
            <a:ext cx="4074160" cy="15747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0313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如何管理 Docker 映像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Docker 映像是最初存储在电脑上的大型文件，需要使用工具来管理这些文件。</a:t>
            </a:r>
            <a:endParaRPr kumimoji="0" lang="zh-CN"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可通过 Docker CLI 和 Docker Desktop 来管理映像，包括生成、列出、删除和运行映像。 我们使用 </a:t>
            </a:r>
            <a:r>
              <a:rPr kumimoji="0" lang="zh-CN" altLang="zh-CN" sz="900" b="0" i="0" u="none" strike="noStrike" cap="none" normalizeH="0" baseline="0" dirty="0" smtClean="0">
                <a:ln>
                  <a:noFill/>
                </a:ln>
                <a:solidFill>
                  <a:srgbClr val="161616"/>
                </a:solidFill>
                <a:effectLst/>
                <a:latin typeface="Arial Unicode MS"/>
                <a:ea typeface="SFMono-Regular"/>
                <a:cs typeface="Segoe UI" panose="020B0502040204020203" pitchFamily="34" charset="0"/>
              </a:rPr>
              <a:t>docker</a:t>
            </a:r>
            <a:r>
              <a:rPr kumimoji="0" lang="zh-CN" altLang="zh-CN"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客户端来管理 Docker 映像。 客户端不直接执行命令，它会将所有查询发送到 </a:t>
            </a:r>
            <a:r>
              <a:rPr kumimoji="0" lang="zh-CN" altLang="zh-CN" sz="900" b="0" i="0" u="none" strike="noStrike" cap="none" normalizeH="0" baseline="0" dirty="0" smtClean="0">
                <a:ln>
                  <a:noFill/>
                </a:ln>
                <a:solidFill>
                  <a:srgbClr val="161616"/>
                </a:solidFill>
                <a:effectLst/>
                <a:latin typeface="Arial Unicode MS"/>
                <a:ea typeface="SFMono-Regular"/>
                <a:cs typeface="Segoe UI" panose="020B0502040204020203" pitchFamily="34" charset="0"/>
              </a:rPr>
              <a:t>dockerd</a:t>
            </a:r>
            <a:r>
              <a:rPr kumimoji="0" lang="zh-CN" altLang="zh-CN"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守护程序。</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694481" y="3202610"/>
            <a:ext cx="2787943" cy="307777"/>
          </a:xfrm>
          <a:prstGeom prst="rect">
            <a:avLst/>
          </a:prstGeom>
        </p:spPr>
        <p:txBody>
          <a:bodyPr wrap="none">
            <a:spAutoFit/>
          </a:bodyPr>
          <a:lstStyle/>
          <a:p>
            <a:r>
              <a:rPr lang="en-US" altLang="zh-CN" sz="1400" b="1" dirty="0" err="1" smtClean="0">
                <a:solidFill>
                  <a:srgbClr val="161616"/>
                </a:solidFill>
                <a:latin typeface="SFMono-Regular"/>
              </a:rPr>
              <a:t>docker</a:t>
            </a:r>
            <a:r>
              <a:rPr lang="en-US" altLang="zh-CN" sz="1400" b="1" dirty="0" smtClean="0">
                <a:solidFill>
                  <a:srgbClr val="161616"/>
                </a:solidFill>
                <a:latin typeface="SFMono-Regular"/>
              </a:rPr>
              <a:t> </a:t>
            </a:r>
            <a:r>
              <a:rPr lang="en-US" altLang="zh-CN" sz="1400" b="1" dirty="0">
                <a:solidFill>
                  <a:srgbClr val="161616"/>
                </a:solidFill>
                <a:latin typeface="SFMono-Regular"/>
              </a:rPr>
              <a:t>build -t temp-</a:t>
            </a:r>
            <a:r>
              <a:rPr lang="en-US" altLang="zh-CN" sz="1400" b="1" dirty="0" err="1">
                <a:solidFill>
                  <a:srgbClr val="161616"/>
                </a:solidFill>
                <a:latin typeface="SFMono-Regular"/>
              </a:rPr>
              <a:t>ubuntu</a:t>
            </a:r>
            <a:r>
              <a:rPr lang="en-US" altLang="zh-CN" sz="1400" b="1" dirty="0">
                <a:solidFill>
                  <a:srgbClr val="161616"/>
                </a:solidFill>
                <a:latin typeface="SFMono-Regular"/>
              </a:rPr>
              <a:t> .</a:t>
            </a:r>
            <a:endParaRPr lang="zh-CN" altLang="en-US" sz="1400" b="1" dirty="0"/>
          </a:p>
        </p:txBody>
      </p:sp>
      <p:sp>
        <p:nvSpPr>
          <p:cNvPr id="7" name="矩形 6"/>
          <p:cNvSpPr/>
          <p:nvPr/>
        </p:nvSpPr>
        <p:spPr>
          <a:xfrm>
            <a:off x="12465829" y="4701570"/>
            <a:ext cx="1685077" cy="369332"/>
          </a:xfrm>
          <a:prstGeom prst="rect">
            <a:avLst/>
          </a:prstGeom>
        </p:spPr>
        <p:txBody>
          <a:bodyPr wrap="none">
            <a:spAutoFit/>
          </a:bodyPr>
          <a:lstStyle/>
          <a:p>
            <a:r>
              <a:rPr lang="en-US" altLang="zh-CN" dirty="0" err="1">
                <a:solidFill>
                  <a:srgbClr val="161616"/>
                </a:solidFill>
                <a:latin typeface="SFMono-Regular"/>
              </a:rPr>
              <a:t>docker</a:t>
            </a:r>
            <a:r>
              <a:rPr lang="en-US" altLang="zh-CN" dirty="0">
                <a:solidFill>
                  <a:srgbClr val="161616"/>
                </a:solidFill>
                <a:latin typeface="SFMono-Regular"/>
              </a:rPr>
              <a:t> images</a:t>
            </a:r>
            <a:endParaRPr lang="zh-CN" altLang="en-US" dirty="0"/>
          </a:p>
        </p:txBody>
      </p:sp>
      <p:sp>
        <p:nvSpPr>
          <p:cNvPr id="146" name="矩形 145"/>
          <p:cNvSpPr/>
          <p:nvPr/>
        </p:nvSpPr>
        <p:spPr>
          <a:xfrm>
            <a:off x="274604" y="931734"/>
            <a:ext cx="1569660" cy="369332"/>
          </a:xfrm>
          <a:prstGeom prst="rect">
            <a:avLst/>
          </a:prstGeom>
        </p:spPr>
        <p:txBody>
          <a:bodyPr wrap="none">
            <a:spAutoFit/>
          </a:bodyPr>
          <a:lstStyle/>
          <a:p>
            <a:r>
              <a:rPr lang="zh-CN" altLang="en-US" b="1" dirty="0">
                <a:solidFill>
                  <a:srgbClr val="161616"/>
                </a:solidFill>
                <a:latin typeface="Segoe UI" panose="020B0502040204020203" pitchFamily="34" charset="0"/>
              </a:rPr>
              <a:t>如何生成映像</a:t>
            </a:r>
            <a:endParaRPr lang="zh-CN" altLang="en-US" b="1" i="0" dirty="0">
              <a:solidFill>
                <a:srgbClr val="161616"/>
              </a:solidFill>
              <a:effectLst/>
              <a:latin typeface="Segoe UI" panose="020B0502040204020203" pitchFamily="34" charset="0"/>
            </a:endParaRPr>
          </a:p>
        </p:txBody>
      </p:sp>
      <p:sp>
        <p:nvSpPr>
          <p:cNvPr id="147" name="矩形 146"/>
          <p:cNvSpPr/>
          <p:nvPr/>
        </p:nvSpPr>
        <p:spPr>
          <a:xfrm>
            <a:off x="485421" y="1301066"/>
            <a:ext cx="5297348" cy="2031325"/>
          </a:xfrm>
          <a:prstGeom prst="rect">
            <a:avLst/>
          </a:prstGeom>
        </p:spPr>
        <p:txBody>
          <a:bodyPr wrap="square">
            <a:spAutoFit/>
          </a:bodyPr>
          <a:lstStyle/>
          <a:p>
            <a:pPr>
              <a:lnSpc>
                <a:spcPct val="150000"/>
              </a:lnSpc>
            </a:pPr>
            <a:r>
              <a:rPr lang="en-US" altLang="zh-CN" sz="1200" dirty="0" err="1">
                <a:solidFill>
                  <a:srgbClr val="161616"/>
                </a:solidFill>
                <a:latin typeface="+mn-ea"/>
              </a:rPr>
              <a:t>Dockerfile</a:t>
            </a:r>
            <a:r>
              <a:rPr lang="en-US" altLang="zh-CN" sz="1200" dirty="0">
                <a:solidFill>
                  <a:srgbClr val="161616"/>
                </a:solidFill>
                <a:latin typeface="+mn-ea"/>
              </a:rPr>
              <a:t> </a:t>
            </a:r>
            <a:r>
              <a:rPr lang="zh-CN" altLang="en-US" sz="1200" dirty="0">
                <a:solidFill>
                  <a:srgbClr val="161616"/>
                </a:solidFill>
                <a:latin typeface="+mn-ea"/>
              </a:rPr>
              <a:t>是一种文本文件，其中包含用于生成和运行 </a:t>
            </a:r>
            <a:r>
              <a:rPr lang="en-US" altLang="zh-CN" sz="1200" dirty="0">
                <a:solidFill>
                  <a:srgbClr val="161616"/>
                </a:solidFill>
                <a:latin typeface="+mn-ea"/>
              </a:rPr>
              <a:t>Docker </a:t>
            </a:r>
            <a:r>
              <a:rPr lang="zh-CN" altLang="en-US" sz="1200" dirty="0">
                <a:solidFill>
                  <a:srgbClr val="161616"/>
                </a:solidFill>
                <a:latin typeface="+mn-ea"/>
              </a:rPr>
              <a:t>映像的说明</a:t>
            </a:r>
            <a:r>
              <a:rPr lang="zh-CN" altLang="en-US" sz="1200" dirty="0" smtClean="0">
                <a:solidFill>
                  <a:srgbClr val="161616"/>
                </a:solidFill>
                <a:latin typeface="+mn-ea"/>
              </a:rPr>
              <a:t>。</a:t>
            </a:r>
            <a:endParaRPr lang="zh-CN" altLang="en-US" sz="1200" dirty="0">
              <a:solidFill>
                <a:srgbClr val="161616"/>
              </a:solidFill>
              <a:latin typeface="+mn-ea"/>
            </a:endParaRPr>
          </a:p>
          <a:p>
            <a:pPr>
              <a:lnSpc>
                <a:spcPct val="150000"/>
              </a:lnSpc>
              <a:buFont typeface="Arial" panose="020B0604020202020204" pitchFamily="34" charset="0"/>
              <a:buChar char="•"/>
            </a:pPr>
            <a:r>
              <a:rPr lang="zh-CN" altLang="en-US" sz="1200" dirty="0">
                <a:solidFill>
                  <a:srgbClr val="161616"/>
                </a:solidFill>
                <a:latin typeface="+mn-ea"/>
              </a:rPr>
              <a:t>用于创建新映像的基础映像或父级映像</a:t>
            </a:r>
          </a:p>
          <a:p>
            <a:pPr>
              <a:lnSpc>
                <a:spcPct val="150000"/>
              </a:lnSpc>
              <a:buFont typeface="Arial" panose="020B0604020202020204" pitchFamily="34" charset="0"/>
              <a:buChar char="•"/>
            </a:pPr>
            <a:r>
              <a:rPr lang="zh-CN" altLang="en-US" sz="1200" dirty="0">
                <a:solidFill>
                  <a:srgbClr val="161616"/>
                </a:solidFill>
                <a:latin typeface="+mn-ea"/>
              </a:rPr>
              <a:t>用于更新基础操作系统和安装其他软件的命令</a:t>
            </a:r>
          </a:p>
          <a:p>
            <a:pPr>
              <a:lnSpc>
                <a:spcPct val="150000"/>
              </a:lnSpc>
              <a:buFont typeface="Arial" panose="020B0604020202020204" pitchFamily="34" charset="0"/>
              <a:buChar char="•"/>
            </a:pPr>
            <a:r>
              <a:rPr lang="zh-CN" altLang="en-US" sz="1200" dirty="0">
                <a:solidFill>
                  <a:srgbClr val="161616"/>
                </a:solidFill>
                <a:latin typeface="+mn-ea"/>
              </a:rPr>
              <a:t>要包含的生成项目，例如开发的应用程序</a:t>
            </a:r>
          </a:p>
          <a:p>
            <a:pPr>
              <a:lnSpc>
                <a:spcPct val="150000"/>
              </a:lnSpc>
              <a:buFont typeface="Arial" panose="020B0604020202020204" pitchFamily="34" charset="0"/>
              <a:buChar char="•"/>
            </a:pPr>
            <a:r>
              <a:rPr lang="zh-CN" altLang="en-US" sz="1200" dirty="0">
                <a:solidFill>
                  <a:srgbClr val="161616"/>
                </a:solidFill>
                <a:latin typeface="+mn-ea"/>
              </a:rPr>
              <a:t>要公开的服务，例如存储和网络配置</a:t>
            </a:r>
          </a:p>
          <a:p>
            <a:pPr>
              <a:lnSpc>
                <a:spcPct val="150000"/>
              </a:lnSpc>
              <a:buFont typeface="Arial" panose="020B0604020202020204" pitchFamily="34" charset="0"/>
              <a:buChar char="•"/>
            </a:pPr>
            <a:r>
              <a:rPr lang="zh-CN" altLang="en-US" sz="1200" dirty="0">
                <a:solidFill>
                  <a:srgbClr val="161616"/>
                </a:solidFill>
                <a:latin typeface="+mn-ea"/>
              </a:rPr>
              <a:t>要在启动容器时运行的</a:t>
            </a:r>
            <a:r>
              <a:rPr lang="zh-CN" altLang="en-US" sz="1200" dirty="0" smtClean="0">
                <a:solidFill>
                  <a:srgbClr val="161616"/>
                </a:solidFill>
                <a:latin typeface="+mn-ea"/>
              </a:rPr>
              <a:t>命令</a:t>
            </a:r>
            <a:endParaRPr lang="en-US" altLang="zh-CN" sz="1200" dirty="0" smtClean="0">
              <a:solidFill>
                <a:srgbClr val="161616"/>
              </a:solidFill>
              <a:latin typeface="+mn-ea"/>
            </a:endParaRPr>
          </a:p>
          <a:p>
            <a:pPr>
              <a:lnSpc>
                <a:spcPct val="150000"/>
              </a:lnSpc>
            </a:pPr>
            <a:r>
              <a:rPr lang="en-US" altLang="zh-CN" sz="1200" dirty="0" smtClean="0">
                <a:solidFill>
                  <a:srgbClr val="161616"/>
                </a:solidFill>
                <a:latin typeface="+mn-ea"/>
              </a:rPr>
              <a:t>&gt;</a:t>
            </a:r>
            <a:r>
              <a:rPr lang="zh-CN" altLang="en-US" sz="1200" dirty="0" smtClean="0">
                <a:solidFill>
                  <a:srgbClr val="161616"/>
                </a:solidFill>
                <a:latin typeface="+mn-ea"/>
              </a:rPr>
              <a:t>用</a:t>
            </a:r>
            <a:r>
              <a:rPr lang="en-US" altLang="zh-CN" sz="1200" dirty="0" err="1" smtClean="0">
                <a:solidFill>
                  <a:srgbClr val="161616"/>
                </a:solidFill>
                <a:latin typeface="+mn-ea"/>
              </a:rPr>
              <a:t>docker</a:t>
            </a:r>
            <a:r>
              <a:rPr lang="zh-CN" altLang="en-US" sz="1200" dirty="0" smtClean="0">
                <a:solidFill>
                  <a:srgbClr val="161616"/>
                </a:solidFill>
                <a:latin typeface="+mn-ea"/>
              </a:rPr>
              <a:t>命令执行</a:t>
            </a:r>
            <a:endParaRPr lang="zh-CN" altLang="en-US" sz="1200" b="0" i="0" dirty="0">
              <a:solidFill>
                <a:srgbClr val="161616"/>
              </a:solidFill>
              <a:effectLst/>
              <a:latin typeface="+mn-ea"/>
            </a:endParaRPr>
          </a:p>
        </p:txBody>
      </p:sp>
      <p:pic>
        <p:nvPicPr>
          <p:cNvPr id="148" name="图片 147"/>
          <p:cNvPicPr>
            <a:picLocks noChangeAspect="1"/>
          </p:cNvPicPr>
          <p:nvPr/>
        </p:nvPicPr>
        <p:blipFill>
          <a:blip r:embed="rId2"/>
          <a:stretch>
            <a:fillRect/>
          </a:stretch>
        </p:blipFill>
        <p:spPr>
          <a:xfrm>
            <a:off x="557475" y="4919324"/>
            <a:ext cx="5109548" cy="1174187"/>
          </a:xfrm>
          <a:prstGeom prst="rect">
            <a:avLst/>
          </a:prstGeom>
        </p:spPr>
      </p:pic>
      <p:sp>
        <p:nvSpPr>
          <p:cNvPr id="149" name="文本框 148"/>
          <p:cNvSpPr txBox="1"/>
          <p:nvPr/>
        </p:nvSpPr>
        <p:spPr>
          <a:xfrm>
            <a:off x="274604" y="4528285"/>
            <a:ext cx="4570482" cy="369332"/>
          </a:xfrm>
          <a:prstGeom prst="rect">
            <a:avLst/>
          </a:prstGeom>
        </p:spPr>
        <p:txBody>
          <a:bodyPr wrap="none">
            <a:spAutoFit/>
          </a:bodyPr>
          <a:lstStyle>
            <a:defPPr>
              <a:defRPr lang="en-US"/>
            </a:defPPr>
            <a:lvl1pPr>
              <a:defRPr b="1">
                <a:solidFill>
                  <a:srgbClr val="161616"/>
                </a:solidFill>
                <a:latin typeface="Segoe UI" panose="020B0502040204020203" pitchFamily="34" charset="0"/>
              </a:defRPr>
            </a:lvl1pPr>
          </a:lstStyle>
          <a:p>
            <a:r>
              <a:rPr lang="zh-CN" altLang="en-US" dirty="0"/>
              <a:t>还可以把一个现有容器，做成一个新的映像</a:t>
            </a:r>
          </a:p>
        </p:txBody>
      </p:sp>
    </p:spTree>
    <p:extLst>
      <p:ext uri="{BB962C8B-B14F-4D97-AF65-F5344CB8AC3E}">
        <p14:creationId xmlns:p14="http://schemas.microsoft.com/office/powerpoint/2010/main" val="937801059"/>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32960;#161613;#400475;#380128;#8025;"/>
</p:tagLst>
</file>

<file path=ppt/tags/tag2.xml><?xml version="1.0" encoding="utf-8"?>
<p:tagLst xmlns:a="http://schemas.openxmlformats.org/drawingml/2006/main" xmlns:r="http://schemas.openxmlformats.org/officeDocument/2006/relationships" xmlns:p="http://schemas.openxmlformats.org/presentationml/2006/main">
  <p:tag name="ISLIDE.ICON" val="#32960;#161613;#400475;#380128;#8025;"/>
</p:tagLst>
</file>

<file path=ppt/tags/tag3.xml><?xml version="1.0" encoding="utf-8"?>
<p:tagLst xmlns:a="http://schemas.openxmlformats.org/drawingml/2006/main" xmlns:r="http://schemas.openxmlformats.org/officeDocument/2006/relationships" xmlns:p="http://schemas.openxmlformats.org/presentationml/2006/main">
  <p:tag name="MD-PA" val="v1.0.0"/>
</p:tagLst>
</file>

<file path=ppt/tags/tag4.xml><?xml version="1.0" encoding="utf-8"?>
<p:tagLst xmlns:a="http://schemas.openxmlformats.org/drawingml/2006/main" xmlns:r="http://schemas.openxmlformats.org/officeDocument/2006/relationships" xmlns:p="http://schemas.openxmlformats.org/presentationml/2006/main">
  <p:tag name="MD-PA" val="v1.0.0"/>
</p:tagLst>
</file>

<file path=ppt/tags/tag5.xml><?xml version="1.0" encoding="utf-8"?>
<p:tagLst xmlns:a="http://schemas.openxmlformats.org/drawingml/2006/main" xmlns:r="http://schemas.openxmlformats.org/officeDocument/2006/relationships" xmlns:p="http://schemas.openxmlformats.org/presentationml/2006/main">
  <p:tag name="MD-PA" val="v1.0.0"/>
</p:tagLst>
</file>

<file path=ppt/theme/theme1.xml><?xml version="1.0" encoding="utf-8"?>
<a:theme xmlns:a="http://schemas.openxmlformats.org/drawingml/2006/main" name="office1">
  <a:themeElements>
    <a:clrScheme name="ユーザー定義 1">
      <a:dk1>
        <a:sysClr val="windowText" lastClr="000000"/>
      </a:dk1>
      <a:lt1>
        <a:sysClr val="window" lastClr="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ps2">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wrap="square" anchor="ctr">
        <a:spAutoFit/>
      </a:bodyPr>
      <a:lstStyle>
        <a:defPPr>
          <a:lnSpc>
            <a:spcPct val="150000"/>
          </a:lnSpc>
          <a:defRPr sz="1200" dirty="0" smtClean="0">
            <a:solidFill>
              <a:srgbClr val="161616"/>
            </a:solidFill>
            <a:latin typeface="Segoe UI" panose="020B0502040204020203" pitchFamily="34" charset="0"/>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25450</TotalTime>
  <Words>2872</Words>
  <Application>Microsoft Office PowerPoint</Application>
  <PresentationFormat>宽屏</PresentationFormat>
  <Paragraphs>251</Paragraphs>
  <Slides>19</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-apple-system</vt:lpstr>
      <vt:lpstr>Arial Unicode MS</vt:lpstr>
      <vt:lpstr>メイリオ</vt:lpstr>
      <vt:lpstr>Meiryo UI</vt:lpstr>
      <vt:lpstr>SFMono-Regular</vt:lpstr>
      <vt:lpstr>宋体</vt:lpstr>
      <vt:lpstr>Microsoft YaHei</vt:lpstr>
      <vt:lpstr>Arial</vt:lpstr>
      <vt:lpstr>Calibri</vt:lpstr>
      <vt:lpstr>Consolas</vt:lpstr>
      <vt:lpstr>Segoe UI</vt:lpstr>
      <vt:lpstr>office1</vt:lpstr>
      <vt:lpstr>Docker基础</vt:lpstr>
      <vt:lpstr>MENU</vt:lpstr>
      <vt:lpstr>Docker概念 </vt:lpstr>
      <vt:lpstr>Docker概念 </vt:lpstr>
      <vt:lpstr>Docker概念 </vt:lpstr>
      <vt:lpstr>Docker组成</vt:lpstr>
      <vt:lpstr>演示</vt:lpstr>
      <vt:lpstr>Docker映像</vt:lpstr>
      <vt:lpstr>Docker映像 (Dockerfile)</vt:lpstr>
      <vt:lpstr>Docker容器</vt:lpstr>
      <vt:lpstr>Docker容器</vt:lpstr>
      <vt:lpstr>Docker对象 – 存储</vt:lpstr>
      <vt:lpstr>Docker对象– 网络</vt:lpstr>
      <vt:lpstr>容器托管（官方）</vt:lpstr>
      <vt:lpstr>容器托管（阿里）</vt:lpstr>
      <vt:lpstr>整合演示</vt:lpstr>
      <vt:lpstr>补充：Kubernetes  </vt:lpstr>
      <vt:lpstr>补充：WSL☞在windows上的linux环境</vt:lpstr>
      <vt:lpstr>THANK YOU / 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XXXXXXXXXXXXXXX</dc:title>
  <dc:creator>朱 建平</dc:creator>
  <cp:lastModifiedBy>ksic gong lei</cp:lastModifiedBy>
  <cp:revision>2011</cp:revision>
  <dcterms:created xsi:type="dcterms:W3CDTF">2018-10-31T07:49:43Z</dcterms:created>
  <dcterms:modified xsi:type="dcterms:W3CDTF">2023-06-30T08:36:56Z</dcterms:modified>
</cp:coreProperties>
</file>