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0" r:id="rId1"/>
  </p:sldMasterIdLst>
  <p:sldIdLst>
    <p:sldId id="256" r:id="rId2"/>
    <p:sldId id="261" r:id="rId3"/>
    <p:sldId id="262" r:id="rId4"/>
    <p:sldId id="263" r:id="rId5"/>
    <p:sldId id="258" r:id="rId6"/>
    <p:sldId id="259" r:id="rId7"/>
    <p:sldId id="268" r:id="rId8"/>
    <p:sldId id="260" r:id="rId9"/>
    <p:sldId id="264" r:id="rId10"/>
    <p:sldId id="265" r:id="rId11"/>
    <p:sldId id="266" r:id="rId12"/>
    <p:sldId id="267"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E3144C-D780-4096-8E2A-F952405D5EF1}" type="doc">
      <dgm:prSet loTypeId="urn:microsoft.com/office/officeart/2005/8/layout/process1" loCatId="process" qsTypeId="urn:microsoft.com/office/officeart/2005/8/quickstyle/simple1" qsCatId="simple" csTypeId="urn:microsoft.com/office/officeart/2005/8/colors/accent3_1" csCatId="accent3" phldr="1"/>
      <dgm:spPr/>
    </dgm:pt>
    <dgm:pt modelId="{D1009378-0BA4-4CA3-9FA7-1B3E41D37005}">
      <dgm:prSet phldrT="[Text]"/>
      <dgm:spPr/>
      <dgm:t>
        <a:bodyPr/>
        <a:lstStyle/>
        <a:p>
          <a:r>
            <a:rPr lang="en-GB" dirty="0"/>
            <a:t>User turn off the sensor.</a:t>
          </a:r>
        </a:p>
      </dgm:t>
    </dgm:pt>
    <dgm:pt modelId="{C40DEE78-EB46-486D-A7DE-C8B0954315EC}" type="parTrans" cxnId="{E53505FC-4996-49A5-8A62-D1BF2E48C7F8}">
      <dgm:prSet/>
      <dgm:spPr/>
      <dgm:t>
        <a:bodyPr/>
        <a:lstStyle/>
        <a:p>
          <a:endParaRPr lang="en-GB"/>
        </a:p>
      </dgm:t>
    </dgm:pt>
    <dgm:pt modelId="{AC03EA7F-3F48-4661-B691-8B6DEEF42058}" type="sibTrans" cxnId="{E53505FC-4996-49A5-8A62-D1BF2E48C7F8}">
      <dgm:prSet/>
      <dgm:spPr/>
      <dgm:t>
        <a:bodyPr/>
        <a:lstStyle/>
        <a:p>
          <a:endParaRPr lang="en-GB"/>
        </a:p>
      </dgm:t>
    </dgm:pt>
    <dgm:pt modelId="{25C7DD85-BC83-44CC-856B-582F437255ED}">
      <dgm:prSet phldrT="[Text]"/>
      <dgm:spPr/>
      <dgm:t>
        <a:bodyPr/>
        <a:lstStyle/>
        <a:p>
          <a:r>
            <a:rPr lang="en-GB" dirty="0"/>
            <a:t>User inform their mood perception on a form.</a:t>
          </a:r>
        </a:p>
      </dgm:t>
    </dgm:pt>
    <dgm:pt modelId="{925E9CDA-AC5A-41D3-8C86-7AF469BE9B06}" type="parTrans" cxnId="{D5683BFE-DED9-48CC-8AAA-1B3E49FCB4D9}">
      <dgm:prSet/>
      <dgm:spPr/>
      <dgm:t>
        <a:bodyPr/>
        <a:lstStyle/>
        <a:p>
          <a:endParaRPr lang="en-GB"/>
        </a:p>
      </dgm:t>
    </dgm:pt>
    <dgm:pt modelId="{676AD955-A270-4E61-BAC8-AA210766D542}" type="sibTrans" cxnId="{D5683BFE-DED9-48CC-8AAA-1B3E49FCB4D9}">
      <dgm:prSet/>
      <dgm:spPr/>
      <dgm:t>
        <a:bodyPr/>
        <a:lstStyle/>
        <a:p>
          <a:endParaRPr lang="en-GB"/>
        </a:p>
      </dgm:t>
    </dgm:pt>
    <dgm:pt modelId="{05CBF2E2-BE23-4E73-9D44-0A8261E61BF4}">
      <dgm:prSet phldrT="[Text]"/>
      <dgm:spPr/>
      <dgm:t>
        <a:bodyPr/>
        <a:lstStyle/>
        <a:p>
          <a:r>
            <a:rPr lang="en-GB" dirty="0"/>
            <a:t>The animation is generated and shown.</a:t>
          </a:r>
        </a:p>
      </dgm:t>
    </dgm:pt>
    <dgm:pt modelId="{7BF13DF9-7738-4A77-801B-06E732ECA71E}" type="parTrans" cxnId="{7A137D46-17CF-48EC-9A24-E00168950857}">
      <dgm:prSet/>
      <dgm:spPr/>
      <dgm:t>
        <a:bodyPr/>
        <a:lstStyle/>
        <a:p>
          <a:endParaRPr lang="en-GB"/>
        </a:p>
      </dgm:t>
    </dgm:pt>
    <dgm:pt modelId="{C31F2D74-8DCA-4238-A889-2BFADDE27EE0}" type="sibTrans" cxnId="{7A137D46-17CF-48EC-9A24-E00168950857}">
      <dgm:prSet/>
      <dgm:spPr/>
      <dgm:t>
        <a:bodyPr/>
        <a:lstStyle/>
        <a:p>
          <a:endParaRPr lang="en-GB"/>
        </a:p>
      </dgm:t>
    </dgm:pt>
    <dgm:pt modelId="{B836FA77-6FAE-4535-8A22-BEC94005B074}">
      <dgm:prSet phldrT="[Text]"/>
      <dgm:spPr/>
      <dgm:t>
        <a:bodyPr/>
        <a:lstStyle/>
        <a:p>
          <a:r>
            <a:rPr lang="en-GB" dirty="0"/>
            <a:t>User turn on the sensor.</a:t>
          </a:r>
        </a:p>
      </dgm:t>
    </dgm:pt>
    <dgm:pt modelId="{641D1C0D-22B6-4043-95AD-2B845E83E947}" type="parTrans" cxnId="{961D6B20-CC28-4C13-A4B2-A5EDA75078FA}">
      <dgm:prSet/>
      <dgm:spPr/>
      <dgm:t>
        <a:bodyPr/>
        <a:lstStyle/>
        <a:p>
          <a:endParaRPr lang="en-GB"/>
        </a:p>
      </dgm:t>
    </dgm:pt>
    <dgm:pt modelId="{F635653A-9F6C-4F9C-B40B-FFC7487CEA7E}" type="sibTrans" cxnId="{961D6B20-CC28-4C13-A4B2-A5EDA75078FA}">
      <dgm:prSet/>
      <dgm:spPr/>
      <dgm:t>
        <a:bodyPr/>
        <a:lstStyle/>
        <a:p>
          <a:endParaRPr lang="en-GB"/>
        </a:p>
      </dgm:t>
    </dgm:pt>
    <dgm:pt modelId="{E23A7707-EB95-4BBD-A4DA-05DE1B34D11A}" type="pres">
      <dgm:prSet presAssocID="{08E3144C-D780-4096-8E2A-F952405D5EF1}" presName="Name0" presStyleCnt="0">
        <dgm:presLayoutVars>
          <dgm:dir/>
          <dgm:resizeHandles val="exact"/>
        </dgm:presLayoutVars>
      </dgm:prSet>
      <dgm:spPr/>
    </dgm:pt>
    <dgm:pt modelId="{CF000200-E3DA-4D23-B9B3-3BE62A84B2DC}" type="pres">
      <dgm:prSet presAssocID="{B836FA77-6FAE-4535-8A22-BEC94005B074}" presName="node" presStyleLbl="node1" presStyleIdx="0" presStyleCnt="4" custLinFactNeighborX="27892" custLinFactNeighborY="6908">
        <dgm:presLayoutVars>
          <dgm:bulletEnabled val="1"/>
        </dgm:presLayoutVars>
      </dgm:prSet>
      <dgm:spPr/>
    </dgm:pt>
    <dgm:pt modelId="{24F0FB48-E38C-456B-B39B-1449F6217039}" type="pres">
      <dgm:prSet presAssocID="{F635653A-9F6C-4F9C-B40B-FFC7487CEA7E}" presName="sibTrans" presStyleLbl="sibTrans2D1" presStyleIdx="0" presStyleCnt="3"/>
      <dgm:spPr/>
    </dgm:pt>
    <dgm:pt modelId="{64DB2637-3000-4975-9038-4D5F5FF51F0B}" type="pres">
      <dgm:prSet presAssocID="{F635653A-9F6C-4F9C-B40B-FFC7487CEA7E}" presName="connectorText" presStyleLbl="sibTrans2D1" presStyleIdx="0" presStyleCnt="3"/>
      <dgm:spPr/>
    </dgm:pt>
    <dgm:pt modelId="{27C9A576-3800-4DC3-B67E-02BA200F7ED2}" type="pres">
      <dgm:prSet presAssocID="{D1009378-0BA4-4CA3-9FA7-1B3E41D37005}" presName="node" presStyleLbl="node1" presStyleIdx="1" presStyleCnt="4" custLinFactNeighborX="3163" custLinFactNeighborY="6908">
        <dgm:presLayoutVars>
          <dgm:bulletEnabled val="1"/>
        </dgm:presLayoutVars>
      </dgm:prSet>
      <dgm:spPr/>
    </dgm:pt>
    <dgm:pt modelId="{AE9EF424-0097-4360-B7BD-2F2C76A42258}" type="pres">
      <dgm:prSet presAssocID="{AC03EA7F-3F48-4661-B691-8B6DEEF42058}" presName="sibTrans" presStyleLbl="sibTrans2D1" presStyleIdx="1" presStyleCnt="3"/>
      <dgm:spPr/>
    </dgm:pt>
    <dgm:pt modelId="{E7EB3E72-A7C8-491C-AA21-AB24DB828A30}" type="pres">
      <dgm:prSet presAssocID="{AC03EA7F-3F48-4661-B691-8B6DEEF42058}" presName="connectorText" presStyleLbl="sibTrans2D1" presStyleIdx="1" presStyleCnt="3"/>
      <dgm:spPr/>
    </dgm:pt>
    <dgm:pt modelId="{87497A95-6ED1-45B5-AB3E-5EFB7AA19D68}" type="pres">
      <dgm:prSet presAssocID="{25C7DD85-BC83-44CC-856B-582F437255ED}" presName="node" presStyleLbl="node1" presStyleIdx="2" presStyleCnt="4" custLinFactNeighborY="6908">
        <dgm:presLayoutVars>
          <dgm:bulletEnabled val="1"/>
        </dgm:presLayoutVars>
      </dgm:prSet>
      <dgm:spPr/>
    </dgm:pt>
    <dgm:pt modelId="{7F7AA969-6089-4056-8FC3-5F0B604C0264}" type="pres">
      <dgm:prSet presAssocID="{676AD955-A270-4E61-BAC8-AA210766D542}" presName="sibTrans" presStyleLbl="sibTrans2D1" presStyleIdx="2" presStyleCnt="3"/>
      <dgm:spPr/>
    </dgm:pt>
    <dgm:pt modelId="{B2FD3734-9B28-45DD-9E0E-944728FC0C44}" type="pres">
      <dgm:prSet presAssocID="{676AD955-A270-4E61-BAC8-AA210766D542}" presName="connectorText" presStyleLbl="sibTrans2D1" presStyleIdx="2" presStyleCnt="3"/>
      <dgm:spPr/>
    </dgm:pt>
    <dgm:pt modelId="{0092CC0A-05C1-46CC-B7CD-EC69AF1764D8}" type="pres">
      <dgm:prSet presAssocID="{05CBF2E2-BE23-4E73-9D44-0A8261E61BF4}" presName="node" presStyleLbl="node1" presStyleIdx="3" presStyleCnt="4" custLinFactNeighborX="-14252" custLinFactNeighborY="6908">
        <dgm:presLayoutVars>
          <dgm:bulletEnabled val="1"/>
        </dgm:presLayoutVars>
      </dgm:prSet>
      <dgm:spPr/>
    </dgm:pt>
  </dgm:ptLst>
  <dgm:cxnLst>
    <dgm:cxn modelId="{BEDF0306-BAFB-40FE-8DBF-0609DF91DF04}" type="presOf" srcId="{676AD955-A270-4E61-BAC8-AA210766D542}" destId="{B2FD3734-9B28-45DD-9E0E-944728FC0C44}" srcOrd="1" destOrd="0" presId="urn:microsoft.com/office/officeart/2005/8/layout/process1"/>
    <dgm:cxn modelId="{6398D017-8858-4192-A32D-DF2E1B38659A}" type="presOf" srcId="{25C7DD85-BC83-44CC-856B-582F437255ED}" destId="{87497A95-6ED1-45B5-AB3E-5EFB7AA19D68}" srcOrd="0" destOrd="0" presId="urn:microsoft.com/office/officeart/2005/8/layout/process1"/>
    <dgm:cxn modelId="{961D6B20-CC28-4C13-A4B2-A5EDA75078FA}" srcId="{08E3144C-D780-4096-8E2A-F952405D5EF1}" destId="{B836FA77-6FAE-4535-8A22-BEC94005B074}" srcOrd="0" destOrd="0" parTransId="{641D1C0D-22B6-4043-95AD-2B845E83E947}" sibTransId="{F635653A-9F6C-4F9C-B40B-FFC7487CEA7E}"/>
    <dgm:cxn modelId="{2CE2D060-79B0-406C-ADCB-51022509489C}" type="presOf" srcId="{F635653A-9F6C-4F9C-B40B-FFC7487CEA7E}" destId="{64DB2637-3000-4975-9038-4D5F5FF51F0B}" srcOrd="1" destOrd="0" presId="urn:microsoft.com/office/officeart/2005/8/layout/process1"/>
    <dgm:cxn modelId="{AB155B63-85B5-45F3-8848-8CDD87DE73A2}" type="presOf" srcId="{05CBF2E2-BE23-4E73-9D44-0A8261E61BF4}" destId="{0092CC0A-05C1-46CC-B7CD-EC69AF1764D8}" srcOrd="0" destOrd="0" presId="urn:microsoft.com/office/officeart/2005/8/layout/process1"/>
    <dgm:cxn modelId="{7A137D46-17CF-48EC-9A24-E00168950857}" srcId="{08E3144C-D780-4096-8E2A-F952405D5EF1}" destId="{05CBF2E2-BE23-4E73-9D44-0A8261E61BF4}" srcOrd="3" destOrd="0" parTransId="{7BF13DF9-7738-4A77-801B-06E732ECA71E}" sibTransId="{C31F2D74-8DCA-4238-A889-2BFADDE27EE0}"/>
    <dgm:cxn modelId="{B34EC451-7E3E-40F6-BBEF-8FA359A8DB35}" type="presOf" srcId="{F635653A-9F6C-4F9C-B40B-FFC7487CEA7E}" destId="{24F0FB48-E38C-456B-B39B-1449F6217039}" srcOrd="0" destOrd="0" presId="urn:microsoft.com/office/officeart/2005/8/layout/process1"/>
    <dgm:cxn modelId="{E9CD0D93-7BA2-44DD-94E3-1A5B5DA93B45}" type="presOf" srcId="{AC03EA7F-3F48-4661-B691-8B6DEEF42058}" destId="{E7EB3E72-A7C8-491C-AA21-AB24DB828A30}" srcOrd="1" destOrd="0" presId="urn:microsoft.com/office/officeart/2005/8/layout/process1"/>
    <dgm:cxn modelId="{59BF05A4-20A9-4471-A6F5-23D46FF9FA3A}" type="presOf" srcId="{08E3144C-D780-4096-8E2A-F952405D5EF1}" destId="{E23A7707-EB95-4BBD-A4DA-05DE1B34D11A}" srcOrd="0" destOrd="0" presId="urn:microsoft.com/office/officeart/2005/8/layout/process1"/>
    <dgm:cxn modelId="{1B470EB9-6614-4522-8B9C-7FD74678E9E3}" type="presOf" srcId="{676AD955-A270-4E61-BAC8-AA210766D542}" destId="{7F7AA969-6089-4056-8FC3-5F0B604C0264}" srcOrd="0" destOrd="0" presId="urn:microsoft.com/office/officeart/2005/8/layout/process1"/>
    <dgm:cxn modelId="{C5403DD6-F8F0-4E6A-A8B1-12C441B45359}" type="presOf" srcId="{B836FA77-6FAE-4535-8A22-BEC94005B074}" destId="{CF000200-E3DA-4D23-B9B3-3BE62A84B2DC}" srcOrd="0" destOrd="0" presId="urn:microsoft.com/office/officeart/2005/8/layout/process1"/>
    <dgm:cxn modelId="{BB5937DA-D1A0-42A1-8C97-5B485D20CE62}" type="presOf" srcId="{D1009378-0BA4-4CA3-9FA7-1B3E41D37005}" destId="{27C9A576-3800-4DC3-B67E-02BA200F7ED2}" srcOrd="0" destOrd="0" presId="urn:microsoft.com/office/officeart/2005/8/layout/process1"/>
    <dgm:cxn modelId="{837DF7F4-340A-4561-95A6-0BBB8CDBB4AE}" type="presOf" srcId="{AC03EA7F-3F48-4661-B691-8B6DEEF42058}" destId="{AE9EF424-0097-4360-B7BD-2F2C76A42258}" srcOrd="0" destOrd="0" presId="urn:microsoft.com/office/officeart/2005/8/layout/process1"/>
    <dgm:cxn modelId="{E53505FC-4996-49A5-8A62-D1BF2E48C7F8}" srcId="{08E3144C-D780-4096-8E2A-F952405D5EF1}" destId="{D1009378-0BA4-4CA3-9FA7-1B3E41D37005}" srcOrd="1" destOrd="0" parTransId="{C40DEE78-EB46-486D-A7DE-C8B0954315EC}" sibTransId="{AC03EA7F-3F48-4661-B691-8B6DEEF42058}"/>
    <dgm:cxn modelId="{D5683BFE-DED9-48CC-8AAA-1B3E49FCB4D9}" srcId="{08E3144C-D780-4096-8E2A-F952405D5EF1}" destId="{25C7DD85-BC83-44CC-856B-582F437255ED}" srcOrd="2" destOrd="0" parTransId="{925E9CDA-AC5A-41D3-8C86-7AF469BE9B06}" sibTransId="{676AD955-A270-4E61-BAC8-AA210766D542}"/>
    <dgm:cxn modelId="{8D729DBC-8429-4670-9171-C94DAD28D2BC}" type="presParOf" srcId="{E23A7707-EB95-4BBD-A4DA-05DE1B34D11A}" destId="{CF000200-E3DA-4D23-B9B3-3BE62A84B2DC}" srcOrd="0" destOrd="0" presId="urn:microsoft.com/office/officeart/2005/8/layout/process1"/>
    <dgm:cxn modelId="{72317F09-9DC3-45CD-B3C5-E938484860FD}" type="presParOf" srcId="{E23A7707-EB95-4BBD-A4DA-05DE1B34D11A}" destId="{24F0FB48-E38C-456B-B39B-1449F6217039}" srcOrd="1" destOrd="0" presId="urn:microsoft.com/office/officeart/2005/8/layout/process1"/>
    <dgm:cxn modelId="{3C9BE9FB-8236-41EB-8B12-87CF5E640E99}" type="presParOf" srcId="{24F0FB48-E38C-456B-B39B-1449F6217039}" destId="{64DB2637-3000-4975-9038-4D5F5FF51F0B}" srcOrd="0" destOrd="0" presId="urn:microsoft.com/office/officeart/2005/8/layout/process1"/>
    <dgm:cxn modelId="{29DBFB7F-2B09-4579-9288-E5D276130ECA}" type="presParOf" srcId="{E23A7707-EB95-4BBD-A4DA-05DE1B34D11A}" destId="{27C9A576-3800-4DC3-B67E-02BA200F7ED2}" srcOrd="2" destOrd="0" presId="urn:microsoft.com/office/officeart/2005/8/layout/process1"/>
    <dgm:cxn modelId="{DC9DEF72-970E-4961-AAD8-FED27647B366}" type="presParOf" srcId="{E23A7707-EB95-4BBD-A4DA-05DE1B34D11A}" destId="{AE9EF424-0097-4360-B7BD-2F2C76A42258}" srcOrd="3" destOrd="0" presId="urn:microsoft.com/office/officeart/2005/8/layout/process1"/>
    <dgm:cxn modelId="{B9F1F683-4F83-47F6-BA8E-B66A4C1D5682}" type="presParOf" srcId="{AE9EF424-0097-4360-B7BD-2F2C76A42258}" destId="{E7EB3E72-A7C8-491C-AA21-AB24DB828A30}" srcOrd="0" destOrd="0" presId="urn:microsoft.com/office/officeart/2005/8/layout/process1"/>
    <dgm:cxn modelId="{D77FEF83-05ED-4619-A480-9DE57D925F3B}" type="presParOf" srcId="{E23A7707-EB95-4BBD-A4DA-05DE1B34D11A}" destId="{87497A95-6ED1-45B5-AB3E-5EFB7AA19D68}" srcOrd="4" destOrd="0" presId="urn:microsoft.com/office/officeart/2005/8/layout/process1"/>
    <dgm:cxn modelId="{E306F2FD-E9BF-4E97-A270-3A15E87E9C81}" type="presParOf" srcId="{E23A7707-EB95-4BBD-A4DA-05DE1B34D11A}" destId="{7F7AA969-6089-4056-8FC3-5F0B604C0264}" srcOrd="5" destOrd="0" presId="urn:microsoft.com/office/officeart/2005/8/layout/process1"/>
    <dgm:cxn modelId="{548FDFC8-5760-4571-8397-2D58D17B9522}" type="presParOf" srcId="{7F7AA969-6089-4056-8FC3-5F0B604C0264}" destId="{B2FD3734-9B28-45DD-9E0E-944728FC0C44}" srcOrd="0" destOrd="0" presId="urn:microsoft.com/office/officeart/2005/8/layout/process1"/>
    <dgm:cxn modelId="{6B29CA00-4597-45A1-9EDB-7C979DA8E0C9}" type="presParOf" srcId="{E23A7707-EB95-4BBD-A4DA-05DE1B34D11A}" destId="{0092CC0A-05C1-46CC-B7CD-EC69AF1764D8}"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9F67DB-B643-4E93-B24B-6CC061A8ABBA}" type="doc">
      <dgm:prSet loTypeId="urn:microsoft.com/office/officeart/2005/8/layout/process1" loCatId="process" qsTypeId="urn:microsoft.com/office/officeart/2005/8/quickstyle/simple1" qsCatId="simple" csTypeId="urn:microsoft.com/office/officeart/2005/8/colors/accent1_2" csCatId="accent1" phldr="1"/>
      <dgm:spPr/>
    </dgm:pt>
    <dgm:pt modelId="{3E997DC4-D90C-41C1-9A9C-B6AA6A8347D9}" type="pres">
      <dgm:prSet presAssocID="{669F67DB-B643-4E93-B24B-6CC061A8ABBA}" presName="Name0" presStyleCnt="0">
        <dgm:presLayoutVars>
          <dgm:dir/>
          <dgm:resizeHandles val="exact"/>
        </dgm:presLayoutVars>
      </dgm:prSet>
      <dgm:spPr/>
    </dgm:pt>
  </dgm:ptLst>
  <dgm:cxnLst>
    <dgm:cxn modelId="{89C4B33C-DE62-46C2-A57A-D6A713BD0E9E}" type="presOf" srcId="{669F67DB-B643-4E93-B24B-6CC061A8ABBA}" destId="{3E997DC4-D90C-41C1-9A9C-B6AA6A8347D9}"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000200-E3DA-4D23-B9B3-3BE62A84B2DC}">
      <dsp:nvSpPr>
        <dsp:cNvPr id="0" name=""/>
        <dsp:cNvSpPr/>
      </dsp:nvSpPr>
      <dsp:spPr>
        <a:xfrm>
          <a:off x="226496" y="1333501"/>
          <a:ext cx="1989341" cy="1193604"/>
        </a:xfrm>
        <a:prstGeom prst="roundRect">
          <a:avLst>
            <a:gd name="adj" fmla="val 1000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User turn on the sensor.</a:t>
          </a:r>
        </a:p>
      </dsp:txBody>
      <dsp:txXfrm>
        <a:off x="261455" y="1368460"/>
        <a:ext cx="1919423" cy="1123686"/>
      </dsp:txXfrm>
    </dsp:sp>
    <dsp:sp modelId="{24F0FB48-E38C-456B-B39B-1449F6217039}">
      <dsp:nvSpPr>
        <dsp:cNvPr id="0" name=""/>
        <dsp:cNvSpPr/>
      </dsp:nvSpPr>
      <dsp:spPr>
        <a:xfrm>
          <a:off x="2365577" y="1683625"/>
          <a:ext cx="317448" cy="493356"/>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2365577" y="1782296"/>
        <a:ext cx="222214" cy="296014"/>
      </dsp:txXfrm>
    </dsp:sp>
    <dsp:sp modelId="{27C9A576-3800-4DC3-B67E-02BA200F7ED2}">
      <dsp:nvSpPr>
        <dsp:cNvPr id="0" name=""/>
        <dsp:cNvSpPr/>
      </dsp:nvSpPr>
      <dsp:spPr>
        <a:xfrm>
          <a:off x="2814797" y="1333501"/>
          <a:ext cx="1989341" cy="1193604"/>
        </a:xfrm>
        <a:prstGeom prst="roundRect">
          <a:avLst>
            <a:gd name="adj" fmla="val 1000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User turn off the sensor.</a:t>
          </a:r>
        </a:p>
      </dsp:txBody>
      <dsp:txXfrm>
        <a:off x="2849756" y="1368460"/>
        <a:ext cx="1919423" cy="1123686"/>
      </dsp:txXfrm>
    </dsp:sp>
    <dsp:sp modelId="{AE9EF424-0097-4360-B7BD-2F2C76A42258}">
      <dsp:nvSpPr>
        <dsp:cNvPr id="0" name=""/>
        <dsp:cNvSpPr/>
      </dsp:nvSpPr>
      <dsp:spPr>
        <a:xfrm>
          <a:off x="4996780" y="1683625"/>
          <a:ext cx="408400" cy="493356"/>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4996780" y="1782296"/>
        <a:ext cx="285880" cy="296014"/>
      </dsp:txXfrm>
    </dsp:sp>
    <dsp:sp modelId="{87497A95-6ED1-45B5-AB3E-5EFB7AA19D68}">
      <dsp:nvSpPr>
        <dsp:cNvPr id="0" name=""/>
        <dsp:cNvSpPr/>
      </dsp:nvSpPr>
      <dsp:spPr>
        <a:xfrm>
          <a:off x="5574705" y="1333501"/>
          <a:ext cx="1989341" cy="1193604"/>
        </a:xfrm>
        <a:prstGeom prst="roundRect">
          <a:avLst>
            <a:gd name="adj" fmla="val 1000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User inform their mood perception on a form.</a:t>
          </a:r>
        </a:p>
      </dsp:txBody>
      <dsp:txXfrm>
        <a:off x="5609664" y="1368460"/>
        <a:ext cx="1919423" cy="1123686"/>
      </dsp:txXfrm>
    </dsp:sp>
    <dsp:sp modelId="{7F7AA969-6089-4056-8FC3-5F0B604C0264}">
      <dsp:nvSpPr>
        <dsp:cNvPr id="0" name=""/>
        <dsp:cNvSpPr/>
      </dsp:nvSpPr>
      <dsp:spPr>
        <a:xfrm>
          <a:off x="7734629" y="1683625"/>
          <a:ext cx="361633" cy="493356"/>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7734629" y="1782296"/>
        <a:ext cx="253143" cy="296014"/>
      </dsp:txXfrm>
    </dsp:sp>
    <dsp:sp modelId="{0092CC0A-05C1-46CC-B7CD-EC69AF1764D8}">
      <dsp:nvSpPr>
        <dsp:cNvPr id="0" name=""/>
        <dsp:cNvSpPr/>
      </dsp:nvSpPr>
      <dsp:spPr>
        <a:xfrm>
          <a:off x="8246375" y="1333501"/>
          <a:ext cx="1989341" cy="1193604"/>
        </a:xfrm>
        <a:prstGeom prst="roundRect">
          <a:avLst>
            <a:gd name="adj" fmla="val 1000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The animation is generated and shown.</a:t>
          </a:r>
        </a:p>
      </dsp:txBody>
      <dsp:txXfrm>
        <a:off x="8281334" y="1368460"/>
        <a:ext cx="1919423" cy="11236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A66E64-07EC-4BAA-9F85-F56BD96B36B0}" type="datetimeFigureOut">
              <a:rPr lang="pt-PT" smtClean="0"/>
              <a:t>29/11/2021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4FD66EEE-205A-41C6-B759-C745482FCCA8}" type="slidenum">
              <a:rPr lang="pt-PT" smtClean="0"/>
              <a:t>‹#›</a:t>
            </a:fld>
            <a:endParaRPr lang="pt-PT"/>
          </a:p>
        </p:txBody>
      </p:sp>
    </p:spTree>
    <p:extLst>
      <p:ext uri="{BB962C8B-B14F-4D97-AF65-F5344CB8AC3E}">
        <p14:creationId xmlns:p14="http://schemas.microsoft.com/office/powerpoint/2010/main" val="118382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66E64-07EC-4BAA-9F85-F56BD96B36B0}" type="datetimeFigureOut">
              <a:rPr lang="pt-PT" smtClean="0"/>
              <a:t>29/11/2021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4FD66EEE-205A-41C6-B759-C745482FCCA8}" type="slidenum">
              <a:rPr lang="pt-PT" smtClean="0"/>
              <a:t>‹#›</a:t>
            </a:fld>
            <a:endParaRPr lang="pt-PT"/>
          </a:p>
        </p:txBody>
      </p:sp>
    </p:spTree>
    <p:extLst>
      <p:ext uri="{BB962C8B-B14F-4D97-AF65-F5344CB8AC3E}">
        <p14:creationId xmlns:p14="http://schemas.microsoft.com/office/powerpoint/2010/main" val="4106754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66E64-07EC-4BAA-9F85-F56BD96B36B0}" type="datetimeFigureOut">
              <a:rPr lang="pt-PT" smtClean="0"/>
              <a:t>29/11/2021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4FD66EEE-205A-41C6-B759-C745482FCCA8}" type="slidenum">
              <a:rPr lang="pt-PT" smtClean="0"/>
              <a:t>‹#›</a:t>
            </a:fld>
            <a:endParaRPr lang="pt-PT"/>
          </a:p>
        </p:txBody>
      </p:sp>
    </p:spTree>
    <p:extLst>
      <p:ext uri="{BB962C8B-B14F-4D97-AF65-F5344CB8AC3E}">
        <p14:creationId xmlns:p14="http://schemas.microsoft.com/office/powerpoint/2010/main" val="3540703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66E64-07EC-4BAA-9F85-F56BD96B36B0}" type="datetimeFigureOut">
              <a:rPr lang="pt-PT" smtClean="0"/>
              <a:t>29/11/2021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4FD66EEE-205A-41C6-B759-C745482FCCA8}" type="slidenum">
              <a:rPr lang="pt-PT" smtClean="0"/>
              <a:t>‹#›</a:t>
            </a:fld>
            <a:endParaRPr lang="pt-PT"/>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25411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66E64-07EC-4BAA-9F85-F56BD96B36B0}" type="datetimeFigureOut">
              <a:rPr lang="pt-PT" smtClean="0"/>
              <a:t>29/11/2021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4FD66EEE-205A-41C6-B759-C745482FCCA8}" type="slidenum">
              <a:rPr lang="pt-PT" smtClean="0"/>
              <a:t>‹#›</a:t>
            </a:fld>
            <a:endParaRPr lang="pt-PT"/>
          </a:p>
        </p:txBody>
      </p:sp>
    </p:spTree>
    <p:extLst>
      <p:ext uri="{BB962C8B-B14F-4D97-AF65-F5344CB8AC3E}">
        <p14:creationId xmlns:p14="http://schemas.microsoft.com/office/powerpoint/2010/main" val="7612360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EA66E64-07EC-4BAA-9F85-F56BD96B36B0}" type="datetimeFigureOut">
              <a:rPr lang="pt-PT" smtClean="0"/>
              <a:t>29/11/2021</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4FD66EEE-205A-41C6-B759-C745482FCCA8}" type="slidenum">
              <a:rPr lang="pt-PT" smtClean="0"/>
              <a:t>‹#›</a:t>
            </a:fld>
            <a:endParaRPr lang="pt-PT"/>
          </a:p>
        </p:txBody>
      </p:sp>
    </p:spTree>
    <p:extLst>
      <p:ext uri="{BB962C8B-B14F-4D97-AF65-F5344CB8AC3E}">
        <p14:creationId xmlns:p14="http://schemas.microsoft.com/office/powerpoint/2010/main" val="1576917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EA66E64-07EC-4BAA-9F85-F56BD96B36B0}" type="datetimeFigureOut">
              <a:rPr lang="pt-PT" smtClean="0"/>
              <a:t>29/11/2021</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4FD66EEE-205A-41C6-B759-C745482FCCA8}" type="slidenum">
              <a:rPr lang="pt-PT" smtClean="0"/>
              <a:t>‹#›</a:t>
            </a:fld>
            <a:endParaRPr lang="pt-PT"/>
          </a:p>
        </p:txBody>
      </p:sp>
    </p:spTree>
    <p:extLst>
      <p:ext uri="{BB962C8B-B14F-4D97-AF65-F5344CB8AC3E}">
        <p14:creationId xmlns:p14="http://schemas.microsoft.com/office/powerpoint/2010/main" val="1569525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66E64-07EC-4BAA-9F85-F56BD96B36B0}" type="datetimeFigureOut">
              <a:rPr lang="pt-PT" smtClean="0"/>
              <a:t>29/11/2021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4FD66EEE-205A-41C6-B759-C745482FCCA8}" type="slidenum">
              <a:rPr lang="pt-PT" smtClean="0"/>
              <a:t>‹#›</a:t>
            </a:fld>
            <a:endParaRPr lang="pt-PT"/>
          </a:p>
        </p:txBody>
      </p:sp>
    </p:spTree>
    <p:extLst>
      <p:ext uri="{BB962C8B-B14F-4D97-AF65-F5344CB8AC3E}">
        <p14:creationId xmlns:p14="http://schemas.microsoft.com/office/powerpoint/2010/main" val="15373782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66E64-07EC-4BAA-9F85-F56BD96B36B0}" type="datetimeFigureOut">
              <a:rPr lang="pt-PT" smtClean="0"/>
              <a:t>29/11/2021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4FD66EEE-205A-41C6-B759-C745482FCCA8}" type="slidenum">
              <a:rPr lang="pt-PT" smtClean="0"/>
              <a:t>‹#›</a:t>
            </a:fld>
            <a:endParaRPr lang="pt-PT"/>
          </a:p>
        </p:txBody>
      </p:sp>
    </p:spTree>
    <p:extLst>
      <p:ext uri="{BB962C8B-B14F-4D97-AF65-F5344CB8AC3E}">
        <p14:creationId xmlns:p14="http://schemas.microsoft.com/office/powerpoint/2010/main" val="1785049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66E64-07EC-4BAA-9F85-F56BD96B36B0}" type="datetimeFigureOut">
              <a:rPr lang="pt-PT" smtClean="0"/>
              <a:t>29/11/2021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4FD66EEE-205A-41C6-B759-C745482FCCA8}" type="slidenum">
              <a:rPr lang="pt-PT" smtClean="0"/>
              <a:t>‹#›</a:t>
            </a:fld>
            <a:endParaRPr lang="pt-PT"/>
          </a:p>
        </p:txBody>
      </p:sp>
    </p:spTree>
    <p:extLst>
      <p:ext uri="{BB962C8B-B14F-4D97-AF65-F5344CB8AC3E}">
        <p14:creationId xmlns:p14="http://schemas.microsoft.com/office/powerpoint/2010/main" val="292606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A66E64-07EC-4BAA-9F85-F56BD96B36B0}" type="datetimeFigureOut">
              <a:rPr lang="pt-PT" smtClean="0"/>
              <a:t>29/11/2021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4FD66EEE-205A-41C6-B759-C745482FCCA8}" type="slidenum">
              <a:rPr lang="pt-PT" smtClean="0"/>
              <a:t>‹#›</a:t>
            </a:fld>
            <a:endParaRPr lang="pt-PT"/>
          </a:p>
        </p:txBody>
      </p:sp>
    </p:spTree>
    <p:extLst>
      <p:ext uri="{BB962C8B-B14F-4D97-AF65-F5344CB8AC3E}">
        <p14:creationId xmlns:p14="http://schemas.microsoft.com/office/powerpoint/2010/main" val="2276592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A66E64-07EC-4BAA-9F85-F56BD96B36B0}" type="datetimeFigureOut">
              <a:rPr lang="pt-PT" smtClean="0"/>
              <a:t>29/11/2021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4FD66EEE-205A-41C6-B759-C745482FCCA8}" type="slidenum">
              <a:rPr lang="pt-PT" smtClean="0"/>
              <a:t>‹#›</a:t>
            </a:fld>
            <a:endParaRPr lang="pt-PT"/>
          </a:p>
        </p:txBody>
      </p:sp>
    </p:spTree>
    <p:extLst>
      <p:ext uri="{BB962C8B-B14F-4D97-AF65-F5344CB8AC3E}">
        <p14:creationId xmlns:p14="http://schemas.microsoft.com/office/powerpoint/2010/main" val="577805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A66E64-07EC-4BAA-9F85-F56BD96B36B0}" type="datetimeFigureOut">
              <a:rPr lang="pt-PT" smtClean="0"/>
              <a:t>29/11/2021</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4FD66EEE-205A-41C6-B759-C745482FCCA8}" type="slidenum">
              <a:rPr lang="pt-PT" smtClean="0"/>
              <a:t>‹#›</a:t>
            </a:fld>
            <a:endParaRPr lang="pt-PT"/>
          </a:p>
        </p:txBody>
      </p:sp>
    </p:spTree>
    <p:extLst>
      <p:ext uri="{BB962C8B-B14F-4D97-AF65-F5344CB8AC3E}">
        <p14:creationId xmlns:p14="http://schemas.microsoft.com/office/powerpoint/2010/main" val="434153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A66E64-07EC-4BAA-9F85-F56BD96B36B0}" type="datetimeFigureOut">
              <a:rPr lang="pt-PT" smtClean="0"/>
              <a:t>29/11/2021</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4FD66EEE-205A-41C6-B759-C745482FCCA8}" type="slidenum">
              <a:rPr lang="pt-PT" smtClean="0"/>
              <a:t>‹#›</a:t>
            </a:fld>
            <a:endParaRPr lang="pt-PT"/>
          </a:p>
        </p:txBody>
      </p:sp>
    </p:spTree>
    <p:extLst>
      <p:ext uri="{BB962C8B-B14F-4D97-AF65-F5344CB8AC3E}">
        <p14:creationId xmlns:p14="http://schemas.microsoft.com/office/powerpoint/2010/main" val="1295240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A66E64-07EC-4BAA-9F85-F56BD96B36B0}" type="datetimeFigureOut">
              <a:rPr lang="pt-PT" smtClean="0"/>
              <a:t>29/11/2021</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4FD66EEE-205A-41C6-B759-C745482FCCA8}" type="slidenum">
              <a:rPr lang="pt-PT" smtClean="0"/>
              <a:t>‹#›</a:t>
            </a:fld>
            <a:endParaRPr lang="pt-PT"/>
          </a:p>
        </p:txBody>
      </p:sp>
    </p:spTree>
    <p:extLst>
      <p:ext uri="{BB962C8B-B14F-4D97-AF65-F5344CB8AC3E}">
        <p14:creationId xmlns:p14="http://schemas.microsoft.com/office/powerpoint/2010/main" val="1955698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66E64-07EC-4BAA-9F85-F56BD96B36B0}" type="datetimeFigureOut">
              <a:rPr lang="pt-PT" smtClean="0"/>
              <a:t>29/11/2021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4FD66EEE-205A-41C6-B759-C745482FCCA8}" type="slidenum">
              <a:rPr lang="pt-PT" smtClean="0"/>
              <a:t>‹#›</a:t>
            </a:fld>
            <a:endParaRPr lang="pt-PT"/>
          </a:p>
        </p:txBody>
      </p:sp>
    </p:spTree>
    <p:extLst>
      <p:ext uri="{BB962C8B-B14F-4D97-AF65-F5344CB8AC3E}">
        <p14:creationId xmlns:p14="http://schemas.microsoft.com/office/powerpoint/2010/main" val="266752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66E64-07EC-4BAA-9F85-F56BD96B36B0}" type="datetimeFigureOut">
              <a:rPr lang="pt-PT" smtClean="0"/>
              <a:t>29/11/2021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4FD66EEE-205A-41C6-B759-C745482FCCA8}" type="slidenum">
              <a:rPr lang="pt-PT" smtClean="0"/>
              <a:t>‹#›</a:t>
            </a:fld>
            <a:endParaRPr lang="pt-PT"/>
          </a:p>
        </p:txBody>
      </p:sp>
    </p:spTree>
    <p:extLst>
      <p:ext uri="{BB962C8B-B14F-4D97-AF65-F5344CB8AC3E}">
        <p14:creationId xmlns:p14="http://schemas.microsoft.com/office/powerpoint/2010/main" val="3182473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EA66E64-07EC-4BAA-9F85-F56BD96B36B0}" type="datetimeFigureOut">
              <a:rPr lang="pt-PT" smtClean="0"/>
              <a:t>29/11/2021</a:t>
            </a:fld>
            <a:endParaRPr lang="pt-PT"/>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FD66EEE-205A-41C6-B759-C745482FCCA8}" type="slidenum">
              <a:rPr lang="pt-PT" smtClean="0"/>
              <a:t>‹#›</a:t>
            </a:fld>
            <a:endParaRPr lang="pt-PT"/>
          </a:p>
        </p:txBody>
      </p:sp>
    </p:spTree>
    <p:extLst>
      <p:ext uri="{BB962C8B-B14F-4D97-AF65-F5344CB8AC3E}">
        <p14:creationId xmlns:p14="http://schemas.microsoft.com/office/powerpoint/2010/main" val="2407542798"/>
      </p:ext>
    </p:extLst>
  </p:cSld>
  <p:clrMap bg1="dk1" tx1="lt1" bg2="dk2" tx2="lt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 id="2147484162" r:id="rId12"/>
    <p:sldLayoutId id="2147484163" r:id="rId13"/>
    <p:sldLayoutId id="2147484164" r:id="rId14"/>
    <p:sldLayoutId id="2147484165" r:id="rId15"/>
    <p:sldLayoutId id="2147484166" r:id="rId16"/>
    <p:sldLayoutId id="214748416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tau-prolog.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p5js.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37EA64-2812-4D04-BF29-121B4B0BCD51}"/>
              </a:ext>
            </a:extLst>
          </p:cNvPr>
          <p:cNvSpPr>
            <a:spLocks noGrp="1"/>
          </p:cNvSpPr>
          <p:nvPr>
            <p:ph type="ctrTitle"/>
          </p:nvPr>
        </p:nvSpPr>
        <p:spPr/>
        <p:txBody>
          <a:bodyPr>
            <a:normAutofit/>
          </a:bodyPr>
          <a:lstStyle/>
          <a:p>
            <a:br>
              <a:rPr lang="pt-PT" dirty="0"/>
            </a:br>
            <a:r>
              <a:rPr lang="pt-PT" dirty="0" err="1"/>
              <a:t>Mood</a:t>
            </a:r>
            <a:r>
              <a:rPr lang="pt-PT" dirty="0"/>
              <a:t> Picture</a:t>
            </a:r>
            <a:br>
              <a:rPr lang="pt-PT" dirty="0"/>
            </a:br>
            <a:endParaRPr lang="pt-PT" dirty="0"/>
          </a:p>
        </p:txBody>
      </p:sp>
      <p:sp>
        <p:nvSpPr>
          <p:cNvPr id="3" name="Subtítulo 2">
            <a:extLst>
              <a:ext uri="{FF2B5EF4-FFF2-40B4-BE49-F238E27FC236}">
                <a16:creationId xmlns:a16="http://schemas.microsoft.com/office/drawing/2014/main" id="{47C8C57C-6066-4892-B21E-D91298FF0391}"/>
              </a:ext>
            </a:extLst>
          </p:cNvPr>
          <p:cNvSpPr>
            <a:spLocks noGrp="1"/>
          </p:cNvSpPr>
          <p:nvPr>
            <p:ph type="subTitle" idx="1"/>
          </p:nvPr>
        </p:nvSpPr>
        <p:spPr/>
        <p:txBody>
          <a:bodyPr>
            <a:normAutofit/>
          </a:bodyPr>
          <a:lstStyle/>
          <a:p>
            <a:r>
              <a:rPr lang="pt-PT" dirty="0"/>
              <a:t>Project I – Masters in Creative </a:t>
            </a:r>
            <a:r>
              <a:rPr lang="pt-PT" dirty="0" err="1"/>
              <a:t>Computing</a:t>
            </a:r>
            <a:r>
              <a:rPr lang="pt-PT" dirty="0"/>
              <a:t> </a:t>
            </a:r>
            <a:r>
              <a:rPr lang="pt-PT" dirty="0" err="1"/>
              <a:t>and</a:t>
            </a:r>
            <a:r>
              <a:rPr lang="pt-PT" dirty="0"/>
              <a:t> AI</a:t>
            </a:r>
          </a:p>
          <a:p>
            <a:r>
              <a:rPr lang="pt-PT" dirty="0" err="1"/>
              <a:t>Author</a:t>
            </a:r>
            <a:r>
              <a:rPr lang="pt-PT" dirty="0"/>
              <a:t>: Alan Caetano.</a:t>
            </a:r>
          </a:p>
        </p:txBody>
      </p:sp>
      <p:pic>
        <p:nvPicPr>
          <p:cNvPr id="4" name="Picture 3" descr="ue-iade-h75">
            <a:extLst>
              <a:ext uri="{FF2B5EF4-FFF2-40B4-BE49-F238E27FC236}">
                <a16:creationId xmlns:a16="http://schemas.microsoft.com/office/drawing/2014/main" id="{8DE3D403-B405-4C67-86B4-7FB5B40963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2900" y="30163"/>
            <a:ext cx="4229100"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5471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C39E-81BC-493B-A0B1-5CC84380D398}"/>
              </a:ext>
            </a:extLst>
          </p:cNvPr>
          <p:cNvSpPr>
            <a:spLocks noGrp="1"/>
          </p:cNvSpPr>
          <p:nvPr>
            <p:ph type="title"/>
          </p:nvPr>
        </p:nvSpPr>
        <p:spPr/>
        <p:txBody>
          <a:bodyPr/>
          <a:lstStyle/>
          <a:p>
            <a:r>
              <a:rPr lang="en-GB" dirty="0"/>
              <a:t>System structure - AI module</a:t>
            </a:r>
          </a:p>
        </p:txBody>
      </p:sp>
      <p:sp>
        <p:nvSpPr>
          <p:cNvPr id="3" name="Content Placeholder 2">
            <a:extLst>
              <a:ext uri="{FF2B5EF4-FFF2-40B4-BE49-F238E27FC236}">
                <a16:creationId xmlns:a16="http://schemas.microsoft.com/office/drawing/2014/main" id="{B66FD13C-6A87-4FB5-AA56-2BEF75247E16}"/>
              </a:ext>
            </a:extLst>
          </p:cNvPr>
          <p:cNvSpPr>
            <a:spLocks noGrp="1"/>
          </p:cNvSpPr>
          <p:nvPr>
            <p:ph idx="1"/>
          </p:nvPr>
        </p:nvSpPr>
        <p:spPr/>
        <p:txBody>
          <a:bodyPr>
            <a:normAutofit/>
          </a:bodyPr>
          <a:lstStyle/>
          <a:p>
            <a:r>
              <a:rPr lang="en-GB" sz="2400" dirty="0"/>
              <a:t>Will be created an intelligent agent to decide if the sound sensor reading is going to be considered an stressful or not stressful situation by the creative module.</a:t>
            </a:r>
          </a:p>
          <a:p>
            <a:r>
              <a:rPr lang="en-GB" sz="2400" dirty="0"/>
              <a:t>The JS library tau-</a:t>
            </a:r>
            <a:r>
              <a:rPr lang="en-GB" sz="2400" dirty="0" err="1"/>
              <a:t>prolog</a:t>
            </a:r>
            <a:r>
              <a:rPr lang="en-GB" sz="2400" dirty="0"/>
              <a:t> (available in </a:t>
            </a:r>
            <a:r>
              <a:rPr lang="en-GB" sz="2400" dirty="0">
                <a:hlinkClick r:id="rId2"/>
              </a:rPr>
              <a:t>http://tau-prolog.org/</a:t>
            </a:r>
            <a:r>
              <a:rPr lang="en-GB" sz="2400" dirty="0"/>
              <a:t>) will be used to build the agent in order to better integrate with the creative module.</a:t>
            </a:r>
          </a:p>
        </p:txBody>
      </p:sp>
    </p:spTree>
    <p:extLst>
      <p:ext uri="{BB962C8B-B14F-4D97-AF65-F5344CB8AC3E}">
        <p14:creationId xmlns:p14="http://schemas.microsoft.com/office/powerpoint/2010/main" val="1222903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C39E-81BC-493B-A0B1-5CC84380D398}"/>
              </a:ext>
            </a:extLst>
          </p:cNvPr>
          <p:cNvSpPr>
            <a:spLocks noGrp="1"/>
          </p:cNvSpPr>
          <p:nvPr>
            <p:ph type="title"/>
          </p:nvPr>
        </p:nvSpPr>
        <p:spPr/>
        <p:txBody>
          <a:bodyPr/>
          <a:lstStyle/>
          <a:p>
            <a:r>
              <a:rPr lang="en-GB" dirty="0"/>
              <a:t>System structure - AI module</a:t>
            </a:r>
          </a:p>
        </p:txBody>
      </p:sp>
      <p:sp>
        <p:nvSpPr>
          <p:cNvPr id="3" name="Content Placeholder 2">
            <a:extLst>
              <a:ext uri="{FF2B5EF4-FFF2-40B4-BE49-F238E27FC236}">
                <a16:creationId xmlns:a16="http://schemas.microsoft.com/office/drawing/2014/main" id="{B66FD13C-6A87-4FB5-AA56-2BEF75247E16}"/>
              </a:ext>
            </a:extLst>
          </p:cNvPr>
          <p:cNvSpPr>
            <a:spLocks noGrp="1"/>
          </p:cNvSpPr>
          <p:nvPr>
            <p:ph idx="1"/>
          </p:nvPr>
        </p:nvSpPr>
        <p:spPr/>
        <p:txBody>
          <a:bodyPr>
            <a:normAutofit/>
          </a:bodyPr>
          <a:lstStyle/>
          <a:p>
            <a:r>
              <a:rPr lang="en-GB" sz="2400" dirty="0"/>
              <a:t>The inputs for the agent will be:</a:t>
            </a:r>
          </a:p>
          <a:p>
            <a:pPr lvl="1"/>
            <a:r>
              <a:rPr lang="en-GB" sz="2200" dirty="0"/>
              <a:t>Sound readings grouped by time period;</a:t>
            </a:r>
          </a:p>
          <a:p>
            <a:pPr lvl="1"/>
            <a:r>
              <a:rPr lang="en-GB" sz="2200" dirty="0"/>
              <a:t>Input made by the users about their perception.</a:t>
            </a:r>
          </a:p>
          <a:p>
            <a:r>
              <a:rPr lang="en-GB" sz="2400" dirty="0"/>
              <a:t>The agent will compare maximum amplitudes with the averages and determine the level of sound intermittency. This intermittency level, calibrated by the user perception, will define the periods with more stress.</a:t>
            </a:r>
          </a:p>
        </p:txBody>
      </p:sp>
    </p:spTree>
    <p:extLst>
      <p:ext uri="{BB962C8B-B14F-4D97-AF65-F5344CB8AC3E}">
        <p14:creationId xmlns:p14="http://schemas.microsoft.com/office/powerpoint/2010/main" val="2599456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C39E-81BC-493B-A0B1-5CC84380D398}"/>
              </a:ext>
            </a:extLst>
          </p:cNvPr>
          <p:cNvSpPr>
            <a:spLocks noGrp="1"/>
          </p:cNvSpPr>
          <p:nvPr>
            <p:ph type="title"/>
          </p:nvPr>
        </p:nvSpPr>
        <p:spPr/>
        <p:txBody>
          <a:bodyPr/>
          <a:lstStyle/>
          <a:p>
            <a:r>
              <a:rPr lang="en-GB" dirty="0"/>
              <a:t>System structure – CC Module</a:t>
            </a:r>
          </a:p>
        </p:txBody>
      </p:sp>
      <p:sp>
        <p:nvSpPr>
          <p:cNvPr id="3" name="Content Placeholder 2">
            <a:extLst>
              <a:ext uri="{FF2B5EF4-FFF2-40B4-BE49-F238E27FC236}">
                <a16:creationId xmlns:a16="http://schemas.microsoft.com/office/drawing/2014/main" id="{B66FD13C-6A87-4FB5-AA56-2BEF75247E16}"/>
              </a:ext>
            </a:extLst>
          </p:cNvPr>
          <p:cNvSpPr>
            <a:spLocks noGrp="1"/>
          </p:cNvSpPr>
          <p:nvPr>
            <p:ph idx="1"/>
          </p:nvPr>
        </p:nvSpPr>
        <p:spPr/>
        <p:txBody>
          <a:bodyPr>
            <a:normAutofit/>
          </a:bodyPr>
          <a:lstStyle/>
          <a:p>
            <a:r>
              <a:rPr lang="en-US" sz="2400" dirty="0"/>
              <a:t>Use of generative art techniques to create an output based on the input data that represents the user’s environment mood on that period of time.</a:t>
            </a:r>
          </a:p>
          <a:p>
            <a:r>
              <a:rPr lang="en-US" sz="2400" dirty="0"/>
              <a:t>The animation will be an stylized particle system influenced by 2 dimensions: </a:t>
            </a:r>
          </a:p>
          <a:p>
            <a:pPr lvl="1"/>
            <a:r>
              <a:rPr lang="en-US" sz="2400" dirty="0"/>
              <a:t>The maximum amplitudes will define the agitation of the particles;</a:t>
            </a:r>
          </a:p>
          <a:p>
            <a:pPr lvl="1"/>
            <a:r>
              <a:rPr lang="en-US" sz="2400" dirty="0"/>
              <a:t>The stress level returned by the intelligent agent will “heat” the color gradient.</a:t>
            </a:r>
            <a:r>
              <a:rPr kumimoji="0" lang="en-US" sz="2400" b="0" i="0" u="none" strike="noStrike" kern="1200" cap="none" spc="0" normalizeH="0" baseline="0" noProof="0" dirty="0">
                <a:ln>
                  <a:noFill/>
                </a:ln>
                <a:solidFill>
                  <a:prstClr val="white"/>
                </a:solidFill>
                <a:effectLst>
                  <a:outerShdw blurRad="50800" dist="38100" dir="2700000" algn="tl" rotWithShape="0">
                    <a:srgbClr val="000000">
                      <a:alpha val="48000"/>
                    </a:srgbClr>
                  </a:outerShdw>
                </a:effectLst>
                <a:uLnTx/>
                <a:uFillTx/>
                <a:latin typeface="Calibri" panose="020F0502020204030204"/>
                <a:ea typeface="+mn-ea"/>
                <a:cs typeface="+mn-cs"/>
              </a:rPr>
              <a:t> </a:t>
            </a:r>
          </a:p>
          <a:p>
            <a:pPr marL="457200" lvl="1" indent="0">
              <a:buNone/>
            </a:pPr>
            <a:endParaRPr lang="en-GB" sz="2200" dirty="0"/>
          </a:p>
        </p:txBody>
      </p:sp>
      <p:sp>
        <p:nvSpPr>
          <p:cNvPr id="4" name="Rectangle 1">
            <a:extLst>
              <a:ext uri="{FF2B5EF4-FFF2-40B4-BE49-F238E27FC236}">
                <a16:creationId xmlns:a16="http://schemas.microsoft.com/office/drawing/2014/main" id="{D495E13F-DBCE-4D14-84B9-D3FB883E3DA9}"/>
              </a:ext>
            </a:extLst>
          </p:cNvPr>
          <p:cNvSpPr>
            <a:spLocks noChangeArrowheads="1"/>
          </p:cNvSpPr>
          <p:nvPr/>
        </p:nvSpPr>
        <p:spPr bwMode="auto">
          <a:xfrm>
            <a:off x="0" y="0"/>
            <a:ext cx="12192000" cy="45720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2100" b="0" i="0" u="none" strike="noStrike" cap="none" normalizeH="0" baseline="0">
                <a:ln>
                  <a:noFill/>
                </a:ln>
                <a:solidFill>
                  <a:srgbClr val="202124"/>
                </a:solidFill>
                <a:effectLst/>
                <a:latin typeface="inherit"/>
              </a:rPr>
              <a:t>influenced</a:t>
            </a:r>
            <a:r>
              <a:rPr kumimoji="0" lang="pt-PT" altLang="pt-PT" sz="800" b="0" i="0" u="none" strike="noStrike" cap="none" normalizeH="0" baseline="0">
                <a:ln>
                  <a:noFill/>
                </a:ln>
                <a:solidFill>
                  <a:schemeClr val="tx1"/>
                </a:solidFill>
                <a:effectLst/>
              </a:rPr>
              <a:t> </a:t>
            </a:r>
            <a:endParaRPr kumimoji="0" lang="pt-PT" altLang="pt-PT"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4635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C39E-81BC-493B-A0B1-5CC84380D398}"/>
              </a:ext>
            </a:extLst>
          </p:cNvPr>
          <p:cNvSpPr>
            <a:spLocks noGrp="1"/>
          </p:cNvSpPr>
          <p:nvPr>
            <p:ph type="title"/>
          </p:nvPr>
        </p:nvSpPr>
        <p:spPr/>
        <p:txBody>
          <a:bodyPr/>
          <a:lstStyle/>
          <a:p>
            <a:r>
              <a:rPr lang="en-GB" dirty="0"/>
              <a:t>System structure – CC Module</a:t>
            </a:r>
          </a:p>
        </p:txBody>
      </p:sp>
      <p:sp>
        <p:nvSpPr>
          <p:cNvPr id="3" name="Content Placeholder 2">
            <a:extLst>
              <a:ext uri="{FF2B5EF4-FFF2-40B4-BE49-F238E27FC236}">
                <a16:creationId xmlns:a16="http://schemas.microsoft.com/office/drawing/2014/main" id="{B66FD13C-6A87-4FB5-AA56-2BEF75247E16}"/>
              </a:ext>
            </a:extLst>
          </p:cNvPr>
          <p:cNvSpPr>
            <a:spLocks noGrp="1"/>
          </p:cNvSpPr>
          <p:nvPr>
            <p:ph idx="1"/>
          </p:nvPr>
        </p:nvSpPr>
        <p:spPr/>
        <p:txBody>
          <a:bodyPr>
            <a:normAutofit/>
          </a:bodyPr>
          <a:lstStyle/>
          <a:p>
            <a:r>
              <a:rPr lang="en-US" sz="2400" dirty="0"/>
              <a:t>The p5.js (available in </a:t>
            </a:r>
            <a:r>
              <a:rPr lang="en-US" sz="2400" dirty="0">
                <a:hlinkClick r:id="rId2"/>
              </a:rPr>
              <a:t>https://p5js.org/</a:t>
            </a:r>
            <a:r>
              <a:rPr lang="en-US" sz="2400" dirty="0"/>
              <a:t>) was chosen to implement the creative output animation because the user interaction with the system will be through a web application.</a:t>
            </a:r>
          </a:p>
        </p:txBody>
      </p:sp>
      <p:sp>
        <p:nvSpPr>
          <p:cNvPr id="4" name="Rectangle 1">
            <a:extLst>
              <a:ext uri="{FF2B5EF4-FFF2-40B4-BE49-F238E27FC236}">
                <a16:creationId xmlns:a16="http://schemas.microsoft.com/office/drawing/2014/main" id="{D495E13F-DBCE-4D14-84B9-D3FB883E3DA9}"/>
              </a:ext>
            </a:extLst>
          </p:cNvPr>
          <p:cNvSpPr>
            <a:spLocks noChangeArrowheads="1"/>
          </p:cNvSpPr>
          <p:nvPr/>
        </p:nvSpPr>
        <p:spPr bwMode="auto">
          <a:xfrm>
            <a:off x="0" y="0"/>
            <a:ext cx="12192000" cy="45720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2100" b="0" i="0" u="none" strike="noStrike" cap="none" normalizeH="0" baseline="0">
                <a:ln>
                  <a:noFill/>
                </a:ln>
                <a:solidFill>
                  <a:srgbClr val="202124"/>
                </a:solidFill>
                <a:effectLst/>
                <a:latin typeface="inherit"/>
              </a:rPr>
              <a:t>influenced</a:t>
            </a:r>
            <a:r>
              <a:rPr kumimoji="0" lang="pt-PT" altLang="pt-PT" sz="800" b="0" i="0" u="none" strike="noStrike" cap="none" normalizeH="0" baseline="0">
                <a:ln>
                  <a:noFill/>
                </a:ln>
                <a:solidFill>
                  <a:schemeClr val="tx1"/>
                </a:solidFill>
                <a:effectLst/>
              </a:rPr>
              <a:t> </a:t>
            </a:r>
            <a:endParaRPr kumimoji="0" lang="pt-PT" altLang="pt-PT"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6968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C39E-81BC-493B-A0B1-5CC84380D398}"/>
              </a:ext>
            </a:extLst>
          </p:cNvPr>
          <p:cNvSpPr>
            <a:spLocks noGrp="1"/>
          </p:cNvSpPr>
          <p:nvPr>
            <p:ph type="title"/>
          </p:nvPr>
        </p:nvSpPr>
        <p:spPr/>
        <p:txBody>
          <a:bodyPr/>
          <a:lstStyle/>
          <a:p>
            <a:r>
              <a:rPr lang="en-GB" dirty="0"/>
              <a:t>System structure – Gamification Module</a:t>
            </a:r>
          </a:p>
        </p:txBody>
      </p:sp>
      <p:sp>
        <p:nvSpPr>
          <p:cNvPr id="3" name="Content Placeholder 2">
            <a:extLst>
              <a:ext uri="{FF2B5EF4-FFF2-40B4-BE49-F238E27FC236}">
                <a16:creationId xmlns:a16="http://schemas.microsoft.com/office/drawing/2014/main" id="{B66FD13C-6A87-4FB5-AA56-2BEF75247E16}"/>
              </a:ext>
            </a:extLst>
          </p:cNvPr>
          <p:cNvSpPr>
            <a:spLocks noGrp="1"/>
          </p:cNvSpPr>
          <p:nvPr>
            <p:ph idx="1"/>
          </p:nvPr>
        </p:nvSpPr>
        <p:spPr/>
        <p:txBody>
          <a:bodyPr>
            <a:normAutofit/>
          </a:bodyPr>
          <a:lstStyle/>
          <a:p>
            <a:r>
              <a:rPr lang="en-US" sz="2400" dirty="0"/>
              <a:t>The gamification module will be implemented with forms on the web application to input the goals and pages to display the completed goals, streaks and users comparation.</a:t>
            </a:r>
          </a:p>
        </p:txBody>
      </p:sp>
    </p:spTree>
    <p:extLst>
      <p:ext uri="{BB962C8B-B14F-4D97-AF65-F5344CB8AC3E}">
        <p14:creationId xmlns:p14="http://schemas.microsoft.com/office/powerpoint/2010/main" val="1203159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C39E-81BC-493B-A0B1-5CC84380D398}"/>
              </a:ext>
            </a:extLst>
          </p:cNvPr>
          <p:cNvSpPr>
            <a:spLocks noGrp="1"/>
          </p:cNvSpPr>
          <p:nvPr>
            <p:ph type="title"/>
          </p:nvPr>
        </p:nvSpPr>
        <p:spPr/>
        <p:txBody>
          <a:bodyPr/>
          <a:lstStyle/>
          <a:p>
            <a:r>
              <a:rPr lang="en-GB" dirty="0"/>
              <a:t>conclusions</a:t>
            </a:r>
          </a:p>
        </p:txBody>
      </p:sp>
      <p:sp>
        <p:nvSpPr>
          <p:cNvPr id="3" name="Content Placeholder 2">
            <a:extLst>
              <a:ext uri="{FF2B5EF4-FFF2-40B4-BE49-F238E27FC236}">
                <a16:creationId xmlns:a16="http://schemas.microsoft.com/office/drawing/2014/main" id="{B66FD13C-6A87-4FB5-AA56-2BEF75247E16}"/>
              </a:ext>
            </a:extLst>
          </p:cNvPr>
          <p:cNvSpPr>
            <a:spLocks noGrp="1"/>
          </p:cNvSpPr>
          <p:nvPr>
            <p:ph idx="1"/>
          </p:nvPr>
        </p:nvSpPr>
        <p:spPr/>
        <p:txBody>
          <a:bodyPr>
            <a:normAutofit/>
          </a:bodyPr>
          <a:lstStyle/>
          <a:p>
            <a:pPr marL="0" indent="0">
              <a:buNone/>
            </a:pPr>
            <a:r>
              <a:rPr lang="en-US" sz="2400" dirty="0"/>
              <a:t>	As the world discuss a global epidemic of mental illness, campaigns or experiments to raise awareness about mental health care become important tools to make people reflect about their mental state and seek for help.</a:t>
            </a:r>
          </a:p>
          <a:p>
            <a:pPr marL="0" indent="0">
              <a:buNone/>
            </a:pPr>
            <a:r>
              <a:rPr lang="en-US" sz="2400" dirty="0"/>
              <a:t>	In this cases, awareness and prevention could play a main role on avoiding extreme mental health problems and affecting others on the same environment before seeking for professional help and changing lifestyle.</a:t>
            </a:r>
          </a:p>
          <a:p>
            <a:pPr marL="0" indent="0">
              <a:buNone/>
            </a:pPr>
            <a:endParaRPr lang="en-US" sz="2400" dirty="0"/>
          </a:p>
        </p:txBody>
      </p:sp>
    </p:spTree>
    <p:extLst>
      <p:ext uri="{BB962C8B-B14F-4D97-AF65-F5344CB8AC3E}">
        <p14:creationId xmlns:p14="http://schemas.microsoft.com/office/powerpoint/2010/main" val="1692091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C39E-81BC-493B-A0B1-5CC84380D398}"/>
              </a:ext>
            </a:extLst>
          </p:cNvPr>
          <p:cNvSpPr>
            <a:spLocks noGrp="1"/>
          </p:cNvSpPr>
          <p:nvPr>
            <p:ph type="title"/>
          </p:nvPr>
        </p:nvSpPr>
        <p:spPr/>
        <p:txBody>
          <a:bodyPr/>
          <a:lstStyle/>
          <a:p>
            <a:r>
              <a:rPr lang="en-GB" dirty="0"/>
              <a:t>Future work</a:t>
            </a:r>
          </a:p>
        </p:txBody>
      </p:sp>
      <p:sp>
        <p:nvSpPr>
          <p:cNvPr id="3" name="Content Placeholder 2">
            <a:extLst>
              <a:ext uri="{FF2B5EF4-FFF2-40B4-BE49-F238E27FC236}">
                <a16:creationId xmlns:a16="http://schemas.microsoft.com/office/drawing/2014/main" id="{B66FD13C-6A87-4FB5-AA56-2BEF75247E16}"/>
              </a:ext>
            </a:extLst>
          </p:cNvPr>
          <p:cNvSpPr>
            <a:spLocks noGrp="1"/>
          </p:cNvSpPr>
          <p:nvPr>
            <p:ph idx="1"/>
          </p:nvPr>
        </p:nvSpPr>
        <p:spPr/>
        <p:txBody>
          <a:bodyPr>
            <a:normAutofit/>
          </a:bodyPr>
          <a:lstStyle/>
          <a:p>
            <a:pPr marL="0" indent="0">
              <a:buNone/>
            </a:pPr>
            <a:r>
              <a:rPr lang="en-US" sz="2400" dirty="0"/>
              <a:t>	A next step on this project could be using complementing the input data with another sensors (like heart rate monitors, for example) and data from health APIs(like Apple Health).</a:t>
            </a:r>
          </a:p>
          <a:p>
            <a:pPr marL="0" indent="0">
              <a:buNone/>
            </a:pPr>
            <a:r>
              <a:rPr lang="en-US" sz="2400" dirty="0"/>
              <a:t>	Adding to that, a more deep research could be done on how to measure stress to add more complex and realistic rules to the intelligent agent.</a:t>
            </a:r>
          </a:p>
          <a:p>
            <a:pPr marL="0" indent="0">
              <a:buNone/>
            </a:pPr>
            <a:endParaRPr lang="en-US" sz="2400" dirty="0"/>
          </a:p>
        </p:txBody>
      </p:sp>
    </p:spTree>
    <p:extLst>
      <p:ext uri="{BB962C8B-B14F-4D97-AF65-F5344CB8AC3E}">
        <p14:creationId xmlns:p14="http://schemas.microsoft.com/office/powerpoint/2010/main" val="211403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B25B5-024C-4BAB-A029-3F96F4DC12BF}"/>
              </a:ext>
            </a:extLst>
          </p:cNvPr>
          <p:cNvSpPr>
            <a:spLocks noGrp="1"/>
          </p:cNvSpPr>
          <p:nvPr>
            <p:ph type="title"/>
          </p:nvPr>
        </p:nvSpPr>
        <p:spPr/>
        <p:txBody>
          <a:bodyPr/>
          <a:lstStyle/>
          <a:p>
            <a:r>
              <a:rPr lang="en-GB" dirty="0"/>
              <a:t>Goals</a:t>
            </a:r>
          </a:p>
        </p:txBody>
      </p:sp>
      <p:sp>
        <p:nvSpPr>
          <p:cNvPr id="4" name="Marcador de Posição de Conteúdo 2">
            <a:extLst>
              <a:ext uri="{FF2B5EF4-FFF2-40B4-BE49-F238E27FC236}">
                <a16:creationId xmlns:a16="http://schemas.microsoft.com/office/drawing/2014/main" id="{CC943CFF-3FE0-49EE-9A18-20689E20D96B}"/>
              </a:ext>
            </a:extLst>
          </p:cNvPr>
          <p:cNvSpPr>
            <a:spLocks noGrp="1"/>
          </p:cNvSpPr>
          <p:nvPr>
            <p:ph idx="1"/>
          </p:nvPr>
        </p:nvSpPr>
        <p:spPr>
          <a:xfrm>
            <a:off x="913795" y="2096064"/>
            <a:ext cx="10353762" cy="3695136"/>
          </a:xfrm>
        </p:spPr>
        <p:txBody>
          <a:bodyPr/>
          <a:lstStyle/>
          <a:p>
            <a:pPr marL="0" indent="0">
              <a:buNone/>
            </a:pPr>
            <a:r>
              <a:rPr lang="pt-PT" dirty="0"/>
              <a:t>	</a:t>
            </a:r>
          </a:p>
          <a:p>
            <a:pPr marL="0" indent="0" algn="ctr">
              <a:buNone/>
            </a:pPr>
            <a:r>
              <a:rPr lang="pt-PT" sz="3600" dirty="0" err="1"/>
              <a:t>The</a:t>
            </a:r>
            <a:r>
              <a:rPr lang="pt-PT" sz="3600" dirty="0"/>
              <a:t> </a:t>
            </a:r>
            <a:r>
              <a:rPr lang="pt-PT" sz="3600" dirty="0" err="1"/>
              <a:t>main</a:t>
            </a:r>
            <a:r>
              <a:rPr lang="pt-PT" sz="3600" dirty="0"/>
              <a:t> </a:t>
            </a:r>
            <a:r>
              <a:rPr lang="pt-PT" sz="3600" dirty="0" err="1"/>
              <a:t>goal</a:t>
            </a:r>
            <a:r>
              <a:rPr lang="pt-PT" sz="3600" dirty="0"/>
              <a:t> </a:t>
            </a:r>
            <a:r>
              <a:rPr lang="pt-PT" sz="3600" dirty="0" err="1"/>
              <a:t>of</a:t>
            </a:r>
            <a:r>
              <a:rPr lang="pt-PT" sz="3600" dirty="0"/>
              <a:t> </a:t>
            </a:r>
            <a:r>
              <a:rPr lang="pt-PT" sz="3600" dirty="0" err="1"/>
              <a:t>this</a:t>
            </a:r>
            <a:r>
              <a:rPr lang="pt-PT" sz="3600" dirty="0"/>
              <a:t> </a:t>
            </a:r>
            <a:r>
              <a:rPr lang="pt-PT" sz="3600" dirty="0" err="1"/>
              <a:t>project</a:t>
            </a:r>
            <a:r>
              <a:rPr lang="pt-PT" sz="3600" dirty="0"/>
              <a:t> </a:t>
            </a:r>
            <a:r>
              <a:rPr lang="pt-PT" sz="3600" dirty="0" err="1"/>
              <a:t>is</a:t>
            </a:r>
            <a:r>
              <a:rPr lang="pt-PT" sz="3600" dirty="0"/>
              <a:t> to </a:t>
            </a:r>
            <a:r>
              <a:rPr lang="pt-PT" sz="3600" dirty="0" err="1"/>
              <a:t>make</a:t>
            </a:r>
            <a:r>
              <a:rPr lang="pt-PT" sz="3600" dirty="0"/>
              <a:t> </a:t>
            </a:r>
            <a:r>
              <a:rPr lang="pt-PT" sz="3600" dirty="0" err="1"/>
              <a:t>people</a:t>
            </a:r>
            <a:r>
              <a:rPr lang="pt-PT" sz="3600" dirty="0"/>
              <a:t> </a:t>
            </a:r>
            <a:br>
              <a:rPr lang="pt-PT" sz="3600" dirty="0"/>
            </a:br>
            <a:r>
              <a:rPr lang="pt-PT" sz="3600" dirty="0" err="1"/>
              <a:t>reflect</a:t>
            </a:r>
            <a:r>
              <a:rPr lang="pt-PT" sz="3600" dirty="0"/>
              <a:t> </a:t>
            </a:r>
            <a:r>
              <a:rPr lang="pt-PT" sz="3600" dirty="0" err="1"/>
              <a:t>about</a:t>
            </a:r>
            <a:r>
              <a:rPr lang="pt-PT" sz="3600" dirty="0"/>
              <a:t> </a:t>
            </a:r>
            <a:r>
              <a:rPr lang="pt-PT" sz="3600" dirty="0" err="1"/>
              <a:t>their</a:t>
            </a:r>
            <a:r>
              <a:rPr lang="pt-PT" sz="3600" dirty="0"/>
              <a:t> </a:t>
            </a:r>
            <a:r>
              <a:rPr lang="pt-PT" sz="3600" dirty="0" err="1"/>
              <a:t>mood</a:t>
            </a:r>
            <a:r>
              <a:rPr lang="pt-PT" sz="3600" dirty="0"/>
              <a:t>.</a:t>
            </a:r>
          </a:p>
        </p:txBody>
      </p:sp>
    </p:spTree>
    <p:extLst>
      <p:ext uri="{BB962C8B-B14F-4D97-AF65-F5344CB8AC3E}">
        <p14:creationId xmlns:p14="http://schemas.microsoft.com/office/powerpoint/2010/main" val="2258457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05058-F151-40F9-90AD-F7D1FFA37700}"/>
              </a:ext>
            </a:extLst>
          </p:cNvPr>
          <p:cNvSpPr>
            <a:spLocks noGrp="1"/>
          </p:cNvSpPr>
          <p:nvPr>
            <p:ph type="title"/>
          </p:nvPr>
        </p:nvSpPr>
        <p:spPr/>
        <p:txBody>
          <a:bodyPr/>
          <a:lstStyle/>
          <a:p>
            <a:r>
              <a:rPr lang="en-GB" dirty="0"/>
              <a:t>GOALS</a:t>
            </a:r>
          </a:p>
        </p:txBody>
      </p:sp>
      <p:sp>
        <p:nvSpPr>
          <p:cNvPr id="4" name="Marcador de Posição de Conteúdo 2">
            <a:extLst>
              <a:ext uri="{FF2B5EF4-FFF2-40B4-BE49-F238E27FC236}">
                <a16:creationId xmlns:a16="http://schemas.microsoft.com/office/drawing/2014/main" id="{65F82C31-B5CA-4F16-9534-068FD40C1071}"/>
              </a:ext>
            </a:extLst>
          </p:cNvPr>
          <p:cNvSpPr>
            <a:spLocks noGrp="1"/>
          </p:cNvSpPr>
          <p:nvPr>
            <p:ph idx="1"/>
          </p:nvPr>
        </p:nvSpPr>
        <p:spPr>
          <a:xfrm>
            <a:off x="913795" y="2096064"/>
            <a:ext cx="10353762" cy="3695136"/>
          </a:xfrm>
        </p:spPr>
        <p:txBody>
          <a:bodyPr>
            <a:normAutofit/>
          </a:bodyPr>
          <a:lstStyle/>
          <a:p>
            <a:pPr marL="0" indent="0" algn="ctr">
              <a:buNone/>
            </a:pPr>
            <a:r>
              <a:rPr lang="pt-PT" sz="2800" dirty="0" err="1"/>
              <a:t>This</a:t>
            </a:r>
            <a:r>
              <a:rPr lang="pt-PT" sz="2800" dirty="0"/>
              <a:t> </a:t>
            </a:r>
            <a:r>
              <a:rPr lang="pt-PT" sz="2800" dirty="0" err="1"/>
              <a:t>project</a:t>
            </a:r>
            <a:r>
              <a:rPr lang="pt-PT" sz="2800" dirty="0"/>
              <a:t> </a:t>
            </a:r>
            <a:r>
              <a:rPr lang="pt-PT" sz="2800" dirty="0" err="1"/>
              <a:t>also</a:t>
            </a:r>
            <a:r>
              <a:rPr lang="pt-PT" sz="2800" dirty="0"/>
              <a:t> </a:t>
            </a:r>
            <a:r>
              <a:rPr lang="pt-PT" sz="2800" dirty="0" err="1"/>
              <a:t>aims</a:t>
            </a:r>
            <a:r>
              <a:rPr lang="pt-PT" sz="2800" dirty="0"/>
              <a:t> to </a:t>
            </a:r>
            <a:r>
              <a:rPr lang="pt-PT" sz="2800" dirty="0" err="1"/>
              <a:t>raise</a:t>
            </a:r>
            <a:r>
              <a:rPr lang="pt-PT" sz="2800" dirty="0"/>
              <a:t> </a:t>
            </a:r>
            <a:r>
              <a:rPr lang="pt-PT" sz="2800" dirty="0" err="1"/>
              <a:t>awareness</a:t>
            </a:r>
            <a:r>
              <a:rPr lang="pt-PT" sz="2800" dirty="0"/>
              <a:t> </a:t>
            </a:r>
            <a:r>
              <a:rPr lang="pt-PT" sz="2800" dirty="0" err="1"/>
              <a:t>about</a:t>
            </a:r>
            <a:r>
              <a:rPr lang="pt-PT" sz="2800" dirty="0"/>
              <a:t> </a:t>
            </a:r>
            <a:r>
              <a:rPr lang="pt-PT" sz="2800" dirty="0" err="1"/>
              <a:t>the</a:t>
            </a:r>
            <a:r>
              <a:rPr lang="pt-PT" sz="2800" dirty="0"/>
              <a:t> </a:t>
            </a:r>
            <a:r>
              <a:rPr lang="pt-PT" sz="2800" dirty="0" err="1"/>
              <a:t>importance</a:t>
            </a:r>
            <a:r>
              <a:rPr lang="pt-PT" sz="2800" dirty="0"/>
              <a:t> </a:t>
            </a:r>
            <a:r>
              <a:rPr lang="pt-PT" sz="2800" dirty="0" err="1"/>
              <a:t>of</a:t>
            </a:r>
            <a:r>
              <a:rPr lang="pt-PT" sz="2800" dirty="0"/>
              <a:t> mental </a:t>
            </a:r>
            <a:r>
              <a:rPr lang="pt-PT" sz="2800" dirty="0" err="1"/>
              <a:t>health</a:t>
            </a:r>
            <a:r>
              <a:rPr lang="pt-PT" sz="2800" dirty="0"/>
              <a:t> </a:t>
            </a:r>
            <a:r>
              <a:rPr lang="pt-PT" sz="2800" dirty="0" err="1"/>
              <a:t>checkups</a:t>
            </a:r>
            <a:r>
              <a:rPr lang="pt-PT" sz="2800" dirty="0"/>
              <a:t> </a:t>
            </a:r>
            <a:r>
              <a:rPr lang="pt-PT" sz="2800" dirty="0" err="1"/>
              <a:t>and</a:t>
            </a:r>
            <a:r>
              <a:rPr lang="pt-PT" sz="2800" dirty="0"/>
              <a:t> </a:t>
            </a:r>
            <a:r>
              <a:rPr lang="pt-PT" sz="2800" dirty="0" err="1"/>
              <a:t>lifestyle</a:t>
            </a:r>
            <a:r>
              <a:rPr lang="pt-PT" sz="2800" dirty="0"/>
              <a:t> </a:t>
            </a:r>
            <a:r>
              <a:rPr lang="pt-PT" sz="2800" dirty="0" err="1"/>
              <a:t>changes</a:t>
            </a:r>
            <a:r>
              <a:rPr lang="pt-PT" sz="2800" dirty="0"/>
              <a:t> to </a:t>
            </a:r>
            <a:r>
              <a:rPr lang="pt-PT" sz="2800" dirty="0" err="1"/>
              <a:t>prevent</a:t>
            </a:r>
            <a:r>
              <a:rPr lang="pt-PT" sz="2800" dirty="0"/>
              <a:t> extreme </a:t>
            </a:r>
            <a:r>
              <a:rPr lang="pt-PT" sz="2800" dirty="0" err="1"/>
              <a:t>psychological</a:t>
            </a:r>
            <a:r>
              <a:rPr lang="pt-PT" sz="2800" dirty="0"/>
              <a:t> </a:t>
            </a:r>
            <a:r>
              <a:rPr lang="pt-PT" sz="2800" dirty="0" err="1"/>
              <a:t>problems</a:t>
            </a:r>
            <a:r>
              <a:rPr lang="pt-PT" sz="2800" dirty="0"/>
              <a:t>.</a:t>
            </a:r>
          </a:p>
        </p:txBody>
      </p:sp>
    </p:spTree>
    <p:extLst>
      <p:ext uri="{BB962C8B-B14F-4D97-AF65-F5344CB8AC3E}">
        <p14:creationId xmlns:p14="http://schemas.microsoft.com/office/powerpoint/2010/main" val="42173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FFA1-F10D-402C-B892-79D99AE846AF}"/>
              </a:ext>
            </a:extLst>
          </p:cNvPr>
          <p:cNvSpPr>
            <a:spLocks noGrp="1"/>
          </p:cNvSpPr>
          <p:nvPr>
            <p:ph type="title"/>
          </p:nvPr>
        </p:nvSpPr>
        <p:spPr/>
        <p:txBody>
          <a:bodyPr/>
          <a:lstStyle/>
          <a:p>
            <a:r>
              <a:rPr lang="en-GB" dirty="0"/>
              <a:t>Goals</a:t>
            </a:r>
          </a:p>
        </p:txBody>
      </p:sp>
      <p:sp>
        <p:nvSpPr>
          <p:cNvPr id="3" name="Content Placeholder 2">
            <a:extLst>
              <a:ext uri="{FF2B5EF4-FFF2-40B4-BE49-F238E27FC236}">
                <a16:creationId xmlns:a16="http://schemas.microsoft.com/office/drawing/2014/main" id="{8BA9EC3D-8BC7-4725-992D-A5F274365D9D}"/>
              </a:ext>
            </a:extLst>
          </p:cNvPr>
          <p:cNvSpPr>
            <a:spLocks noGrp="1"/>
          </p:cNvSpPr>
          <p:nvPr>
            <p:ph idx="1"/>
          </p:nvPr>
        </p:nvSpPr>
        <p:spPr/>
        <p:txBody>
          <a:bodyPr>
            <a:normAutofit/>
          </a:bodyPr>
          <a:lstStyle/>
          <a:p>
            <a:r>
              <a:rPr lang="en-GB" sz="2800" dirty="0"/>
              <a:t>The first use case to be explored is going to be environments that people stay for extended periods of time. For example, their home and work environments.</a:t>
            </a:r>
          </a:p>
          <a:p>
            <a:r>
              <a:rPr lang="en-GB" sz="2800" dirty="0"/>
              <a:t>People tend to not be aware of the stress level raise on the environment they are in, so it’ll be interesting to make people reflect about a visual representation of the sounds patterns.</a:t>
            </a:r>
          </a:p>
        </p:txBody>
      </p:sp>
    </p:spTree>
    <p:extLst>
      <p:ext uri="{BB962C8B-B14F-4D97-AF65-F5344CB8AC3E}">
        <p14:creationId xmlns:p14="http://schemas.microsoft.com/office/powerpoint/2010/main" val="1787297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6926D-07A0-4AA5-A5AE-E657ADEC10A9}"/>
              </a:ext>
            </a:extLst>
          </p:cNvPr>
          <p:cNvSpPr>
            <a:spLocks noGrp="1"/>
          </p:cNvSpPr>
          <p:nvPr>
            <p:ph type="title"/>
          </p:nvPr>
        </p:nvSpPr>
        <p:spPr/>
        <p:txBody>
          <a:bodyPr/>
          <a:lstStyle/>
          <a:p>
            <a:r>
              <a:rPr lang="en-GB" dirty="0"/>
              <a:t>Main Functionalities</a:t>
            </a:r>
          </a:p>
        </p:txBody>
      </p:sp>
      <p:sp>
        <p:nvSpPr>
          <p:cNvPr id="3" name="Content Placeholder 2">
            <a:extLst>
              <a:ext uri="{FF2B5EF4-FFF2-40B4-BE49-F238E27FC236}">
                <a16:creationId xmlns:a16="http://schemas.microsoft.com/office/drawing/2014/main" id="{BC4A7A8C-942D-4C0B-A6E4-BB24323F4FEF}"/>
              </a:ext>
            </a:extLst>
          </p:cNvPr>
          <p:cNvSpPr>
            <a:spLocks noGrp="1"/>
          </p:cNvSpPr>
          <p:nvPr>
            <p:ph idx="1"/>
          </p:nvPr>
        </p:nvSpPr>
        <p:spPr/>
        <p:txBody>
          <a:bodyPr/>
          <a:lstStyle/>
          <a:p>
            <a:r>
              <a:rPr lang="en-GB" sz="3200" dirty="0"/>
              <a:t>Gather data that could represent the user’s mood;</a:t>
            </a:r>
          </a:p>
          <a:p>
            <a:r>
              <a:rPr lang="en-GB" sz="3200" dirty="0"/>
              <a:t>Creation of a visual representation of the input data, using generative art techniques;</a:t>
            </a:r>
            <a:br>
              <a:rPr lang="en-GB" sz="3200" dirty="0"/>
            </a:br>
            <a:r>
              <a:rPr lang="en-GB" sz="3200" dirty="0"/>
              <a:t>(This should translate this data into an meaningful output for the user reflection)</a:t>
            </a:r>
          </a:p>
          <a:p>
            <a:endParaRPr lang="en-GB" dirty="0"/>
          </a:p>
        </p:txBody>
      </p:sp>
    </p:spTree>
    <p:extLst>
      <p:ext uri="{BB962C8B-B14F-4D97-AF65-F5344CB8AC3E}">
        <p14:creationId xmlns:p14="http://schemas.microsoft.com/office/powerpoint/2010/main" val="3116909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27F9E-E495-44C6-860A-F0DCAAB50F91}"/>
              </a:ext>
            </a:extLst>
          </p:cNvPr>
          <p:cNvSpPr>
            <a:spLocks noGrp="1"/>
          </p:cNvSpPr>
          <p:nvPr>
            <p:ph type="title"/>
          </p:nvPr>
        </p:nvSpPr>
        <p:spPr/>
        <p:txBody>
          <a:bodyPr/>
          <a:lstStyle/>
          <a:p>
            <a:r>
              <a:rPr lang="en-GB" dirty="0"/>
              <a:t>Main Functionalities</a:t>
            </a:r>
          </a:p>
        </p:txBody>
      </p:sp>
      <p:sp>
        <p:nvSpPr>
          <p:cNvPr id="3" name="Content Placeholder 2">
            <a:extLst>
              <a:ext uri="{FF2B5EF4-FFF2-40B4-BE49-F238E27FC236}">
                <a16:creationId xmlns:a16="http://schemas.microsoft.com/office/drawing/2014/main" id="{292E9BA4-2A86-4A5A-81CB-991D2F1DDC6F}"/>
              </a:ext>
            </a:extLst>
          </p:cNvPr>
          <p:cNvSpPr>
            <a:spLocks noGrp="1"/>
          </p:cNvSpPr>
          <p:nvPr>
            <p:ph idx="1"/>
          </p:nvPr>
        </p:nvSpPr>
        <p:spPr/>
        <p:txBody>
          <a:bodyPr/>
          <a:lstStyle/>
          <a:p>
            <a:r>
              <a:rPr lang="en-GB" sz="2800" dirty="0"/>
              <a:t>Build an intelligent agent to determine the probability of an stressful pattern based on sound intermittency and maximum amplitude as others, using this output as another dimension on the creative output;</a:t>
            </a:r>
          </a:p>
          <a:p>
            <a:r>
              <a:rPr lang="en-GB" sz="2800" dirty="0"/>
              <a:t>Use gamification techniques to combine data from multiple environments and to define collaborative goals.</a:t>
            </a:r>
          </a:p>
          <a:p>
            <a:endParaRPr lang="en-GB" dirty="0"/>
          </a:p>
        </p:txBody>
      </p:sp>
    </p:spTree>
    <p:extLst>
      <p:ext uri="{BB962C8B-B14F-4D97-AF65-F5344CB8AC3E}">
        <p14:creationId xmlns:p14="http://schemas.microsoft.com/office/powerpoint/2010/main" val="346953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5F7A-9575-4BF4-827C-CCEB290CFF25}"/>
              </a:ext>
            </a:extLst>
          </p:cNvPr>
          <p:cNvSpPr>
            <a:spLocks noGrp="1"/>
          </p:cNvSpPr>
          <p:nvPr>
            <p:ph type="title"/>
          </p:nvPr>
        </p:nvSpPr>
        <p:spPr/>
        <p:txBody>
          <a:bodyPr/>
          <a:lstStyle/>
          <a:p>
            <a:r>
              <a:rPr lang="en-GB" dirty="0"/>
              <a:t>PRODUCT use case</a:t>
            </a:r>
          </a:p>
        </p:txBody>
      </p:sp>
      <p:graphicFrame>
        <p:nvGraphicFramePr>
          <p:cNvPr id="4" name="Content Placeholder 3">
            <a:extLst>
              <a:ext uri="{FF2B5EF4-FFF2-40B4-BE49-F238E27FC236}">
                <a16:creationId xmlns:a16="http://schemas.microsoft.com/office/drawing/2014/main" id="{1B8CB627-5033-4C6D-9AF7-3BCE845D9067}"/>
              </a:ext>
            </a:extLst>
          </p:cNvPr>
          <p:cNvGraphicFramePr>
            <a:graphicFrameLocks noGrp="1"/>
          </p:cNvGraphicFramePr>
          <p:nvPr>
            <p:ph idx="1"/>
            <p:extLst>
              <p:ext uri="{D42A27DB-BD31-4B8C-83A1-F6EECF244321}">
                <p14:modId xmlns:p14="http://schemas.microsoft.com/office/powerpoint/2010/main" val="86247400"/>
              </p:ext>
            </p:extLst>
          </p:nvPr>
        </p:nvGraphicFramePr>
        <p:xfrm>
          <a:off x="914400" y="2095500"/>
          <a:ext cx="10353675" cy="3695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9871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AD1EB-9344-45A9-B342-13708D75AD8F}"/>
              </a:ext>
            </a:extLst>
          </p:cNvPr>
          <p:cNvSpPr>
            <a:spLocks noGrp="1"/>
          </p:cNvSpPr>
          <p:nvPr>
            <p:ph type="title"/>
          </p:nvPr>
        </p:nvSpPr>
        <p:spPr/>
        <p:txBody>
          <a:bodyPr/>
          <a:lstStyle/>
          <a:p>
            <a:r>
              <a:rPr lang="en-GB" dirty="0"/>
              <a:t>System structure</a:t>
            </a:r>
          </a:p>
        </p:txBody>
      </p:sp>
      <p:graphicFrame>
        <p:nvGraphicFramePr>
          <p:cNvPr id="5" name="Content Placeholder 4">
            <a:extLst>
              <a:ext uri="{FF2B5EF4-FFF2-40B4-BE49-F238E27FC236}">
                <a16:creationId xmlns:a16="http://schemas.microsoft.com/office/drawing/2014/main" id="{265E8C2F-08EB-4349-8AE2-1053E276F04D}"/>
              </a:ext>
            </a:extLst>
          </p:cNvPr>
          <p:cNvGraphicFramePr>
            <a:graphicFrameLocks noGrp="1"/>
          </p:cNvGraphicFramePr>
          <p:nvPr>
            <p:ph idx="1"/>
            <p:extLst>
              <p:ext uri="{D42A27DB-BD31-4B8C-83A1-F6EECF244321}">
                <p14:modId xmlns:p14="http://schemas.microsoft.com/office/powerpoint/2010/main" val="2210648455"/>
              </p:ext>
            </p:extLst>
          </p:nvPr>
        </p:nvGraphicFramePr>
        <p:xfrm>
          <a:off x="914400" y="2095500"/>
          <a:ext cx="10353675" cy="3695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Rounded Corners 2">
            <a:extLst>
              <a:ext uri="{FF2B5EF4-FFF2-40B4-BE49-F238E27FC236}">
                <a16:creationId xmlns:a16="http://schemas.microsoft.com/office/drawing/2014/main" id="{B2F8F299-351D-4DF7-B474-F97629046AD4}"/>
              </a:ext>
            </a:extLst>
          </p:cNvPr>
          <p:cNvSpPr/>
          <p:nvPr/>
        </p:nvSpPr>
        <p:spPr>
          <a:xfrm>
            <a:off x="1305611" y="1935921"/>
            <a:ext cx="9570128" cy="4518145"/>
          </a:xfrm>
          <a:prstGeom prst="roundRect">
            <a:avLst/>
          </a:prstGeom>
          <a:solidFill>
            <a:schemeClr val="bg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7" name="Picture 6">
            <a:extLst>
              <a:ext uri="{FF2B5EF4-FFF2-40B4-BE49-F238E27FC236}">
                <a16:creationId xmlns:a16="http://schemas.microsoft.com/office/drawing/2014/main" id="{EC2B9C74-FDF7-4253-8FB8-6E325275FCC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02378" y="2361040"/>
            <a:ext cx="7776594" cy="3430160"/>
          </a:xfrm>
          <a:prstGeom prst="rect">
            <a:avLst/>
          </a:prstGeom>
        </p:spPr>
      </p:pic>
    </p:spTree>
    <p:extLst>
      <p:ext uri="{BB962C8B-B14F-4D97-AF65-F5344CB8AC3E}">
        <p14:creationId xmlns:p14="http://schemas.microsoft.com/office/powerpoint/2010/main" val="828201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DDBDF-5D88-4428-9E63-0AC10B305090}"/>
              </a:ext>
            </a:extLst>
          </p:cNvPr>
          <p:cNvSpPr>
            <a:spLocks noGrp="1"/>
          </p:cNvSpPr>
          <p:nvPr>
            <p:ph type="title"/>
          </p:nvPr>
        </p:nvSpPr>
        <p:spPr/>
        <p:txBody>
          <a:bodyPr/>
          <a:lstStyle/>
          <a:p>
            <a:r>
              <a:rPr lang="en-GB" dirty="0"/>
              <a:t>System structure - </a:t>
            </a:r>
            <a:r>
              <a:rPr lang="en-GB" dirty="0" err="1"/>
              <a:t>iOt</a:t>
            </a:r>
            <a:r>
              <a:rPr lang="en-GB" dirty="0"/>
              <a:t> module</a:t>
            </a:r>
          </a:p>
        </p:txBody>
      </p:sp>
      <p:sp>
        <p:nvSpPr>
          <p:cNvPr id="3" name="Content Placeholder 2">
            <a:extLst>
              <a:ext uri="{FF2B5EF4-FFF2-40B4-BE49-F238E27FC236}">
                <a16:creationId xmlns:a16="http://schemas.microsoft.com/office/drawing/2014/main" id="{A6950437-64E8-40B7-83FA-9994AAAC4CD8}"/>
              </a:ext>
            </a:extLst>
          </p:cNvPr>
          <p:cNvSpPr>
            <a:spLocks noGrp="1"/>
          </p:cNvSpPr>
          <p:nvPr>
            <p:ph idx="1"/>
          </p:nvPr>
        </p:nvSpPr>
        <p:spPr/>
        <p:txBody>
          <a:bodyPr>
            <a:normAutofit/>
          </a:bodyPr>
          <a:lstStyle/>
          <a:p>
            <a:r>
              <a:rPr lang="en-GB" sz="2400" dirty="0"/>
              <a:t>A sound sensor will get the sound amplitude readings from the environment. </a:t>
            </a:r>
          </a:p>
          <a:p>
            <a:r>
              <a:rPr lang="en-GB" sz="2400" dirty="0"/>
              <a:t>The amplitude readings will be grouped by a time period (few minutes) in the form of average and max amplitude.</a:t>
            </a:r>
          </a:p>
          <a:p>
            <a:r>
              <a:rPr lang="en-GB" sz="2400" dirty="0"/>
              <a:t>This data will be sent each time period to be stored on a server by HTTP requests.</a:t>
            </a:r>
          </a:p>
          <a:p>
            <a:r>
              <a:rPr lang="en-GB" sz="2400" dirty="0"/>
              <a:t>Will be used an Arduino board to read the data from the sensor, apply the grouping logic and make the request to the server.</a:t>
            </a:r>
          </a:p>
        </p:txBody>
      </p:sp>
    </p:spTree>
    <p:extLst>
      <p:ext uri="{BB962C8B-B14F-4D97-AF65-F5344CB8AC3E}">
        <p14:creationId xmlns:p14="http://schemas.microsoft.com/office/powerpoint/2010/main" val="1415828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3036</TotalTime>
  <Words>752</Words>
  <Application>Microsoft Office PowerPoint</Application>
  <PresentationFormat>Widescreen</PresentationFormat>
  <Paragraphs>53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inherit</vt:lpstr>
      <vt:lpstr>Damask</vt:lpstr>
      <vt:lpstr> Mood Picture </vt:lpstr>
      <vt:lpstr>Goals</vt:lpstr>
      <vt:lpstr>GOALS</vt:lpstr>
      <vt:lpstr>Goals</vt:lpstr>
      <vt:lpstr>Main Functionalities</vt:lpstr>
      <vt:lpstr>Main Functionalities</vt:lpstr>
      <vt:lpstr>PRODUCT use case</vt:lpstr>
      <vt:lpstr>System structure</vt:lpstr>
      <vt:lpstr>System structure - iOt module</vt:lpstr>
      <vt:lpstr>System structure - AI module</vt:lpstr>
      <vt:lpstr>System structure - AI module</vt:lpstr>
      <vt:lpstr>System structure – CC Module</vt:lpstr>
      <vt:lpstr>System structure – CC Module</vt:lpstr>
      <vt:lpstr>System structure – Gamification Module</vt:lpstr>
      <vt:lpstr>conclusions</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Mood Picture</dc:title>
  <dc:creator>Alan Nunes Caetano</dc:creator>
  <cp:lastModifiedBy>Alan Nunes Caetano</cp:lastModifiedBy>
  <cp:revision>26</cp:revision>
  <dcterms:created xsi:type="dcterms:W3CDTF">2021-10-17T14:35:19Z</dcterms:created>
  <dcterms:modified xsi:type="dcterms:W3CDTF">2021-11-29T19:02:27Z</dcterms:modified>
</cp:coreProperties>
</file>