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rompt Medium" charset="1" panose="00000600000000000000"/>
      <p:regular r:id="rId12"/>
    </p:embeddedFont>
    <p:embeddedFont>
      <p:font typeface="Prompt Medium Bold" charset="1" panose="00000700000000000000"/>
      <p:regular r:id="rId13"/>
    </p:embeddedFont>
    <p:embeddedFont>
      <p:font typeface="Prompt Medium Italics" charset="1" panose="00000600000000000000"/>
      <p:regular r:id="rId14"/>
    </p:embeddedFont>
    <p:embeddedFont>
      <p:font typeface="Prompt Medium Bold Italics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37051" y="303249"/>
            <a:ext cx="4944217" cy="117067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11508" y="3475748"/>
            <a:ext cx="11148996" cy="1533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>
                <a:solidFill>
                  <a:srgbClr val="E2EDF1"/>
                </a:solidFill>
                <a:latin typeface="Montserrat Classic Bold"/>
              </a:rPr>
              <a:t>MOOD PICTURE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1508" y="5504493"/>
            <a:ext cx="10107695" cy="51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pc="212" sz="2800">
                <a:solidFill>
                  <a:srgbClr val="E2EDF1"/>
                </a:solidFill>
                <a:latin typeface="Montserrat Classic"/>
              </a:rPr>
              <a:t>Project I - Masters in Creative Computing and AI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1508" y="6289431"/>
            <a:ext cx="10107695" cy="51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pc="212" sz="2800">
                <a:solidFill>
                  <a:srgbClr val="E2EDF1"/>
                </a:solidFill>
                <a:latin typeface="Montserrat Classic"/>
              </a:rPr>
              <a:t>Alan Nunes Caetano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9" id="9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73519" y="5788102"/>
            <a:ext cx="2722017" cy="18155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705423" y="2188632"/>
            <a:ext cx="2658209" cy="233535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298722" y="1019175"/>
            <a:ext cx="769055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IoT module</a:t>
            </a:r>
          </a:p>
        </p:txBody>
      </p:sp>
      <p:sp>
        <p:nvSpPr>
          <p:cNvPr name="AutoShape 9" id="9"/>
          <p:cNvSpPr/>
          <p:nvPr/>
        </p:nvSpPr>
        <p:spPr>
          <a:xfrm rot="12466">
            <a:off x="3245636" y="5119688"/>
            <a:ext cx="11796728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7393710" y="2742422"/>
            <a:ext cx="5261141" cy="121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Loudness Sensor LM2904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93710" y="6082010"/>
            <a:ext cx="5261141" cy="121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ESP32 module with Wi-Fi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2357" y="2853578"/>
            <a:ext cx="3672564" cy="457984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298722" y="1019175"/>
            <a:ext cx="769055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IoT module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1748" y="3949770"/>
            <a:ext cx="4207891" cy="2549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46"/>
              </a:lnSpc>
            </a:pPr>
            <a:r>
              <a:rPr lang="en-US" spc="-94" sz="2612">
                <a:solidFill>
                  <a:srgbClr val="FFFFFF"/>
                </a:solidFill>
                <a:latin typeface="Montserrat Classic"/>
              </a:rPr>
              <a:t>{</a:t>
            </a:r>
          </a:p>
          <a:p>
            <a:pPr>
              <a:lnSpc>
                <a:spcPts val="5146"/>
              </a:lnSpc>
            </a:pPr>
            <a:r>
              <a:rPr lang="en-US" spc="-94" sz="2612">
                <a:solidFill>
                  <a:srgbClr val="FFFFFF"/>
                </a:solidFill>
                <a:latin typeface="Montserrat Classic"/>
              </a:rPr>
              <a:t>   MaxAmplitude : Int,</a:t>
            </a:r>
          </a:p>
          <a:p>
            <a:pPr>
              <a:lnSpc>
                <a:spcPts val="5146"/>
              </a:lnSpc>
            </a:pPr>
            <a:r>
              <a:rPr lang="en-US" spc="-94" sz="2612">
                <a:solidFill>
                  <a:srgbClr val="FFFFFF"/>
                </a:solidFill>
                <a:latin typeface="Montserrat Classic"/>
              </a:rPr>
              <a:t>   AvgAmplitude : Int</a:t>
            </a:r>
          </a:p>
          <a:p>
            <a:pPr>
              <a:lnSpc>
                <a:spcPts val="5146"/>
              </a:lnSpc>
            </a:pPr>
            <a:r>
              <a:rPr lang="en-US" spc="-94" sz="2612">
                <a:solidFill>
                  <a:srgbClr val="FFFFFF"/>
                </a:solidFill>
                <a:latin typeface="Montserrat Classic"/>
              </a:rPr>
              <a:t>}</a:t>
            </a:r>
          </a:p>
        </p:txBody>
      </p:sp>
      <p:sp>
        <p:nvSpPr>
          <p:cNvPr name="AutoShape 9" id="9"/>
          <p:cNvSpPr/>
          <p:nvPr/>
        </p:nvSpPr>
        <p:spPr>
          <a:xfrm rot="-3889">
            <a:off x="5714288" y="5156533"/>
            <a:ext cx="6149401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96183" y="3200474"/>
            <a:ext cx="1891754" cy="259467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539736" y="5944438"/>
            <a:ext cx="2204646" cy="132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5"/>
              </a:lnSpc>
            </a:pPr>
            <a:r>
              <a:rPr lang="en-US" sz="3789">
                <a:solidFill>
                  <a:srgbClr val="E2EDF1"/>
                </a:solidFill>
                <a:latin typeface="Prompt Medium"/>
              </a:rPr>
              <a:t>Data storage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41709" y="4318969"/>
            <a:ext cx="5261141" cy="61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HTTP Post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14841" y="2566137"/>
            <a:ext cx="1631773" cy="203489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61737" y="5694526"/>
            <a:ext cx="1337980" cy="171535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86700" y="3157060"/>
            <a:ext cx="2514600" cy="20574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298722" y="1019175"/>
            <a:ext cx="769055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AI module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6774" y="3052107"/>
            <a:ext cx="1869626" cy="113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6"/>
              </a:lnSpc>
            </a:pPr>
            <a:r>
              <a:rPr lang="en-US" spc="-41" sz="1160">
                <a:solidFill>
                  <a:srgbClr val="FFFFFF"/>
                </a:solidFill>
                <a:latin typeface="Montserrat Classic"/>
              </a:rPr>
              <a:t>{</a:t>
            </a:r>
          </a:p>
          <a:p>
            <a:pPr>
              <a:lnSpc>
                <a:spcPts val="2286"/>
              </a:lnSpc>
            </a:pPr>
            <a:r>
              <a:rPr lang="en-US" spc="-41" sz="1160">
                <a:solidFill>
                  <a:srgbClr val="FFFFFF"/>
                </a:solidFill>
                <a:latin typeface="Montserrat Classic"/>
              </a:rPr>
              <a:t>   MaxAmplitude : Int,</a:t>
            </a:r>
          </a:p>
          <a:p>
            <a:pPr>
              <a:lnSpc>
                <a:spcPts val="2286"/>
              </a:lnSpc>
            </a:pPr>
            <a:r>
              <a:rPr lang="en-US" spc="-41" sz="1160">
                <a:solidFill>
                  <a:srgbClr val="FFFFFF"/>
                </a:solidFill>
                <a:latin typeface="Montserrat Classic"/>
              </a:rPr>
              <a:t>   AvgAmplitude : Int</a:t>
            </a:r>
          </a:p>
          <a:p>
            <a:pPr>
              <a:lnSpc>
                <a:spcPts val="2286"/>
              </a:lnSpc>
            </a:pPr>
            <a:r>
              <a:rPr lang="en-US" spc="-41" sz="1160">
                <a:solidFill>
                  <a:srgbClr val="FFFFFF"/>
                </a:solidFill>
                <a:latin typeface="Montserrat Classic"/>
              </a:rPr>
              <a:t>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2380" y="5975156"/>
            <a:ext cx="1880188" cy="119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624">
                <a:solidFill>
                  <a:srgbClr val="E2EDF1"/>
                </a:solidFill>
                <a:latin typeface="Montserrat Classic"/>
              </a:rPr>
              <a:t>User's mood perception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2380" y="3006532"/>
            <a:ext cx="1880188" cy="79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2624">
                <a:solidFill>
                  <a:srgbClr val="E2EDF1"/>
                </a:solidFill>
                <a:latin typeface="Montserrat Classic"/>
              </a:rPr>
              <a:t>Sensor readings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37046" y="5521795"/>
            <a:ext cx="2213907" cy="137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E2EDF1"/>
                </a:solidFill>
                <a:latin typeface="Prompt Medium"/>
              </a:rPr>
              <a:t>Intelligent agent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E2EDF1"/>
                </a:solidFill>
                <a:latin typeface="Prompt Medium"/>
              </a:rPr>
              <a:t>(Tau Prolog)</a:t>
            </a:r>
          </a:p>
        </p:txBody>
      </p:sp>
      <p:sp>
        <p:nvSpPr>
          <p:cNvPr name="AutoShape 14" id="14"/>
          <p:cNvSpPr/>
          <p:nvPr/>
        </p:nvSpPr>
        <p:spPr>
          <a:xfrm rot="465525">
            <a:off x="4636504" y="3737724"/>
            <a:ext cx="2847982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-1303462">
            <a:off x="4374861" y="5747825"/>
            <a:ext cx="3471237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0">
            <a:off x="10751128" y="4307768"/>
            <a:ext cx="1946880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12989278" y="3349582"/>
            <a:ext cx="4013733" cy="188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E2EDF1"/>
                </a:solidFill>
                <a:latin typeface="Prompt Medium"/>
              </a:rPr>
              <a:t>Stress indicator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98722" y="1019175"/>
            <a:ext cx="769055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AI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1454" y="5086350"/>
            <a:ext cx="15977846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E2EDF1"/>
                </a:solidFill>
                <a:latin typeface="Prompt Medium"/>
              </a:rPr>
              <a:t>"All measures consider the frequency content of the sounds, the overall sound pressure levels and the variation of these levels with time."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42841" y="7333685"/>
            <a:ext cx="14363705" cy="993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7"/>
              </a:lnSpc>
            </a:pPr>
            <a:r>
              <a:rPr lang="en-US" spc="27" sz="2704">
                <a:solidFill>
                  <a:srgbClr val="E2EDF1"/>
                </a:solidFill>
                <a:latin typeface="Montserrat Classic"/>
              </a:rPr>
              <a:t>World Health Organization. (1999, April). "Guideline for community noise".</a:t>
            </a:r>
          </a:p>
          <a:p>
            <a:pPr>
              <a:lnSpc>
                <a:spcPts val="4057"/>
              </a:lnSpc>
            </a:pPr>
            <a:r>
              <a:rPr lang="en-US" spc="27" sz="2704">
                <a:solidFill>
                  <a:srgbClr val="E2EDF1"/>
                </a:solidFill>
                <a:latin typeface="Montserrat Classic"/>
              </a:rPr>
              <a:t>Retrieved from https://www.who.int/docstore/peh/noise/Comnoise-1.pdf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454" y="2576692"/>
            <a:ext cx="15725092" cy="177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2EDF1"/>
                </a:solidFill>
                <a:latin typeface="Prompt Medium"/>
              </a:rPr>
              <a:t>"The capacity of a noise to induce annoyance depends upon its physical characteristics, including the sound pressure level, spectral characteristics and variations of these properties with time. "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98722" y="1019175"/>
            <a:ext cx="769055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AI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1454" y="2567167"/>
            <a:ext cx="15725092" cy="636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E2EDF1"/>
                </a:solidFill>
                <a:latin typeface="Prompt Medium"/>
              </a:rPr>
              <a:t>Rules to stressful periods perception: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1454" y="3768682"/>
            <a:ext cx="15725092" cy="39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06" indent="-410203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E2EDF1"/>
                </a:solidFill>
                <a:latin typeface="Prompt Medium"/>
              </a:rPr>
              <a:t>Sound intermittency (Max / Average amplitude);</a:t>
            </a:r>
          </a:p>
          <a:p>
            <a:pPr marL="820406" indent="-410203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E2EDF1"/>
                </a:solidFill>
                <a:latin typeface="Prompt Medium"/>
              </a:rPr>
              <a:t>Calibration of sensibility with the user input;</a:t>
            </a:r>
          </a:p>
          <a:p>
            <a:pPr marL="820406" indent="-410203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E2EDF1"/>
                </a:solidFill>
                <a:latin typeface="Prompt Medium"/>
              </a:rPr>
              <a:t>Residual stress calculated with 5 last periods:</a:t>
            </a:r>
          </a:p>
          <a:p>
            <a:pPr marL="1640812" indent="-546937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E2EDF1"/>
                </a:solidFill>
                <a:latin typeface="Prompt Medium"/>
              </a:rPr>
              <a:t>on the 3 consecutive last periods being stressful;</a:t>
            </a:r>
          </a:p>
          <a:p>
            <a:pPr marL="1640812" indent="-546937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E2EDF1"/>
                </a:solidFill>
                <a:latin typeface="Prompt Medium"/>
              </a:rPr>
              <a:t>on the 5 last periods being intermittent;</a:t>
            </a:r>
          </a:p>
          <a:p>
            <a:pPr marL="1640812" indent="-546937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E2EDF1"/>
                </a:solidFill>
                <a:latin typeface="Prompt Medium"/>
              </a:rPr>
              <a:t>on the 5 last periods having 4 stress periods.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45825" y="606371"/>
            <a:ext cx="14196349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Creative Computing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766417"/>
            <a:ext cx="8115300" cy="475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3" indent="-561336" lvl="1">
              <a:lnSpc>
                <a:spcPts val="6239"/>
              </a:lnSpc>
              <a:buFont typeface="Arial"/>
              <a:buChar char="•"/>
            </a:pPr>
            <a:r>
              <a:rPr lang="en-US" sz="5199">
                <a:solidFill>
                  <a:srgbClr val="E2EDF1"/>
                </a:solidFill>
                <a:latin typeface="Montserrat Classic"/>
              </a:rPr>
              <a:t>Generative art;</a:t>
            </a:r>
          </a:p>
          <a:p>
            <a:pPr>
              <a:lnSpc>
                <a:spcPts val="6239"/>
              </a:lnSpc>
            </a:pPr>
          </a:p>
          <a:p>
            <a:pPr marL="1122673" indent="-561336" lvl="1">
              <a:lnSpc>
                <a:spcPts val="6239"/>
              </a:lnSpc>
              <a:buFont typeface="Arial"/>
              <a:buChar char="•"/>
            </a:pPr>
            <a:r>
              <a:rPr lang="en-US" sz="5199">
                <a:solidFill>
                  <a:srgbClr val="E2EDF1"/>
                </a:solidFill>
                <a:latin typeface="Montserrat Classic"/>
              </a:rPr>
              <a:t>p5.js library;</a:t>
            </a:r>
          </a:p>
          <a:p>
            <a:pPr>
              <a:lnSpc>
                <a:spcPts val="6239"/>
              </a:lnSpc>
            </a:pPr>
          </a:p>
          <a:p>
            <a:pPr marL="1122673" indent="-561336" lvl="1">
              <a:lnSpc>
                <a:spcPts val="6239"/>
              </a:lnSpc>
              <a:buFont typeface="Arial"/>
              <a:buChar char="•"/>
            </a:pPr>
            <a:r>
              <a:rPr lang="en-US" sz="5199">
                <a:solidFill>
                  <a:srgbClr val="E2EDF1"/>
                </a:solidFill>
                <a:latin typeface="Montserrat Classic"/>
              </a:rPr>
              <a:t>Particle system.</a:t>
            </a:r>
          </a:p>
          <a:p>
            <a:pPr>
              <a:lnSpc>
                <a:spcPts val="623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45825" y="606371"/>
            <a:ext cx="14196349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Creative Computing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52343" y="2330521"/>
            <a:ext cx="9238127" cy="548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Environment mood in 2 dimensions:</a:t>
            </a:r>
          </a:p>
          <a:p>
            <a:pPr>
              <a:lnSpc>
                <a:spcPts val="4799"/>
              </a:lnSpc>
            </a:pP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Stress indicator defines the particle's temperature;</a:t>
            </a:r>
          </a:p>
          <a:p>
            <a:pPr>
              <a:lnSpc>
                <a:spcPts val="4799"/>
              </a:lnSpc>
            </a:pP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Max amplitude defines the particle's dispersion speed.</a:t>
            </a:r>
          </a:p>
          <a:p>
            <a:pPr>
              <a:lnSpc>
                <a:spcPts val="4799"/>
              </a:lnSpc>
            </a:pPr>
          </a:p>
          <a:p>
            <a:pPr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AutoShape 6" id="6"/>
          <p:cNvSpPr/>
          <p:nvPr/>
        </p:nvSpPr>
        <p:spPr>
          <a:xfrm rot="-5178">
            <a:off x="3530719" y="5349961"/>
            <a:ext cx="10874428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89780" y="3608284"/>
            <a:ext cx="3385435" cy="51089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200663" y="1019175"/>
            <a:ext cx="9886673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Gamification module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07477" y="3552026"/>
            <a:ext cx="6697700" cy="61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Good mood streak.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04594" y="6500248"/>
            <a:ext cx="10478811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* It was decided that the gamification will be restricted to an individual streak due to the theme subjectivity.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200663" y="255826"/>
            <a:ext cx="9886673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Demonstration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0761" y="2508293"/>
            <a:ext cx="6166594" cy="411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542323" y="1291176"/>
            <a:ext cx="929223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Conclusions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42320" y="2672594"/>
            <a:ext cx="9716980" cy="522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Importance of raising awareness about noise pollution indoors;</a:t>
            </a:r>
          </a:p>
          <a:p>
            <a:pPr>
              <a:lnSpc>
                <a:spcPts val="5999"/>
              </a:lnSpc>
            </a:pPr>
          </a:p>
          <a:p>
            <a:pPr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Make people reflect;</a:t>
            </a:r>
          </a:p>
          <a:p>
            <a:pPr>
              <a:lnSpc>
                <a:spcPts val="5999"/>
              </a:lnSpc>
            </a:pPr>
          </a:p>
          <a:p>
            <a:pPr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Try to encourage changes on the environment and behaviour.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603507"/>
            <a:ext cx="5923631" cy="536829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905506" y="866272"/>
            <a:ext cx="8752124" cy="6842762"/>
            <a:chOff x="0" y="0"/>
            <a:chExt cx="11669498" cy="912368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4" y="-9525"/>
              <a:ext cx="11669494" cy="1419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E2EDF1"/>
                  </a:solidFill>
                  <a:latin typeface="Montserrat Classic Bold"/>
                </a:rPr>
                <a:t>Goals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24139"/>
              <a:ext cx="11669498" cy="799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4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070225"/>
              <a:ext cx="11669498" cy="6053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49"/>
                </a:lnSpc>
              </a:pPr>
              <a:r>
                <a:rPr lang="en-US" spc="48" sz="4899">
                  <a:solidFill>
                    <a:srgbClr val="E2EDF1"/>
                  </a:solidFill>
                  <a:latin typeface="Montserrat Classic"/>
                </a:rPr>
                <a:t>The main goal of this project is to make people </a:t>
              </a:r>
              <a:r>
                <a:rPr lang="en-US" spc="30" sz="4899">
                  <a:solidFill>
                    <a:srgbClr val="E2EDF1"/>
                  </a:solidFill>
                  <a:latin typeface="Arimo"/>
                </a:rPr>
                <a:t>reflect about the mood of their environment perceived through sounds.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542320" y="2672594"/>
            <a:ext cx="9716980" cy="529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Include more sensors;</a:t>
            </a:r>
          </a:p>
          <a:p>
            <a:pPr>
              <a:lnSpc>
                <a:spcPts val="5999"/>
              </a:lnSpc>
            </a:pPr>
          </a:p>
          <a:p>
            <a:pPr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Add data from health APIs (like Apple Health);</a:t>
            </a:r>
          </a:p>
          <a:p>
            <a:pPr>
              <a:lnSpc>
                <a:spcPts val="5999"/>
              </a:lnSpc>
            </a:pPr>
          </a:p>
          <a:p>
            <a:pPr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E2EDF1"/>
                </a:solidFill>
                <a:latin typeface="Montserrat Classic"/>
              </a:rPr>
              <a:t>Improve the intelligent agent with experts knowledge.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0904" y="1680481"/>
            <a:ext cx="4382612" cy="613342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542323" y="1291176"/>
            <a:ext cx="929223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Future work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3876" y="2552774"/>
            <a:ext cx="4114800" cy="411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530489" y="4067324"/>
            <a:ext cx="929223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603507"/>
            <a:ext cx="5923631" cy="536829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018319" y="1164114"/>
            <a:ext cx="7816239" cy="108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3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018316" y="2545519"/>
            <a:ext cx="7816242" cy="63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79701" y="866775"/>
            <a:ext cx="8069534" cy="578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12"/>
              </a:lnSpc>
            </a:pPr>
            <a:r>
              <a:rPr lang="en-US" spc="51" sz="5141">
                <a:solidFill>
                  <a:srgbClr val="E2EDF1"/>
                </a:solidFill>
                <a:latin typeface="Montserrat Classic"/>
              </a:rPr>
              <a:t>"The growth in noise pollution is unsustainable because it involves direct, as well as cumulative, adverse health effects."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46994" y="7172508"/>
            <a:ext cx="15571998" cy="107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8"/>
              </a:lnSpc>
            </a:pPr>
            <a:r>
              <a:rPr lang="en-US" spc="29" sz="2932">
                <a:solidFill>
                  <a:srgbClr val="E2EDF1"/>
                </a:solidFill>
                <a:latin typeface="Montserrat Classic"/>
              </a:rPr>
              <a:t>World Health Organization. (1999, April). "Guideline for community noise".</a:t>
            </a:r>
          </a:p>
          <a:p>
            <a:pPr>
              <a:lnSpc>
                <a:spcPts val="4398"/>
              </a:lnSpc>
            </a:pPr>
            <a:r>
              <a:rPr lang="en-US" spc="29" sz="2932">
                <a:solidFill>
                  <a:srgbClr val="E2EDF1"/>
                </a:solidFill>
                <a:latin typeface="Montserrat Classic"/>
              </a:rPr>
              <a:t>Retrieved from https://www.who.int/docstore/peh/noise/Comnoise-1.pdf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863107"/>
            <a:ext cx="5252212" cy="498303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44003" y="1019175"/>
            <a:ext cx="769055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Use case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3" y="2317957"/>
            <a:ext cx="7690558" cy="744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pc="43" sz="4399">
                <a:solidFill>
                  <a:srgbClr val="E2EDF1"/>
                </a:solidFill>
                <a:latin typeface="Montserrat Classic"/>
              </a:rPr>
              <a:t>The first use case to be explored is collective environments.</a:t>
            </a:r>
          </a:p>
          <a:p>
            <a:pPr>
              <a:lnSpc>
                <a:spcPts val="6599"/>
              </a:lnSpc>
            </a:pPr>
          </a:p>
          <a:p>
            <a:pPr marL="949952" indent="-474976" lvl="1">
              <a:lnSpc>
                <a:spcPts val="9459"/>
              </a:lnSpc>
              <a:buFont typeface="Arial"/>
              <a:buChar char="•"/>
            </a:pPr>
            <a:r>
              <a:rPr lang="en-US" spc="43" sz="4399">
                <a:solidFill>
                  <a:srgbClr val="E2EDF1"/>
                </a:solidFill>
                <a:latin typeface="Montserrat Classic"/>
              </a:rPr>
              <a:t>Workplaces</a:t>
            </a:r>
          </a:p>
          <a:p>
            <a:pPr marL="949952" indent="-474976" lvl="1">
              <a:lnSpc>
                <a:spcPts val="9459"/>
              </a:lnSpc>
              <a:buFont typeface="Arial"/>
              <a:buChar char="•"/>
            </a:pPr>
            <a:r>
              <a:rPr lang="en-US" spc="43" sz="4399">
                <a:solidFill>
                  <a:srgbClr val="E2EDF1"/>
                </a:solidFill>
                <a:latin typeface="Montserrat Classic"/>
              </a:rPr>
              <a:t>Home</a:t>
            </a:r>
          </a:p>
          <a:p>
            <a:pPr>
              <a:lnSpc>
                <a:spcPts val="5999"/>
              </a:lnSpc>
            </a:pPr>
          </a:p>
          <a:p>
            <a:pPr>
              <a:lnSpc>
                <a:spcPts val="77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0386" y="3144769"/>
            <a:ext cx="980015" cy="104256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98972" y="3144769"/>
            <a:ext cx="1368527" cy="104256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839223" y="3068180"/>
            <a:ext cx="1191267" cy="119574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06744" y="3093545"/>
            <a:ext cx="1100158" cy="117038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32511" y="2942660"/>
            <a:ext cx="2526789" cy="1539044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-8579621">
            <a:off x="6989946" y="3655032"/>
            <a:ext cx="1733753" cy="0"/>
          </a:xfrm>
          <a:prstGeom prst="line">
            <a:avLst/>
          </a:prstGeom>
          <a:ln cap="rnd" w="114300">
            <a:solidFill>
              <a:srgbClr val="F79A9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10272" y="3144769"/>
            <a:ext cx="1368527" cy="104256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974086" y="3190898"/>
            <a:ext cx="1368527" cy="104256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89278" y="3237027"/>
            <a:ext cx="1368527" cy="104256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53112" y="2738995"/>
            <a:ext cx="1590134" cy="203863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38583" y="3587870"/>
            <a:ext cx="2314644" cy="340884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5298722" y="1019175"/>
            <a:ext cx="769055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Use case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5320" y="5259831"/>
            <a:ext cx="205014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E2EDF1"/>
                </a:solidFill>
                <a:latin typeface="Montserrat Classic"/>
              </a:rPr>
              <a:t>The sensor is turned on.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39560" y="5259831"/>
            <a:ext cx="223452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E2EDF1"/>
                </a:solidFill>
                <a:latin typeface="Montserrat Classic"/>
              </a:rPr>
              <a:t>The sensor is turned off.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218156" y="5498402"/>
            <a:ext cx="3555500" cy="913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7"/>
              </a:lnSpc>
            </a:pPr>
            <a:r>
              <a:rPr lang="en-US" sz="2997">
                <a:solidFill>
                  <a:srgbClr val="E2EDF1"/>
                </a:solidFill>
                <a:latin typeface="Montserrat Classic"/>
              </a:rPr>
              <a:t>Animation is generated.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30916" y="5259831"/>
            <a:ext cx="223452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E2EDF1"/>
                </a:solidFill>
                <a:latin typeface="Montserrat Classic"/>
              </a:rPr>
              <a:t>User's mood perception.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62101" y="5259831"/>
            <a:ext cx="254551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E2EDF1"/>
                </a:solidFill>
                <a:latin typeface="Montserrat Classic"/>
              </a:rPr>
              <a:t>The users share the environment.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30725" y="2834508"/>
            <a:ext cx="2051772" cy="192866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40207" y="2964288"/>
            <a:ext cx="1226513" cy="1798885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-5178">
            <a:off x="3530719" y="5349961"/>
            <a:ext cx="10874428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64883" y="5679875"/>
            <a:ext cx="2035230" cy="190941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298722" y="1019175"/>
            <a:ext cx="769055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Functionalities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2940568"/>
            <a:ext cx="5261141" cy="181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Gather data that could represent the environment mood.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36" y="6020697"/>
            <a:ext cx="5261141" cy="121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Generative art as a meaningful output.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AutoShape 6" id="6"/>
          <p:cNvSpPr/>
          <p:nvPr/>
        </p:nvSpPr>
        <p:spPr>
          <a:xfrm rot="-5178">
            <a:off x="3530719" y="5349961"/>
            <a:ext cx="10874428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5341" b="37712"/>
          <a:stretch>
            <a:fillRect/>
          </a:stretch>
        </p:blipFill>
        <p:spPr>
          <a:xfrm flipH="false" flipV="false" rot="0">
            <a:off x="4284116" y="5900276"/>
            <a:ext cx="2596765" cy="177299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28660" y="2723273"/>
            <a:ext cx="1907676" cy="228091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298722" y="1019175"/>
            <a:ext cx="7690555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Functionalities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87168" y="3249846"/>
            <a:ext cx="6117973" cy="1218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Stress perception as an AI processed output.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053721"/>
            <a:ext cx="5261141" cy="241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966">
                <a:solidFill>
                  <a:srgbClr val="E2EDF1"/>
                </a:solidFill>
                <a:latin typeface="Montserrat Classic"/>
              </a:rPr>
              <a:t>Individual streak to incentive self improvement.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01155" y="1996278"/>
            <a:ext cx="2526789" cy="153904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07227" y="2595358"/>
            <a:ext cx="2314644" cy="34088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11275" y="5707631"/>
            <a:ext cx="798221" cy="117072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81057" y="3750498"/>
            <a:ext cx="1197996" cy="164313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8922" y="1562026"/>
            <a:ext cx="1822929" cy="182292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298722" y="1019175"/>
            <a:ext cx="8202432" cy="107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System structure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94684" y="3939612"/>
            <a:ext cx="1157128" cy="138352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866295" y="5516867"/>
            <a:ext cx="2213907" cy="83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E2EDF1"/>
                </a:solidFill>
                <a:latin typeface="Prompt Medium"/>
              </a:rPr>
              <a:t>Intelligent agent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81983" y="5498330"/>
            <a:ext cx="1396142" cy="83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E2EDF1"/>
                </a:solidFill>
                <a:latin typeface="Prompt Medium"/>
              </a:rPr>
              <a:t>Data storage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8041" y="6880350"/>
            <a:ext cx="1204690" cy="74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E2EDF1"/>
                </a:solidFill>
                <a:latin typeface="Prompt Medium"/>
              </a:rPr>
              <a:t>Sound sensor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8922" y="3439171"/>
            <a:ext cx="1822929" cy="40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E2EDF1"/>
                </a:solidFill>
                <a:latin typeface="Prompt Medium"/>
              </a:rPr>
              <a:t>User input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1155" y="3497222"/>
            <a:ext cx="2526789" cy="83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E2EDF1"/>
                </a:solidFill>
                <a:latin typeface="Prompt Medium"/>
              </a:rPr>
              <a:t>Generative output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5341" b="37712"/>
          <a:stretch>
            <a:fillRect/>
          </a:stretch>
        </p:blipFill>
        <p:spPr>
          <a:xfrm flipH="false" flipV="false" rot="0">
            <a:off x="12922174" y="5323135"/>
            <a:ext cx="2260291" cy="1543261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2753937" y="6889875"/>
            <a:ext cx="2596765" cy="81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E2EDF1"/>
                </a:solidFill>
                <a:latin typeface="Prompt Medium"/>
              </a:rPr>
              <a:t>Good results streaks.</a:t>
            </a:r>
          </a:p>
        </p:txBody>
      </p:sp>
      <p:sp>
        <p:nvSpPr>
          <p:cNvPr name="AutoShape 20" id="20"/>
          <p:cNvSpPr/>
          <p:nvPr/>
        </p:nvSpPr>
        <p:spPr>
          <a:xfrm rot="-1513003">
            <a:off x="3641448" y="6235503"/>
            <a:ext cx="1666679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1728642">
            <a:off x="3591010" y="3270048"/>
            <a:ext cx="1835791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47713">
            <a:off x="7380862" y="4609188"/>
            <a:ext cx="1484975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-1503663">
            <a:off x="10632722" y="3840708"/>
            <a:ext cx="2694438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601477">
            <a:off x="10654776" y="5546745"/>
            <a:ext cx="1965100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650" y="7409885"/>
            <a:ext cx="19812000" cy="3105715"/>
            <a:chOff x="0" y="0"/>
            <a:chExt cx="26416000" cy="414095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875286" y="1240688"/>
              <a:ext cx="3899914" cy="157946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19452659" y="0"/>
              <a:ext cx="6963341" cy="2820153"/>
            </a:xfrm>
            <a:prstGeom prst="rect">
              <a:avLst/>
            </a:prstGeom>
          </p:spPr>
        </p:pic>
        <p:sp>
          <p:nvSpPr>
            <p:cNvPr name="AutoShape 5" id="5"/>
            <p:cNvSpPr/>
            <p:nvPr/>
          </p:nvSpPr>
          <p:spPr>
            <a:xfrm rot="0">
              <a:off x="0" y="2464553"/>
              <a:ext cx="25120600" cy="1676400"/>
            </a:xfrm>
            <a:prstGeom prst="rect">
              <a:avLst/>
            </a:prstGeom>
            <a:solidFill>
              <a:srgbClr val="6BD4C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98722" y="1019175"/>
            <a:ext cx="769055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2EDF1"/>
                </a:solidFill>
                <a:latin typeface="Montserrat Classic Bold"/>
              </a:rPr>
              <a:t>Modules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60243" y="2647712"/>
            <a:ext cx="13396214" cy="562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613795" indent="-806897" lvl="1">
              <a:lnSpc>
                <a:spcPts val="11212"/>
              </a:lnSpc>
              <a:buFont typeface="Arial"/>
              <a:buChar char="•"/>
            </a:pPr>
            <a:r>
              <a:rPr lang="en-US" sz="7474">
                <a:solidFill>
                  <a:srgbClr val="E2EDF1"/>
                </a:solidFill>
                <a:latin typeface="Montserrat Classic"/>
              </a:rPr>
              <a:t>IoT</a:t>
            </a:r>
          </a:p>
          <a:p>
            <a:pPr marL="1613795" indent="-806897" lvl="1">
              <a:lnSpc>
                <a:spcPts val="11212"/>
              </a:lnSpc>
              <a:buFont typeface="Arial"/>
              <a:buChar char="•"/>
            </a:pPr>
            <a:r>
              <a:rPr lang="en-US" sz="7474">
                <a:solidFill>
                  <a:srgbClr val="E2EDF1"/>
                </a:solidFill>
                <a:latin typeface="Montserrat Classic"/>
              </a:rPr>
              <a:t>AI</a:t>
            </a:r>
          </a:p>
          <a:p>
            <a:pPr marL="1613795" indent="-806897" lvl="1">
              <a:lnSpc>
                <a:spcPts val="11212"/>
              </a:lnSpc>
              <a:buFont typeface="Arial"/>
              <a:buChar char="•"/>
            </a:pPr>
            <a:r>
              <a:rPr lang="en-US" sz="7474">
                <a:solidFill>
                  <a:srgbClr val="E2EDF1"/>
                </a:solidFill>
                <a:latin typeface="Montserrat Classic"/>
              </a:rPr>
              <a:t>Creative computing</a:t>
            </a:r>
          </a:p>
          <a:p>
            <a:pPr marL="1613795" indent="-806897" lvl="1">
              <a:lnSpc>
                <a:spcPts val="11212"/>
              </a:lnSpc>
              <a:buFont typeface="Arial"/>
              <a:buChar char="•"/>
            </a:pPr>
            <a:r>
              <a:rPr lang="en-US" sz="7474">
                <a:solidFill>
                  <a:srgbClr val="E2EDF1"/>
                </a:solidFill>
                <a:latin typeface="Montserrat Classic"/>
              </a:rPr>
              <a:t>Gamification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DAEyV1YwEj8</dc:identifier>
  <dcterms:modified xsi:type="dcterms:W3CDTF">2011-08-01T06:04:30Z</dcterms:modified>
  <cp:revision>1</cp:revision>
  <dc:title>Mood picture</dc:title>
</cp:coreProperties>
</file>