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8" r:id="rId6"/>
    <p:sldId id="260" r:id="rId7"/>
    <p:sldId id="261" r:id="rId8"/>
    <p:sldId id="262"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zxjKQkvQWN0" TargetMode="External"/><Relationship Id="rId2" Type="http://schemas.openxmlformats.org/officeDocument/2006/relationships/hyperlink" Target="https://www.youtube.com/watch?v=yFTFG_ApeG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rupomiam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Propuesta de Diseño de Sitio Web</a:t>
            </a:r>
            <a:endParaRPr lang="es-MX" dirty="0"/>
          </a:p>
        </p:txBody>
      </p:sp>
      <p:sp>
        <p:nvSpPr>
          <p:cNvPr id="3" name="Subtítulo 2"/>
          <p:cNvSpPr>
            <a:spLocks noGrp="1"/>
          </p:cNvSpPr>
          <p:nvPr>
            <p:ph type="subTitle" idx="1"/>
          </p:nvPr>
        </p:nvSpPr>
        <p:spPr>
          <a:xfrm>
            <a:off x="1249251" y="5009856"/>
            <a:ext cx="7766936" cy="1096899"/>
          </a:xfrm>
        </p:spPr>
        <p:txBody>
          <a:bodyPr>
            <a:normAutofit/>
          </a:bodyPr>
          <a:lstStyle/>
          <a:p>
            <a:r>
              <a:rPr lang="es-MX" sz="3200" dirty="0" err="1"/>
              <a:t>Alanon</a:t>
            </a:r>
            <a:r>
              <a:rPr lang="es-MX" sz="3200" dirty="0"/>
              <a:t> Sin Fronteras</a:t>
            </a:r>
          </a:p>
        </p:txBody>
      </p:sp>
      <p:pic>
        <p:nvPicPr>
          <p:cNvPr id="1028" name="Picture 4" descr="https://1.bp.blogspot.com/-uyngdyoZ0Wo/VmbOmUqKjiI/AAAAAAAAJjo/bkQOGZsFoqsM03Y7bLLH-12aNAQ9KrTPACKgB/s200/Alan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067" y="3732509"/>
            <a:ext cx="2807356" cy="255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941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9282" b="15718"/>
          <a:stretch/>
        </p:blipFill>
        <p:spPr>
          <a:xfrm>
            <a:off x="0" y="1168992"/>
            <a:ext cx="12192001" cy="5140990"/>
          </a:xfrm>
          <a:prstGeom prst="rect">
            <a:avLst/>
          </a:prstGeom>
        </p:spPr>
      </p:pic>
      <p:sp>
        <p:nvSpPr>
          <p:cNvPr id="3" name="Título 1"/>
          <p:cNvSpPr txBox="1">
            <a:spLocks/>
          </p:cNvSpPr>
          <p:nvPr/>
        </p:nvSpPr>
        <p:spPr>
          <a:xfrm>
            <a:off x="1545703" y="99215"/>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Prototipo Vista desde Computadora</a:t>
            </a:r>
            <a:endParaRPr lang="es-MX" dirty="0"/>
          </a:p>
        </p:txBody>
      </p:sp>
    </p:spTree>
    <p:extLst>
      <p:ext uri="{BB962C8B-B14F-4D97-AF65-F5344CB8AC3E}">
        <p14:creationId xmlns:p14="http://schemas.microsoft.com/office/powerpoint/2010/main" val="764197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5703" y="99215"/>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Prototipo Vista desde Celular(no es una App)</a:t>
            </a:r>
            <a:endParaRPr lang="es-MX" dirty="0"/>
          </a:p>
        </p:txBody>
      </p:sp>
      <p:pic>
        <p:nvPicPr>
          <p:cNvPr id="3" name="Imagen 2"/>
          <p:cNvPicPr>
            <a:picLocks noChangeAspect="1"/>
          </p:cNvPicPr>
          <p:nvPr/>
        </p:nvPicPr>
        <p:blipFill>
          <a:blip r:embed="rId2"/>
          <a:stretch>
            <a:fillRect/>
          </a:stretch>
        </p:blipFill>
        <p:spPr>
          <a:xfrm>
            <a:off x="2223377" y="1747056"/>
            <a:ext cx="2695575" cy="4210050"/>
          </a:xfrm>
          <a:prstGeom prst="rect">
            <a:avLst/>
          </a:prstGeom>
        </p:spPr>
      </p:pic>
      <p:sp>
        <p:nvSpPr>
          <p:cNvPr id="4" name="CuadroTexto 3"/>
          <p:cNvSpPr txBox="1"/>
          <p:nvPr/>
        </p:nvSpPr>
        <p:spPr>
          <a:xfrm>
            <a:off x="5773002" y="2552131"/>
            <a:ext cx="3425589" cy="1938992"/>
          </a:xfrm>
          <a:prstGeom prst="rect">
            <a:avLst/>
          </a:prstGeom>
          <a:noFill/>
        </p:spPr>
        <p:txBody>
          <a:bodyPr wrap="square" rtlCol="0">
            <a:spAutoFit/>
          </a:bodyPr>
          <a:lstStyle/>
          <a:p>
            <a:pPr algn="just"/>
            <a:r>
              <a:rPr lang="es-MX" sz="2400" dirty="0" smtClean="0"/>
              <a:t>El diseño del Sitio Web se adapta a celulares. Sin embargo, no es una aplicación </a:t>
            </a:r>
            <a:r>
              <a:rPr lang="es-MX" sz="2400" dirty="0" err="1"/>
              <a:t>A</a:t>
            </a:r>
            <a:r>
              <a:rPr lang="es-MX" sz="2400" dirty="0" err="1" smtClean="0"/>
              <a:t>ndroid</a:t>
            </a:r>
            <a:r>
              <a:rPr lang="es-MX" sz="2400" dirty="0" smtClean="0"/>
              <a:t> o </a:t>
            </a:r>
            <a:r>
              <a:rPr lang="es-MX" sz="2400" dirty="0" err="1" smtClean="0"/>
              <a:t>ios</a:t>
            </a:r>
            <a:r>
              <a:rPr lang="es-MX" sz="2400" dirty="0" smtClean="0"/>
              <a:t>. </a:t>
            </a:r>
            <a:endParaRPr lang="es-MX" sz="2400" dirty="0"/>
          </a:p>
        </p:txBody>
      </p:sp>
    </p:spTree>
    <p:extLst>
      <p:ext uri="{BB962C8B-B14F-4D97-AF65-F5344CB8AC3E}">
        <p14:creationId xmlns:p14="http://schemas.microsoft.com/office/powerpoint/2010/main" val="2870981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5703" y="99215"/>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Sugerencia </a:t>
            </a:r>
            <a:endParaRPr lang="es-MX" dirty="0"/>
          </a:p>
        </p:txBody>
      </p:sp>
      <p:sp>
        <p:nvSpPr>
          <p:cNvPr id="3" name="CuadroTexto 2"/>
          <p:cNvSpPr txBox="1"/>
          <p:nvPr/>
        </p:nvSpPr>
        <p:spPr>
          <a:xfrm>
            <a:off x="566670" y="1223493"/>
            <a:ext cx="10315978" cy="4524315"/>
          </a:xfrm>
          <a:prstGeom prst="rect">
            <a:avLst/>
          </a:prstGeom>
          <a:noFill/>
        </p:spPr>
        <p:txBody>
          <a:bodyPr wrap="square" rtlCol="0">
            <a:spAutoFit/>
          </a:bodyPr>
          <a:lstStyle/>
          <a:p>
            <a:pPr algn="just"/>
            <a:r>
              <a:rPr lang="es-MX" dirty="0" smtClean="0"/>
              <a:t>Buenas tardes, noches o días. Quisiera dar mi punto de vista respecto al Sitio </a:t>
            </a:r>
            <a:r>
              <a:rPr lang="es-MX" dirty="0"/>
              <a:t>W</a:t>
            </a:r>
            <a:r>
              <a:rPr lang="es-MX" dirty="0" smtClean="0"/>
              <a:t>eb. Independientemente </a:t>
            </a:r>
            <a:r>
              <a:rPr lang="es-MX" dirty="0"/>
              <a:t>de la opción que consideren </a:t>
            </a:r>
            <a:r>
              <a:rPr lang="es-MX" dirty="0" smtClean="0"/>
              <a:t>más apropiada, </a:t>
            </a:r>
            <a:r>
              <a:rPr lang="es-MX" dirty="0"/>
              <a:t>creo que el tema del mantenimiento es algo muy importante. </a:t>
            </a:r>
            <a:r>
              <a:rPr lang="es-MX" dirty="0" smtClean="0"/>
              <a:t>El estar haciendo constantes cambios al sitio web encarecerá el mantenimiento de la misma. Si </a:t>
            </a:r>
            <a:r>
              <a:rPr lang="es-MX" dirty="0"/>
              <a:t>se </a:t>
            </a:r>
            <a:r>
              <a:rPr lang="es-MX" dirty="0" smtClean="0"/>
              <a:t>cae </a:t>
            </a:r>
            <a:r>
              <a:rPr lang="es-MX" dirty="0"/>
              <a:t>en la idea de que el sitio web tendrá toda la información del </a:t>
            </a:r>
            <a:r>
              <a:rPr lang="es-MX" dirty="0" smtClean="0"/>
              <a:t>grupo, </a:t>
            </a:r>
            <a:r>
              <a:rPr lang="es-MX" dirty="0"/>
              <a:t>creo que sería un error. </a:t>
            </a:r>
            <a:r>
              <a:rPr lang="es-MX" dirty="0" smtClean="0"/>
              <a:t>Definamos la información mas importante y tratemos de realizar una correcta planeación de la misma. La </a:t>
            </a:r>
            <a:r>
              <a:rPr lang="es-MX" dirty="0"/>
              <a:t>sugerencia </a:t>
            </a:r>
            <a:r>
              <a:rPr lang="es-MX" dirty="0" smtClean="0"/>
              <a:t>que </a:t>
            </a:r>
            <a:r>
              <a:rPr lang="es-MX" dirty="0"/>
              <a:t>quiero dar </a:t>
            </a:r>
            <a:r>
              <a:rPr lang="es-MX" dirty="0" smtClean="0"/>
              <a:t>es continuar utilizando </a:t>
            </a:r>
            <a:r>
              <a:rPr lang="es-MX" dirty="0" err="1" smtClean="0"/>
              <a:t>WhatsApp</a:t>
            </a:r>
            <a:r>
              <a:rPr lang="es-MX" dirty="0" smtClean="0"/>
              <a:t> como medio de comunicación principal. Usar este medio para </a:t>
            </a:r>
            <a:r>
              <a:rPr lang="es-MX" dirty="0"/>
              <a:t>socializar las reuniones extraordinarias o avisos en general de la </a:t>
            </a:r>
            <a:r>
              <a:rPr lang="es-MX" dirty="0" smtClean="0"/>
              <a:t>agrupación, disminuirá notablemente los constantes cambios en el </a:t>
            </a:r>
            <a:r>
              <a:rPr lang="es-MX" dirty="0"/>
              <a:t>S</a:t>
            </a:r>
            <a:r>
              <a:rPr lang="es-MX" dirty="0" smtClean="0"/>
              <a:t>itio </a:t>
            </a:r>
            <a:r>
              <a:rPr lang="es-MX" dirty="0"/>
              <a:t>W</a:t>
            </a:r>
            <a:r>
              <a:rPr lang="es-MX" dirty="0" smtClean="0"/>
              <a:t>eb. Si </a:t>
            </a:r>
            <a:r>
              <a:rPr lang="es-MX" dirty="0"/>
              <a:t>vemos los sitios oficiales de </a:t>
            </a:r>
            <a:r>
              <a:rPr lang="es-MX" dirty="0" smtClean="0"/>
              <a:t>Al-</a:t>
            </a:r>
            <a:r>
              <a:rPr lang="es-MX" dirty="0" err="1" smtClean="0"/>
              <a:t>Anon</a:t>
            </a:r>
            <a:r>
              <a:rPr lang="es-MX" dirty="0" smtClean="0"/>
              <a:t>, </a:t>
            </a:r>
            <a:r>
              <a:rPr lang="es-MX" dirty="0"/>
              <a:t>solamente se encuentran los avisos respecto a las reuniones </a:t>
            </a:r>
            <a:r>
              <a:rPr lang="es-MX" dirty="0" smtClean="0"/>
              <a:t>recurrentes. La actualización de la misma es muy mínima.</a:t>
            </a:r>
          </a:p>
          <a:p>
            <a:pPr algn="just"/>
            <a:endParaRPr lang="es-MX" dirty="0"/>
          </a:p>
          <a:p>
            <a:pPr algn="just"/>
            <a:r>
              <a:rPr lang="es-MX" dirty="0" smtClean="0"/>
              <a:t>Saludos</a:t>
            </a:r>
          </a:p>
          <a:p>
            <a:pPr algn="just"/>
            <a:r>
              <a:rPr lang="es-MX" dirty="0" err="1" smtClean="0"/>
              <a:t>Wily</a:t>
            </a:r>
            <a:endParaRPr lang="es-MX" dirty="0" smtClean="0"/>
          </a:p>
          <a:p>
            <a:pPr algn="just"/>
            <a:r>
              <a:rPr lang="es-MX" dirty="0" smtClean="0"/>
              <a:t>246 233 32 25</a:t>
            </a:r>
          </a:p>
          <a:p>
            <a:pPr algn="just"/>
            <a:r>
              <a:rPr lang="es-MX" dirty="0" smtClean="0"/>
              <a:t>Disponible de 3:00 pm a 7:00 pm Lun a Vie Central </a:t>
            </a:r>
            <a:r>
              <a:rPr lang="es-MX" dirty="0"/>
              <a:t>Time (CT)</a:t>
            </a:r>
          </a:p>
        </p:txBody>
      </p:sp>
    </p:spTree>
    <p:extLst>
      <p:ext uri="{BB962C8B-B14F-4D97-AF65-F5344CB8AC3E}">
        <p14:creationId xmlns:p14="http://schemas.microsoft.com/office/powerpoint/2010/main" val="609600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Wilibaldo</a:t>
            </a:r>
            <a:r>
              <a:rPr lang="es-MX" dirty="0" smtClean="0"/>
              <a:t> (</a:t>
            </a:r>
            <a:r>
              <a:rPr lang="es-MX" dirty="0" err="1" smtClean="0"/>
              <a:t>Wily</a:t>
            </a:r>
            <a:r>
              <a:rPr lang="es-MX" dirty="0" smtClean="0"/>
              <a:t>)</a:t>
            </a:r>
            <a:endParaRPr lang="es-MX" dirty="0"/>
          </a:p>
        </p:txBody>
      </p:sp>
      <p:sp>
        <p:nvSpPr>
          <p:cNvPr id="3" name="Marcador de contenido 2"/>
          <p:cNvSpPr>
            <a:spLocks noGrp="1"/>
          </p:cNvSpPr>
          <p:nvPr>
            <p:ph idx="1"/>
          </p:nvPr>
        </p:nvSpPr>
        <p:spPr>
          <a:xfrm>
            <a:off x="497029" y="1478009"/>
            <a:ext cx="9110610" cy="3880773"/>
          </a:xfrm>
        </p:spPr>
        <p:txBody>
          <a:bodyPr/>
          <a:lstStyle/>
          <a:p>
            <a:pPr algn="just"/>
            <a:r>
              <a:rPr lang="es-MX" dirty="0" smtClean="0"/>
              <a:t>Hace 10 años conocí el programa de 12 pasos. Debido a la contingencia, el grupo en el que nací no sesiona actualmente. Desde hace un mes soy miembro de un grupo de </a:t>
            </a:r>
            <a:r>
              <a:rPr lang="es-MX" dirty="0" err="1" smtClean="0"/>
              <a:t>WhatsApp</a:t>
            </a:r>
            <a:r>
              <a:rPr lang="es-MX" dirty="0" smtClean="0"/>
              <a:t> de Al-</a:t>
            </a:r>
            <a:r>
              <a:rPr lang="es-MX" dirty="0" err="1" smtClean="0"/>
              <a:t>Anon</a:t>
            </a:r>
            <a:r>
              <a:rPr lang="es-MX" dirty="0" smtClean="0"/>
              <a:t> y hace dos meses empecé a estar en juntas de Neuróticos Anónimos. En el ámbito profesional, soy Ing. en Computación, me he desarrollado en el sector publico y privado. Por las mañanas soy docente de informática y por las tardes realizo desarrollo de software y consultoría en general. Las tecnologías en las que tengo experiencia son </a:t>
            </a:r>
            <a:r>
              <a:rPr lang="es-MX" dirty="0"/>
              <a:t>Angular 9, </a:t>
            </a:r>
            <a:r>
              <a:rPr lang="es-MX" dirty="0" err="1"/>
              <a:t>Ionic</a:t>
            </a:r>
            <a:r>
              <a:rPr lang="es-MX" dirty="0"/>
              <a:t> 5, </a:t>
            </a:r>
            <a:r>
              <a:rPr lang="es-MX" dirty="0" err="1"/>
              <a:t>firebase</a:t>
            </a:r>
            <a:r>
              <a:rPr lang="es-MX" dirty="0"/>
              <a:t>, </a:t>
            </a:r>
            <a:r>
              <a:rPr lang="es-MX" dirty="0" err="1"/>
              <a:t>Node</a:t>
            </a:r>
            <a:r>
              <a:rPr lang="es-MX" dirty="0"/>
              <a:t> JS., </a:t>
            </a:r>
            <a:r>
              <a:rPr lang="es-MX" dirty="0" err="1"/>
              <a:t>Git</a:t>
            </a:r>
            <a:r>
              <a:rPr lang="es-MX" dirty="0"/>
              <a:t>, </a:t>
            </a:r>
            <a:r>
              <a:rPr lang="es-MX" dirty="0" err="1" smtClean="0"/>
              <a:t>Github</a:t>
            </a:r>
            <a:r>
              <a:rPr lang="es-MX" dirty="0"/>
              <a:t>.</a:t>
            </a:r>
            <a:r>
              <a:rPr lang="es-MX" dirty="0" smtClean="0"/>
              <a:t> A raíz de la pandemia, fui despedido por la empresa en la que laboraba, he decidido emprender como desarrollador </a:t>
            </a:r>
            <a:r>
              <a:rPr lang="es-MX" dirty="0" err="1" smtClean="0"/>
              <a:t>freelance</a:t>
            </a:r>
            <a:r>
              <a:rPr lang="es-MX" dirty="0" smtClean="0"/>
              <a:t>. Estos son algunos proyectos que son de mi autoría. </a:t>
            </a:r>
          </a:p>
          <a:p>
            <a:pPr algn="just"/>
            <a:r>
              <a:rPr lang="es-MX" dirty="0">
                <a:hlinkClick r:id="rId2"/>
              </a:rPr>
              <a:t>https://</a:t>
            </a:r>
            <a:r>
              <a:rPr lang="es-MX" dirty="0" smtClean="0">
                <a:hlinkClick r:id="rId2"/>
              </a:rPr>
              <a:t>www.youtube.com/watch?v=yFTFG_ApeGI</a:t>
            </a:r>
            <a:endParaRPr lang="es-MX" dirty="0" smtClean="0"/>
          </a:p>
          <a:p>
            <a:pPr algn="just"/>
            <a:r>
              <a:rPr lang="es-MX" dirty="0">
                <a:hlinkClick r:id="rId3"/>
              </a:rPr>
              <a:t>https://</a:t>
            </a:r>
            <a:r>
              <a:rPr lang="es-MX" dirty="0" smtClean="0">
                <a:hlinkClick r:id="rId3"/>
              </a:rPr>
              <a:t>youtu.be/zxjKQkvQWN0</a:t>
            </a:r>
            <a:r>
              <a:rPr lang="es-MX" dirty="0" smtClean="0"/>
              <a:t> </a:t>
            </a:r>
          </a:p>
          <a:p>
            <a:pPr algn="just"/>
            <a:endParaRPr lang="es-MX" dirty="0"/>
          </a:p>
        </p:txBody>
      </p:sp>
    </p:spTree>
    <p:extLst>
      <p:ext uri="{BB962C8B-B14F-4D97-AF65-F5344CB8AC3E}">
        <p14:creationId xmlns:p14="http://schemas.microsoft.com/office/powerpoint/2010/main" val="2125496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55346" y="0"/>
            <a:ext cx="5100033" cy="1320800"/>
          </a:xfrm>
        </p:spPr>
        <p:txBody>
          <a:bodyPr>
            <a:normAutofit/>
          </a:bodyPr>
          <a:lstStyle/>
          <a:p>
            <a:r>
              <a:rPr lang="es-MX" sz="2000" dirty="0" err="1">
                <a:solidFill>
                  <a:srgbClr val="0070C0"/>
                </a:solidFill>
              </a:rPr>
              <a:t>Guideline</a:t>
            </a:r>
            <a:r>
              <a:rPr lang="es-MX" sz="2000" dirty="0">
                <a:solidFill>
                  <a:srgbClr val="0070C0"/>
                </a:solidFill>
              </a:rPr>
              <a:t> </a:t>
            </a:r>
            <a:r>
              <a:rPr lang="es-MX" sz="2000" dirty="0" err="1">
                <a:solidFill>
                  <a:srgbClr val="0070C0"/>
                </a:solidFill>
              </a:rPr>
              <a:t>for</a:t>
            </a:r>
            <a:r>
              <a:rPr lang="es-MX" sz="2000" dirty="0">
                <a:solidFill>
                  <a:srgbClr val="0070C0"/>
                </a:solidFill>
              </a:rPr>
              <a:t> Al-</a:t>
            </a:r>
            <a:r>
              <a:rPr lang="es-MX" sz="2000" dirty="0" err="1">
                <a:solidFill>
                  <a:srgbClr val="0070C0"/>
                </a:solidFill>
              </a:rPr>
              <a:t>Anon</a:t>
            </a:r>
            <a:r>
              <a:rPr lang="es-MX" sz="2000" dirty="0">
                <a:solidFill>
                  <a:srgbClr val="0070C0"/>
                </a:solidFill>
              </a:rPr>
              <a:t> Web </a:t>
            </a:r>
            <a:r>
              <a:rPr lang="es-MX" sz="2000" dirty="0" err="1">
                <a:solidFill>
                  <a:srgbClr val="0070C0"/>
                </a:solidFill>
              </a:rPr>
              <a:t>Sites</a:t>
            </a:r>
            <a:r>
              <a:rPr lang="es-MX" sz="2000" dirty="0">
                <a:solidFill>
                  <a:srgbClr val="0070C0"/>
                </a:solidFill>
              </a:rPr>
              <a:t> G-40</a:t>
            </a:r>
          </a:p>
        </p:txBody>
      </p:sp>
      <p:sp>
        <p:nvSpPr>
          <p:cNvPr id="3" name="Marcador de contenido 2"/>
          <p:cNvSpPr>
            <a:spLocks noGrp="1"/>
          </p:cNvSpPr>
          <p:nvPr>
            <p:ph idx="1"/>
          </p:nvPr>
        </p:nvSpPr>
        <p:spPr>
          <a:xfrm>
            <a:off x="6272012" y="498062"/>
            <a:ext cx="5919988" cy="1831861"/>
          </a:xfrm>
        </p:spPr>
        <p:txBody>
          <a:bodyPr>
            <a:noAutofit/>
          </a:bodyPr>
          <a:lstStyle/>
          <a:p>
            <a:pPr marL="0" indent="0" algn="just">
              <a:buNone/>
            </a:pPr>
            <a:r>
              <a:rPr lang="en-US" sz="1500" dirty="0" smtClean="0">
                <a:solidFill>
                  <a:srgbClr val="00B0F0"/>
                </a:solidFill>
              </a:rPr>
              <a:t>1</a:t>
            </a:r>
            <a:r>
              <a:rPr lang="en-US" sz="1500" dirty="0" smtClean="0"/>
              <a:t> Planning </a:t>
            </a:r>
            <a:r>
              <a:rPr lang="en-US" sz="1500" dirty="0"/>
              <a:t>for a Web site Critical elements in planning are determining the site’s purpose and audience. Some things to consider: • Is the site to be a public outreach tool, with the main purpose to attract newcomers and help them find a meeting? • Is it a communication tool for providing current information to Al‑Anon and </a:t>
            </a:r>
            <a:r>
              <a:rPr lang="en-US" sz="1500" dirty="0" err="1"/>
              <a:t>Alateen</a:t>
            </a:r>
            <a:r>
              <a:rPr lang="en-US" sz="1500" dirty="0"/>
              <a:t> members? • Will the Web site serve both of these purposes?</a:t>
            </a:r>
            <a:endParaRPr lang="es-MX" sz="1500" dirty="0"/>
          </a:p>
        </p:txBody>
      </p:sp>
      <p:sp>
        <p:nvSpPr>
          <p:cNvPr id="4" name="CuadroTexto 3"/>
          <p:cNvSpPr txBox="1"/>
          <p:nvPr/>
        </p:nvSpPr>
        <p:spPr>
          <a:xfrm>
            <a:off x="184597" y="231820"/>
            <a:ext cx="5834128" cy="7294305"/>
          </a:xfrm>
          <a:prstGeom prst="rect">
            <a:avLst/>
          </a:prstGeom>
          <a:noFill/>
        </p:spPr>
        <p:txBody>
          <a:bodyPr wrap="square" rtlCol="0">
            <a:spAutoFit/>
          </a:bodyPr>
          <a:lstStyle/>
          <a:p>
            <a:pPr algn="just"/>
            <a:r>
              <a:rPr lang="es-MX" sz="2200" dirty="0" smtClean="0"/>
              <a:t>Requerimientos del Sitio Web</a:t>
            </a:r>
            <a:r>
              <a:rPr lang="es-MX" sz="2200" baseline="30000" dirty="0" smtClean="0">
                <a:solidFill>
                  <a:srgbClr val="00B0F0"/>
                </a:solidFill>
              </a:rPr>
              <a:t>1</a:t>
            </a:r>
            <a:r>
              <a:rPr lang="es-MX" sz="2200" dirty="0" smtClean="0"/>
              <a:t>:</a:t>
            </a:r>
          </a:p>
          <a:p>
            <a:pPr algn="just"/>
            <a:endParaRPr lang="es-MX" sz="2200" dirty="0"/>
          </a:p>
          <a:p>
            <a:pPr marL="342900" indent="-342900" algn="just">
              <a:buFont typeface="+mj-lt"/>
              <a:buAutoNum type="arabicPeriod"/>
            </a:pPr>
            <a:r>
              <a:rPr lang="es-MX" sz="2200" dirty="0" smtClean="0"/>
              <a:t>Mostrar información relevante del grupo (autonomía, preguntas frecuentes, preámbulo, bienvenida tradicional).</a:t>
            </a:r>
            <a:r>
              <a:rPr lang="es-MX" sz="2200" baseline="30000" dirty="0" smtClean="0">
                <a:solidFill>
                  <a:srgbClr val="00B0F0"/>
                </a:solidFill>
              </a:rPr>
              <a:t>2</a:t>
            </a:r>
          </a:p>
          <a:p>
            <a:pPr marL="342900" indent="-342900" algn="just">
              <a:buFont typeface="+mj-lt"/>
              <a:buAutoNum type="arabicPeriod"/>
            </a:pPr>
            <a:r>
              <a:rPr lang="es-MX" sz="2200" dirty="0" smtClean="0"/>
              <a:t>Información de reuniones programadas en Zoom, o </a:t>
            </a:r>
            <a:r>
              <a:rPr lang="es-MX" sz="2200" dirty="0" err="1" smtClean="0"/>
              <a:t>Meet</a:t>
            </a:r>
            <a:r>
              <a:rPr lang="es-MX" sz="2200" dirty="0" smtClean="0"/>
              <a:t>. (solo para recién llegados). Las reuniones extraordinarias se podrían hacer por grupo de Whatsapp.</a:t>
            </a:r>
            <a:r>
              <a:rPr lang="es-MX" sz="2200" baseline="30000" dirty="0" smtClean="0">
                <a:solidFill>
                  <a:srgbClr val="00B0F0"/>
                </a:solidFill>
              </a:rPr>
              <a:t>2</a:t>
            </a:r>
          </a:p>
          <a:p>
            <a:pPr marL="342900" indent="-342900" algn="just">
              <a:buFont typeface="+mj-lt"/>
              <a:buAutoNum type="arabicPeriod"/>
            </a:pPr>
            <a:r>
              <a:rPr lang="es-MX" sz="2200" dirty="0"/>
              <a:t>Botón de </a:t>
            </a:r>
            <a:r>
              <a:rPr lang="es-MX" sz="2200" dirty="0" err="1"/>
              <a:t>Whatsapp</a:t>
            </a:r>
            <a:r>
              <a:rPr lang="es-MX" sz="2200" dirty="0"/>
              <a:t> que enlace a servidor (</a:t>
            </a:r>
            <a:r>
              <a:rPr lang="es-MX" sz="2200" dirty="0" err="1"/>
              <a:t>Yaki</a:t>
            </a:r>
            <a:r>
              <a:rPr lang="es-MX" sz="2200" dirty="0"/>
              <a:t>) que da información a los recién </a:t>
            </a:r>
            <a:r>
              <a:rPr lang="es-MX" sz="2200" dirty="0" smtClean="0"/>
              <a:t>llegados.</a:t>
            </a:r>
            <a:r>
              <a:rPr lang="es-MX" sz="2200" baseline="30000" dirty="0" smtClean="0">
                <a:solidFill>
                  <a:srgbClr val="00B0F0"/>
                </a:solidFill>
              </a:rPr>
              <a:t>2</a:t>
            </a:r>
          </a:p>
          <a:p>
            <a:pPr marL="342900" indent="-342900" algn="just">
              <a:buFont typeface="+mj-lt"/>
              <a:buAutoNum type="arabicPeriod"/>
            </a:pPr>
            <a:r>
              <a:rPr lang="es-MX" sz="2200" dirty="0"/>
              <a:t>Botón en </a:t>
            </a:r>
            <a:r>
              <a:rPr lang="es-MX" sz="2200" dirty="0" err="1"/>
              <a:t>Paypal</a:t>
            </a:r>
            <a:r>
              <a:rPr lang="es-MX" sz="2200" dirty="0"/>
              <a:t> para la séptima tradición (Donación en Dólares</a:t>
            </a:r>
            <a:r>
              <a:rPr lang="es-MX" sz="2200" dirty="0" smtClean="0"/>
              <a:t>).</a:t>
            </a:r>
            <a:r>
              <a:rPr lang="es-MX" sz="2200" baseline="30000" dirty="0" smtClean="0">
                <a:solidFill>
                  <a:schemeClr val="accent1"/>
                </a:solidFill>
              </a:rPr>
              <a:t>3</a:t>
            </a:r>
            <a:endParaRPr lang="es-MX" sz="2200" baseline="30000" dirty="0">
              <a:solidFill>
                <a:schemeClr val="accent1"/>
              </a:solidFill>
            </a:endParaRPr>
          </a:p>
          <a:p>
            <a:pPr marL="342900" indent="-342900" algn="just">
              <a:buFont typeface="+mj-lt"/>
              <a:buAutoNum type="arabicPeriod"/>
            </a:pPr>
            <a:r>
              <a:rPr lang="es-MX" sz="2200" dirty="0" smtClean="0"/>
              <a:t>No se agregará información repetida del sitio de Alanon.org. </a:t>
            </a:r>
            <a:r>
              <a:rPr lang="es-MX" sz="2200" baseline="30000" dirty="0" smtClean="0">
                <a:solidFill>
                  <a:schemeClr val="accent1"/>
                </a:solidFill>
              </a:rPr>
              <a:t>3</a:t>
            </a:r>
          </a:p>
          <a:p>
            <a:pPr marL="342900" indent="-342900" algn="just">
              <a:buFont typeface="+mj-lt"/>
              <a:buAutoNum type="arabicPeriod"/>
            </a:pPr>
            <a:r>
              <a:rPr lang="es-MX" sz="2200" dirty="0" smtClean="0"/>
              <a:t>Compra de dominio y certificado SSL. (Por ejemplo </a:t>
            </a:r>
            <a:r>
              <a:rPr lang="es-MX" sz="2200" dirty="0" smtClean="0">
                <a:hlinkClick r:id="rId2"/>
              </a:rPr>
              <a:t>www.alanon-miami.com</a:t>
            </a:r>
            <a:r>
              <a:rPr lang="es-MX" sz="2200" dirty="0" smtClean="0"/>
              <a:t> ) </a:t>
            </a:r>
            <a:r>
              <a:rPr lang="es-MX" sz="2200" baseline="30000" dirty="0" smtClean="0">
                <a:solidFill>
                  <a:schemeClr val="accent1"/>
                </a:solidFill>
              </a:rPr>
              <a:t>4</a:t>
            </a:r>
          </a:p>
          <a:p>
            <a:pPr marL="342900" indent="-342900" algn="just">
              <a:buFont typeface="+mj-lt"/>
              <a:buAutoNum type="arabicPeriod"/>
            </a:pPr>
            <a:endParaRPr lang="es-MX" dirty="0"/>
          </a:p>
          <a:p>
            <a:pPr marL="342900" indent="-342900" algn="just">
              <a:buFont typeface="+mj-lt"/>
              <a:buAutoNum type="arabicPeriod"/>
            </a:pPr>
            <a:endParaRPr lang="es-MX" dirty="0" smtClean="0"/>
          </a:p>
          <a:p>
            <a:pPr marL="342900" indent="-342900" algn="just">
              <a:buFont typeface="+mj-lt"/>
              <a:buAutoNum type="arabicPeriod"/>
            </a:pPr>
            <a:endParaRPr lang="es-MX" dirty="0" smtClean="0"/>
          </a:p>
          <a:p>
            <a:pPr marL="342900" indent="-342900" algn="just">
              <a:buFont typeface="+mj-lt"/>
              <a:buAutoNum type="arabicPeriod"/>
            </a:pPr>
            <a:endParaRPr lang="es-MX" dirty="0"/>
          </a:p>
        </p:txBody>
      </p:sp>
      <p:sp>
        <p:nvSpPr>
          <p:cNvPr id="5" name="Rectángulo 4"/>
          <p:cNvSpPr/>
          <p:nvPr/>
        </p:nvSpPr>
        <p:spPr>
          <a:xfrm>
            <a:off x="6272012" y="2123862"/>
            <a:ext cx="5919988" cy="4247317"/>
          </a:xfrm>
          <a:prstGeom prst="rect">
            <a:avLst/>
          </a:prstGeom>
        </p:spPr>
        <p:txBody>
          <a:bodyPr wrap="square">
            <a:spAutoFit/>
          </a:bodyPr>
          <a:lstStyle/>
          <a:p>
            <a:pPr algn="just"/>
            <a:r>
              <a:rPr lang="en-US" sz="1500" dirty="0" smtClean="0">
                <a:solidFill>
                  <a:srgbClr val="00B0F0"/>
                </a:solidFill>
              </a:rPr>
              <a:t>2</a:t>
            </a:r>
            <a:r>
              <a:rPr lang="en-US" sz="1500" dirty="0" smtClean="0">
                <a:solidFill>
                  <a:schemeClr val="tx1">
                    <a:lumMod val="75000"/>
                    <a:lumOff val="25000"/>
                  </a:schemeClr>
                </a:solidFill>
              </a:rPr>
              <a:t> The </a:t>
            </a:r>
            <a:r>
              <a:rPr lang="en-US" sz="1500" dirty="0">
                <a:solidFill>
                  <a:schemeClr val="tx1">
                    <a:lumMod val="75000"/>
                    <a:lumOff val="25000"/>
                  </a:schemeClr>
                </a:solidFill>
              </a:rPr>
              <a:t>information on your Web site should be </a:t>
            </a:r>
            <a:r>
              <a:rPr lang="en-US" sz="1500" dirty="0" smtClean="0">
                <a:solidFill>
                  <a:schemeClr val="tx1">
                    <a:lumMod val="75000"/>
                    <a:lumOff val="25000"/>
                  </a:schemeClr>
                </a:solidFill>
              </a:rPr>
              <a:t>pertinent to </a:t>
            </a:r>
            <a:r>
              <a:rPr lang="en-US" sz="1500" dirty="0">
                <a:solidFill>
                  <a:schemeClr val="tx1">
                    <a:lumMod val="75000"/>
                    <a:lumOff val="25000"/>
                  </a:schemeClr>
                </a:solidFill>
              </a:rPr>
              <a:t>your service arm. Key information might include</a:t>
            </a:r>
            <a:r>
              <a:rPr lang="en-US" sz="1500" dirty="0" smtClean="0">
                <a:solidFill>
                  <a:schemeClr val="tx1">
                    <a:lumMod val="75000"/>
                    <a:lumOff val="25000"/>
                  </a:schemeClr>
                </a:solidFill>
              </a:rPr>
              <a:t>:• </a:t>
            </a:r>
            <a:r>
              <a:rPr lang="en-US" sz="1500" dirty="0">
                <a:solidFill>
                  <a:schemeClr val="tx1">
                    <a:lumMod val="75000"/>
                    <a:lumOff val="25000"/>
                  </a:schemeClr>
                </a:solidFill>
              </a:rPr>
              <a:t>A warm local </a:t>
            </a:r>
            <a:r>
              <a:rPr lang="en-US" sz="1500" dirty="0" smtClean="0">
                <a:solidFill>
                  <a:schemeClr val="tx1">
                    <a:lumMod val="75000"/>
                    <a:lumOff val="25000"/>
                  </a:schemeClr>
                </a:solidFill>
              </a:rPr>
              <a:t>welcome </a:t>
            </a:r>
            <a:r>
              <a:rPr lang="en-US" sz="1500" dirty="0">
                <a:solidFill>
                  <a:schemeClr val="tx1">
                    <a:lumMod val="75000"/>
                    <a:lumOff val="25000"/>
                  </a:schemeClr>
                </a:solidFill>
              </a:rPr>
              <a:t>• </a:t>
            </a:r>
            <a:r>
              <a:rPr lang="en-US" sz="1500" dirty="0" smtClean="0">
                <a:solidFill>
                  <a:schemeClr val="tx1">
                    <a:lumMod val="75000"/>
                    <a:lumOff val="25000"/>
                  </a:schemeClr>
                </a:solidFill>
              </a:rPr>
              <a:t>Local </a:t>
            </a:r>
            <a:r>
              <a:rPr lang="en-US" sz="1500" dirty="0">
                <a:solidFill>
                  <a:schemeClr val="tx1">
                    <a:lumMod val="75000"/>
                    <a:lumOff val="25000"/>
                  </a:schemeClr>
                </a:solidFill>
              </a:rPr>
              <a:t>meeting information, easy to navigate in </a:t>
            </a:r>
            <a:r>
              <a:rPr lang="en-US" sz="1500" dirty="0" err="1">
                <a:solidFill>
                  <a:schemeClr val="tx1">
                    <a:lumMod val="75000"/>
                    <a:lumOff val="25000"/>
                  </a:schemeClr>
                </a:solidFill>
              </a:rPr>
              <a:t>newcomerfriendly</a:t>
            </a:r>
            <a:r>
              <a:rPr lang="en-US" sz="1500" dirty="0">
                <a:solidFill>
                  <a:schemeClr val="tx1">
                    <a:lumMod val="75000"/>
                    <a:lumOff val="25000"/>
                  </a:schemeClr>
                </a:solidFill>
              </a:rPr>
              <a:t> terms • Local contact information (Al‑Anon Information Service/ Intergroup or local answering service phone numbers and e-mail addresses) • Contact information for your local Literature Distribution Center (LDC) • Calendar of local Al‑Anon </a:t>
            </a:r>
            <a:r>
              <a:rPr lang="en-US" sz="1500" dirty="0" smtClean="0">
                <a:solidFill>
                  <a:schemeClr val="tx1">
                    <a:lumMod val="75000"/>
                    <a:lumOff val="25000"/>
                  </a:schemeClr>
                </a:solidFill>
              </a:rPr>
              <a:t>events</a:t>
            </a:r>
          </a:p>
          <a:p>
            <a:pPr algn="just"/>
            <a:r>
              <a:rPr lang="en-US" sz="1500" dirty="0" smtClean="0">
                <a:solidFill>
                  <a:srgbClr val="00B0F0"/>
                </a:solidFill>
              </a:rPr>
              <a:t>3</a:t>
            </a:r>
            <a:r>
              <a:rPr lang="en-US" sz="1500" dirty="0" smtClean="0">
                <a:solidFill>
                  <a:schemeClr val="tx1">
                    <a:lumMod val="75000"/>
                    <a:lumOff val="25000"/>
                  </a:schemeClr>
                </a:solidFill>
              </a:rPr>
              <a:t> Think about </a:t>
            </a:r>
            <a:r>
              <a:rPr lang="en-US" sz="1500" dirty="0">
                <a:solidFill>
                  <a:schemeClr val="tx1">
                    <a:lumMod val="75000"/>
                    <a:lumOff val="25000"/>
                  </a:schemeClr>
                </a:solidFill>
              </a:rPr>
              <a:t>the information your site could add to what is already available. Duplicating information that already exists on other Web sites can create confusion. Linking to other Al‑Anon sites is simple and provides consistent </a:t>
            </a:r>
            <a:r>
              <a:rPr lang="en-US" sz="1500" dirty="0" err="1">
                <a:solidFill>
                  <a:schemeClr val="tx1">
                    <a:lumMod val="75000"/>
                    <a:lumOff val="25000"/>
                  </a:schemeClr>
                </a:solidFill>
              </a:rPr>
              <a:t>infor</a:t>
            </a:r>
            <a:r>
              <a:rPr lang="en-US" sz="1500" dirty="0">
                <a:solidFill>
                  <a:schemeClr val="tx1">
                    <a:lumMod val="75000"/>
                    <a:lumOff val="25000"/>
                  </a:schemeClr>
                </a:solidFill>
              </a:rPr>
              <a:t>‑ </a:t>
            </a:r>
            <a:r>
              <a:rPr lang="en-US" sz="1500" dirty="0" err="1" smtClean="0">
                <a:solidFill>
                  <a:schemeClr val="tx1">
                    <a:lumMod val="75000"/>
                    <a:lumOff val="25000"/>
                  </a:schemeClr>
                </a:solidFill>
              </a:rPr>
              <a:t>mation</a:t>
            </a:r>
            <a:endParaRPr lang="en-US" sz="1500" dirty="0" smtClean="0">
              <a:solidFill>
                <a:schemeClr val="tx1">
                  <a:lumMod val="75000"/>
                  <a:lumOff val="25000"/>
                </a:schemeClr>
              </a:solidFill>
            </a:endParaRPr>
          </a:p>
          <a:p>
            <a:pPr algn="just"/>
            <a:r>
              <a:rPr lang="en-US" sz="1500" dirty="0">
                <a:solidFill>
                  <a:schemeClr val="tx1">
                    <a:lumMod val="75000"/>
                    <a:lumOff val="25000"/>
                  </a:schemeClr>
                </a:solidFill>
              </a:rPr>
              <a:t> In keeping with the</a:t>
            </a:r>
          </a:p>
          <a:p>
            <a:pPr algn="just"/>
            <a:r>
              <a:rPr lang="en-US" sz="1500" dirty="0" smtClean="0">
                <a:solidFill>
                  <a:schemeClr val="accent1"/>
                </a:solidFill>
              </a:rPr>
              <a:t>4</a:t>
            </a:r>
            <a:r>
              <a:rPr lang="en-US" sz="1500" dirty="0" smtClean="0">
                <a:solidFill>
                  <a:schemeClr val="tx1">
                    <a:lumMod val="75000"/>
                    <a:lumOff val="25000"/>
                  </a:schemeClr>
                </a:solidFill>
              </a:rPr>
              <a:t> Seventh </a:t>
            </a:r>
            <a:r>
              <a:rPr lang="en-US" sz="1500" dirty="0">
                <a:solidFill>
                  <a:schemeClr val="tx1">
                    <a:lumMod val="75000"/>
                    <a:lumOff val="25000"/>
                  </a:schemeClr>
                </a:solidFill>
              </a:rPr>
              <a:t>Tradition, Al‑Anon service arms that create </a:t>
            </a:r>
            <a:r>
              <a:rPr lang="en-US" sz="1500" dirty="0" smtClean="0">
                <a:solidFill>
                  <a:schemeClr val="tx1">
                    <a:lumMod val="75000"/>
                    <a:lumOff val="25000"/>
                  </a:schemeClr>
                </a:solidFill>
              </a:rPr>
              <a:t>Web sites </a:t>
            </a:r>
            <a:r>
              <a:rPr lang="en-US" sz="1500" dirty="0">
                <a:solidFill>
                  <a:schemeClr val="tx1">
                    <a:lumMod val="75000"/>
                    <a:lumOff val="25000"/>
                  </a:schemeClr>
                </a:solidFill>
              </a:rPr>
              <a:t>pay the expenses associated with it. There are </a:t>
            </a:r>
            <a:r>
              <a:rPr lang="en-US" sz="1500" dirty="0" smtClean="0">
                <a:solidFill>
                  <a:schemeClr val="tx1">
                    <a:lumMod val="75000"/>
                    <a:lumOff val="25000"/>
                  </a:schemeClr>
                </a:solidFill>
              </a:rPr>
              <a:t>com‑ munity </a:t>
            </a:r>
            <a:r>
              <a:rPr lang="en-US" sz="1500" dirty="0">
                <a:solidFill>
                  <a:schemeClr val="tx1">
                    <a:lumMod val="75000"/>
                    <a:lumOff val="25000"/>
                  </a:schemeClr>
                </a:solidFill>
              </a:rPr>
              <a:t>organizations that offer free Web space; </a:t>
            </a:r>
            <a:r>
              <a:rPr lang="en-US" sz="1500" dirty="0" smtClean="0">
                <a:solidFill>
                  <a:schemeClr val="tx1">
                    <a:lumMod val="75000"/>
                    <a:lumOff val="25000"/>
                  </a:schemeClr>
                </a:solidFill>
              </a:rPr>
              <a:t>however, it </a:t>
            </a:r>
            <a:r>
              <a:rPr lang="en-US" sz="1500" dirty="0">
                <a:solidFill>
                  <a:schemeClr val="tx1">
                    <a:lumMod val="75000"/>
                    <a:lumOff val="25000"/>
                  </a:schemeClr>
                </a:solidFill>
              </a:rPr>
              <a:t>is preferable to pay for Web space rather than risk </a:t>
            </a:r>
            <a:r>
              <a:rPr lang="en-US" sz="1500" dirty="0" smtClean="0">
                <a:solidFill>
                  <a:schemeClr val="tx1">
                    <a:lumMod val="75000"/>
                    <a:lumOff val="25000"/>
                  </a:schemeClr>
                </a:solidFill>
              </a:rPr>
              <a:t>the appearance </a:t>
            </a:r>
            <a:r>
              <a:rPr lang="en-US" sz="1500" dirty="0">
                <a:solidFill>
                  <a:schemeClr val="tx1">
                    <a:lumMod val="75000"/>
                    <a:lumOff val="25000"/>
                  </a:schemeClr>
                </a:solidFill>
              </a:rPr>
              <a:t>of affiliation. </a:t>
            </a:r>
            <a:endParaRPr lang="es-MX" sz="1500" dirty="0">
              <a:solidFill>
                <a:schemeClr val="tx1">
                  <a:lumMod val="75000"/>
                  <a:lumOff val="25000"/>
                </a:schemeClr>
              </a:solidFill>
            </a:endParaRPr>
          </a:p>
        </p:txBody>
      </p:sp>
    </p:spTree>
    <p:extLst>
      <p:ext uri="{BB962C8B-B14F-4D97-AF65-F5344CB8AC3E}">
        <p14:creationId xmlns:p14="http://schemas.microsoft.com/office/powerpoint/2010/main" val="4272676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16159" y="356793"/>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Esquema de la Solución </a:t>
            </a:r>
            <a:endParaRPr lang="es-MX" dirty="0"/>
          </a:p>
        </p:txBody>
      </p:sp>
      <p:sp>
        <p:nvSpPr>
          <p:cNvPr id="6" name="CuadroTexto 5"/>
          <p:cNvSpPr txBox="1"/>
          <p:nvPr/>
        </p:nvSpPr>
        <p:spPr>
          <a:xfrm>
            <a:off x="463638" y="1519707"/>
            <a:ext cx="12273568" cy="707886"/>
          </a:xfrm>
          <a:prstGeom prst="rect">
            <a:avLst/>
          </a:prstGeom>
          <a:noFill/>
        </p:spPr>
        <p:txBody>
          <a:bodyPr wrap="square" rtlCol="0">
            <a:spAutoFit/>
          </a:bodyPr>
          <a:lstStyle/>
          <a:p>
            <a:r>
              <a:rPr lang="es-MX" sz="4000" dirty="0" smtClean="0"/>
              <a:t>Dominio + </a:t>
            </a:r>
            <a:r>
              <a:rPr lang="es-MX" sz="4000" dirty="0" err="1" smtClean="0"/>
              <a:t>Hosting</a:t>
            </a:r>
            <a:r>
              <a:rPr lang="es-MX" sz="4000" dirty="0" smtClean="0"/>
              <a:t> + SSL + Diseño + Mantenimiento </a:t>
            </a:r>
            <a:endParaRPr lang="es-MX" sz="4000" dirty="0"/>
          </a:p>
        </p:txBody>
      </p:sp>
      <p:sp>
        <p:nvSpPr>
          <p:cNvPr id="7" name="CuadroTexto 6"/>
          <p:cNvSpPr txBox="1"/>
          <p:nvPr/>
        </p:nvSpPr>
        <p:spPr>
          <a:xfrm>
            <a:off x="463638" y="2408349"/>
            <a:ext cx="1931832" cy="369332"/>
          </a:xfrm>
          <a:prstGeom prst="rect">
            <a:avLst/>
          </a:prstGeom>
          <a:noFill/>
        </p:spPr>
        <p:txBody>
          <a:bodyPr wrap="square" rtlCol="0">
            <a:spAutoFit/>
          </a:bodyPr>
          <a:lstStyle/>
          <a:p>
            <a:r>
              <a:rPr lang="es-MX" dirty="0" smtClean="0"/>
              <a:t>Alanon.com</a:t>
            </a:r>
            <a:endParaRPr lang="es-MX" dirty="0"/>
          </a:p>
        </p:txBody>
      </p:sp>
      <p:sp>
        <p:nvSpPr>
          <p:cNvPr id="8" name="CuadroTexto 7"/>
          <p:cNvSpPr txBox="1"/>
          <p:nvPr/>
        </p:nvSpPr>
        <p:spPr>
          <a:xfrm>
            <a:off x="3065171" y="2318197"/>
            <a:ext cx="1120462" cy="1477328"/>
          </a:xfrm>
          <a:prstGeom prst="rect">
            <a:avLst/>
          </a:prstGeom>
          <a:noFill/>
        </p:spPr>
        <p:txBody>
          <a:bodyPr wrap="square" rtlCol="0">
            <a:spAutoFit/>
          </a:bodyPr>
          <a:lstStyle/>
          <a:p>
            <a:pPr algn="ctr"/>
            <a:r>
              <a:rPr lang="es-MX" dirty="0" smtClean="0"/>
              <a:t>Lugar donde se hospeda la pagina web</a:t>
            </a:r>
            <a:endParaRPr lang="es-MX" dirty="0"/>
          </a:p>
        </p:txBody>
      </p:sp>
      <p:sp>
        <p:nvSpPr>
          <p:cNvPr id="9" name="CuadroTexto 8"/>
          <p:cNvSpPr txBox="1"/>
          <p:nvPr/>
        </p:nvSpPr>
        <p:spPr>
          <a:xfrm>
            <a:off x="4981976" y="2318197"/>
            <a:ext cx="1120462" cy="1200329"/>
          </a:xfrm>
          <a:prstGeom prst="rect">
            <a:avLst/>
          </a:prstGeom>
          <a:noFill/>
        </p:spPr>
        <p:txBody>
          <a:bodyPr wrap="square" rtlCol="0">
            <a:spAutoFit/>
          </a:bodyPr>
          <a:lstStyle/>
          <a:p>
            <a:pPr algn="ctr"/>
            <a:r>
              <a:rPr lang="es-MX" dirty="0" smtClean="0"/>
              <a:t>Certificado de sitio Seguro</a:t>
            </a:r>
            <a:endParaRPr lang="es-MX" dirty="0"/>
          </a:p>
        </p:txBody>
      </p:sp>
      <p:sp>
        <p:nvSpPr>
          <p:cNvPr id="10" name="Rectángulo 9"/>
          <p:cNvSpPr/>
          <p:nvPr/>
        </p:nvSpPr>
        <p:spPr>
          <a:xfrm>
            <a:off x="6600422" y="2318197"/>
            <a:ext cx="1186211" cy="923330"/>
          </a:xfrm>
          <a:prstGeom prst="rect">
            <a:avLst/>
          </a:prstGeom>
        </p:spPr>
        <p:txBody>
          <a:bodyPr wrap="square">
            <a:spAutoFit/>
          </a:bodyPr>
          <a:lstStyle/>
          <a:p>
            <a:pPr algn="ctr"/>
            <a:r>
              <a:rPr lang="es-MX" dirty="0"/>
              <a:t>Mano de </a:t>
            </a:r>
            <a:r>
              <a:rPr lang="es-MX" dirty="0" smtClean="0"/>
              <a:t>obra (30hrs).  </a:t>
            </a:r>
            <a:endParaRPr lang="es-MX" dirty="0"/>
          </a:p>
        </p:txBody>
      </p:sp>
      <p:sp>
        <p:nvSpPr>
          <p:cNvPr id="11" name="Rectángulo 10"/>
          <p:cNvSpPr/>
          <p:nvPr/>
        </p:nvSpPr>
        <p:spPr>
          <a:xfrm>
            <a:off x="9392991" y="2335437"/>
            <a:ext cx="2146479" cy="646331"/>
          </a:xfrm>
          <a:prstGeom prst="rect">
            <a:avLst/>
          </a:prstGeom>
        </p:spPr>
        <p:txBody>
          <a:bodyPr wrap="square">
            <a:spAutoFit/>
          </a:bodyPr>
          <a:lstStyle/>
          <a:p>
            <a:pPr algn="ctr"/>
            <a:r>
              <a:rPr lang="es-MX" dirty="0" smtClean="0"/>
              <a:t>Costo por hora de mantenimiento </a:t>
            </a:r>
            <a:r>
              <a:rPr lang="es-MX" baseline="30000" dirty="0" smtClean="0">
                <a:solidFill>
                  <a:schemeClr val="bg1"/>
                </a:solidFill>
              </a:rPr>
              <a:t>5</a:t>
            </a:r>
            <a:r>
              <a:rPr lang="es-MX" dirty="0" smtClean="0"/>
              <a:t> </a:t>
            </a:r>
            <a:endParaRPr lang="es-MX" baseline="30000" dirty="0">
              <a:solidFill>
                <a:schemeClr val="accent1"/>
              </a:solidFill>
            </a:endParaRPr>
          </a:p>
        </p:txBody>
      </p:sp>
      <p:sp>
        <p:nvSpPr>
          <p:cNvPr id="12" name="Rectángulo 11"/>
          <p:cNvSpPr/>
          <p:nvPr/>
        </p:nvSpPr>
        <p:spPr>
          <a:xfrm>
            <a:off x="463639" y="4119892"/>
            <a:ext cx="11539472" cy="2308324"/>
          </a:xfrm>
          <a:prstGeom prst="rect">
            <a:avLst/>
          </a:prstGeom>
        </p:spPr>
        <p:txBody>
          <a:bodyPr wrap="square">
            <a:spAutoFit/>
          </a:bodyPr>
          <a:lstStyle/>
          <a:p>
            <a:pPr algn="just"/>
            <a:r>
              <a:rPr lang="en-US" dirty="0">
                <a:solidFill>
                  <a:schemeClr val="accent2"/>
                </a:solidFill>
              </a:rPr>
              <a:t>5</a:t>
            </a:r>
            <a:r>
              <a:rPr lang="en-US" dirty="0"/>
              <a:t> Once the group is comfortable with the proposed </a:t>
            </a:r>
            <a:r>
              <a:rPr lang="en-US" dirty="0" smtClean="0"/>
              <a:t>con‑tent</a:t>
            </a:r>
            <a:r>
              <a:rPr lang="en-US" dirty="0"/>
              <a:t>, someone will need to actually build the site and </a:t>
            </a:r>
            <a:r>
              <a:rPr lang="en-US" dirty="0" smtClean="0"/>
              <a:t>post the </a:t>
            </a:r>
            <a:r>
              <a:rPr lang="en-US" dirty="0"/>
              <a:t>contents. Again, if a member of the committee </a:t>
            </a:r>
            <a:r>
              <a:rPr lang="en-US" dirty="0" smtClean="0"/>
              <a:t>has the </a:t>
            </a:r>
            <a:r>
              <a:rPr lang="en-US" dirty="0"/>
              <a:t>expertise, this is ideal. If not, the group can seek </a:t>
            </a:r>
            <a:r>
              <a:rPr lang="en-US" dirty="0" smtClean="0"/>
              <a:t>a member </a:t>
            </a:r>
            <a:r>
              <a:rPr lang="en-US" dirty="0"/>
              <a:t>volunteer, or contract with a Web design </a:t>
            </a:r>
            <a:r>
              <a:rPr lang="en-US" dirty="0" smtClean="0"/>
              <a:t>com‑</a:t>
            </a:r>
            <a:r>
              <a:rPr lang="en-US" dirty="0" err="1" smtClean="0"/>
              <a:t>pany</a:t>
            </a:r>
            <a:r>
              <a:rPr lang="en-US" dirty="0"/>
              <a:t>. It is very important from the outset that the </a:t>
            </a:r>
            <a:r>
              <a:rPr lang="en-US" dirty="0" smtClean="0"/>
              <a:t>designer understand </a:t>
            </a:r>
            <a:r>
              <a:rPr lang="en-US" dirty="0"/>
              <a:t>that the </a:t>
            </a:r>
            <a:r>
              <a:rPr lang="en-US" dirty="0" smtClean="0"/>
              <a:t>committee </a:t>
            </a:r>
            <a:r>
              <a:rPr lang="en-US" dirty="0"/>
              <a:t>will make the decisions </a:t>
            </a:r>
            <a:r>
              <a:rPr lang="en-US" dirty="0" smtClean="0"/>
              <a:t>on content </a:t>
            </a:r>
            <a:r>
              <a:rPr lang="en-US" dirty="0"/>
              <a:t>and future changes to the site.</a:t>
            </a:r>
          </a:p>
          <a:p>
            <a:pPr algn="just"/>
            <a:r>
              <a:rPr lang="en-US" dirty="0" smtClean="0"/>
              <a:t>Updating </a:t>
            </a:r>
            <a:r>
              <a:rPr lang="en-US" dirty="0"/>
              <a:t>the Contents Develop a regular process for updating information on the Web site. For safety reasons and goodwill it is essential that meeting information is updated frequently. Nothing is more discouraging to a newcomer than finding out a meeting no longer exists.</a:t>
            </a:r>
            <a:endParaRPr lang="es-MX" dirty="0"/>
          </a:p>
        </p:txBody>
      </p:sp>
      <p:sp>
        <p:nvSpPr>
          <p:cNvPr id="13" name="Título 1"/>
          <p:cNvSpPr txBox="1">
            <a:spLocks/>
          </p:cNvSpPr>
          <p:nvPr/>
        </p:nvSpPr>
        <p:spPr>
          <a:xfrm>
            <a:off x="4855334" y="3491421"/>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Tiempo de entrega: 4 </a:t>
            </a:r>
            <a:r>
              <a:rPr lang="es-MX" dirty="0" smtClean="0">
                <a:solidFill>
                  <a:schemeClr val="bg1"/>
                </a:solidFill>
              </a:rPr>
              <a:t>semanas </a:t>
            </a:r>
            <a:endParaRPr lang="es-MX" dirty="0">
              <a:solidFill>
                <a:schemeClr val="bg1"/>
              </a:solidFill>
            </a:endParaRPr>
          </a:p>
        </p:txBody>
      </p:sp>
    </p:spTree>
    <p:extLst>
      <p:ext uri="{BB962C8B-B14F-4D97-AF65-F5344CB8AC3E}">
        <p14:creationId xmlns:p14="http://schemas.microsoft.com/office/powerpoint/2010/main" val="230299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5703" y="99215"/>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Propuesta </a:t>
            </a:r>
            <a:r>
              <a:rPr lang="es-MX" dirty="0" smtClean="0"/>
              <a:t>Económica </a:t>
            </a:r>
            <a:endParaRPr lang="es-MX" dirty="0"/>
          </a:p>
        </p:txBody>
      </p:sp>
      <p:sp>
        <p:nvSpPr>
          <p:cNvPr id="3" name="Rectángulo 2"/>
          <p:cNvSpPr/>
          <p:nvPr/>
        </p:nvSpPr>
        <p:spPr>
          <a:xfrm>
            <a:off x="1665027" y="1322101"/>
            <a:ext cx="7356143" cy="4524315"/>
          </a:xfrm>
          <a:prstGeom prst="rect">
            <a:avLst/>
          </a:prstGeom>
        </p:spPr>
        <p:txBody>
          <a:bodyPr wrap="square">
            <a:spAutoFit/>
          </a:bodyPr>
          <a:lstStyle/>
          <a:p>
            <a:pPr algn="just"/>
            <a:r>
              <a:rPr lang="es-MX" sz="2400" dirty="0"/>
              <a:t>En el mercado de la tecnología de la información el costo de desarrollo de software está en $</a:t>
            </a:r>
            <a:r>
              <a:rPr lang="es-MX" sz="2400" dirty="0" smtClean="0"/>
              <a:t>10 por hora. </a:t>
            </a:r>
            <a:r>
              <a:rPr lang="es-MX" sz="2400" dirty="0"/>
              <a:t>Por ser un sitio web para </a:t>
            </a:r>
            <a:r>
              <a:rPr lang="es-MX" sz="2400" dirty="0" smtClean="0"/>
              <a:t>Al-</a:t>
            </a:r>
            <a:r>
              <a:rPr lang="es-MX" sz="2400" dirty="0" err="1"/>
              <a:t>A</a:t>
            </a:r>
            <a:r>
              <a:rPr lang="es-MX" sz="2400" dirty="0" err="1" smtClean="0"/>
              <a:t>non</a:t>
            </a:r>
            <a:r>
              <a:rPr lang="es-MX" sz="2400" dirty="0" smtClean="0"/>
              <a:t> </a:t>
            </a:r>
            <a:r>
              <a:rPr lang="es-MX" sz="2400" dirty="0"/>
              <a:t>mi mano de obra </a:t>
            </a:r>
            <a:r>
              <a:rPr lang="es-MX" sz="2400" dirty="0" smtClean="0"/>
              <a:t>será </a:t>
            </a:r>
            <a:r>
              <a:rPr lang="es-MX" sz="2400" dirty="0"/>
              <a:t>de $4. A pesar de que he cotizado 30 horas de trabajo, utilizaré las horas que sean necesarias para que este sitio web sea exitoso. En otras palabras no cobrare más de $120 por este </a:t>
            </a:r>
            <a:r>
              <a:rPr lang="es-MX" sz="2400" dirty="0" smtClean="0"/>
              <a:t>proyecto. También daré un mes de actualizaciones sin ningún costo. Después del mes de regalo cada hora de actualización tendrá un costo de $4. La mano de obra es independiente a la de los materiales. A continuación describo tres escenarios:</a:t>
            </a:r>
            <a:endParaRPr lang="es-MX" sz="2400" dirty="0"/>
          </a:p>
        </p:txBody>
      </p:sp>
    </p:spTree>
    <p:extLst>
      <p:ext uri="{BB962C8B-B14F-4D97-AF65-F5344CB8AC3E}">
        <p14:creationId xmlns:p14="http://schemas.microsoft.com/office/powerpoint/2010/main" val="442189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4481" y="700769"/>
            <a:ext cx="4096322" cy="5611008"/>
          </a:xfrm>
          <a:prstGeom prst="rect">
            <a:avLst/>
          </a:prstGeom>
        </p:spPr>
      </p:pic>
      <p:sp>
        <p:nvSpPr>
          <p:cNvPr id="5" name="Título 1"/>
          <p:cNvSpPr txBox="1">
            <a:spLocks/>
          </p:cNvSpPr>
          <p:nvPr/>
        </p:nvSpPr>
        <p:spPr>
          <a:xfrm>
            <a:off x="1545703" y="99215"/>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Propuesta 1</a:t>
            </a:r>
            <a:endParaRPr lang="es-MX" dirty="0"/>
          </a:p>
        </p:txBody>
      </p:sp>
      <p:sp>
        <p:nvSpPr>
          <p:cNvPr id="7" name="CuadroTexto 6"/>
          <p:cNvSpPr txBox="1"/>
          <p:nvPr/>
        </p:nvSpPr>
        <p:spPr>
          <a:xfrm>
            <a:off x="4834290" y="1215378"/>
            <a:ext cx="4951201" cy="2585323"/>
          </a:xfrm>
          <a:prstGeom prst="rect">
            <a:avLst/>
          </a:prstGeom>
          <a:noFill/>
        </p:spPr>
        <p:txBody>
          <a:bodyPr wrap="square" rtlCol="0">
            <a:spAutoFit/>
          </a:bodyPr>
          <a:lstStyle/>
          <a:p>
            <a:pPr algn="ctr"/>
            <a:r>
              <a:rPr lang="es-MX" dirty="0" smtClean="0"/>
              <a:t>Ventajas</a:t>
            </a:r>
          </a:p>
          <a:p>
            <a:pPr algn="just"/>
            <a:r>
              <a:rPr lang="es-MX" dirty="0" smtClean="0"/>
              <a:t>Se utilizará </a:t>
            </a:r>
            <a:r>
              <a:rPr lang="es-MX" dirty="0" err="1" smtClean="0"/>
              <a:t>hosting</a:t>
            </a:r>
            <a:r>
              <a:rPr lang="es-MX" dirty="0" smtClean="0"/>
              <a:t> gratuito dado que la pagina no es de alto índice de acceso. (Se puede comprar </a:t>
            </a:r>
            <a:r>
              <a:rPr lang="es-MX" dirty="0" err="1" smtClean="0"/>
              <a:t>hosting</a:t>
            </a:r>
            <a:r>
              <a:rPr lang="es-MX" dirty="0" smtClean="0"/>
              <a:t> si es que la pagina es lenta)</a:t>
            </a:r>
          </a:p>
          <a:p>
            <a:endParaRPr lang="es-MX" dirty="0"/>
          </a:p>
          <a:p>
            <a:r>
              <a:rPr lang="es-MX" dirty="0" smtClean="0"/>
              <a:t>Materiales       $  12.94</a:t>
            </a:r>
          </a:p>
          <a:p>
            <a:r>
              <a:rPr lang="es-MX" dirty="0" smtClean="0"/>
              <a:t>Mano de obra: $120.00 (30hrs de 4 </a:t>
            </a:r>
            <a:r>
              <a:rPr lang="es-MX" dirty="0" err="1" smtClean="0"/>
              <a:t>dls</a:t>
            </a:r>
            <a:r>
              <a:rPr lang="es-MX" dirty="0" smtClean="0"/>
              <a:t>)</a:t>
            </a:r>
          </a:p>
          <a:p>
            <a:r>
              <a:rPr lang="es-MX" dirty="0" smtClean="0"/>
              <a:t>Total: 		   $132.94</a:t>
            </a:r>
            <a:endParaRPr lang="es-MX" dirty="0"/>
          </a:p>
        </p:txBody>
      </p:sp>
      <p:sp>
        <p:nvSpPr>
          <p:cNvPr id="2" name="Botón de acción: Inicio 1">
            <a:hlinkClick r:id="" action="ppaction://hlinkshowjump?jump=firstslide" highlightClick="1"/>
          </p:cNvPr>
          <p:cNvSpPr/>
          <p:nvPr/>
        </p:nvSpPr>
        <p:spPr>
          <a:xfrm>
            <a:off x="5063317" y="5418161"/>
            <a:ext cx="968991" cy="70254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6032308" y="5418161"/>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Casa pequeña</a:t>
            </a:r>
            <a:endParaRPr lang="es-MX" dirty="0"/>
          </a:p>
        </p:txBody>
      </p:sp>
    </p:spTree>
    <p:extLst>
      <p:ext uri="{BB962C8B-B14F-4D97-AF65-F5344CB8AC3E}">
        <p14:creationId xmlns:p14="http://schemas.microsoft.com/office/powerpoint/2010/main" val="3209437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4481" y="700769"/>
            <a:ext cx="4096322" cy="5611008"/>
          </a:xfrm>
          <a:prstGeom prst="rect">
            <a:avLst/>
          </a:prstGeom>
        </p:spPr>
      </p:pic>
      <p:sp>
        <p:nvSpPr>
          <p:cNvPr id="5" name="Título 1"/>
          <p:cNvSpPr txBox="1">
            <a:spLocks/>
          </p:cNvSpPr>
          <p:nvPr/>
        </p:nvSpPr>
        <p:spPr>
          <a:xfrm>
            <a:off x="1545703" y="99215"/>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Propuesta 2</a:t>
            </a:r>
            <a:endParaRPr lang="es-MX" dirty="0"/>
          </a:p>
        </p:txBody>
      </p:sp>
      <p:sp>
        <p:nvSpPr>
          <p:cNvPr id="6" name="CuadroTexto 5"/>
          <p:cNvSpPr txBox="1"/>
          <p:nvPr/>
        </p:nvSpPr>
        <p:spPr>
          <a:xfrm>
            <a:off x="4460803" y="1331288"/>
            <a:ext cx="4951201" cy="2585323"/>
          </a:xfrm>
          <a:prstGeom prst="rect">
            <a:avLst/>
          </a:prstGeom>
          <a:noFill/>
        </p:spPr>
        <p:txBody>
          <a:bodyPr wrap="square" rtlCol="0">
            <a:spAutoFit/>
          </a:bodyPr>
          <a:lstStyle/>
          <a:p>
            <a:pPr algn="ctr"/>
            <a:r>
              <a:rPr lang="es-MX" dirty="0" smtClean="0"/>
              <a:t>Ventajas</a:t>
            </a:r>
          </a:p>
          <a:p>
            <a:r>
              <a:rPr lang="es-MX" dirty="0" smtClean="0"/>
              <a:t>Mayor almacenamiento de imágenes y video</a:t>
            </a:r>
          </a:p>
          <a:p>
            <a:r>
              <a:rPr lang="es-MX" dirty="0" smtClean="0"/>
              <a:t>Primer año $17.28, segundo año $33.88.</a:t>
            </a:r>
          </a:p>
          <a:p>
            <a:r>
              <a:rPr lang="es-MX" dirty="0" smtClean="0"/>
              <a:t>Posibilidad de alojar hasta 3 dominios.</a:t>
            </a:r>
          </a:p>
          <a:p>
            <a:r>
              <a:rPr lang="es-MX" dirty="0" smtClean="0"/>
              <a:t>Mayor rapidez del sitio Web</a:t>
            </a:r>
          </a:p>
          <a:p>
            <a:endParaRPr lang="es-MX" dirty="0"/>
          </a:p>
          <a:p>
            <a:r>
              <a:rPr lang="es-MX" dirty="0" smtClean="0"/>
              <a:t>Materiales       $  30.22</a:t>
            </a:r>
          </a:p>
          <a:p>
            <a:r>
              <a:rPr lang="es-MX" dirty="0" smtClean="0"/>
              <a:t>Mano de obra: $120.00 (30hrs de 4 </a:t>
            </a:r>
            <a:r>
              <a:rPr lang="es-MX" dirty="0" err="1" smtClean="0"/>
              <a:t>dls</a:t>
            </a:r>
            <a:r>
              <a:rPr lang="es-MX" dirty="0" smtClean="0"/>
              <a:t>)</a:t>
            </a:r>
          </a:p>
          <a:p>
            <a:r>
              <a:rPr lang="es-MX" dirty="0" smtClean="0"/>
              <a:t>Total: 		   $150.22</a:t>
            </a:r>
            <a:endParaRPr lang="es-MX" dirty="0"/>
          </a:p>
        </p:txBody>
      </p:sp>
      <p:pic>
        <p:nvPicPr>
          <p:cNvPr id="3" name="Imagen 2"/>
          <p:cNvPicPr>
            <a:picLocks noChangeAspect="1"/>
          </p:cNvPicPr>
          <p:nvPr/>
        </p:nvPicPr>
        <p:blipFill>
          <a:blip r:embed="rId3"/>
          <a:stretch>
            <a:fillRect/>
          </a:stretch>
        </p:blipFill>
        <p:spPr>
          <a:xfrm>
            <a:off x="9242531" y="99215"/>
            <a:ext cx="2829320" cy="3315163"/>
          </a:xfrm>
          <a:prstGeom prst="rect">
            <a:avLst/>
          </a:prstGeom>
        </p:spPr>
      </p:pic>
      <p:sp>
        <p:nvSpPr>
          <p:cNvPr id="7" name="Botón de acción: Inicio 6">
            <a:hlinkClick r:id="" action="ppaction://hlinkshowjump?jump=firstslide" highlightClick="1"/>
          </p:cNvPr>
          <p:cNvSpPr/>
          <p:nvPr/>
        </p:nvSpPr>
        <p:spPr>
          <a:xfrm>
            <a:off x="5063317" y="5418161"/>
            <a:ext cx="968991" cy="70254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6032308" y="5418161"/>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Casa mediana</a:t>
            </a:r>
            <a:endParaRPr lang="es-MX" dirty="0"/>
          </a:p>
        </p:txBody>
      </p:sp>
    </p:spTree>
    <p:extLst>
      <p:ext uri="{BB962C8B-B14F-4D97-AF65-F5344CB8AC3E}">
        <p14:creationId xmlns:p14="http://schemas.microsoft.com/office/powerpoint/2010/main" val="3584682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4481" y="700769"/>
            <a:ext cx="4096322" cy="5611008"/>
          </a:xfrm>
          <a:prstGeom prst="rect">
            <a:avLst/>
          </a:prstGeom>
        </p:spPr>
      </p:pic>
      <p:sp>
        <p:nvSpPr>
          <p:cNvPr id="5" name="Título 1"/>
          <p:cNvSpPr txBox="1">
            <a:spLocks/>
          </p:cNvSpPr>
          <p:nvPr/>
        </p:nvSpPr>
        <p:spPr>
          <a:xfrm>
            <a:off x="1545703" y="99215"/>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t>Propuesta </a:t>
            </a:r>
            <a:r>
              <a:rPr lang="es-MX" dirty="0"/>
              <a:t>3</a:t>
            </a:r>
          </a:p>
        </p:txBody>
      </p:sp>
      <p:pic>
        <p:nvPicPr>
          <p:cNvPr id="3" name="Imagen 2"/>
          <p:cNvPicPr>
            <a:picLocks noChangeAspect="1"/>
          </p:cNvPicPr>
          <p:nvPr/>
        </p:nvPicPr>
        <p:blipFill>
          <a:blip r:embed="rId3"/>
          <a:stretch>
            <a:fillRect/>
          </a:stretch>
        </p:blipFill>
        <p:spPr>
          <a:xfrm>
            <a:off x="9524628" y="0"/>
            <a:ext cx="2667372" cy="3343742"/>
          </a:xfrm>
          <a:prstGeom prst="rect">
            <a:avLst/>
          </a:prstGeom>
        </p:spPr>
      </p:pic>
      <p:sp>
        <p:nvSpPr>
          <p:cNvPr id="7" name="CuadroTexto 6"/>
          <p:cNvSpPr txBox="1"/>
          <p:nvPr/>
        </p:nvSpPr>
        <p:spPr>
          <a:xfrm>
            <a:off x="4460803" y="1331288"/>
            <a:ext cx="5520323" cy="2862322"/>
          </a:xfrm>
          <a:prstGeom prst="rect">
            <a:avLst/>
          </a:prstGeom>
          <a:noFill/>
        </p:spPr>
        <p:txBody>
          <a:bodyPr wrap="square" rtlCol="0">
            <a:spAutoFit/>
          </a:bodyPr>
          <a:lstStyle/>
          <a:p>
            <a:pPr algn="ctr"/>
            <a:r>
              <a:rPr lang="es-MX" dirty="0" smtClean="0"/>
              <a:t>Ventajas</a:t>
            </a:r>
          </a:p>
          <a:p>
            <a:pPr algn="just"/>
            <a:r>
              <a:rPr lang="es-MX" dirty="0" smtClean="0"/>
              <a:t>Existe la posibilidad de que se auto administre la pagina. Se ahorrará en actualizaciones de la pagina. Sin embargo, el servidor deberá una capacitación para realizar dicho mantenimiento. </a:t>
            </a:r>
          </a:p>
          <a:p>
            <a:endParaRPr lang="es-MX" dirty="0"/>
          </a:p>
          <a:p>
            <a:r>
              <a:rPr lang="es-MX" dirty="0" smtClean="0"/>
              <a:t>Materiales       $  35.82</a:t>
            </a:r>
          </a:p>
          <a:p>
            <a:r>
              <a:rPr lang="es-MX" dirty="0" smtClean="0"/>
              <a:t>Mano de obra: $120.00 (30hrs de 4 </a:t>
            </a:r>
            <a:r>
              <a:rPr lang="es-MX" dirty="0" err="1" smtClean="0"/>
              <a:t>dls</a:t>
            </a:r>
            <a:r>
              <a:rPr lang="es-MX" dirty="0" smtClean="0"/>
              <a:t>)</a:t>
            </a:r>
          </a:p>
          <a:p>
            <a:r>
              <a:rPr lang="es-MX" dirty="0" smtClean="0"/>
              <a:t>Capacitación:  $  40.00 (10hrs de 4 </a:t>
            </a:r>
            <a:r>
              <a:rPr lang="es-MX" dirty="0" err="1" smtClean="0"/>
              <a:t>dls</a:t>
            </a:r>
            <a:r>
              <a:rPr lang="es-MX" dirty="0" smtClean="0"/>
              <a:t>)*</a:t>
            </a:r>
            <a:r>
              <a:rPr lang="es-MX" dirty="0" smtClean="0">
                <a:solidFill>
                  <a:srgbClr val="FF0000"/>
                </a:solidFill>
              </a:rPr>
              <a:t>aclaración</a:t>
            </a:r>
            <a:endParaRPr lang="es-MX" dirty="0" smtClean="0">
              <a:solidFill>
                <a:srgbClr val="FF0000"/>
              </a:solidFill>
            </a:endParaRPr>
          </a:p>
          <a:p>
            <a:r>
              <a:rPr lang="es-MX" dirty="0" smtClean="0"/>
              <a:t>Total: 		   $195.82</a:t>
            </a:r>
            <a:endParaRPr lang="es-MX" dirty="0"/>
          </a:p>
        </p:txBody>
      </p:sp>
      <p:sp>
        <p:nvSpPr>
          <p:cNvPr id="6" name="Botón de acción: Inicio 5">
            <a:hlinkClick r:id="" action="ppaction://hlinkshowjump?jump=firstslide" highlightClick="1"/>
          </p:cNvPr>
          <p:cNvSpPr/>
          <p:nvPr/>
        </p:nvSpPr>
        <p:spPr>
          <a:xfrm>
            <a:off x="5063317" y="5418161"/>
            <a:ext cx="968991" cy="70254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ítulo 1"/>
          <p:cNvSpPr txBox="1">
            <a:spLocks/>
          </p:cNvSpPr>
          <p:nvPr/>
        </p:nvSpPr>
        <p:spPr>
          <a:xfrm>
            <a:off x="6032308" y="5418161"/>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Casa grande</a:t>
            </a:r>
            <a:endParaRPr lang="es-MX" dirty="0"/>
          </a:p>
        </p:txBody>
      </p:sp>
    </p:spTree>
    <p:extLst>
      <p:ext uri="{BB962C8B-B14F-4D97-AF65-F5344CB8AC3E}">
        <p14:creationId xmlns:p14="http://schemas.microsoft.com/office/powerpoint/2010/main" val="116266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5703" y="99215"/>
            <a:ext cx="7766936" cy="81518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smtClean="0">
                <a:solidFill>
                  <a:srgbClr val="FF0000"/>
                </a:solidFill>
              </a:rPr>
              <a:t>Aclaración</a:t>
            </a:r>
            <a:endParaRPr lang="es-MX" dirty="0">
              <a:solidFill>
                <a:srgbClr val="FF0000"/>
              </a:solidFill>
            </a:endParaRPr>
          </a:p>
        </p:txBody>
      </p:sp>
      <p:sp>
        <p:nvSpPr>
          <p:cNvPr id="5" name="CuadroTexto 4"/>
          <p:cNvSpPr txBox="1"/>
          <p:nvPr/>
        </p:nvSpPr>
        <p:spPr>
          <a:xfrm>
            <a:off x="1064525" y="1473958"/>
            <a:ext cx="7929350" cy="3693319"/>
          </a:xfrm>
          <a:prstGeom prst="rect">
            <a:avLst/>
          </a:prstGeom>
          <a:noFill/>
        </p:spPr>
        <p:txBody>
          <a:bodyPr wrap="square" rtlCol="0">
            <a:spAutoFit/>
          </a:bodyPr>
          <a:lstStyle/>
          <a:p>
            <a:pPr algn="just"/>
            <a:r>
              <a:rPr lang="es-MX" dirty="0" smtClean="0"/>
              <a:t>Se capacitara los siguientes puntos:</a:t>
            </a:r>
          </a:p>
          <a:p>
            <a:pPr algn="just"/>
            <a:endParaRPr lang="es-MX" dirty="0" smtClean="0"/>
          </a:p>
          <a:p>
            <a:pPr marL="342900" indent="-342900" algn="just">
              <a:buFont typeface="+mj-lt"/>
              <a:buAutoNum type="arabicPeriod"/>
            </a:pPr>
            <a:r>
              <a:rPr lang="es-MX" dirty="0" smtClean="0"/>
              <a:t>Se le informará las tecnologías utilizadas, versiones, controles de cambios y/o respaldos si es que existieran. </a:t>
            </a:r>
          </a:p>
          <a:p>
            <a:pPr marL="342900" indent="-342900" algn="just">
              <a:buFont typeface="+mj-lt"/>
              <a:buAutoNum type="arabicPeriod"/>
            </a:pPr>
            <a:r>
              <a:rPr lang="es-MX" dirty="0"/>
              <a:t>S</a:t>
            </a:r>
            <a:r>
              <a:rPr lang="es-MX" dirty="0" smtClean="0"/>
              <a:t>e proporcionará los DNS del proveedor del dominio, </a:t>
            </a:r>
            <a:r>
              <a:rPr lang="es-MX" dirty="0" err="1" smtClean="0"/>
              <a:t>hosting</a:t>
            </a:r>
            <a:r>
              <a:rPr lang="es-MX" dirty="0" smtClean="0"/>
              <a:t>, certificado SSL y todo lo necesario para que pueda administrar el sitio web.</a:t>
            </a:r>
          </a:p>
          <a:p>
            <a:pPr marL="342900" indent="-342900" algn="just">
              <a:buFont typeface="+mj-lt"/>
              <a:buAutoNum type="arabicPeriod"/>
            </a:pPr>
            <a:r>
              <a:rPr lang="es-MX" dirty="0" smtClean="0"/>
              <a:t>Se le explicará la manera de general como realizar actualizaciones al sitio. La persona responsable deberá tener conocimiento mínimo de diseño Web.</a:t>
            </a:r>
          </a:p>
          <a:p>
            <a:pPr marL="342900" indent="-342900" algn="just">
              <a:buFont typeface="+mj-lt"/>
              <a:buAutoNum type="arabicPeriod"/>
            </a:pPr>
            <a:r>
              <a:rPr lang="es-MX" dirty="0" smtClean="0"/>
              <a:t>En caso de no existir profesional que pueda recibir la capacitación, no se pagará lo correspondiente al servicio. </a:t>
            </a:r>
            <a:endParaRPr lang="es-MX" dirty="0"/>
          </a:p>
          <a:p>
            <a:pPr marL="342900" indent="-342900" algn="just">
              <a:buFont typeface="+mj-lt"/>
              <a:buAutoNum type="arabicPeriod"/>
            </a:pPr>
            <a:endParaRPr lang="es-MX" dirty="0" smtClean="0"/>
          </a:p>
        </p:txBody>
      </p:sp>
    </p:spTree>
    <p:extLst>
      <p:ext uri="{BB962C8B-B14F-4D97-AF65-F5344CB8AC3E}">
        <p14:creationId xmlns:p14="http://schemas.microsoft.com/office/powerpoint/2010/main" val="233332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461</TotalTime>
  <Words>1292</Words>
  <Application>Microsoft Office PowerPoint</Application>
  <PresentationFormat>Panorámica</PresentationFormat>
  <Paragraphs>79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Propuesta de Diseño de Sitio Web</vt:lpstr>
      <vt:lpstr>Wilibaldo (Wily)</vt:lpstr>
      <vt:lpstr>Guideline for Al-Anon Web Sites G-40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Diseño de Pagina Web</dc:title>
  <dc:creator>equipo</dc:creator>
  <cp:lastModifiedBy>equipo</cp:lastModifiedBy>
  <cp:revision>27</cp:revision>
  <dcterms:created xsi:type="dcterms:W3CDTF">2020-09-29T23:46:41Z</dcterms:created>
  <dcterms:modified xsi:type="dcterms:W3CDTF">2020-10-02T03:06:14Z</dcterms:modified>
</cp:coreProperties>
</file>