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9.png" ContentType="image/png"/>
  <Override PartName="/ppt/media/image27.png" ContentType="image/png"/>
  <Override PartName="/ppt/media/image26.png" ContentType="image/png"/>
  <Override PartName="/ppt/media/image25.jpeg" ContentType="image/jpeg"/>
  <Override PartName="/ppt/media/image28.png" ContentType="image/png"/>
  <Override PartName="/ppt/media/image24.jpeg" ContentType="image/jpeg"/>
  <Override PartName="/ppt/media/image19.jpeg" ContentType="image/jpeg"/>
  <Override PartName="/ppt/media/image22.jpeg" ContentType="image/jpe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23.jpeg" ContentType="image/jpeg"/>
  <Override PartName="/ppt/media/image21.jpeg" ContentType="image/jpeg"/>
  <Override PartName="/ppt/media/image13.png" ContentType="image/png"/>
  <Override PartName="/ppt/media/image11.jpeg" ContentType="image/jpeg"/>
  <Override PartName="/ppt/media/image10.jpeg" ContentType="image/jpeg"/>
  <Override PartName="/ppt/media/image8.jpeg" ContentType="image/jpeg"/>
  <Override PartName="/ppt/media/image20.jpeg" ContentType="image/jpeg"/>
  <Override PartName="/ppt/media/image12.jpeg" ContentType="image/jpe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6.jpeg" ContentType="image/jpe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Click to edit the title text format</a:t>
            </a:r>
            <a:r>
              <a:rPr lang="zh-CN" sz="4400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7/27/17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815C7FE-9B62-4EB7-AAD7-A819DAECB0C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7/27/17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5F71DD6-B1AB-4CB1-87C7-BFDF6D7E3EB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286000" y="2439720"/>
            <a:ext cx="4742640" cy="760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Image Morphing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14240" y="714240"/>
            <a:ext cx="807228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Procedure: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857160" y="1500120"/>
            <a:ext cx="8286480" cy="551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 1: get point correspondence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 2: morphed_im = morph(im1, im2, im1_pts, im2_pts, tri, warp_frac, dissolve_frac);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Triangulation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Compute intermediate shape for a given warp_frac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Compute the barycentric coordinate for each pixel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Inverse warping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Blending according to dissolve_frac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 3: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morphed_im = morph_tps_wrapper(im1, im2, im1_pts, im2_pts, warp_frac, dissolve_frac);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1.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Compute intermediate control points for a given warp_frac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Compute TPS coefficients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Inverse warping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Blending according to dissolve_frac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Generate video file: use “avifile” in matlab.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14240" y="548280"/>
            <a:ext cx="807228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Compute TPS coefficients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000080" y="3925800"/>
            <a:ext cx="6714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Compute a set of coefficient for x, and another set for y:</a:t>
            </a:r>
            <a:endParaRPr/>
          </a:p>
        </p:txBody>
      </p:sp>
      <p:pic>
        <p:nvPicPr>
          <p:cNvPr id="12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080" y="1357200"/>
            <a:ext cx="7286400" cy="933120"/>
          </a:xfrm>
          <a:prstGeom prst="rect">
            <a:avLst/>
          </a:prstGeom>
          <a:ln w="9360"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3786120" y="4354200"/>
            <a:ext cx="128556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x’ = f</a:t>
            </a:r>
            <a:r>
              <a:rPr lang="en-US" sz="1050">
                <a:solidFill>
                  <a:srgbClr val="000000"/>
                </a:solidFill>
                <a:latin typeface="Calibri"/>
              </a:rPr>
              <a:t>x</a:t>
            </a:r>
            <a:r>
              <a:rPr lang="en-US">
                <a:solidFill>
                  <a:srgbClr val="000000"/>
                </a:solidFill>
                <a:latin typeface="Calibri"/>
              </a:rPr>
              <a:t>(x,y);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y’ = f</a:t>
            </a:r>
            <a:r>
              <a:rPr lang="en-US" sz="1050">
                <a:solidFill>
                  <a:srgbClr val="000000"/>
                </a:solidFill>
                <a:latin typeface="Calibri"/>
              </a:rPr>
              <a:t>y</a:t>
            </a:r>
            <a:r>
              <a:rPr lang="en-US">
                <a:solidFill>
                  <a:srgbClr val="000000"/>
                </a:solidFill>
                <a:latin typeface="Calibri"/>
              </a:rPr>
              <a:t>(x,y);</a:t>
            </a:r>
            <a:endParaRPr/>
          </a:p>
        </p:txBody>
      </p:sp>
      <p:pic>
        <p:nvPicPr>
          <p:cNvPr id="128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57720" y="2786040"/>
            <a:ext cx="2095200" cy="4377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14240" y="548280"/>
            <a:ext cx="807228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Compute TPS coefficients</a:t>
            </a:r>
            <a:endParaRPr/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85960" y="1071720"/>
            <a:ext cx="5571720" cy="2680560"/>
          </a:xfrm>
          <a:prstGeom prst="rect">
            <a:avLst/>
          </a:prstGeom>
          <a:ln w="9360">
            <a:noFill/>
          </a:ln>
        </p:spPr>
      </p:pic>
      <p:pic>
        <p:nvPicPr>
          <p:cNvPr id="13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57240" y="4091040"/>
            <a:ext cx="5500440" cy="2123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14240" y="714240"/>
            <a:ext cx="807228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Objective: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714240" y="1285920"/>
            <a:ext cx="82148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You will produce a morph animation of your face into another person's face or any object you prefer.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785880" y="3639960"/>
            <a:ext cx="72147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60 frames of animation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 .avi movie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738000" y="3140640"/>
            <a:ext cx="291384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Requirement: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43760" y="2428920"/>
            <a:ext cx="2857320" cy="2857320"/>
          </a:xfrm>
          <a:prstGeom prst="rect">
            <a:avLst/>
          </a:prstGeom>
          <a:ln>
            <a:noFill/>
          </a:ln>
        </p:spPr>
      </p:pic>
      <p:pic>
        <p:nvPicPr>
          <p:cNvPr id="8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6080" y="2928960"/>
            <a:ext cx="2499840" cy="208332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71880" y="2428920"/>
            <a:ext cx="2857320" cy="28573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1285920" y="844920"/>
            <a:ext cx="7000560" cy="82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An example….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2428920" y="1630800"/>
            <a:ext cx="46432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(you need to morph a face though)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14240" y="714240"/>
            <a:ext cx="807228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Procedure: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714240" y="1340640"/>
            <a:ext cx="8286480" cy="551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 1: get point correspondence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 2: morphed_im = morph(im1, im2, im1_pts, im2_pts, tri, warp_frac, dissolve_frac);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Triangulation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Compute intermediate shape for a given warp_frac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b="1" lang="en-US">
                <a:solidFill>
                  <a:srgbClr val="ff0000"/>
                </a:solidFill>
                <a:latin typeface="Calibri"/>
              </a:rPr>
              <a:t>Compute the barycentric coordinate for each pixel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b="1" lang="en-US">
                <a:solidFill>
                  <a:srgbClr val="ff0000"/>
                </a:solidFill>
                <a:latin typeface="Calibri"/>
              </a:rPr>
              <a:t>Inverse warping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Blending according to dissolve_frac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 3: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morphed_im = morph_tps_wrapper(im1, im2, im1_pts, im2_pts, warp_frac, dissolve_frac);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1.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Compute intermediate control points for a given warp_frac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Compute TPS coefficients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Inverse warping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Blending according to dissolve_frac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Generate video file: use “avifile” in matlab.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14240" y="571320"/>
            <a:ext cx="80722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Task 1: get point correspondence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1285920" y="1428840"/>
            <a:ext cx="528588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 “</a:t>
            </a:r>
            <a:r>
              <a:rPr b="1" lang="en-US">
                <a:solidFill>
                  <a:srgbClr val="000000"/>
                </a:solidFill>
                <a:latin typeface="Calibri"/>
              </a:rPr>
              <a:t>cpselect</a:t>
            </a:r>
            <a:r>
              <a:rPr lang="en-US">
                <a:solidFill>
                  <a:srgbClr val="000000"/>
                </a:solidFill>
                <a:latin typeface="Calibri"/>
              </a:rPr>
              <a:t>” tool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Or write your own function with ginput</a:t>
            </a:r>
            <a:endParaRPr/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33360" y="2571840"/>
            <a:ext cx="4253400" cy="4214520"/>
          </a:xfrm>
          <a:prstGeom prst="rect">
            <a:avLst/>
          </a:prstGeom>
          <a:ln>
            <a:noFill/>
          </a:ln>
        </p:spPr>
      </p:pic>
      <p:pic>
        <p:nvPicPr>
          <p:cNvPr id="93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000" y="2643120"/>
            <a:ext cx="4615560" cy="385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14240" y="571320"/>
            <a:ext cx="80722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1. triangulation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714240" y="1357200"/>
            <a:ext cx="5285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TRI = delaunay(X,Y);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714240" y="1857240"/>
            <a:ext cx="8786520" cy="57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computing the triangulation at the midway shape (i.e. mean of the two point sets) to lessen the potential triangle deformations</a:t>
            </a:r>
            <a:endParaRPr/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2650320"/>
            <a:ext cx="4214520" cy="4207320"/>
          </a:xfrm>
          <a:prstGeom prst="rect">
            <a:avLst/>
          </a:prstGeom>
          <a:ln>
            <a:noFill/>
          </a:ln>
        </p:spPr>
      </p:pic>
      <p:pic>
        <p:nvPicPr>
          <p:cNvPr id="9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550200" y="2643120"/>
            <a:ext cx="2379240" cy="2375280"/>
          </a:xfrm>
          <a:prstGeom prst="rect">
            <a:avLst/>
          </a:prstGeom>
          <a:ln>
            <a:noFill/>
          </a:ln>
        </p:spPr>
      </p:pic>
      <p:pic>
        <p:nvPicPr>
          <p:cNvPr id="99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39400" y="2643120"/>
            <a:ext cx="1974600" cy="164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14240" y="1785960"/>
            <a:ext cx="8072280" cy="136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2. Compute intermediate shape for a given warp_frac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1285920" y="3559680"/>
            <a:ext cx="678636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impoints = (1-warpFrac)*im1points + warpFrac*im2points;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14240" y="548280"/>
            <a:ext cx="807228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3. Compute the barycentric coordinate for each pixel</a:t>
            </a:r>
            <a:endParaRPr/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14720" y="2714760"/>
            <a:ext cx="4500360" cy="1499760"/>
          </a:xfrm>
          <a:prstGeom prst="rect">
            <a:avLst/>
          </a:prstGeom>
          <a:ln w="9360">
            <a:noFill/>
          </a:ln>
        </p:spPr>
      </p:pic>
      <p:pic>
        <p:nvPicPr>
          <p:cNvPr id="10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720" y="4357800"/>
            <a:ext cx="4500360" cy="1499760"/>
          </a:xfrm>
          <a:prstGeom prst="rect">
            <a:avLst/>
          </a:prstGeom>
          <a:ln w="9360">
            <a:noFill/>
          </a:ln>
        </p:spPr>
      </p:pic>
      <p:pic>
        <p:nvPicPr>
          <p:cNvPr id="105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00200" y="4500720"/>
            <a:ext cx="1992600" cy="1213920"/>
          </a:xfrm>
          <a:prstGeom prst="rect">
            <a:avLst/>
          </a:prstGeom>
          <a:ln w="9360">
            <a:noFill/>
          </a:ln>
        </p:spPr>
      </p:pic>
      <p:pic>
        <p:nvPicPr>
          <p:cNvPr id="106" name="Picture 4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00840" y="4500720"/>
            <a:ext cx="323640" cy="409320"/>
          </a:xfrm>
          <a:prstGeom prst="rect">
            <a:avLst/>
          </a:prstGeom>
          <a:ln w="9360">
            <a:noFill/>
          </a:ln>
        </p:spPr>
      </p:pic>
      <p:pic>
        <p:nvPicPr>
          <p:cNvPr id="107" name="Picture 5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929200" y="4857840"/>
            <a:ext cx="380520" cy="437760"/>
          </a:xfrm>
          <a:prstGeom prst="rect">
            <a:avLst/>
          </a:prstGeom>
          <a:ln w="9360">
            <a:noFill/>
          </a:ln>
        </p:spPr>
      </p:pic>
      <p:pic>
        <p:nvPicPr>
          <p:cNvPr id="108" name="Picture 6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929200" y="5286240"/>
            <a:ext cx="380520" cy="399600"/>
          </a:xfrm>
          <a:prstGeom prst="rect">
            <a:avLst/>
          </a:prstGeom>
          <a:ln w="9360"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2993400" y="1714320"/>
            <a:ext cx="3223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T = tsearch(X,Y,TRI,XI,YI);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071800" y="1357200"/>
            <a:ext cx="3857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Find which traingle a pixel is in: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2071800" y="2357280"/>
            <a:ext cx="350028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Compute barycentric coordinate: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14240" y="477000"/>
            <a:ext cx="807228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4. Inverse warping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714240" y="1237680"/>
            <a:ext cx="807228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5. Blending according to dissolve_frac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1428840" y="1880640"/>
            <a:ext cx="74293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(1-dissolve_frac)*morphed_im1 + dissolve_frac*morphed_im2;</a:t>
            </a:r>
            <a:endParaRPr/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0040" y="2380680"/>
            <a:ext cx="2071440" cy="2071440"/>
          </a:xfrm>
          <a:prstGeom prst="rect">
            <a:avLst/>
          </a:prstGeom>
          <a:ln>
            <a:noFill/>
          </a:ln>
        </p:spPr>
      </p:pic>
      <p:pic>
        <p:nvPicPr>
          <p:cNvPr id="11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00200" y="2380680"/>
            <a:ext cx="2071440" cy="2071440"/>
          </a:xfrm>
          <a:prstGeom prst="rect">
            <a:avLst/>
          </a:prstGeom>
          <a:ln>
            <a:noFill/>
          </a:ln>
        </p:spPr>
      </p:pic>
      <p:pic>
        <p:nvPicPr>
          <p:cNvPr id="117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00720" y="2380680"/>
            <a:ext cx="2071440" cy="2071440"/>
          </a:xfrm>
          <a:prstGeom prst="rect">
            <a:avLst/>
          </a:prstGeom>
          <a:ln>
            <a:noFill/>
          </a:ln>
        </p:spPr>
      </p:pic>
      <p:pic>
        <p:nvPicPr>
          <p:cNvPr id="118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572160" y="238068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119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357200" y="4380840"/>
            <a:ext cx="2214360" cy="2214360"/>
          </a:xfrm>
          <a:prstGeom prst="rect">
            <a:avLst/>
          </a:prstGeom>
          <a:ln>
            <a:noFill/>
          </a:ln>
        </p:spPr>
      </p:pic>
      <p:pic>
        <p:nvPicPr>
          <p:cNvPr id="120" name="Picture 8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571920" y="4380840"/>
            <a:ext cx="2214360" cy="2214360"/>
          </a:xfrm>
          <a:prstGeom prst="rect">
            <a:avLst/>
          </a:prstGeom>
          <a:ln>
            <a:noFill/>
          </a:ln>
        </p:spPr>
      </p:pic>
      <p:pic>
        <p:nvPicPr>
          <p:cNvPr id="121" name="Picture 2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786280" y="4380840"/>
            <a:ext cx="2214360" cy="221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