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EBGaramond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07b7d80d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07b7d80d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7b7d80d1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7b7d80d1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07b7d80d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07b7d80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07b7d80d1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07b7d80d1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50">
                <a:solidFill>
                  <a:schemeClr val="dk1"/>
                </a:solidFill>
              </a:rPr>
              <a:t>As </a:t>
            </a:r>
            <a:r>
              <a:rPr lang="en" sz="1050">
                <a:solidFill>
                  <a:schemeClr val="dk1"/>
                </a:solidFill>
                <a:highlight>
                  <a:srgbClr val="EFF0F1"/>
                </a:highlight>
              </a:rPr>
              <a:t>tenure</a:t>
            </a:r>
            <a:r>
              <a:rPr lang="en" sz="1050">
                <a:solidFill>
                  <a:schemeClr val="dk1"/>
                </a:solidFill>
              </a:rPr>
              <a:t> gets longer, customers tends to get stay longer with the service.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We can see a very high </a:t>
            </a:r>
            <a:r>
              <a:rPr lang="en" sz="1050">
                <a:solidFill>
                  <a:schemeClr val="dk1"/>
                </a:solidFill>
                <a:highlight>
                  <a:srgbClr val="EFF0F1"/>
                </a:highlight>
              </a:rPr>
              <a:t>Churn Percentage</a:t>
            </a:r>
            <a:r>
              <a:rPr lang="en" sz="1050">
                <a:solidFill>
                  <a:schemeClr val="dk1"/>
                </a:solidFill>
              </a:rPr>
              <a:t> for shot tenure period.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07b7d80d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07b7d80d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07b7d80d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07b7d80d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Now we can finally see the seperation of data clearly.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Overall Month-to-Month customers very likely to churn compared to other contract type.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longer customer stays with the service, the less likely they are churning.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However there are some churning happening for 24-48 Months and Over 48 Months group in Contract One and Two Year. So we need to pay attention for those customers too.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7b7d80d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7b7d80d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7b7d80d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7b7d80d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07b7d80d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07b7d80d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635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13"/>
          <p:cNvSpPr txBox="1"/>
          <p:nvPr>
            <p:ph hasCustomPrompt="1"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 txBox="1"/>
          <p:nvPr>
            <p:ph hasCustomPrompt="1"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3883325" y="1310650"/>
            <a:ext cx="3868800" cy="26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AFA</a:t>
            </a:r>
            <a:r>
              <a:rPr lang="en">
                <a:solidFill>
                  <a:schemeClr val="dk2"/>
                </a:solidFill>
              </a:rPr>
              <a:t> TELECOM COMPANY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50" y="729425"/>
            <a:ext cx="2689450" cy="3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3106350" y="2006125"/>
            <a:ext cx="342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Thank you!</a:t>
            </a:r>
            <a:endParaRPr b="1" sz="4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738875" y="321750"/>
            <a:ext cx="3623100" cy="14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17"/>
          <p:cNvSpPr txBox="1"/>
          <p:nvPr>
            <p:ph idx="4294967295" type="body"/>
          </p:nvPr>
        </p:nvSpPr>
        <p:spPr>
          <a:xfrm>
            <a:off x="3738875" y="1767750"/>
            <a:ext cx="44229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Our company needs to improve itself and avoid loss customers, we decided to predict who will leave our company  </a:t>
            </a:r>
            <a:endParaRPr b="1" sz="1400">
              <a:solidFill>
                <a:schemeClr val="lt1"/>
              </a:solidFill>
            </a:endParaRPr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25" y="696075"/>
            <a:ext cx="2726901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EB Garamond"/>
                <a:ea typeface="EB Garamond"/>
                <a:cs typeface="EB Garamond"/>
                <a:sym typeface="EB Garamond"/>
              </a:rPr>
              <a:t>Our </a:t>
            </a:r>
            <a:r>
              <a:rPr lang="en" sz="3800">
                <a:latin typeface="EB Garamond"/>
                <a:ea typeface="EB Garamond"/>
                <a:cs typeface="EB Garamond"/>
                <a:sym typeface="EB Garamond"/>
              </a:rPr>
              <a:t>Goal</a:t>
            </a:r>
            <a:endParaRPr sz="39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323525" y="1502125"/>
            <a:ext cx="36912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who and why people are churning from our company.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000" y="104737"/>
            <a:ext cx="6296176" cy="49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/>
          <p:nvPr>
            <p:ph type="ctrTitle"/>
          </p:nvPr>
        </p:nvSpPr>
        <p:spPr>
          <a:xfrm>
            <a:off x="323300" y="772850"/>
            <a:ext cx="22380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noticed the most influence for customer churn was contract period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208025" y="704950"/>
            <a:ext cx="314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Contract:</a:t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1303800" y="1798475"/>
            <a:ext cx="739500" cy="69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1647275" y="2151500"/>
            <a:ext cx="1820400" cy="481800"/>
          </a:xfrm>
          <a:prstGeom prst="rect">
            <a:avLst/>
          </a:prstGeom>
          <a:solidFill>
            <a:srgbClr val="052A4D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Month-to-month </a:t>
            </a:r>
            <a:endParaRPr b="1" sz="1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1303788" y="2727525"/>
            <a:ext cx="739500" cy="69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647278" y="3080550"/>
            <a:ext cx="1820400" cy="481800"/>
          </a:xfrm>
          <a:prstGeom prst="rect">
            <a:avLst/>
          </a:prstGeom>
          <a:solidFill>
            <a:srgbClr val="052A4D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One </a:t>
            </a: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years </a:t>
            </a: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1303788" y="3727175"/>
            <a:ext cx="739500" cy="69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1647278" y="4080200"/>
            <a:ext cx="1820400" cy="481800"/>
          </a:xfrm>
          <a:prstGeom prst="rect">
            <a:avLst/>
          </a:prstGeom>
          <a:solidFill>
            <a:srgbClr val="052A4D"/>
          </a:solidFill>
          <a:ln cap="flat" cmpd="sng" w="9525">
            <a:solidFill>
              <a:srgbClr val="EFF0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Two</a:t>
            </a:r>
            <a:r>
              <a:rPr b="1"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year</a:t>
            </a:r>
            <a:r>
              <a:rPr b="1"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4475"/>
            <a:ext cx="4187415" cy="24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323300" y="772850"/>
            <a:ext cx="8013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Contract Type And Churn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2" y="1615550"/>
            <a:ext cx="8590728" cy="2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350150"/>
            <a:ext cx="7406250" cy="44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896275" y="988800"/>
            <a:ext cx="2287500" cy="3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can we predict?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950" y="629925"/>
            <a:ext cx="4605700" cy="39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1358275" y="4041150"/>
            <a:ext cx="1363500" cy="400200"/>
          </a:xfrm>
          <a:prstGeom prst="rect">
            <a:avLst/>
          </a:prstGeom>
          <a:noFill/>
          <a:ln cap="flat" cmpd="sng" w="76200">
            <a:solidFill>
              <a:srgbClr val="1B2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Accuracy 81%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/>
        </p:nvSpPr>
        <p:spPr>
          <a:xfrm>
            <a:off x="4457075" y="1692975"/>
            <a:ext cx="386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rgbClr val="FFFFFF"/>
                </a:solidFill>
              </a:rPr>
              <a:t>Attract the customers to stay longer with our company by </a:t>
            </a:r>
            <a:r>
              <a:rPr b="1" lang="en" sz="2250">
                <a:solidFill>
                  <a:srgbClr val="FFFFFF"/>
                </a:solidFill>
              </a:rPr>
              <a:t>giving them Promotion and Discount </a:t>
            </a:r>
            <a:endParaRPr b="1" sz="2250">
              <a:solidFill>
                <a:srgbClr val="FFFFFF"/>
              </a:solidFill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-351125" y="353125"/>
            <a:ext cx="3610800" cy="45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type="ctrTitle"/>
          </p:nvPr>
        </p:nvSpPr>
        <p:spPr>
          <a:xfrm>
            <a:off x="690100" y="951675"/>
            <a:ext cx="2487900" cy="6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88" y="1630050"/>
            <a:ext cx="2875771" cy="2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