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49" r:id="rId3"/>
    <p:sldMasterId id="2147483656" r:id="rId4"/>
  </p:sldMasterIdLst>
  <p:notesMasterIdLst>
    <p:notesMasterId r:id="rId6"/>
  </p:notesMasterIdLst>
  <p:sldIdLst>
    <p:sldId id="761" r:id="rId5"/>
    <p:sldId id="709" r:id="rId7"/>
    <p:sldId id="739" r:id="rId8"/>
    <p:sldId id="723" r:id="rId9"/>
    <p:sldId id="740" r:id="rId10"/>
    <p:sldId id="757" r:id="rId11"/>
    <p:sldId id="758" r:id="rId12"/>
    <p:sldId id="759" r:id="rId13"/>
    <p:sldId id="760" r:id="rId14"/>
    <p:sldId id="724" r:id="rId15"/>
    <p:sldId id="725" r:id="rId16"/>
    <p:sldId id="726" r:id="rId17"/>
    <p:sldId id="727" r:id="rId18"/>
    <p:sldId id="728" r:id="rId19"/>
    <p:sldId id="729" r:id="rId20"/>
    <p:sldId id="730" r:id="rId21"/>
    <p:sldId id="731" r:id="rId22"/>
    <p:sldId id="732" r:id="rId23"/>
    <p:sldId id="733" r:id="rId24"/>
    <p:sldId id="734" r:id="rId25"/>
    <p:sldId id="735" r:id="rId26"/>
    <p:sldId id="736" r:id="rId27"/>
    <p:sldId id="737" r:id="rId28"/>
    <p:sldId id="738" r:id="rId29"/>
    <p:sldId id="762" r:id="rId30"/>
    <p:sldId id="763" r:id="rId31"/>
    <p:sldId id="764" r:id="rId32"/>
    <p:sldId id="765" r:id="rId33"/>
    <p:sldId id="766" r:id="rId34"/>
  </p:sldIdLst>
  <p:sldSz cx="9144000" cy="5143500" type="screen16x9"/>
  <p:notesSz cx="6858000" cy="9313545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61"/>
            <p14:sldId id="709"/>
            <p14:sldId id="739"/>
            <p14:sldId id="723"/>
            <p14:sldId id="740"/>
            <p14:sldId id="757"/>
            <p14:sldId id="758"/>
            <p14:sldId id="759"/>
            <p14:sldId id="760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62"/>
            <p14:sldId id="763"/>
            <p14:sldId id="764"/>
            <p14:sldId id="765"/>
            <p14:sldId id="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1" autoAdjust="0"/>
    <p:restoredTop sz="90909" autoAdjust="0"/>
  </p:normalViewPr>
  <p:slideViewPr>
    <p:cSldViewPr showGuides="1">
      <p:cViewPr>
        <p:scale>
          <a:sx n="143" d="100"/>
          <a:sy n="143" d="100"/>
        </p:scale>
        <p:origin x="-48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b" anchorCtr="0" compatLnSpc="1"/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b" anchorCtr="0" compatLnSpc="1"/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 panose="020B06040202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 panose="020B06040202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/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panose="020B0A04020102020204" charset="0"/>
              </a:rPr>
              <a:t>Presenter or speaker name</a:t>
            </a:r>
            <a:endParaRPr lang="en-US" sz="1050" b="0" i="0" cap="all" baseline="0" dirty="0">
              <a:latin typeface="Arial Black" panose="020B0A04020102020204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/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panose="020B0A04020102020204" charset="0"/>
              </a:rPr>
              <a:t>Month 20xx</a:t>
            </a:r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panose="020B0A04020102020204" charset="0"/>
          <a:ea typeface="Arial Black" panose="020B0A04020102020204" charset="0"/>
          <a:cs typeface="Arial Black" panose="020B0A0402010202020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None/>
        <a:defRPr sz="1400" b="0" i="0" kern="1200" baseline="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b="0" i="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 panose="020B0604020202020204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bg2"/>
          </a:solidFill>
          <a:latin typeface="Arial" panose="020B0604020202020204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bg2"/>
          </a:solidFill>
          <a:latin typeface="Arial" panose="020B0604020202020204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/>
          </a:solidFill>
          <a:latin typeface="Arial" panose="020B0604020202020204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/>
          </a:solidFill>
          <a:latin typeface="Arial" panose="020B0604020202020204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bg2"/>
          </a:solidFill>
          <a:latin typeface="Arial" panose="020B0604020202020204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/>
          <p:nvPr/>
        </p:nvSpPr>
        <p:spPr>
          <a:xfrm>
            <a:off x="548640" y="316611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200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XUANYI ZHOU</a:t>
            </a:r>
            <a:endParaRPr lang="en-US" sz="2000" b="0" i="0" cap="all" baseline="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12" name="Text Placeholder 9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aug 2024</a:t>
            </a:r>
            <a:endParaRPr lang="en-US" sz="2400" b="0" i="0" cap="all" baseline="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380390" y="922019"/>
            <a:ext cx="676656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>
                <a:solidFill>
                  <a:srgbClr val="BF5700"/>
                </a:solidFill>
              </a:rPr>
              <a:t>mickey debt</a:t>
            </a:r>
            <a:r>
              <a:rPr lang="en-US" sz="4000" dirty="0">
                <a:solidFill>
                  <a:srgbClr val="BF5700"/>
                </a:solidFill>
              </a:rPr>
              <a:t>tracker</a:t>
            </a:r>
            <a:endParaRPr lang="en-US" sz="4000" dirty="0">
              <a:solidFill>
                <a:srgbClr val="BF57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86400" y="4705350"/>
            <a:ext cx="603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kern="800" cap="all" dirty="0">
                <a:solidFill>
                  <a:schemeClr val="bg2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  <a:sym typeface="+mn-ea"/>
              </a:rPr>
              <a:t>Never Cougent the Wrong Company</a:t>
            </a:r>
            <a:endParaRPr lang="en-US" sz="900" b="1" kern="800" cap="all" dirty="0">
              <a:solidFill>
                <a:schemeClr val="bg2"/>
              </a:solidFill>
              <a:latin typeface="Arial Black" panose="020B0A04020102020204" charset="0"/>
              <a:ea typeface="Arial Black" panose="020B0A04020102020204" charset="0"/>
              <a:cs typeface="Arial Black" panose="020B0A04020102020204" charset="0"/>
            </a:endParaRPr>
          </a:p>
          <a:p>
            <a:endParaRPr lang="en-US" altLang="en-US" sz="900" b="1" kern="800" cap="all" dirty="0">
              <a:solidFill>
                <a:schemeClr val="bg2"/>
              </a:solidFill>
              <a:latin typeface="Arial Black" panose="020B0A04020102020204" charset="0"/>
              <a:ea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/>
          <p:nvPr/>
        </p:nvSpPr>
        <p:spPr>
          <a:xfrm>
            <a:off x="548640" y="3306404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2000" b="0" i="0" baseline="0" dirty="0">
                <a:solidFill>
                  <a:srgbClr val="BF5700"/>
                </a:solidFill>
                <a:latin typeface="Arial Black" panose="020B0A04020102020204" charset="0"/>
              </a:rPr>
              <a:t>Yingcheng Zhang</a:t>
            </a:r>
            <a:endParaRPr lang="en-US" sz="200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AUG 2024</a:t>
            </a:r>
            <a:endParaRPr lang="en-US" sz="2400" b="0" i="0" cap="all" baseline="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cap="none" dirty="0">
                <a:solidFill>
                  <a:srgbClr val="BF5700"/>
                </a:solidFill>
              </a:rPr>
              <a:t>Program Function Introduction</a:t>
            </a:r>
            <a:endParaRPr lang="en-US" cap="none" dirty="0">
              <a:solidFill>
                <a:srgbClr val="BF57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039" t="362" r="1039" b="1603"/>
          <a:stretch>
            <a:fillRect/>
          </a:stretch>
        </p:blipFill>
        <p:spPr>
          <a:xfrm>
            <a:off x="1459865" y="438150"/>
            <a:ext cx="6224905" cy="4639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b="73931"/>
          <a:stretch>
            <a:fillRect/>
          </a:stretch>
        </p:blipFill>
        <p:spPr>
          <a:xfrm>
            <a:off x="228600" y="1402080"/>
            <a:ext cx="8731885" cy="171513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7543800" y="97155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58000" y="51435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main window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10" idx="2"/>
          </p:cNvCxnSpPr>
          <p:nvPr/>
        </p:nvCxnSpPr>
        <p:spPr>
          <a:xfrm flipH="1">
            <a:off x="2514600" y="947420"/>
            <a:ext cx="161925" cy="938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4400" y="487045"/>
            <a:ext cx="352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 users to add person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525645" y="1276350"/>
            <a:ext cx="655955" cy="855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62400" y="8775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some description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219200" y="3181350"/>
            <a:ext cx="762000" cy="71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1000" y="3943350"/>
            <a:ext cx="2282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 the person in debt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4267200" y="3028950"/>
            <a:ext cx="258445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24200" y="424815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 the creditor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096000" y="3028950"/>
            <a:ext cx="1449070" cy="74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96000" y="389699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import the total money users need to pay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438150"/>
            <a:ext cx="9122410" cy="475424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438400" y="66865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4800" y="43815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sb. owns sb. $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82570" y="1047750"/>
            <a:ext cx="102743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4400" y="8185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sb. owns $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782570" y="1428750"/>
            <a:ext cx="102743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4385" y="12065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more detailed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5" idx="1"/>
          </p:cNvCxnSpPr>
          <p:nvPr/>
        </p:nvCxnSpPr>
        <p:spPr>
          <a:xfrm flipH="1">
            <a:off x="4800600" y="18097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57800" y="1579245"/>
            <a:ext cx="4204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show the relaitionship graph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845435" y="2419350"/>
            <a:ext cx="1269365" cy="720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06930" y="333502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Download locally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/>
          <p:nvPr/>
        </p:nvSpPr>
        <p:spPr>
          <a:xfrm>
            <a:off x="548640" y="3306404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2000" b="0" i="0" baseline="0" dirty="0">
                <a:solidFill>
                  <a:srgbClr val="BF5700"/>
                </a:solidFill>
                <a:latin typeface="Arial Black" panose="020B0A04020102020204" charset="0"/>
              </a:rPr>
              <a:t>Wen Zheng</a:t>
            </a:r>
            <a:endParaRPr lang="en-US" sz="200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AUG 2024</a:t>
            </a:r>
            <a:endParaRPr lang="en-US" sz="2800" b="0" i="0" cap="all" baseline="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cap="none" dirty="0">
                <a:solidFill>
                  <a:srgbClr val="BF5700"/>
                </a:solidFill>
              </a:rPr>
              <a:t>Features</a:t>
            </a:r>
            <a:endParaRPr lang="en-US" cap="none" dirty="0">
              <a:solidFill>
                <a:srgbClr val="BF57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05" y="546354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Say Goodbye to Calculations!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/>
          <a:srcRect l="819"/>
          <a:stretch>
            <a:fillRect/>
          </a:stretch>
        </p:blipFill>
        <p:spPr>
          <a:xfrm>
            <a:off x="2286000" y="1809750"/>
            <a:ext cx="4610100" cy="2188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05" y="546354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Ready-to-Run .EXE!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912" r="1912"/>
          <a:stretch>
            <a:fillRect/>
          </a:stretch>
        </p:blipFill>
        <p:spPr>
          <a:xfrm>
            <a:off x="2286000" y="1200150"/>
            <a:ext cx="502920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352" y="1027677"/>
            <a:ext cx="5439347" cy="4088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53146" y="1766837"/>
            <a:ext cx="674776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88443" y="1794314"/>
            <a:ext cx="426630" cy="217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6800" y="1804433"/>
            <a:ext cx="462712" cy="217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02224" y="1745315"/>
            <a:ext cx="1306424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05" y="326898"/>
            <a:ext cx="8229600" cy="857250"/>
          </a:xfrm>
        </p:spPr>
        <p:txBody>
          <a:bodyPr>
            <a:noAutofit/>
          </a:bodyPr>
          <a:lstStyle/>
          <a:p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No Tech Skills Required!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25605" y="3268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kern="800" dirty="0">
                <a:solidFill>
                  <a:srgbClr val="BF5700"/>
                </a:solidFill>
                <a:latin typeface="Arial Black" panose="020B0A04020102020204" charset="0"/>
              </a:rPr>
              <a:t>No Tech Skills Required!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402" y="1184148"/>
            <a:ext cx="5215196" cy="38734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43200" y="1858899"/>
            <a:ext cx="762000" cy="364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05000" y="227936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name debt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25605" y="3268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Add Your Receipts!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402" y="1184148"/>
            <a:ext cx="5215196" cy="38734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0" y="3156083"/>
            <a:ext cx="762000" cy="228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2" y="1366836"/>
            <a:ext cx="5703465" cy="30908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86812" y="2041398"/>
            <a:ext cx="827787" cy="30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Scene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 and his classmates went to a restaurant to eat. The five of them spent a total of $100 on the meal. How much should each person pay?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25605" y="3268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Flexible Debt Views!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542" y="985022"/>
            <a:ext cx="5591714" cy="41584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40405" y="2647950"/>
            <a:ext cx="762000" cy="228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25605" y="3268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Flexible Debt Views!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55" b="2918"/>
          <a:stretch>
            <a:fillRect/>
          </a:stretch>
        </p:blipFill>
        <p:spPr>
          <a:xfrm>
            <a:off x="1752599" y="1047750"/>
            <a:ext cx="5658959" cy="40502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25605" y="3268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One-Click Fixes!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286" y="971550"/>
            <a:ext cx="5281428" cy="40227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38800" y="4629150"/>
            <a:ext cx="1573914" cy="304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25605" y="3268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kern="800" dirty="0">
                <a:solidFill>
                  <a:srgbClr val="BF5700"/>
                </a:solidFill>
                <a:latin typeface="Arial Black" panose="020B0A04020102020204" charset="0"/>
              </a:rPr>
              <a:t>Timely pop-up messages!</a:t>
            </a:r>
            <a:endParaRPr lang="en-US" sz="3200" kern="80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555" y="1111926"/>
            <a:ext cx="2730645" cy="1834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31897"/>
            <a:ext cx="2730646" cy="1812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11925"/>
            <a:ext cx="3196228" cy="16884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00" y="1511007"/>
            <a:ext cx="7882809" cy="24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Demonstration Section</a:t>
            </a:r>
            <a:endParaRPr lang="en-US" dirty="0"/>
          </a:p>
        </p:txBody>
      </p:sp>
      <p:pic>
        <p:nvPicPr>
          <p:cNvPr id="4" name="图片 3" descr="7377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733550"/>
            <a:ext cx="299085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Price &amp;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Scenario: </a:t>
            </a:r>
            <a:r>
              <a:rPr lang="en-US" altLang="zh-CN" sz="2800" b="1" dirty="0" smtClean="0"/>
              <a:t>Travel </a:t>
            </a:r>
            <a:r>
              <a:rPr lang="en-US" altLang="zh-CN" sz="2800" b="1" dirty="0"/>
              <a:t>and Group </a:t>
            </a:r>
            <a:r>
              <a:rPr lang="en-US" altLang="zh-CN" sz="2800" b="1" dirty="0" smtClean="0"/>
              <a:t>Expenses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400" dirty="0"/>
              <a:t>Continuous tracking of multiple transactions among a group</a:t>
            </a:r>
            <a:endParaRPr lang="en-US" altLang="zh-CN" sz="2400" dirty="0"/>
          </a:p>
          <a:p>
            <a:r>
              <a:rPr lang="en-US" altLang="zh-CN" sz="2400" dirty="0"/>
              <a:t>Calculate net debt relationships and settle all debts in one go using a graph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/>
              <a:t>Use Cases: Meal Splitting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b="1" dirty="0" smtClean="0"/>
              <a:t>Equal </a:t>
            </a:r>
            <a:r>
              <a:rPr lang="en-US" altLang="zh-CN" sz="2400" b="1" dirty="0"/>
              <a:t>Split</a:t>
            </a:r>
            <a:endParaRPr lang="en-US" altLang="zh-CN" sz="2400" dirty="0"/>
          </a:p>
          <a:p>
            <a:pPr lvl="1"/>
            <a:r>
              <a:rPr lang="en-US" altLang="zh-CN" sz="2600" dirty="0"/>
              <a:t>Five people spend $100 on a meal</a:t>
            </a:r>
            <a:endParaRPr lang="en-US" altLang="zh-CN" sz="2600" dirty="0"/>
          </a:p>
          <a:p>
            <a:pPr lvl="1"/>
            <a:r>
              <a:rPr lang="en-US" altLang="zh-CN" sz="2600" dirty="0"/>
              <a:t>Payment is evenly split among all participants</a:t>
            </a:r>
            <a:endParaRPr lang="en-US" altLang="zh-CN" sz="2600" dirty="0"/>
          </a:p>
          <a:p>
            <a:r>
              <a:rPr lang="en-US" altLang="zh-CN" sz="2900" b="1" dirty="0"/>
              <a:t>Custom Split</a:t>
            </a:r>
            <a:endParaRPr lang="en-US" altLang="zh-CN" sz="2900" dirty="0"/>
          </a:p>
          <a:p>
            <a:pPr lvl="1"/>
            <a:r>
              <a:rPr lang="en-US" altLang="zh-CN" dirty="0"/>
              <a:t>A and B spend $30 together</a:t>
            </a:r>
            <a:endParaRPr lang="en-US" altLang="zh-CN" dirty="0"/>
          </a:p>
          <a:p>
            <a:pPr lvl="1"/>
            <a:r>
              <a:rPr lang="en-US" altLang="zh-CN" dirty="0"/>
              <a:t>B, C, and D spend $60 together</a:t>
            </a:r>
            <a:endParaRPr lang="en-US" altLang="zh-CN" dirty="0"/>
          </a:p>
          <a:p>
            <a:pPr lvl="1"/>
            <a:r>
              <a:rPr lang="en-US" altLang="zh-CN" dirty="0"/>
              <a:t>D and E spend $10 together</a:t>
            </a:r>
            <a:endParaRPr lang="en-US" altLang="zh-CN" dirty="0"/>
          </a:p>
          <a:p>
            <a:pPr lvl="1"/>
            <a:r>
              <a:rPr lang="en-US" altLang="zh-CN" dirty="0"/>
              <a:t>Each person pays for their part</a:t>
            </a:r>
            <a:endParaRPr lang="en-US" altLang="zh-CN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/>
              <a:t>Services Provided: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800" dirty="0" smtClean="0"/>
              <a:t>Accurate </a:t>
            </a:r>
            <a:r>
              <a:rPr lang="en-US" altLang="zh-CN" sz="2800" dirty="0"/>
              <a:t>and Efficient Debt Tracking</a:t>
            </a:r>
            <a:endParaRPr lang="en-US" altLang="zh-CN" sz="2800" dirty="0"/>
          </a:p>
          <a:p>
            <a:r>
              <a:rPr lang="en-US" altLang="zh-CN" sz="2800" dirty="0"/>
              <a:t>Visual Debt Relationships</a:t>
            </a:r>
            <a:endParaRPr lang="en-US" altLang="zh-CN" sz="2800" dirty="0"/>
          </a:p>
          <a:p>
            <a:r>
              <a:rPr lang="en-US" altLang="zh-CN" sz="2800" dirty="0"/>
              <a:t>Secure Debt and Payment Information</a:t>
            </a:r>
            <a:endParaRPr lang="en-US" altLang="zh-CN" sz="2800" dirty="0"/>
          </a:p>
          <a:p>
            <a:r>
              <a:rPr lang="en-US" altLang="zh-CN" sz="2800" dirty="0"/>
              <a:t>User-Friendly Interface</a:t>
            </a:r>
            <a:endParaRPr lang="en-US" altLang="zh-CN" sz="2800" dirty="0"/>
          </a:p>
          <a:p>
            <a:r>
              <a:rPr lang="en-US" altLang="zh-CN" sz="2800" dirty="0"/>
              <a:t>Practical Demonstrations and Timely Notifications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Service Tiers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Basic</a:t>
            </a:r>
            <a:endParaRPr lang="en-US" altLang="zh-CN" dirty="0"/>
          </a:p>
          <a:p>
            <a:pPr lvl="1"/>
            <a:r>
              <a:rPr lang="en-US" altLang="zh-CN" dirty="0"/>
              <a:t>Essential features for small groups</a:t>
            </a:r>
            <a:endParaRPr lang="en-US" altLang="zh-CN" dirty="0"/>
          </a:p>
          <a:p>
            <a:r>
              <a:rPr lang="en-US" altLang="zh-CN" b="1" dirty="0"/>
              <a:t>Premium</a:t>
            </a:r>
            <a:endParaRPr lang="en-US" altLang="zh-CN" dirty="0"/>
          </a:p>
          <a:p>
            <a:pPr lvl="1"/>
            <a:r>
              <a:rPr lang="en-US" altLang="zh-CN" dirty="0"/>
              <a:t>Advanced features and larger group support</a:t>
            </a:r>
            <a:endParaRPr lang="en-US" altLang="zh-CN" dirty="0"/>
          </a:p>
          <a:p>
            <a:r>
              <a:rPr lang="en-US" altLang="zh-CN" b="1" dirty="0"/>
              <a:t>Enterprise</a:t>
            </a:r>
            <a:endParaRPr lang="en-US" altLang="zh-CN" dirty="0"/>
          </a:p>
          <a:p>
            <a:pPr lvl="1"/>
            <a:r>
              <a:rPr lang="en-US" altLang="zh-CN" dirty="0"/>
              <a:t>Custom solutions for businesses and large organizations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 !</a:t>
            </a:r>
            <a:endParaRPr lang="en-US" altLang="zh-CN" dirty="0" smtClean="0"/>
          </a:p>
          <a:p>
            <a:r>
              <a:rPr lang="en-US" altLang="zh-CN" smtClean="0"/>
              <a:t>Gracias!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819150"/>
            <a:ext cx="5445125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455"/>
            <a:ext cx="8229600" cy="36239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five of them spent a total of $100 on food, but each person ate differently. </a:t>
            </a:r>
            <a:endParaRPr lang="en-US"/>
          </a:p>
          <a:p>
            <a:pPr marL="0" indent="0">
              <a:buNone/>
            </a:pPr>
            <a:r>
              <a:rPr lang="en-US"/>
              <a:t>A and B only ate $30 of it</a:t>
            </a:r>
            <a:endParaRPr lang="en-US"/>
          </a:p>
          <a:p>
            <a:pPr marL="0" indent="0">
              <a:buNone/>
            </a:pPr>
            <a:r>
              <a:rPr lang="en-US"/>
              <a:t>B, C, and D ate $60 together</a:t>
            </a:r>
            <a:endParaRPr lang="en-US"/>
          </a:p>
          <a:p>
            <a:pPr marL="0" indent="0">
              <a:buNone/>
            </a:pPr>
            <a:r>
              <a:rPr lang="en-US"/>
              <a:t>D and Tom ate the remaining $10. </a:t>
            </a:r>
            <a:endParaRPr lang="en-US"/>
          </a:p>
          <a:p>
            <a:pPr marL="0" indent="0">
              <a:buNone/>
            </a:pPr>
            <a:r>
              <a:rPr lang="en-US"/>
              <a:t>How much should each person pay?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590550"/>
            <a:ext cx="6189345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/>
          <p:nvPr/>
        </p:nvSpPr>
        <p:spPr>
          <a:xfrm>
            <a:off x="548640" y="316611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2000" b="0" i="0" cap="all" baseline="0" dirty="0">
                <a:solidFill>
                  <a:srgbClr val="BF5700"/>
                </a:solidFill>
                <a:latin typeface="Arial Black" panose="020B0A04020102020204" charset="0"/>
              </a:rPr>
              <a:t>JIAHAO WANG</a:t>
            </a:r>
            <a:endParaRPr lang="en-US" sz="2000" b="0" i="0" cap="all" baseline="0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12" name="Text Placeholder 9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600" b="0" i="0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cap="all" dirty="0">
                <a:solidFill>
                  <a:srgbClr val="BF5700"/>
                </a:solidFill>
                <a:latin typeface="Arial Black" panose="020B0A04020102020204" charset="0"/>
              </a:rPr>
              <a:t>AUG 2024</a:t>
            </a:r>
            <a:endParaRPr lang="en-US" sz="2400" b="0" cap="all" dirty="0">
              <a:solidFill>
                <a:srgbClr val="BF5700"/>
              </a:solidFill>
              <a:latin typeface="Arial Black" panose="020B0A04020102020204" charset="0"/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380390" y="922019"/>
            <a:ext cx="676656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>
                <a:solidFill>
                  <a:srgbClr val="BF5700"/>
                </a:solidFill>
              </a:rPr>
              <a:t>Problems that</a:t>
            </a:r>
            <a:endParaRPr lang="en-US" sz="4000" dirty="0">
              <a:solidFill>
                <a:srgbClr val="BF57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4000" dirty="0">
                <a:solidFill>
                  <a:srgbClr val="BF5700"/>
                </a:solidFill>
              </a:rPr>
              <a:t>our program hopes to solve</a:t>
            </a:r>
            <a:endParaRPr lang="en-US" sz="4000" dirty="0">
              <a:solidFill>
                <a:srgbClr val="BF57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0550"/>
            <a:ext cx="8458200" cy="29146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When calculating how much money everyone should pay </a:t>
            </a:r>
            <a:r>
              <a:rPr lang="en-US" altLang="zh-CN" sz="2800" dirty="0"/>
              <a:t>for creditors, t</a:t>
            </a:r>
            <a:r>
              <a:rPr lang="en-US" sz="2800" dirty="0"/>
              <a:t>here are already solutions, but they are not </a:t>
            </a:r>
            <a:r>
              <a:rPr lang="en-US" altLang="zh-CN" sz="2800" dirty="0"/>
              <a:t>accurate and </a:t>
            </a:r>
            <a:r>
              <a:rPr lang="en-US" sz="2800" dirty="0"/>
              <a:t>efficient.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Image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219200" y="2114550"/>
            <a:ext cx="2057400" cy="2438400"/>
          </a:xfrm>
          <a:prstGeom prst="rect">
            <a:avLst/>
          </a:prstGeom>
        </p:spPr>
      </p:pic>
      <p:pic>
        <p:nvPicPr>
          <p:cNvPr id="8" name="Image1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7800" y="2114550"/>
            <a:ext cx="2133599" cy="2406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800" y="46505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Figure 1. A </a:t>
            </a:r>
            <a:r>
              <a:rPr lang="en-US" altLang="en-US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Wechat</a:t>
            </a:r>
            <a:r>
              <a:rPr lang="en-US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equal split example</a:t>
            </a:r>
            <a:endParaRPr lang="en-US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95800" y="4659998"/>
            <a:ext cx="434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Figure 2. A </a:t>
            </a:r>
            <a:r>
              <a:rPr lang="en-US" altLang="en-US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Wechat</a:t>
            </a:r>
            <a:r>
              <a:rPr lang="en-US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custom split example.</a:t>
            </a:r>
            <a:endParaRPr lang="en-US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100" dirty="0"/>
              <a:t>2. D</a:t>
            </a:r>
            <a:r>
              <a:rPr lang="en-US" altLang="zh-CN" sz="3100" dirty="0"/>
              <a:t>ebt </a:t>
            </a:r>
            <a:r>
              <a:rPr lang="en-US" altLang="en-US" sz="3100" dirty="0"/>
              <a:t>Relationships and </a:t>
            </a:r>
            <a:r>
              <a:rPr lang="en-US" altLang="zh-CN" sz="3100" dirty="0"/>
              <a:t>payment information are easy </a:t>
            </a:r>
            <a:r>
              <a:rPr lang="en-US" altLang="en-US" sz="3100" dirty="0"/>
              <a:t>to lose.</a:t>
            </a:r>
            <a:endParaRPr lang="en-US" altLang="en-US" sz="3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7350"/>
            <a:ext cx="2298514" cy="3257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28158" y="40195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Figure 3. A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receipt.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4200" y="44577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" dirty="0"/>
              <a:t>https://www.bing.com/images/search?view=detailV2&amp;ccid=Yl7sP3g2&amp;id=033C0AF847B6A2F5D4C70F638926229A45E3FDF7&amp;thid=OIP.Yl7sP3g2-WX_kXmHFfB7MQHaJo&amp;mediaurl=https%3a%2f%2fimg.ixintu.com%2fdownload%2fjpg%2f201912%2f30cbb0866807580aaa16ac3bc306884b.jpg!con&amp;cdnurl=https%3a%2f%2fth.bing.com%2fth%2fid%2fR.625eec3f7836f965ff91798715f07b31%3frik%3d9%252f3jRZoiJoljDw%26pid%3dImgRaw%26r%3d0&amp;exph=794&amp;expw=610&amp;q=%e5%b0%8f%e7%a5%a8%e5%9b%be%e7%89%87&amp;simid=608031945324102846&amp;FORM=IRPRST&amp;ck=559D86E589A90D088986B0F2D887CFC4&amp;selectedIndex=4&amp;itb=0</a:t>
            </a:r>
            <a:endParaRPr lang="en-US" altLang="en-US" sz="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24200" y="1981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Can you save it well?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895350"/>
            <a:ext cx="8229600" cy="85725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3. I</a:t>
            </a:r>
            <a:r>
              <a:rPr lang="en-US" altLang="zh-CN" sz="3200" dirty="0"/>
              <a:t>n some complex cases, w</a:t>
            </a:r>
            <a:r>
              <a:rPr lang="en-US" altLang="en-US" sz="3200" dirty="0"/>
              <a:t>e want to see the relationship between debts and debts more clearly.</a:t>
            </a:r>
            <a:endParaRPr lang="en-US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73482"/>
            <a:ext cx="2967958" cy="196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1400" y="3092892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Figure 4. A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thinking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map.</a:t>
            </a:r>
            <a:endParaRPr lang="en-US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78498" y="3735413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" dirty="0"/>
              <a:t>https://th.bing.com/th/id/R.eecd9eb81048bc2ec7f881bdeafb7f83?rik=mkyadl6OBMY4dw&amp;riu=http%3a%2f%2fimages.cnitblog.com%2fblog%2f448646%2f201310%2f02162323-a8ea2a2f09c84eabbc151e9965dc7c69.png&amp;ehk=T8bhNXlQ6OOdxrnHSGlqvebELa8rdC%2fA1Oa%2f1yu9PMY%3d&amp;risl=&amp;pid=ImgRaw&amp;r=0</a:t>
            </a:r>
            <a:endParaRPr lang="en-US" altLang="en-US" sz="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g4ZTZiNmVkZTk4YTVjMGIzNmY4MGQ4YTQ0NDI4NDUifQ=="/>
</p:tagLst>
</file>

<file path=ppt/theme/theme1.xml><?xml version="1.0" encoding="utf-8"?>
<a:theme xmlns:a="http://schemas.openxmlformats.org/drawingml/2006/main" name="16-9 Cover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3025</Words>
  <Application>WPS 演示</Application>
  <PresentationFormat>全屏显示(16:9)</PresentationFormat>
  <Paragraphs>147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ヒラギノ角ゴ Pro W3</vt:lpstr>
      <vt:lpstr>Sarasa Fixed CL Light</vt:lpstr>
      <vt:lpstr>Arial</vt:lpstr>
      <vt:lpstr>Arial Black</vt:lpstr>
      <vt:lpstr>Calibri</vt:lpstr>
      <vt:lpstr>微软雅黑</vt:lpstr>
      <vt:lpstr>Arial Unicode MS</vt:lpstr>
      <vt:lpstr>16-9 Cover</vt:lpstr>
      <vt:lpstr>16-9 Light Background</vt:lpstr>
      <vt:lpstr>16-9 White Backgroud</vt:lpstr>
      <vt:lpstr>PowerPoint 演示文稿</vt:lpstr>
      <vt:lpstr>Scene Cut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Debt Relationships and payment information are easy to lose.</vt:lpstr>
      <vt:lpstr>3. In some complex cases, we want to see the relationship between debts and debts more clearly.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Say Goodbye to Calculations!</vt:lpstr>
      <vt:lpstr>Ready-to-Run .EXE!</vt:lpstr>
      <vt:lpstr>No Tech Skills Required!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Practical Demonstration Section</vt:lpstr>
      <vt:lpstr>Price &amp; Services</vt:lpstr>
      <vt:lpstr>Use Cases: Meal Splitting </vt:lpstr>
      <vt:lpstr>Services Provided: </vt:lpstr>
      <vt:lpstr>Service Tiers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University Marketing and Creative Services</dc:creator>
  <cp:lastModifiedBy>QMQL</cp:lastModifiedBy>
  <cp:revision>408</cp:revision>
  <cp:lastPrinted>2011-01-24T02:49:00Z</cp:lastPrinted>
  <dcterms:created xsi:type="dcterms:W3CDTF">2011-06-30T15:04:00Z</dcterms:created>
  <dcterms:modified xsi:type="dcterms:W3CDTF">2024-08-08T03:26:20Z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7E26FC221EB24E668BC8225EC12EABFB_12</vt:lpwstr>
  </property>
  <property fmtid="{D5CDD505-2E9C-101B-9397-08002B2CF9AE}" pid="3" name="KSOProductBuildVer">
    <vt:lpwstr>2052-12.1.0.15712</vt:lpwstr>
  </property>
</Properties>
</file>