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61" r:id="rId7"/>
    <p:sldId id="259" r:id="rId8"/>
    <p:sldId id="258"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268407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1108F3-545E-4654-855E-52474503C467}" type="datetimeFigureOut">
              <a:rPr lang="es-MX" smtClean="0"/>
              <a:t>01/06/2022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339045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368777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042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262871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3570980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2248788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40706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355866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69374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308608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61108F3-545E-4654-855E-52474503C467}" type="datetimeFigureOut">
              <a:rPr lang="es-MX" smtClean="0"/>
              <a:t>01/06/2022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332231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1108F3-545E-4654-855E-52474503C467}" type="datetimeFigureOut">
              <a:rPr lang="es-MX" smtClean="0"/>
              <a:t>01/06/2022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44378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28715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426158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61108F3-545E-4654-855E-52474503C467}" type="datetimeFigureOut">
              <a:rPr lang="es-MX" smtClean="0"/>
              <a:t>01/06/2022</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226232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1108F3-545E-4654-855E-52474503C467}" type="datetimeFigureOut">
              <a:rPr lang="es-MX" smtClean="0"/>
              <a:t>01/06/2022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355723A-AFFD-40D4-B60C-5C7907415AA5}" type="slidenum">
              <a:rPr lang="es-MX" smtClean="0"/>
              <a:t>‹Nº›</a:t>
            </a:fld>
            <a:endParaRPr lang="es-MX"/>
          </a:p>
        </p:txBody>
      </p:sp>
    </p:spTree>
    <p:extLst>
      <p:ext uri="{BB962C8B-B14F-4D97-AF65-F5344CB8AC3E}">
        <p14:creationId xmlns:p14="http://schemas.microsoft.com/office/powerpoint/2010/main" val="172759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1108F3-545E-4654-855E-52474503C467}" type="datetimeFigureOut">
              <a:rPr lang="es-MX" smtClean="0"/>
              <a:t>01/06/2022</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55723A-AFFD-40D4-B60C-5C7907415AA5}" type="slidenum">
              <a:rPr lang="es-MX" smtClean="0"/>
              <a:t>‹Nº›</a:t>
            </a:fld>
            <a:endParaRPr lang="es-MX"/>
          </a:p>
        </p:txBody>
      </p:sp>
    </p:spTree>
    <p:extLst>
      <p:ext uri="{BB962C8B-B14F-4D97-AF65-F5344CB8AC3E}">
        <p14:creationId xmlns:p14="http://schemas.microsoft.com/office/powerpoint/2010/main" val="35653328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raphql.org/" TargetMode="External"/><Relationship Id="rId7" Type="http://schemas.openxmlformats.org/officeDocument/2006/relationships/hyperlink" Target="https://www.apollographql.com/docs/" TargetMode="External"/><Relationship Id="rId2" Type="http://schemas.openxmlformats.org/officeDocument/2006/relationships/hyperlink" Target="https://www.apollographql.com/" TargetMode="External"/><Relationship Id="rId1" Type="http://schemas.openxmlformats.org/officeDocument/2006/relationships/slideLayout" Target="../slideLayouts/slideLayout2.xml"/><Relationship Id="rId6" Type="http://schemas.openxmlformats.org/officeDocument/2006/relationships/hyperlink" Target="https://graphql.org/learn/" TargetMode="External"/><Relationship Id="rId5" Type="http://schemas.openxmlformats.org/officeDocument/2006/relationships/hyperlink" Target="https://developer.amazon.com/en-US/docs/alexa/design/design-your-skill.html" TargetMode="External"/><Relationship Id="rId4" Type="http://schemas.openxmlformats.org/officeDocument/2006/relationships/hyperlink" Target="https://www.apollographql.com/docs/react/get-start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mazon.com/en-US/alexa/alexa-skills-kit/get-deeper/response-api/alexa-for-apps" TargetMode="External"/><Relationship Id="rId2" Type="http://schemas.openxmlformats.org/officeDocument/2006/relationships/hyperlink" Target="https://www.youtube.com/watch?v=1b60WbEq0y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4035328-CE5D-151C-8A2F-3848802005DE}"/>
              </a:ext>
            </a:extLst>
          </p:cNvPr>
          <p:cNvPicPr>
            <a:picLocks noChangeAspect="1"/>
          </p:cNvPicPr>
          <p:nvPr/>
        </p:nvPicPr>
        <p:blipFill>
          <a:blip r:embed="rId2"/>
          <a:stretch>
            <a:fillRect/>
          </a:stretch>
        </p:blipFill>
        <p:spPr>
          <a:xfrm>
            <a:off x="287462" y="2800350"/>
            <a:ext cx="1458663" cy="1257299"/>
          </a:xfrm>
          <a:prstGeom prst="rect">
            <a:avLst/>
          </a:prstGeom>
        </p:spPr>
      </p:pic>
      <p:pic>
        <p:nvPicPr>
          <p:cNvPr id="7" name="Imagen 6">
            <a:extLst>
              <a:ext uri="{FF2B5EF4-FFF2-40B4-BE49-F238E27FC236}">
                <a16:creationId xmlns:a16="http://schemas.microsoft.com/office/drawing/2014/main" id="{C5DD213E-39BA-DC4D-9A38-EFBB47B5EAD0}"/>
              </a:ext>
            </a:extLst>
          </p:cNvPr>
          <p:cNvPicPr>
            <a:picLocks noChangeAspect="1"/>
          </p:cNvPicPr>
          <p:nvPr/>
        </p:nvPicPr>
        <p:blipFill>
          <a:blip r:embed="rId3"/>
          <a:stretch>
            <a:fillRect/>
          </a:stretch>
        </p:blipFill>
        <p:spPr>
          <a:xfrm flipH="1">
            <a:off x="642310" y="5035674"/>
            <a:ext cx="2528888" cy="1733550"/>
          </a:xfrm>
          <a:prstGeom prst="rect">
            <a:avLst/>
          </a:prstGeom>
        </p:spPr>
      </p:pic>
      <p:pic>
        <p:nvPicPr>
          <p:cNvPr id="11" name="Imagen 10">
            <a:extLst>
              <a:ext uri="{FF2B5EF4-FFF2-40B4-BE49-F238E27FC236}">
                <a16:creationId xmlns:a16="http://schemas.microsoft.com/office/drawing/2014/main" id="{3A907CEF-E17D-C69D-BB1F-B682EBB71F3D}"/>
              </a:ext>
            </a:extLst>
          </p:cNvPr>
          <p:cNvPicPr>
            <a:picLocks noChangeAspect="1"/>
          </p:cNvPicPr>
          <p:nvPr/>
        </p:nvPicPr>
        <p:blipFill>
          <a:blip r:embed="rId4"/>
          <a:stretch>
            <a:fillRect/>
          </a:stretch>
        </p:blipFill>
        <p:spPr>
          <a:xfrm>
            <a:off x="746578" y="1042986"/>
            <a:ext cx="1380331" cy="704850"/>
          </a:xfrm>
          <a:prstGeom prst="rect">
            <a:avLst/>
          </a:prstGeom>
        </p:spPr>
      </p:pic>
      <p:pic>
        <p:nvPicPr>
          <p:cNvPr id="15" name="Imagen 14">
            <a:extLst>
              <a:ext uri="{FF2B5EF4-FFF2-40B4-BE49-F238E27FC236}">
                <a16:creationId xmlns:a16="http://schemas.microsoft.com/office/drawing/2014/main" id="{FF7F6F83-03CB-70C8-E414-4FD744CF1BBB}"/>
              </a:ext>
            </a:extLst>
          </p:cNvPr>
          <p:cNvPicPr>
            <a:picLocks noChangeAspect="1"/>
          </p:cNvPicPr>
          <p:nvPr/>
        </p:nvPicPr>
        <p:blipFill>
          <a:blip r:embed="rId5"/>
          <a:stretch>
            <a:fillRect/>
          </a:stretch>
        </p:blipFill>
        <p:spPr>
          <a:xfrm>
            <a:off x="8246039" y="2784813"/>
            <a:ext cx="3658499" cy="1023937"/>
          </a:xfrm>
          <a:prstGeom prst="rect">
            <a:avLst/>
          </a:prstGeom>
        </p:spPr>
      </p:pic>
      <p:pic>
        <p:nvPicPr>
          <p:cNvPr id="17" name="Imagen 16" descr="Un dibujo de una cara feliz&#10;&#10;Descripción generada automáticamente con confianza baja">
            <a:extLst>
              <a:ext uri="{FF2B5EF4-FFF2-40B4-BE49-F238E27FC236}">
                <a16:creationId xmlns:a16="http://schemas.microsoft.com/office/drawing/2014/main" id="{65671278-FCBF-F512-D85B-5BFC27D4C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7913" y="4655746"/>
            <a:ext cx="3476625" cy="1289585"/>
          </a:xfrm>
          <a:prstGeom prst="rect">
            <a:avLst/>
          </a:prstGeom>
        </p:spPr>
      </p:pic>
      <p:pic>
        <p:nvPicPr>
          <p:cNvPr id="19" name="Imagen 18">
            <a:extLst>
              <a:ext uri="{FF2B5EF4-FFF2-40B4-BE49-F238E27FC236}">
                <a16:creationId xmlns:a16="http://schemas.microsoft.com/office/drawing/2014/main" id="{3DEC9520-7425-93F7-BD1E-74C2EBC0DE05}"/>
              </a:ext>
            </a:extLst>
          </p:cNvPr>
          <p:cNvPicPr>
            <a:picLocks noChangeAspect="1"/>
          </p:cNvPicPr>
          <p:nvPr/>
        </p:nvPicPr>
        <p:blipFill>
          <a:blip r:embed="rId7"/>
          <a:stretch>
            <a:fillRect/>
          </a:stretch>
        </p:blipFill>
        <p:spPr>
          <a:xfrm>
            <a:off x="5949905" y="5159499"/>
            <a:ext cx="1314450" cy="1609725"/>
          </a:xfrm>
          <a:prstGeom prst="rect">
            <a:avLst/>
          </a:prstGeom>
        </p:spPr>
      </p:pic>
      <p:pic>
        <p:nvPicPr>
          <p:cNvPr id="21" name="Imagen 20">
            <a:extLst>
              <a:ext uri="{FF2B5EF4-FFF2-40B4-BE49-F238E27FC236}">
                <a16:creationId xmlns:a16="http://schemas.microsoft.com/office/drawing/2014/main" id="{5A714FFE-047C-134A-B3FE-3CD682B5C07C}"/>
              </a:ext>
            </a:extLst>
          </p:cNvPr>
          <p:cNvPicPr>
            <a:picLocks noChangeAspect="1"/>
          </p:cNvPicPr>
          <p:nvPr/>
        </p:nvPicPr>
        <p:blipFill>
          <a:blip r:embed="rId8"/>
          <a:stretch>
            <a:fillRect/>
          </a:stretch>
        </p:blipFill>
        <p:spPr>
          <a:xfrm>
            <a:off x="5881249" y="3166929"/>
            <a:ext cx="1451762" cy="1563159"/>
          </a:xfrm>
          <a:prstGeom prst="rect">
            <a:avLst/>
          </a:prstGeom>
        </p:spPr>
      </p:pic>
      <p:pic>
        <p:nvPicPr>
          <p:cNvPr id="47" name="Gráfico 46" descr="Flecha: curva en sentido contrario de las agujas del reloj con relleno sólido">
            <a:extLst>
              <a:ext uri="{FF2B5EF4-FFF2-40B4-BE49-F238E27FC236}">
                <a16:creationId xmlns:a16="http://schemas.microsoft.com/office/drawing/2014/main" id="{021EBB95-413B-F55E-23F5-0F41D6A562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399183" flipH="1">
            <a:off x="7616774" y="503196"/>
            <a:ext cx="2145510" cy="2015178"/>
          </a:xfrm>
          <a:prstGeom prst="rect">
            <a:avLst/>
          </a:prstGeom>
        </p:spPr>
      </p:pic>
      <p:pic>
        <p:nvPicPr>
          <p:cNvPr id="48" name="Gráfico 47" descr="Flecha: curva en sentido contrario de las agujas del reloj con relleno sólido">
            <a:extLst>
              <a:ext uri="{FF2B5EF4-FFF2-40B4-BE49-F238E27FC236}">
                <a16:creationId xmlns:a16="http://schemas.microsoft.com/office/drawing/2014/main" id="{2B30E75D-081D-DA7A-E8F1-326A19C94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3484065" flipH="1">
            <a:off x="1504399" y="9196"/>
            <a:ext cx="1556220" cy="1461685"/>
          </a:xfrm>
          <a:prstGeom prst="rect">
            <a:avLst/>
          </a:prstGeom>
        </p:spPr>
      </p:pic>
      <p:pic>
        <p:nvPicPr>
          <p:cNvPr id="49" name="Gráfico 48" descr="Flecha: curva en sentido contrario de las agujas del reloj con relleno sólido">
            <a:extLst>
              <a:ext uri="{FF2B5EF4-FFF2-40B4-BE49-F238E27FC236}">
                <a16:creationId xmlns:a16="http://schemas.microsoft.com/office/drawing/2014/main" id="{790DB189-E1DA-085C-7673-17EBEB2468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71143" flipH="1">
            <a:off x="235622" y="1706374"/>
            <a:ext cx="1195829" cy="1123187"/>
          </a:xfrm>
          <a:prstGeom prst="rect">
            <a:avLst/>
          </a:prstGeom>
        </p:spPr>
      </p:pic>
      <p:pic>
        <p:nvPicPr>
          <p:cNvPr id="50" name="Gráfico 49" descr="Flecha: curva en sentido contrario de las agujas del reloj con relleno sólido">
            <a:extLst>
              <a:ext uri="{FF2B5EF4-FFF2-40B4-BE49-F238E27FC236}">
                <a16:creationId xmlns:a16="http://schemas.microsoft.com/office/drawing/2014/main" id="{F0468C29-D93A-D627-C662-938FC4C2EF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303077" flipH="1">
            <a:off x="162751" y="4057649"/>
            <a:ext cx="1090162" cy="1023938"/>
          </a:xfrm>
          <a:prstGeom prst="rect">
            <a:avLst/>
          </a:prstGeom>
        </p:spPr>
      </p:pic>
      <p:pic>
        <p:nvPicPr>
          <p:cNvPr id="52" name="Gráfico 51" descr="Flecha: curva en sentido contrario de las agujas del reloj con relleno sólido">
            <a:extLst>
              <a:ext uri="{FF2B5EF4-FFF2-40B4-BE49-F238E27FC236}">
                <a16:creationId xmlns:a16="http://schemas.microsoft.com/office/drawing/2014/main" id="{0382A7A9-D0D0-980A-7994-516E909949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a:off x="7289026" y="3813799"/>
            <a:ext cx="1229735" cy="1155033"/>
          </a:xfrm>
          <a:prstGeom prst="rect">
            <a:avLst/>
          </a:prstGeom>
        </p:spPr>
      </p:pic>
      <p:pic>
        <p:nvPicPr>
          <p:cNvPr id="53" name="Gráfico 52" descr="Flecha: curva en sentido contrario de las agujas del reloj con relleno sólido">
            <a:extLst>
              <a:ext uri="{FF2B5EF4-FFF2-40B4-BE49-F238E27FC236}">
                <a16:creationId xmlns:a16="http://schemas.microsoft.com/office/drawing/2014/main" id="{DCDF09EB-78F3-C355-BE34-493E547AF0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flipH="1" flipV="1">
            <a:off x="7299941" y="5587755"/>
            <a:ext cx="1168045" cy="1194893"/>
          </a:xfrm>
          <a:prstGeom prst="rect">
            <a:avLst/>
          </a:prstGeom>
        </p:spPr>
      </p:pic>
      <p:pic>
        <p:nvPicPr>
          <p:cNvPr id="20" name="Gráfico 19" descr="Flecha: curva en sentido contrario de las agujas del reloj con relleno sólido">
            <a:extLst>
              <a:ext uri="{FF2B5EF4-FFF2-40B4-BE49-F238E27FC236}">
                <a16:creationId xmlns:a16="http://schemas.microsoft.com/office/drawing/2014/main" id="{E99BD7F7-6F65-1A48-6034-D8CDE447253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1270344" flipH="1" flipV="1">
            <a:off x="10440114" y="3758924"/>
            <a:ext cx="798986" cy="946649"/>
          </a:xfrm>
          <a:prstGeom prst="rect">
            <a:avLst/>
          </a:prstGeom>
        </p:spPr>
      </p:pic>
      <p:pic>
        <p:nvPicPr>
          <p:cNvPr id="22" name="Gráfico 21" descr="Flecha: curva en sentido contrario de las agujas del reloj con relleno sólido">
            <a:extLst>
              <a:ext uri="{FF2B5EF4-FFF2-40B4-BE49-F238E27FC236}">
                <a16:creationId xmlns:a16="http://schemas.microsoft.com/office/drawing/2014/main" id="{0C1B6137-58B0-ED8B-FA11-6CDC8C9E84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915768" flipH="1">
            <a:off x="7461197" y="1022715"/>
            <a:ext cx="2145510" cy="2015178"/>
          </a:xfrm>
          <a:prstGeom prst="rect">
            <a:avLst/>
          </a:prstGeom>
        </p:spPr>
      </p:pic>
      <p:pic>
        <p:nvPicPr>
          <p:cNvPr id="3" name="Imagen 2" descr="Imagen de la pantalla de un celular con letras&#10;&#10;Descripción generada automáticamente con confianza baja">
            <a:extLst>
              <a:ext uri="{FF2B5EF4-FFF2-40B4-BE49-F238E27FC236}">
                <a16:creationId xmlns:a16="http://schemas.microsoft.com/office/drawing/2014/main" id="{3284446B-5DDC-41FD-8AA2-1DD959BD79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0017" y="177446"/>
            <a:ext cx="4080811" cy="2429054"/>
          </a:xfrm>
          <a:prstGeom prst="rect">
            <a:avLst/>
          </a:prstGeom>
        </p:spPr>
      </p:pic>
      <p:pic>
        <p:nvPicPr>
          <p:cNvPr id="24" name="Gráfico 23" descr="Flecha: curva en sentido contrario de las agujas del reloj con relleno sólido">
            <a:extLst>
              <a:ext uri="{FF2B5EF4-FFF2-40B4-BE49-F238E27FC236}">
                <a16:creationId xmlns:a16="http://schemas.microsoft.com/office/drawing/2014/main" id="{D2E349FF-6E41-5D78-ADAC-294F610C1C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4020375" flipH="1">
            <a:off x="2146428" y="2272690"/>
            <a:ext cx="1294152" cy="1616322"/>
          </a:xfrm>
          <a:prstGeom prst="rect">
            <a:avLst/>
          </a:prstGeom>
        </p:spPr>
      </p:pic>
    </p:spTree>
    <p:extLst>
      <p:ext uri="{BB962C8B-B14F-4D97-AF65-F5344CB8AC3E}">
        <p14:creationId xmlns:p14="http://schemas.microsoft.com/office/powerpoint/2010/main" val="375969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17D80B-8C04-1F06-52F9-EF2DB7D07A11}"/>
              </a:ext>
            </a:extLst>
          </p:cNvPr>
          <p:cNvSpPr>
            <a:spLocks noGrp="1"/>
          </p:cNvSpPr>
          <p:nvPr>
            <p:ph idx="1"/>
          </p:nvPr>
        </p:nvSpPr>
        <p:spPr>
          <a:xfrm>
            <a:off x="133166" y="150920"/>
            <a:ext cx="11683344" cy="6470342"/>
          </a:xfrm>
        </p:spPr>
        <p:txBody>
          <a:bodyPr>
            <a:normAutofit/>
          </a:bodyPr>
          <a:lstStyle/>
          <a:p>
            <a:pPr marL="0" indent="0">
              <a:buNone/>
            </a:pPr>
            <a:r>
              <a:rPr lang="es-MX" dirty="0"/>
              <a:t>Lo necesario que hay que saber para entender el proyecto es lo siguiente: </a:t>
            </a:r>
          </a:p>
          <a:p>
            <a:pPr marL="0" indent="0">
              <a:buNone/>
            </a:pPr>
            <a:r>
              <a:rPr lang="es-MX" dirty="0"/>
              <a:t>La intención del proyecto es realizar una aplicación la cual, mediante el uso de Alexa, se puedan obtener los datos deseados (Año de ingreso, calificación, promedio, etc.) todo anonimizado de la base de datos de la universidad. Para ello, primero utilicé la tecnología de </a:t>
            </a:r>
            <a:r>
              <a:rPr lang="es-MX" dirty="0" err="1"/>
              <a:t>Apollo</a:t>
            </a:r>
            <a:r>
              <a:rPr lang="es-MX" dirty="0"/>
              <a:t>.</a:t>
            </a:r>
          </a:p>
          <a:p>
            <a:pPr marL="0" indent="0">
              <a:buNone/>
            </a:pPr>
            <a:r>
              <a:rPr lang="es-MX" dirty="0" err="1"/>
              <a:t>Apollo</a:t>
            </a:r>
            <a:r>
              <a:rPr lang="es-MX" dirty="0"/>
              <a:t> lo que nos ayuda es para recopilar distintas fuentes, ya sea como </a:t>
            </a:r>
            <a:r>
              <a:rPr lang="es-MX" dirty="0" err="1"/>
              <a:t>Rest</a:t>
            </a:r>
            <a:r>
              <a:rPr lang="es-MX" dirty="0"/>
              <a:t> </a:t>
            </a:r>
            <a:r>
              <a:rPr lang="es-MX" dirty="0" err="1"/>
              <a:t>api’s</a:t>
            </a:r>
            <a:r>
              <a:rPr lang="es-MX" dirty="0"/>
              <a:t>, Bases de datos, etc. Y ya una vez recopilada esa información, podemos utilizar </a:t>
            </a:r>
            <a:r>
              <a:rPr lang="es-MX" dirty="0" err="1"/>
              <a:t>GraphQL</a:t>
            </a:r>
            <a:r>
              <a:rPr lang="es-MX" dirty="0"/>
              <a:t>, otra herramienta que nos ayudará a hacer las peticiones a </a:t>
            </a:r>
            <a:r>
              <a:rPr lang="es-MX" dirty="0" err="1"/>
              <a:t>Apollo</a:t>
            </a:r>
            <a:r>
              <a:rPr lang="es-MX" dirty="0"/>
              <a:t> mediante </a:t>
            </a:r>
            <a:r>
              <a:rPr lang="es-MX" dirty="0" err="1"/>
              <a:t>Query’s</a:t>
            </a:r>
            <a:r>
              <a:rPr lang="es-MX" dirty="0"/>
              <a:t>.</a:t>
            </a:r>
          </a:p>
          <a:p>
            <a:pPr marL="0" indent="0">
              <a:buNone/>
            </a:pPr>
            <a:r>
              <a:rPr lang="es-MX" dirty="0"/>
              <a:t>Para mostrar la información, utilicé REACT, una herramienta que funciona muy bien como </a:t>
            </a:r>
            <a:r>
              <a:rPr lang="es-MX" dirty="0" err="1"/>
              <a:t>frontend</a:t>
            </a:r>
            <a:r>
              <a:rPr lang="es-MX" dirty="0"/>
              <a:t>.</a:t>
            </a:r>
          </a:p>
          <a:p>
            <a:pPr marL="0" indent="0">
              <a:buNone/>
            </a:pPr>
            <a:r>
              <a:rPr lang="es-MX" dirty="0"/>
              <a:t>Alexa utiliza su propia herramienta llamada Alexa </a:t>
            </a:r>
            <a:r>
              <a:rPr lang="es-MX" dirty="0" err="1"/>
              <a:t>Skills</a:t>
            </a:r>
            <a:r>
              <a:rPr lang="es-MX" dirty="0"/>
              <a:t>, la cual serán las utilizadas para que Alexa pueda funcionar correctamente con la aplicación que queremos realizar. </a:t>
            </a:r>
          </a:p>
          <a:p>
            <a:pPr marL="0" indent="0">
              <a:buNone/>
            </a:pPr>
            <a:endParaRPr lang="es-MX" dirty="0"/>
          </a:p>
        </p:txBody>
      </p:sp>
    </p:spTree>
    <p:extLst>
      <p:ext uri="{BB962C8B-B14F-4D97-AF65-F5344CB8AC3E}">
        <p14:creationId xmlns:p14="http://schemas.microsoft.com/office/powerpoint/2010/main" val="24096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58B34-9938-E630-ACAC-869AB65EA683}"/>
              </a:ext>
            </a:extLst>
          </p:cNvPr>
          <p:cNvSpPr>
            <a:spLocks noGrp="1"/>
          </p:cNvSpPr>
          <p:nvPr>
            <p:ph type="title"/>
          </p:nvPr>
        </p:nvSpPr>
        <p:spPr/>
        <p:txBody>
          <a:bodyPr/>
          <a:lstStyle/>
          <a:p>
            <a:r>
              <a:rPr lang="es-MX" dirty="0"/>
              <a:t>LINKS</a:t>
            </a:r>
            <a:br>
              <a:rPr lang="es-MX" dirty="0"/>
            </a:br>
            <a:endParaRPr lang="es-MX" dirty="0"/>
          </a:p>
        </p:txBody>
      </p:sp>
      <p:sp>
        <p:nvSpPr>
          <p:cNvPr id="3" name="Marcador de contenido 2">
            <a:extLst>
              <a:ext uri="{FF2B5EF4-FFF2-40B4-BE49-F238E27FC236}">
                <a16:creationId xmlns:a16="http://schemas.microsoft.com/office/drawing/2014/main" id="{C23AC1A4-BF84-736F-9F6D-A384A0EDA395}"/>
              </a:ext>
            </a:extLst>
          </p:cNvPr>
          <p:cNvSpPr>
            <a:spLocks noGrp="1"/>
          </p:cNvSpPr>
          <p:nvPr>
            <p:ph idx="1"/>
          </p:nvPr>
        </p:nvSpPr>
        <p:spPr>
          <a:xfrm>
            <a:off x="646111" y="1331259"/>
            <a:ext cx="8946541" cy="4195481"/>
          </a:xfrm>
        </p:spPr>
        <p:txBody>
          <a:bodyPr>
            <a:normAutofit lnSpcReduction="10000"/>
          </a:bodyPr>
          <a:lstStyle/>
          <a:p>
            <a:r>
              <a:rPr lang="es-MX" dirty="0"/>
              <a:t>Algunos links que pueden ser útiles tanto para la documentación como para conocer las diferentes tecnologías utilizadas.</a:t>
            </a:r>
          </a:p>
          <a:p>
            <a:pPr lvl="1"/>
            <a:r>
              <a:rPr lang="es-MX" dirty="0">
                <a:hlinkClick r:id="rId2"/>
              </a:rPr>
              <a:t>https://www.apollographql.com</a:t>
            </a:r>
            <a:endParaRPr lang="es-MX" dirty="0"/>
          </a:p>
          <a:p>
            <a:pPr lvl="1"/>
            <a:r>
              <a:rPr lang="es-MX" dirty="0">
                <a:hlinkClick r:id="rId3"/>
              </a:rPr>
              <a:t>https://graphql.org</a:t>
            </a:r>
            <a:endParaRPr lang="es-MX" dirty="0"/>
          </a:p>
          <a:p>
            <a:pPr lvl="1"/>
            <a:r>
              <a:rPr lang="es-MX" dirty="0">
                <a:hlinkClick r:id="rId4"/>
              </a:rPr>
              <a:t>https://www.apollographql.com/docs/react/get-started</a:t>
            </a:r>
            <a:endParaRPr lang="es-MX" dirty="0"/>
          </a:p>
          <a:p>
            <a:pPr lvl="1"/>
            <a:r>
              <a:rPr lang="es-MX" dirty="0">
                <a:hlinkClick r:id="rId5"/>
              </a:rPr>
              <a:t>https://developer.amazon.com/en-US/docs/alexa/design/design-your-skill.html</a:t>
            </a:r>
            <a:endParaRPr lang="es-MX" dirty="0"/>
          </a:p>
          <a:p>
            <a:pPr lvl="1"/>
            <a:endParaRPr lang="es-MX" dirty="0"/>
          </a:p>
          <a:p>
            <a:r>
              <a:rPr lang="es-MX" dirty="0"/>
              <a:t>Documentación</a:t>
            </a:r>
          </a:p>
          <a:p>
            <a:pPr lvl="1"/>
            <a:r>
              <a:rPr lang="es-MX" dirty="0">
                <a:hlinkClick r:id="rId6"/>
              </a:rPr>
              <a:t>https://graphql.org/learn/</a:t>
            </a:r>
            <a:endParaRPr lang="es-MX" dirty="0"/>
          </a:p>
          <a:p>
            <a:pPr lvl="1"/>
            <a:r>
              <a:rPr lang="es-MX" dirty="0">
                <a:hlinkClick r:id="rId7"/>
              </a:rPr>
              <a:t>https://www.apollographql.com/docs/</a:t>
            </a:r>
            <a:endParaRPr lang="es-MX" dirty="0"/>
          </a:p>
          <a:p>
            <a:endParaRPr lang="es-MX" dirty="0"/>
          </a:p>
        </p:txBody>
      </p:sp>
    </p:spTree>
    <p:extLst>
      <p:ext uri="{BB962C8B-B14F-4D97-AF65-F5344CB8AC3E}">
        <p14:creationId xmlns:p14="http://schemas.microsoft.com/office/powerpoint/2010/main" val="236003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C7EBC04-EC1D-33CE-2019-9FF8F9CB45F9}"/>
              </a:ext>
            </a:extLst>
          </p:cNvPr>
          <p:cNvSpPr>
            <a:spLocks noGrp="1"/>
          </p:cNvSpPr>
          <p:nvPr>
            <p:ph idx="1"/>
          </p:nvPr>
        </p:nvSpPr>
        <p:spPr>
          <a:xfrm>
            <a:off x="150920" y="372862"/>
            <a:ext cx="11239130" cy="5875537"/>
          </a:xfrm>
        </p:spPr>
        <p:txBody>
          <a:bodyPr>
            <a:normAutofit fontScale="92500" lnSpcReduction="10000"/>
          </a:bodyPr>
          <a:lstStyle/>
          <a:p>
            <a:pPr marL="0" indent="0">
              <a:buNone/>
            </a:pPr>
            <a:r>
              <a:rPr lang="es-MX" dirty="0"/>
              <a:t>Sabiendo esto es mas sencillo explicar el porque el diagrama, primero debemos comenzar con el usuario, el cual es quien va a decirle la petición a Alexa, podríamos imaginarnos que una petición podría ser “Alexa, dame todos los alumnos de la carrera de Licenciatura en Derecho con promedio de 9.5 que estén inscritos desde el año 2019”.</a:t>
            </a:r>
          </a:p>
          <a:p>
            <a:pPr marL="0" indent="0">
              <a:buNone/>
            </a:pPr>
            <a:r>
              <a:rPr lang="es-MX" dirty="0"/>
              <a:t>De ahí pasaríamos a Alexa, la cual es intermediaria entre los programas, llamados “Alexa </a:t>
            </a:r>
            <a:r>
              <a:rPr lang="es-MX" dirty="0" err="1"/>
              <a:t>Skills</a:t>
            </a:r>
            <a:r>
              <a:rPr lang="es-MX" dirty="0"/>
              <a:t>” y el usuario.</a:t>
            </a:r>
          </a:p>
          <a:p>
            <a:pPr marL="0" indent="0">
              <a:buNone/>
            </a:pPr>
            <a:r>
              <a:rPr lang="es-MX" dirty="0"/>
              <a:t>Para las </a:t>
            </a:r>
            <a:r>
              <a:rPr lang="es-MX" dirty="0" err="1"/>
              <a:t>Skills</a:t>
            </a:r>
            <a:r>
              <a:rPr lang="es-MX" dirty="0"/>
              <a:t> se necesita de ingresar posibles frases que podría decir el usuario y donde estarían nuestras variables, en nuestro ejemplo, la frase “Alexa, dame todos los alumnos de la carrera de Licenciatura en Derecho con promedio de 9.5 que estén inscritos desde el año 2019”, tenemos 3 variables, “</a:t>
            </a:r>
            <a:r>
              <a:rPr lang="es-MX" dirty="0" err="1"/>
              <a:t>carrera”,”promedio</a:t>
            </a:r>
            <a:r>
              <a:rPr lang="es-MX" dirty="0"/>
              <a:t>” y “año”, por lo que podemos decirle a Alexa que siempre que digan la frase “…alumnos de la carrera…” nos guarde la siguiente palabra o palabras en la variable “carrera” y así para cada una de las variables.</a:t>
            </a:r>
          </a:p>
          <a:p>
            <a:pPr marL="0" indent="0">
              <a:buNone/>
            </a:pPr>
            <a:r>
              <a:rPr lang="es-MX" dirty="0"/>
              <a:t>Ya habiendo analizado la frase y obtenido las variables, podemos enviárselas a nuestra aplicación de </a:t>
            </a:r>
            <a:r>
              <a:rPr lang="es-MX" dirty="0" err="1"/>
              <a:t>React</a:t>
            </a:r>
            <a:r>
              <a:rPr lang="es-MX" dirty="0"/>
              <a:t> para que esta nos haga el filtrado de la información.</a:t>
            </a:r>
          </a:p>
          <a:p>
            <a:pPr marL="0" indent="0">
              <a:buNone/>
            </a:pPr>
            <a:r>
              <a:rPr lang="es-MX" dirty="0"/>
              <a:t>La idea es utilizar la aplicación de REACT como </a:t>
            </a:r>
            <a:r>
              <a:rPr lang="es-MX" dirty="0" err="1"/>
              <a:t>frontend</a:t>
            </a:r>
            <a:r>
              <a:rPr lang="es-MX" dirty="0"/>
              <a:t>, pero Alexa puede utilizar su propio programa para mostrar los datos, considero que es mas sencillo ya tener un </a:t>
            </a:r>
            <a:r>
              <a:rPr lang="es-MX" dirty="0" err="1"/>
              <a:t>frontend</a:t>
            </a:r>
            <a:r>
              <a:rPr lang="es-MX" dirty="0"/>
              <a:t> y solo mostrarlo, pero en caso de querer utilizar el </a:t>
            </a:r>
            <a:r>
              <a:rPr lang="es-MX" dirty="0" err="1"/>
              <a:t>frontend</a:t>
            </a:r>
            <a:r>
              <a:rPr lang="es-MX" dirty="0"/>
              <a:t> de Alexa, también es posible, solamente que se tendría que hacer una </a:t>
            </a:r>
            <a:r>
              <a:rPr lang="es-MX" dirty="0" err="1"/>
              <a:t>query</a:t>
            </a:r>
            <a:r>
              <a:rPr lang="es-MX" dirty="0"/>
              <a:t> de petición para que </a:t>
            </a:r>
            <a:r>
              <a:rPr lang="es-MX" dirty="0" err="1"/>
              <a:t>GraphQL</a:t>
            </a:r>
            <a:r>
              <a:rPr lang="es-MX" dirty="0"/>
              <a:t> pueda saber que información se ha dado y realizar la búsqueda.</a:t>
            </a:r>
          </a:p>
          <a:p>
            <a:endParaRPr lang="es-MX" dirty="0"/>
          </a:p>
        </p:txBody>
      </p:sp>
    </p:spTree>
    <p:extLst>
      <p:ext uri="{BB962C8B-B14F-4D97-AF65-F5344CB8AC3E}">
        <p14:creationId xmlns:p14="http://schemas.microsoft.com/office/powerpoint/2010/main" val="399408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1EB4C-B58B-B05D-FF29-7C907DBB0625}"/>
              </a:ext>
            </a:extLst>
          </p:cNvPr>
          <p:cNvSpPr>
            <a:spLocks noGrp="1"/>
          </p:cNvSpPr>
          <p:nvPr>
            <p:ph type="title"/>
          </p:nvPr>
        </p:nvSpPr>
        <p:spPr>
          <a:xfrm>
            <a:off x="646111" y="452718"/>
            <a:ext cx="6997563" cy="736890"/>
          </a:xfrm>
        </p:spPr>
        <p:txBody>
          <a:bodyPr/>
          <a:lstStyle/>
          <a:p>
            <a:r>
              <a:rPr lang="es-MX" sz="3600" dirty="0"/>
              <a:t>Comandos de instalación</a:t>
            </a:r>
          </a:p>
        </p:txBody>
      </p:sp>
      <p:sp>
        <p:nvSpPr>
          <p:cNvPr id="3" name="Marcador de contenido 2">
            <a:extLst>
              <a:ext uri="{FF2B5EF4-FFF2-40B4-BE49-F238E27FC236}">
                <a16:creationId xmlns:a16="http://schemas.microsoft.com/office/drawing/2014/main" id="{EAE7828D-2B3D-536A-D2EB-01FEDCCEA20F}"/>
              </a:ext>
            </a:extLst>
          </p:cNvPr>
          <p:cNvSpPr>
            <a:spLocks noGrp="1"/>
          </p:cNvSpPr>
          <p:nvPr>
            <p:ph idx="1"/>
          </p:nvPr>
        </p:nvSpPr>
        <p:spPr>
          <a:xfrm>
            <a:off x="646111" y="1526960"/>
            <a:ext cx="10042603" cy="4878322"/>
          </a:xfrm>
        </p:spPr>
        <p:txBody>
          <a:bodyPr>
            <a:normAutofit fontScale="92500" lnSpcReduction="10000"/>
          </a:bodyPr>
          <a:lstStyle/>
          <a:p>
            <a:r>
              <a:rPr lang="es-MX" dirty="0" err="1"/>
              <a:t>npm</a:t>
            </a:r>
            <a:r>
              <a:rPr lang="es-MX" dirty="0"/>
              <a:t> </a:t>
            </a:r>
            <a:r>
              <a:rPr lang="es-MX" dirty="0" err="1"/>
              <a:t>install</a:t>
            </a:r>
            <a:r>
              <a:rPr lang="es-MX" dirty="0"/>
              <a:t> </a:t>
            </a:r>
            <a:r>
              <a:rPr lang="es-MX" dirty="0" err="1"/>
              <a:t>apollo</a:t>
            </a:r>
            <a:r>
              <a:rPr lang="es-MX" dirty="0"/>
              <a:t>-server </a:t>
            </a:r>
            <a:r>
              <a:rPr lang="es-MX" dirty="0" err="1"/>
              <a:t>graphql</a:t>
            </a:r>
            <a:endParaRPr lang="es-MX" dirty="0"/>
          </a:p>
          <a:p>
            <a:r>
              <a:rPr lang="es-MX" dirty="0" err="1"/>
              <a:t>npm</a:t>
            </a:r>
            <a:r>
              <a:rPr lang="es-MX" dirty="0"/>
              <a:t> </a:t>
            </a:r>
            <a:r>
              <a:rPr lang="es-MX" dirty="0" err="1"/>
              <a:t>init</a:t>
            </a:r>
            <a:r>
              <a:rPr lang="es-MX" dirty="0"/>
              <a:t> –y </a:t>
            </a:r>
          </a:p>
          <a:p>
            <a:pPr lvl="1"/>
            <a:r>
              <a:rPr lang="es-MX" dirty="0"/>
              <a:t>Después de haber creado esta carpeta, en el archivo .</a:t>
            </a:r>
            <a:r>
              <a:rPr lang="es-MX" dirty="0" err="1"/>
              <a:t>json</a:t>
            </a:r>
            <a:r>
              <a:rPr lang="es-MX" dirty="0"/>
              <a:t>, debemos agregar “</a:t>
            </a:r>
            <a:r>
              <a:rPr lang="es-MX" dirty="0" err="1"/>
              <a:t>type</a:t>
            </a:r>
            <a:r>
              <a:rPr lang="es-MX" dirty="0"/>
              <a:t>”:”module”</a:t>
            </a:r>
          </a:p>
          <a:p>
            <a:r>
              <a:rPr lang="es-MX" dirty="0" err="1"/>
              <a:t>npx</a:t>
            </a:r>
            <a:r>
              <a:rPr lang="es-MX" dirty="0"/>
              <a:t> </a:t>
            </a:r>
            <a:r>
              <a:rPr lang="es-MX" dirty="0" err="1"/>
              <a:t>nodemon</a:t>
            </a:r>
            <a:r>
              <a:rPr lang="es-MX" dirty="0"/>
              <a:t> index.js (Esto es para que el servidor registre cada cambio que hagas en el código y no sea necesario tener que tirar y volver a levantar el servidor)</a:t>
            </a:r>
          </a:p>
          <a:p>
            <a:r>
              <a:rPr lang="es-MX" dirty="0" err="1"/>
              <a:t>npm</a:t>
            </a:r>
            <a:r>
              <a:rPr lang="es-MX" dirty="0"/>
              <a:t> </a:t>
            </a:r>
            <a:r>
              <a:rPr lang="es-MX" dirty="0" err="1"/>
              <a:t>install</a:t>
            </a:r>
            <a:r>
              <a:rPr lang="es-MX" dirty="0"/>
              <a:t> </a:t>
            </a:r>
            <a:r>
              <a:rPr lang="es-MX" dirty="0" err="1"/>
              <a:t>json</a:t>
            </a:r>
            <a:r>
              <a:rPr lang="es-MX" dirty="0"/>
              <a:t>-server</a:t>
            </a:r>
          </a:p>
          <a:p>
            <a:r>
              <a:rPr lang="es-MX" dirty="0" err="1"/>
              <a:t>npm</a:t>
            </a:r>
            <a:r>
              <a:rPr lang="es-MX" dirty="0"/>
              <a:t> </a:t>
            </a:r>
            <a:r>
              <a:rPr lang="es-MX" dirty="0" err="1"/>
              <a:t>init</a:t>
            </a:r>
            <a:r>
              <a:rPr lang="es-MX" dirty="0"/>
              <a:t>  @vitejs/app </a:t>
            </a:r>
            <a:r>
              <a:rPr lang="es-MX" dirty="0" err="1"/>
              <a:t>react-graphql</a:t>
            </a:r>
            <a:r>
              <a:rPr lang="es-MX" dirty="0"/>
              <a:t> -- --</a:t>
            </a:r>
            <a:r>
              <a:rPr lang="es-MX" dirty="0" err="1"/>
              <a:t>template</a:t>
            </a:r>
            <a:r>
              <a:rPr lang="es-MX" dirty="0"/>
              <a:t> </a:t>
            </a:r>
            <a:r>
              <a:rPr lang="es-MX" dirty="0" err="1"/>
              <a:t>react</a:t>
            </a:r>
            <a:endParaRPr lang="es-MX" dirty="0"/>
          </a:p>
          <a:p>
            <a:pPr lvl="1"/>
            <a:r>
              <a:rPr lang="es-MX" dirty="0"/>
              <a:t>cd </a:t>
            </a:r>
            <a:r>
              <a:rPr lang="es-MX" dirty="0" err="1"/>
              <a:t>react-graphql</a:t>
            </a:r>
            <a:endParaRPr lang="es-MX" dirty="0"/>
          </a:p>
          <a:p>
            <a:pPr lvl="2"/>
            <a:r>
              <a:rPr lang="es-MX" dirty="0" err="1"/>
              <a:t>npm</a:t>
            </a:r>
            <a:r>
              <a:rPr lang="es-MX" dirty="0"/>
              <a:t> </a:t>
            </a:r>
            <a:r>
              <a:rPr lang="es-MX" dirty="0" err="1"/>
              <a:t>install</a:t>
            </a:r>
            <a:r>
              <a:rPr lang="es-MX" dirty="0"/>
              <a:t> </a:t>
            </a:r>
          </a:p>
          <a:p>
            <a:r>
              <a:rPr lang="es-MX" dirty="0" err="1"/>
              <a:t>npm</a:t>
            </a:r>
            <a:r>
              <a:rPr lang="es-MX" dirty="0"/>
              <a:t> </a:t>
            </a:r>
            <a:r>
              <a:rPr lang="es-MX" dirty="0" err="1"/>
              <a:t>install</a:t>
            </a:r>
            <a:r>
              <a:rPr lang="es-MX" dirty="0"/>
              <a:t> @apollo/client </a:t>
            </a:r>
            <a:r>
              <a:rPr lang="es-MX" dirty="0" err="1"/>
              <a:t>graphql</a:t>
            </a:r>
            <a:r>
              <a:rPr lang="es-MX" dirty="0"/>
              <a:t> </a:t>
            </a:r>
          </a:p>
          <a:p>
            <a:r>
              <a:rPr lang="es-MX" dirty="0" err="1"/>
              <a:t>npm</a:t>
            </a:r>
            <a:r>
              <a:rPr lang="es-MX" dirty="0"/>
              <a:t> </a:t>
            </a:r>
            <a:r>
              <a:rPr lang="es-MX" dirty="0" err="1"/>
              <a:t>install</a:t>
            </a:r>
            <a:r>
              <a:rPr lang="es-MX" dirty="0"/>
              <a:t> </a:t>
            </a:r>
            <a:r>
              <a:rPr lang="es-MX" dirty="0" err="1"/>
              <a:t>mongoose</a:t>
            </a:r>
            <a:r>
              <a:rPr lang="es-MX" dirty="0"/>
              <a:t> </a:t>
            </a:r>
            <a:r>
              <a:rPr lang="es-MX" dirty="0" err="1"/>
              <a:t>mongoose-unique-validator</a:t>
            </a:r>
            <a:r>
              <a:rPr lang="es-MX" dirty="0"/>
              <a:t> –E</a:t>
            </a:r>
          </a:p>
          <a:p>
            <a:r>
              <a:rPr lang="es-MX" dirty="0" err="1"/>
              <a:t>npm</a:t>
            </a:r>
            <a:r>
              <a:rPr lang="es-MX" dirty="0"/>
              <a:t> </a:t>
            </a:r>
            <a:r>
              <a:rPr lang="es-MX" dirty="0" err="1"/>
              <a:t>install</a:t>
            </a:r>
            <a:r>
              <a:rPr lang="es-MX" dirty="0"/>
              <a:t> </a:t>
            </a:r>
            <a:r>
              <a:rPr lang="es-MX" dirty="0" err="1"/>
              <a:t>jsonwebtoken</a:t>
            </a:r>
            <a:endParaRPr lang="es-MX" dirty="0"/>
          </a:p>
          <a:p>
            <a:pPr lvl="1"/>
            <a:endParaRPr lang="es-MX" dirty="0"/>
          </a:p>
        </p:txBody>
      </p:sp>
    </p:spTree>
    <p:extLst>
      <p:ext uri="{BB962C8B-B14F-4D97-AF65-F5344CB8AC3E}">
        <p14:creationId xmlns:p14="http://schemas.microsoft.com/office/powerpoint/2010/main" val="336332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ADB3F-B3BE-846C-2A12-875E6C743360}"/>
              </a:ext>
            </a:extLst>
          </p:cNvPr>
          <p:cNvSpPr>
            <a:spLocks noGrp="1"/>
          </p:cNvSpPr>
          <p:nvPr>
            <p:ph type="title"/>
          </p:nvPr>
        </p:nvSpPr>
        <p:spPr/>
        <p:txBody>
          <a:bodyPr/>
          <a:lstStyle/>
          <a:p>
            <a:r>
              <a:rPr lang="es-MX" dirty="0"/>
              <a:t>Comandos para la ejecución del programa</a:t>
            </a:r>
          </a:p>
        </p:txBody>
      </p:sp>
      <p:sp>
        <p:nvSpPr>
          <p:cNvPr id="3" name="Marcador de contenido 2">
            <a:extLst>
              <a:ext uri="{FF2B5EF4-FFF2-40B4-BE49-F238E27FC236}">
                <a16:creationId xmlns:a16="http://schemas.microsoft.com/office/drawing/2014/main" id="{0A58EF6A-D7CE-00C5-EB41-44D287B4C21C}"/>
              </a:ext>
            </a:extLst>
          </p:cNvPr>
          <p:cNvSpPr>
            <a:spLocks noGrp="1"/>
          </p:cNvSpPr>
          <p:nvPr>
            <p:ph idx="1"/>
          </p:nvPr>
        </p:nvSpPr>
        <p:spPr/>
        <p:txBody>
          <a:bodyPr/>
          <a:lstStyle/>
          <a:p>
            <a:r>
              <a:rPr lang="es-MX" dirty="0" err="1"/>
              <a:t>Npm</a:t>
            </a:r>
            <a:r>
              <a:rPr lang="es-MX" dirty="0"/>
              <a:t> run </a:t>
            </a:r>
            <a:r>
              <a:rPr lang="es-MX" dirty="0" err="1"/>
              <a:t>dev</a:t>
            </a:r>
            <a:endParaRPr lang="es-MX" dirty="0"/>
          </a:p>
          <a:p>
            <a:r>
              <a:rPr lang="es-MX" dirty="0"/>
              <a:t>Cd </a:t>
            </a:r>
            <a:r>
              <a:rPr lang="es-MX" dirty="0" err="1"/>
              <a:t>react-graphql</a:t>
            </a:r>
            <a:endParaRPr lang="es-MX" dirty="0"/>
          </a:p>
          <a:p>
            <a:pPr lvl="1"/>
            <a:r>
              <a:rPr lang="es-MX" dirty="0" err="1"/>
              <a:t>Npm</a:t>
            </a:r>
            <a:r>
              <a:rPr lang="es-MX" dirty="0"/>
              <a:t> run </a:t>
            </a:r>
            <a:r>
              <a:rPr lang="es-MX" dirty="0" err="1"/>
              <a:t>dev</a:t>
            </a:r>
            <a:endParaRPr lang="es-MX"/>
          </a:p>
          <a:p>
            <a:pPr marL="457200" lvl="1" indent="0">
              <a:buNone/>
            </a:pPr>
            <a:endParaRPr lang="es-MX"/>
          </a:p>
        </p:txBody>
      </p:sp>
    </p:spTree>
    <p:extLst>
      <p:ext uri="{BB962C8B-B14F-4D97-AF65-F5344CB8AC3E}">
        <p14:creationId xmlns:p14="http://schemas.microsoft.com/office/powerpoint/2010/main" val="52203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A7AA5-3C02-D121-B7F2-F2A48F0859E4}"/>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51E393D3-8861-4058-558B-DF2B540B3454}"/>
              </a:ext>
            </a:extLst>
          </p:cNvPr>
          <p:cNvSpPr>
            <a:spLocks noGrp="1"/>
          </p:cNvSpPr>
          <p:nvPr>
            <p:ph idx="1"/>
          </p:nvPr>
        </p:nvSpPr>
        <p:spPr/>
        <p:txBody>
          <a:bodyPr/>
          <a:lstStyle/>
          <a:p>
            <a:r>
              <a:rPr lang="es-MX" dirty="0">
                <a:hlinkClick r:id="rId2"/>
              </a:rPr>
              <a:t>https://www.youtube.com/watch?v=1b60WbEq0yE</a:t>
            </a:r>
            <a:endParaRPr lang="es-MX" dirty="0"/>
          </a:p>
          <a:p>
            <a:r>
              <a:rPr lang="es-MX" dirty="0">
                <a:hlinkClick r:id="rId3"/>
              </a:rPr>
              <a:t>https://developer.amazon.com/en-US/alexa/alexa-skills-kit/get-deeper/response-api/alexa-for-apps</a:t>
            </a:r>
            <a:r>
              <a:rPr lang="es-MX" dirty="0"/>
              <a:t>	</a:t>
            </a:r>
          </a:p>
          <a:p>
            <a:r>
              <a:rPr lang="es-MX"/>
              <a:t>https://developer.amazon.com/en-US/blogs/alexa/alexa-skills-kit/2020/07/you-can-now-seamlessly-connect-alexa-skills-to-mobile-apps</a:t>
            </a:r>
          </a:p>
        </p:txBody>
      </p:sp>
    </p:spTree>
    <p:extLst>
      <p:ext uri="{BB962C8B-B14F-4D97-AF65-F5344CB8AC3E}">
        <p14:creationId xmlns:p14="http://schemas.microsoft.com/office/powerpoint/2010/main" val="150111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0B4D057EEBE54BA32CEC2582DA6A73" ma:contentTypeVersion="11" ma:contentTypeDescription="Create a new document." ma:contentTypeScope="" ma:versionID="ce9bea1fd7cfdfb103c9926c403037ff">
  <xsd:schema xmlns:xsd="http://www.w3.org/2001/XMLSchema" xmlns:xs="http://www.w3.org/2001/XMLSchema" xmlns:p="http://schemas.microsoft.com/office/2006/metadata/properties" xmlns:ns3="80ca4a52-5b2f-44ea-8097-cbf7cb57e13b" xmlns:ns4="a1a512c3-90f2-494c-94b6-81fd28f6030c" targetNamespace="http://schemas.microsoft.com/office/2006/metadata/properties" ma:root="true" ma:fieldsID="d66a8f25042e64468e5caa5dbfc64535" ns3:_="" ns4:_="">
    <xsd:import namespace="80ca4a52-5b2f-44ea-8097-cbf7cb57e13b"/>
    <xsd:import namespace="a1a512c3-90f2-494c-94b6-81fd28f6030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a4a52-5b2f-44ea-8097-cbf7cb57e1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a512c3-90f2-494c-94b6-81fd28f6030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9C9B51-6A99-449A-9175-B39FF189C1E5}">
  <ds:schemaRefs>
    <ds:schemaRef ds:uri="http://www.w3.org/XML/1998/namespace"/>
    <ds:schemaRef ds:uri="http://schemas.microsoft.com/office/infopath/2007/PartnerControls"/>
    <ds:schemaRef ds:uri="http://purl.org/dc/dcmitype/"/>
    <ds:schemaRef ds:uri="http://schemas.microsoft.com/office/2006/documentManagement/types"/>
    <ds:schemaRef ds:uri="http://purl.org/dc/elements/1.1/"/>
    <ds:schemaRef ds:uri="http://purl.org/dc/terms/"/>
    <ds:schemaRef ds:uri="80ca4a52-5b2f-44ea-8097-cbf7cb57e13b"/>
    <ds:schemaRef ds:uri="http://schemas.microsoft.com/office/2006/metadata/properties"/>
    <ds:schemaRef ds:uri="http://schemas.openxmlformats.org/package/2006/metadata/core-properties"/>
    <ds:schemaRef ds:uri="a1a512c3-90f2-494c-94b6-81fd28f6030c"/>
  </ds:schemaRefs>
</ds:datastoreItem>
</file>

<file path=customXml/itemProps2.xml><?xml version="1.0" encoding="utf-8"?>
<ds:datastoreItem xmlns:ds="http://schemas.openxmlformats.org/officeDocument/2006/customXml" ds:itemID="{1D6FF420-A4D1-454A-BC33-CF06731C6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ca4a52-5b2f-44ea-8097-cbf7cb57e13b"/>
    <ds:schemaRef ds:uri="a1a512c3-90f2-494c-94b6-81fd28f60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3CACF8-B6B8-48DF-A985-E285444363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733</TotalTime>
  <Words>706</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Ion</vt:lpstr>
      <vt:lpstr>Presentación de PowerPoint</vt:lpstr>
      <vt:lpstr>Presentación de PowerPoint</vt:lpstr>
      <vt:lpstr>LINKS </vt:lpstr>
      <vt:lpstr>Presentación de PowerPoint</vt:lpstr>
      <vt:lpstr>Comandos de instalación</vt:lpstr>
      <vt:lpstr>Comandos para la ejecución del programa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ALAN ALBERTO QUIÑONES GARIBAY</dc:creator>
  <cp:lastModifiedBy>ALAN ALBERTO QUIÑONES GARIBAY</cp:lastModifiedBy>
  <cp:revision>4</cp:revision>
  <dcterms:created xsi:type="dcterms:W3CDTF">2022-05-18T19:06:32Z</dcterms:created>
  <dcterms:modified xsi:type="dcterms:W3CDTF">2022-06-02T00:28:22Z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0x0101006D0B4D057EEBE54BA32CEC2582DA6A73</vt:lpwstr>
  </property>
</Properties>
</file>