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347" r:id="rId2"/>
    <p:sldId id="405" r:id="rId3"/>
    <p:sldId id="406" r:id="rId4"/>
    <p:sldId id="407" r:id="rId5"/>
    <p:sldId id="408" r:id="rId6"/>
    <p:sldId id="411" r:id="rId7"/>
    <p:sldId id="410" r:id="rId8"/>
    <p:sldId id="409" r:id="rId9"/>
    <p:sldId id="3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3" userDrawn="1">
          <p15:clr>
            <a:srgbClr val="A4A3A4"/>
          </p15:clr>
        </p15:guide>
        <p15:guide id="2" pos="2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20"/>
    <a:srgbClr val="555555"/>
    <a:srgbClr val="D9D9D9"/>
    <a:srgbClr val="999999"/>
    <a:srgbClr val="000000"/>
    <a:srgbClr val="1A1A1A"/>
    <a:srgbClr val="C40022"/>
    <a:srgbClr val="333333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95040" autoAdjust="0"/>
  </p:normalViewPr>
  <p:slideViewPr>
    <p:cSldViewPr snapToGrid="0" snapToObjects="1">
      <p:cViewPr varScale="1">
        <p:scale>
          <a:sx n="120" d="100"/>
          <a:sy n="120" d="100"/>
        </p:scale>
        <p:origin x="728" y="176"/>
      </p:cViewPr>
      <p:guideLst>
        <p:guide orient="horz" pos="793"/>
        <p:guide pos="2472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5296"/>
    </p:cViewPr>
  </p:sorter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D2783-6EBB-EB41-8112-D139C1F4FD7C}" type="datetimeFigureOut">
              <a:rPr lang="en-US" smtClean="0">
                <a:latin typeface="Arial" panose="020B0604020202020204" pitchFamily="34" charset="0"/>
              </a:rPr>
              <a:pPr/>
              <a:t>9/27/15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AE45E-BC9B-1D4E-B47E-4EA4354BD5B3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76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D75B2DC-CE83-9D4C-91B5-878A853A1E80}" type="datetimeFigureOut">
              <a:rPr lang="en-US" smtClean="0"/>
              <a:pPr/>
              <a:t>9/27/15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9605AF7-2181-5644-8D44-07249867CC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526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05AF7-2181-5644-8D44-07249867CC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6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05AF7-2181-5644-8D44-07249867CC2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8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Relationship Id="rId3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02" y="3564764"/>
            <a:ext cx="8320485" cy="38779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2608965"/>
            <a:ext cx="11281400" cy="650050"/>
          </a:xfrm>
        </p:spPr>
        <p:txBody>
          <a:bodyPr wrap="square"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4800" spc="-1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325" y="5683484"/>
            <a:ext cx="2672162" cy="783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5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and Image o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4143" y="1645921"/>
            <a:ext cx="7351413" cy="42573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9699" y="1645921"/>
            <a:ext cx="4792300" cy="4257339"/>
          </a:xfrm>
          <a:solidFill>
            <a:schemeClr val="bg1">
              <a:lumMod val="95000"/>
            </a:schemeClr>
          </a:solidFill>
        </p:spPr>
        <p:txBody>
          <a:bodyPr wrap="square" lIns="182880" tIns="182880" rIns="182880" bIns="182880"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500">
                <a:solidFill>
                  <a:srgbClr val="000000"/>
                </a:solidFill>
              </a:defRPr>
            </a:lvl2pPr>
            <a:lvl3pPr>
              <a:defRPr sz="1300">
                <a:solidFill>
                  <a:srgbClr val="000000"/>
                </a:solidFill>
              </a:defRPr>
            </a:lvl3pPr>
            <a:lvl4pPr>
              <a:defRPr sz="1000">
                <a:solidFill>
                  <a:srgbClr val="000000"/>
                </a:solidFill>
              </a:defRPr>
            </a:lvl4pPr>
            <a:lvl5pPr>
              <a:defRPr sz="800" baseline="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1646238"/>
            <a:ext cx="7375556" cy="249299"/>
          </a:xfrm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5544" y="1258888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and Image o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4143" y="1645921"/>
            <a:ext cx="7351413" cy="42573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5555" y="1645921"/>
            <a:ext cx="4816444" cy="4257339"/>
          </a:xfrm>
          <a:solidFill>
            <a:schemeClr val="accent1"/>
          </a:solidFill>
        </p:spPr>
        <p:txBody>
          <a:bodyPr wrap="square" lIns="182880" tIns="182880" rIns="182880" bIns="182880">
            <a:normAutofit/>
          </a:bodyPr>
          <a:lstStyle>
            <a:lvl1pPr>
              <a:buClr>
                <a:schemeClr val="bg2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5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3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800" baseline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1646238"/>
            <a:ext cx="7375556" cy="249299"/>
          </a:xfrm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5544" y="1260639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8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 two-sid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58828"/>
            <a:ext cx="6096000" cy="4244430"/>
          </a:xfrm>
          <a:solidFill>
            <a:schemeClr val="bg1">
              <a:lumMod val="95000"/>
            </a:schemeClr>
          </a:solidFill>
        </p:spPr>
        <p:txBody>
          <a:bodyPr wrap="square" lIns="365760" tIns="182880" rIns="182880" bIns="18288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0" y="1658829"/>
            <a:ext cx="5242560" cy="249299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6339417" y="2031893"/>
            <a:ext cx="5242983" cy="249299"/>
          </a:xfrm>
        </p:spPr>
        <p:txBody>
          <a:bodyPr/>
          <a:lstStyle/>
          <a:p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5544" y="1258225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Content two-sid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8301"/>
            <a:ext cx="524256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0" y="1638301"/>
            <a:ext cx="5242560" cy="249299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6339417" y="2011366"/>
            <a:ext cx="5242983" cy="249299"/>
          </a:xfrm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5544" y="1258888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0642"/>
            <a:ext cx="5242560" cy="304699"/>
          </a:xfrm>
        </p:spPr>
        <p:txBody>
          <a:bodyPr anchor="t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2430329"/>
            <a:ext cx="524256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0642"/>
            <a:ext cx="5242560" cy="304699"/>
          </a:xfrm>
        </p:spPr>
        <p:txBody>
          <a:bodyPr anchor="t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0329"/>
            <a:ext cx="524256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55544" y="1260640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5306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234441"/>
            <a:ext cx="12192000" cy="48675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234441"/>
            <a:ext cx="12192000" cy="24929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963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icture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52408" y="0"/>
            <a:ext cx="6439593" cy="24929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1762125"/>
            <a:ext cx="4876800" cy="13036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438912"/>
            <a:ext cx="514280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9688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0612"/>
            <a:ext cx="12192000" cy="24929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8560" y="6318504"/>
            <a:ext cx="243840" cy="182880"/>
          </a:xfrm>
        </p:spPr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6229661"/>
            <a:ext cx="1504568" cy="4412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cs typeface="Helvetica"/>
              </a:rPr>
              <a:t>www.rackspace.com</a:t>
            </a:r>
            <a:endParaRPr lang="en-US" kern="100" cap="none" spc="20" dirty="0" smtClean="0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5022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0612"/>
            <a:ext cx="12192000" cy="2492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" y="419101"/>
            <a:ext cx="4815417" cy="5495267"/>
          </a:xfrm>
          <a:solidFill>
            <a:srgbClr val="1C1C1C">
              <a:alpha val="69804"/>
            </a:srgbClr>
          </a:solidFill>
        </p:spPr>
        <p:txBody>
          <a:bodyPr lIns="274320" tIns="182880" rIns="182880" bIns="182880" anchor="ctr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8560" y="6318504"/>
            <a:ext cx="243840" cy="182880"/>
          </a:xfrm>
        </p:spPr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6229661"/>
            <a:ext cx="1504568" cy="441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cs typeface="Helvetica"/>
              </a:rPr>
              <a:t>www.rackspace.com</a:t>
            </a:r>
            <a:endParaRPr lang="en-US" kern="100" cap="none" spc="20" dirty="0" smtClean="0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4058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0612"/>
            <a:ext cx="12192000" cy="24929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8560" y="6318504"/>
            <a:ext cx="243840" cy="182880"/>
          </a:xfrm>
        </p:spPr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" y="419101"/>
            <a:ext cx="4815417" cy="5495267"/>
          </a:xfrm>
          <a:solidFill>
            <a:schemeClr val="accent1">
              <a:alpha val="80000"/>
            </a:schemeClr>
          </a:solidFill>
        </p:spPr>
        <p:txBody>
          <a:bodyPr lIns="274320" tIns="182880" rIns="182880" bIns="182880" anchor="ctr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6229661"/>
            <a:ext cx="1504568" cy="441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cs typeface="Helvetica"/>
              </a:rPr>
              <a:t>www.rackspace.com</a:t>
            </a:r>
            <a:endParaRPr lang="en-US" kern="100" cap="none" spc="20" dirty="0" smtClean="0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029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1"/>
          <a:stretch/>
        </p:blipFill>
        <p:spPr bwMode="auto">
          <a:xfrm>
            <a:off x="1" y="0"/>
            <a:ext cx="12302836" cy="692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 rot="16200000">
            <a:off x="916361" y="-916365"/>
            <a:ext cx="6920511" cy="8753232"/>
          </a:xfrm>
          <a:prstGeom prst="rect">
            <a:avLst/>
          </a:prstGeom>
          <a:solidFill>
            <a:srgbClr val="000000">
              <a:alpha val="61000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081964"/>
            <a:ext cx="6422059" cy="38779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7" y="1593157"/>
            <a:ext cx="7985135" cy="1300099"/>
          </a:xfrm>
        </p:spPr>
        <p:txBody>
          <a:bodyPr wrap="square"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48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096" y="5558879"/>
            <a:ext cx="3182388" cy="9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87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132449" y="2153142"/>
            <a:ext cx="5927103" cy="123110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8000" dirty="0" smtClean="0">
                <a:solidFill>
                  <a:schemeClr val="bg1"/>
                </a:solidFill>
                <a:latin typeface="Arial Black" panose="020B0A04020102020204" pitchFamily="34" charset="0"/>
                <a:cs typeface="Helvetica"/>
              </a:rPr>
              <a:t>Thank</a:t>
            </a:r>
            <a:r>
              <a:rPr lang="en-US" sz="8000" baseline="0" dirty="0" smtClean="0">
                <a:solidFill>
                  <a:schemeClr val="bg1"/>
                </a:solidFill>
                <a:latin typeface="Arial Black" panose="020B0A04020102020204" pitchFamily="34" charset="0"/>
                <a:cs typeface="Helvetica"/>
              </a:rPr>
              <a:t> You</a:t>
            </a:r>
            <a:endParaRPr lang="en-US" sz="8000" dirty="0" smtClean="0">
              <a:solidFill>
                <a:schemeClr val="bg1"/>
              </a:solidFill>
              <a:latin typeface="Arial Black" panose="020B0A04020102020204" pitchFamily="34" charset="0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6267" y="5723167"/>
            <a:ext cx="9279467" cy="294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RACKSPACE®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    |     1 FANATICAL PLACE, CITY OF WINDCREST     |     SAN ANTONIO, TX  78218</a:t>
            </a:r>
          </a:p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US SALES: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1-800-961-2888     |     </a:t>
            </a:r>
            <a:r>
              <a:rPr lang="en-US" sz="800" b="1" kern="400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US SUPPORT: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1-800-961-4454     |     WWW.</a:t>
            </a:r>
            <a:r>
              <a:rPr lang="en-US" sz="800" b="1" kern="400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62000" y="6426066"/>
            <a:ext cx="1066800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© RACKSPACE LTD.    |    RACKSPACE® AND FANATICAL SUPPORT® ARE SERVICE MARKS OF RACKSPACE US, INC. REGISTERED IN THE UNITED STATES AND OTHER COUNTRIES.    |    </a:t>
            </a: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  <a:endParaRPr lang="en-US" sz="500" b="1" i="0" kern="100" cap="none" spc="20" baseline="0" dirty="0">
              <a:solidFill>
                <a:schemeClr val="bg2"/>
              </a:solidFill>
              <a:latin typeface="+mn-lt"/>
              <a:cs typeface="Helvetica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04" y="4060764"/>
            <a:ext cx="4039392" cy="1184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3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5544" y="1258888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1323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 bwMode="auto">
          <a:xfrm>
            <a:off x="3443803" y="1843724"/>
            <a:ext cx="2721832" cy="3235213"/>
          </a:xfrm>
          <a:prstGeom prst="roundRect">
            <a:avLst>
              <a:gd name="adj" fmla="val 5060"/>
            </a:avLst>
          </a:prstGeom>
          <a:noFill/>
          <a:ln w="19050" cap="rnd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6335749" y="1843724"/>
            <a:ext cx="2721832" cy="3235213"/>
          </a:xfrm>
          <a:prstGeom prst="roundRect">
            <a:avLst>
              <a:gd name="adj" fmla="val 5060"/>
            </a:avLst>
          </a:prstGeom>
          <a:noFill/>
          <a:ln w="19050" cap="rnd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ounded Rectangle 11"/>
          <p:cNvSpPr/>
          <p:nvPr userDrawn="1"/>
        </p:nvSpPr>
        <p:spPr bwMode="auto">
          <a:xfrm>
            <a:off x="9203392" y="1843724"/>
            <a:ext cx="2721832" cy="3235213"/>
          </a:xfrm>
          <a:prstGeom prst="roundRect">
            <a:avLst>
              <a:gd name="adj" fmla="val 5060"/>
            </a:avLst>
          </a:prstGeom>
          <a:noFill/>
          <a:ln w="19050" cap="rnd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585633" y="2073275"/>
            <a:ext cx="2437939" cy="4985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482741" y="2073275"/>
            <a:ext cx="2437939" cy="4985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331567" y="2073275"/>
            <a:ext cx="2437939" cy="4985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5544" y="1258225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0" y="1843723"/>
            <a:ext cx="3208867" cy="3235213"/>
          </a:xfrm>
          <a:solidFill>
            <a:schemeClr val="bg2">
              <a:lumMod val="95000"/>
            </a:schemeClr>
          </a:solidFill>
        </p:spPr>
        <p:txBody>
          <a:bodyPr lIns="365760" anchor="ctr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9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/>
          <p:cNvSpPr>
            <a:spLocks noGrp="1"/>
          </p:cNvSpPr>
          <p:nvPr>
            <p:ph sz="quarter" idx="13"/>
          </p:nvPr>
        </p:nvSpPr>
        <p:spPr>
          <a:xfrm>
            <a:off x="0" y="1638300"/>
            <a:ext cx="5917397" cy="4190036"/>
          </a:xfrm>
          <a:solidFill>
            <a:schemeClr val="bg1">
              <a:lumMod val="95000"/>
            </a:schemeClr>
          </a:solidFill>
        </p:spPr>
        <p:txBody>
          <a:bodyPr lIns="274320" tIns="182880" rIns="182880" bIns="18288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5544" y="1260639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3"/>
          <p:cNvSpPr>
            <a:spLocks noGrp="1"/>
          </p:cNvSpPr>
          <p:nvPr>
            <p:ph sz="quarter" idx="14"/>
          </p:nvPr>
        </p:nvSpPr>
        <p:spPr>
          <a:xfrm>
            <a:off x="6274603" y="1638300"/>
            <a:ext cx="5917397" cy="4190036"/>
          </a:xfrm>
          <a:solidFill>
            <a:schemeClr val="bg1">
              <a:lumMod val="95000"/>
            </a:schemeClr>
          </a:solidFill>
        </p:spPr>
        <p:txBody>
          <a:bodyPr lIns="274320" tIns="182880" rIns="182880" bIns="18288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5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ll out or 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960719"/>
            <a:ext cx="12192000" cy="897281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8" r="13898"/>
          <a:stretch/>
        </p:blipFill>
        <p:spPr bwMode="auto">
          <a:xfrm>
            <a:off x="0" y="1"/>
            <a:ext cx="12192000" cy="596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51840" y="2641600"/>
            <a:ext cx="10972800" cy="146304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i="0" kern="800" baseline="0" dirty="0">
                <a:solidFill>
                  <a:schemeClr val="accent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6229661"/>
            <a:ext cx="1504568" cy="4412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cs typeface="Helvetica"/>
              </a:rPr>
              <a:t>www.rackspace.com</a:t>
            </a:r>
            <a:endParaRPr lang="en-US" kern="100" cap="none" spc="20" dirty="0" smtClean="0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253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 out or 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8" r="13898"/>
          <a:stretch/>
        </p:blipFill>
        <p:spPr bwMode="auto">
          <a:xfrm>
            <a:off x="0" y="1"/>
            <a:ext cx="12192000" cy="596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51840" y="2641600"/>
            <a:ext cx="10972800" cy="146304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3600" b="0">
                <a:solidFill>
                  <a:schemeClr val="tx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278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53" r="15821" b="27954"/>
          <a:stretch/>
        </p:blipFill>
        <p:spPr>
          <a:xfrm>
            <a:off x="-2" y="-6604"/>
            <a:ext cx="12192001" cy="68646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081964"/>
            <a:ext cx="6422059" cy="38779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7" y="1593157"/>
            <a:ext cx="7985135" cy="1300099"/>
          </a:xfrm>
        </p:spPr>
        <p:txBody>
          <a:bodyPr wrap="square"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48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5" y="4091231"/>
            <a:ext cx="4098285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defRPr sz="1800" i="1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096" y="5558879"/>
            <a:ext cx="3182388" cy="9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3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6" t="9142" r="33283"/>
          <a:stretch/>
        </p:blipFill>
        <p:spPr bwMode="auto">
          <a:xfrm>
            <a:off x="-1" y="1"/>
            <a:ext cx="12192001" cy="688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0070" y="5638092"/>
            <a:ext cx="3182388" cy="9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735855" y="2111153"/>
            <a:ext cx="10972800" cy="795528"/>
          </a:xfrm>
        </p:spPr>
        <p:txBody>
          <a:bodyPr>
            <a:noAutofit/>
          </a:bodyPr>
          <a:lstStyle>
            <a:lvl1pPr marL="0" algn="l" defTabSz="457200" rtl="0" eaLnBrk="1" latinLnBrk="0" hangingPunct="1">
              <a:lnSpc>
                <a:spcPct val="88000"/>
              </a:lnSpc>
              <a:spcBef>
                <a:spcPct val="0"/>
              </a:spcBef>
              <a:spcAft>
                <a:spcPts val="600"/>
              </a:spcAft>
              <a:buNone/>
              <a:defRPr lang="en-US" sz="4800" b="1" i="0" kern="800" spc="-100" baseline="0" dirty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2103" y="3068285"/>
            <a:ext cx="10668000" cy="387798"/>
          </a:xfrm>
        </p:spPr>
        <p:txBody>
          <a:bodyPr/>
          <a:lstStyle>
            <a:lvl1pPr marL="0" indent="0">
              <a:buNone/>
              <a:defRPr lang="en-US" sz="2800" b="1" kern="800" baseline="0" dirty="0" smtClean="0">
                <a:solidFill>
                  <a:schemeClr val="bg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819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/>
          </p:cNvSpPr>
          <p:nvPr userDrawn="1"/>
        </p:nvSpPr>
        <p:spPr bwMode="auto">
          <a:xfrm>
            <a:off x="-11907" y="0"/>
            <a:ext cx="12203907" cy="685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855" y="2111153"/>
            <a:ext cx="10972800" cy="795528"/>
          </a:xfrm>
        </p:spPr>
        <p:txBody>
          <a:bodyPr>
            <a:noAutofit/>
          </a:bodyPr>
          <a:lstStyle>
            <a:lvl1pPr marL="0" algn="l" defTabSz="457200" rtl="0" eaLnBrk="1" latinLnBrk="0" hangingPunct="1">
              <a:lnSpc>
                <a:spcPct val="88000"/>
              </a:lnSpc>
              <a:spcBef>
                <a:spcPct val="0"/>
              </a:spcBef>
              <a:spcAft>
                <a:spcPts val="600"/>
              </a:spcAft>
              <a:buNone/>
              <a:defRPr lang="en-US" sz="4800" b="1" i="0" kern="800" spc="-100" baseline="0" dirty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6682" y="0"/>
            <a:ext cx="8814087" cy="685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2103" y="3068285"/>
            <a:ext cx="10668000" cy="387798"/>
          </a:xfrm>
        </p:spPr>
        <p:txBody>
          <a:bodyPr/>
          <a:lstStyle>
            <a:lvl1pPr marL="0" indent="0">
              <a:buNone/>
              <a:defRPr lang="en-US" sz="2800" b="1" kern="800" baseline="0" dirty="0" smtClean="0">
                <a:solidFill>
                  <a:schemeClr val="bg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848" y="5558879"/>
            <a:ext cx="3182388" cy="9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1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5544" y="1258888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0" tIns="0" rIns="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3383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4149"/>
            <a:ext cx="10972800" cy="13036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1" y="1378040"/>
            <a:ext cx="13302580" cy="249299"/>
          </a:xfrm>
        </p:spPr>
        <p:txBody>
          <a:bodyPr/>
          <a:lstStyle>
            <a:lvl1pPr marL="0" indent="0">
              <a:buNone/>
              <a:defRPr i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5544" y="1258888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3174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8952"/>
            <a:ext cx="10972800" cy="130587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21709"/>
            <a:ext cx="10972800" cy="243143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5544" y="1257207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049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, highligh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8301"/>
            <a:ext cx="524256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5544" y="1260640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71616" y="1463040"/>
            <a:ext cx="6108701" cy="4151312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dirty="0" smtClean="0">
                <a:solidFill>
                  <a:srgbClr val="777777"/>
                </a:solidFill>
                <a:cs typeface="Helvetica"/>
              </a:rPr>
              <a:t>www.rackspace.com</a:t>
            </a:r>
          </a:p>
        </p:txBody>
      </p:sp>
    </p:spTree>
    <p:extLst>
      <p:ext uri="{BB962C8B-B14F-4D97-AF65-F5344CB8AC3E}">
        <p14:creationId xmlns:p14="http://schemas.microsoft.com/office/powerpoint/2010/main" val="2841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5122"/>
            <a:ext cx="10972800" cy="795528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45920"/>
            <a:ext cx="10972800" cy="130587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8560" y="6318504"/>
            <a:ext cx="243840" cy="182880"/>
          </a:xfrm>
          <a:prstGeom prst="rect">
            <a:avLst/>
          </a:prstGeom>
          <a:solidFill>
            <a:srgbClr val="777777"/>
          </a:solidFill>
        </p:spPr>
        <p:txBody>
          <a:bodyPr vert="horz" lIns="0" tIns="0" rIns="0" bIns="0" rtlCol="0" anchor="ctr" anchorCtr="1"/>
          <a:lstStyle>
            <a:lvl1pPr algn="ctr">
              <a:defRPr sz="800" b="1" i="0" kern="800" cap="all" baseline="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2" y="6186875"/>
            <a:ext cx="1458903" cy="427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07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3" r:id="rId3"/>
    <p:sldLayoutId id="2147483733" r:id="rId4"/>
    <p:sldLayoutId id="2147483760" r:id="rId5"/>
    <p:sldLayoutId id="2147483715" r:id="rId6"/>
    <p:sldLayoutId id="2147483738" r:id="rId7"/>
    <p:sldLayoutId id="2147483716" r:id="rId8"/>
    <p:sldLayoutId id="2147483719" r:id="rId9"/>
    <p:sldLayoutId id="2147483755" r:id="rId10"/>
    <p:sldLayoutId id="2147483756" r:id="rId11"/>
    <p:sldLayoutId id="2147483740" r:id="rId12"/>
    <p:sldLayoutId id="2147483747" r:id="rId13"/>
    <p:sldLayoutId id="2147483722" r:id="rId14"/>
    <p:sldLayoutId id="2147483743" r:id="rId15"/>
    <p:sldLayoutId id="2147483752" r:id="rId16"/>
    <p:sldLayoutId id="2147483744" r:id="rId17"/>
    <p:sldLayoutId id="2147483758" r:id="rId18"/>
    <p:sldLayoutId id="2147483759" r:id="rId19"/>
    <p:sldLayoutId id="2147483751" r:id="rId20"/>
    <p:sldLayoutId id="2147483748" r:id="rId21"/>
    <p:sldLayoutId id="2147483754" r:id="rId22"/>
    <p:sldLayoutId id="2147483745" r:id="rId23"/>
    <p:sldLayoutId id="2147483746" r:id="rId24"/>
    <p:sldLayoutId id="2147483761" r:id="rId25"/>
    <p:sldLayoutId id="2147483762" r:id="rId2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b="1" i="0" kern="800" baseline="0">
          <a:solidFill>
            <a:srgbClr val="C40022"/>
          </a:solidFill>
          <a:latin typeface="+mj-lt"/>
          <a:ea typeface="+mj-ea"/>
          <a:cs typeface="Arial"/>
        </a:defRPr>
      </a:lvl1pPr>
    </p:titleStyle>
    <p:bodyStyle>
      <a:lvl1pPr marL="164592" indent="-164592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/>
        <a:buChar char="•"/>
        <a:defRPr sz="1800" kern="800" baseline="0">
          <a:solidFill>
            <a:srgbClr val="282828"/>
          </a:solidFill>
          <a:latin typeface="+mn-lt"/>
          <a:ea typeface="+mn-ea"/>
          <a:cs typeface="Arial"/>
        </a:defRPr>
      </a:lvl1pPr>
      <a:lvl2pPr marL="384048" indent="-182880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/>
        <a:buChar char="–"/>
        <a:defRPr sz="1500" kern="800" baseline="0">
          <a:solidFill>
            <a:srgbClr val="282828"/>
          </a:solidFill>
          <a:latin typeface="+mn-lt"/>
          <a:ea typeface="+mn-ea"/>
          <a:cs typeface="Arial"/>
        </a:defRPr>
      </a:lvl2pPr>
      <a:lvl3pPr marL="521208" indent="-128016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/>
        <a:buChar char="•"/>
        <a:defRPr sz="1300" kern="800" baseline="0">
          <a:solidFill>
            <a:srgbClr val="282828"/>
          </a:solidFill>
          <a:latin typeface="+mn-lt"/>
          <a:ea typeface="+mn-ea"/>
          <a:cs typeface="Arial"/>
        </a:defRPr>
      </a:lvl3pPr>
      <a:lvl4pPr marL="658368" indent="-128016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/>
        <a:buChar char="–"/>
        <a:defRPr sz="1000" kern="800" baseline="0">
          <a:solidFill>
            <a:srgbClr val="282828"/>
          </a:solidFill>
          <a:latin typeface="+mn-lt"/>
          <a:ea typeface="+mn-ea"/>
          <a:cs typeface="Arial"/>
        </a:defRPr>
      </a:lvl4pPr>
      <a:lvl5pPr marL="758952" indent="-109728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/>
        <a:buChar char="»"/>
        <a:defRPr sz="850" kern="800" baseline="0">
          <a:solidFill>
            <a:srgbClr val="282828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vswitch.org/" TargetMode="External"/><Relationship Id="rId4" Type="http://schemas.openxmlformats.org/officeDocument/2006/relationships/hyperlink" Target="http://mininet.org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srg.github.io/ryu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081964"/>
            <a:ext cx="6422059" cy="77559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  <a:sym typeface="Arial Bold" panose="020B0704020202020204" pitchFamily="34" charset="0"/>
              </a:rPr>
              <a:t>Enable Dynamic Layer 3 Routing with Python and Open </a:t>
            </a:r>
            <a:r>
              <a:rPr lang="en-US" dirty="0" err="1" smtClean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  <a:sym typeface="Arial Bold" panose="020B0704020202020204" pitchFamily="34" charset="0"/>
              </a:rPr>
              <a:t>vSwitch</a:t>
            </a:r>
            <a:endParaRPr lang="en-US" dirty="0">
              <a:solidFill>
                <a:srgbClr val="FFFFFF"/>
              </a:solidFill>
              <a:latin typeface="Arial Bold" panose="020B0704020202020204" pitchFamily="34" charset="0"/>
              <a:cs typeface="Arial Bold" panose="020B0704020202020204" pitchFamily="34" charset="0"/>
              <a:sym typeface="Arial Bold" panose="020B07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546990"/>
            <a:ext cx="7985135" cy="1346266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  <a:sym typeface="Arial Bold" panose="020B0704020202020204" pitchFamily="34" charset="0"/>
              </a:rPr>
              <a:t>Software Defined Networking</a:t>
            </a:r>
            <a:endParaRPr lang="en-US" dirty="0"/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768096" y="4299545"/>
            <a:ext cx="1803797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90000"/>
              </a:lnSpc>
              <a:spcBef>
                <a:spcPts val="633"/>
              </a:spcBef>
            </a:pPr>
            <a:r>
              <a:rPr lang="en-US" sz="844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  <a:sym typeface="Arial Bold" panose="020B0704020202020204" pitchFamily="34" charset="0"/>
              </a:rPr>
              <a:t>Alan </a:t>
            </a:r>
            <a:r>
              <a:rPr lang="en-US" sz="844" dirty="0" err="1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  <a:sym typeface="Arial Bold" panose="020B0704020202020204" pitchFamily="34" charset="0"/>
              </a:rPr>
              <a:t>Quillin</a:t>
            </a:r>
            <a:r>
              <a:rPr lang="en-US" sz="844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  <a:sym typeface="Arial Bold" panose="020B0704020202020204" pitchFamily="34" charset="0"/>
              </a:rPr>
              <a:t>, Sr. Software Engineer</a:t>
            </a:r>
          </a:p>
          <a:p>
            <a:pPr>
              <a:lnSpc>
                <a:spcPct val="90000"/>
              </a:lnSpc>
              <a:spcBef>
                <a:spcPts val="633"/>
              </a:spcBef>
            </a:pPr>
            <a:r>
              <a:rPr lang="en-US" sz="844" dirty="0" err="1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  <a:sym typeface="Arial Bold" panose="020B0704020202020204" pitchFamily="34" charset="0"/>
              </a:rPr>
              <a:t>a</a:t>
            </a:r>
            <a:r>
              <a:rPr lang="en-US" sz="844" dirty="0" err="1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  <a:sym typeface="Arial Bold" panose="020B0704020202020204" pitchFamily="34" charset="0"/>
              </a:rPr>
              <a:t>lan.quillin@rackspace.com</a:t>
            </a:r>
            <a:endParaRPr lang="en-US" sz="844" dirty="0" smtClean="0">
              <a:solidFill>
                <a:schemeClr val="bg1"/>
              </a:solidFill>
              <a:latin typeface="Arial Bold" panose="020B0704020202020204" pitchFamily="34" charset="0"/>
              <a:cs typeface="Arial Bold" panose="020B0704020202020204" pitchFamily="34" charset="0"/>
              <a:sym typeface="Arial Bold" panose="020B0704020202020204" pitchFamily="34" charset="0"/>
            </a:endParaRPr>
          </a:p>
          <a:p>
            <a:pPr>
              <a:lnSpc>
                <a:spcPct val="90000"/>
              </a:lnSpc>
              <a:spcBef>
                <a:spcPts val="633"/>
              </a:spcBef>
            </a:pPr>
            <a:r>
              <a:rPr lang="en-US" sz="844" dirty="0" err="1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  <a:sym typeface="Arial Bold" panose="020B0704020202020204" pitchFamily="34" charset="0"/>
              </a:rPr>
              <a:t>alanquillin@gmail.com</a:t>
            </a:r>
            <a:endParaRPr lang="en-US" sz="844" dirty="0">
              <a:solidFill>
                <a:schemeClr val="bg1"/>
              </a:solidFill>
              <a:latin typeface="Arial Bold" panose="020B0704020202020204" pitchFamily="34" charset="0"/>
              <a:cs typeface="Arial Bold" panose="020B0704020202020204" pitchFamily="34" charset="0"/>
              <a:sym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9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Networking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pic>
        <p:nvPicPr>
          <p:cNvPr id="6" name="Picture 5" descr="C:\Documents and Settings\Raquel\My Documents\_SilverFox\DVD_ART36\Artwork_Imagery\Icons - Illustrations\Newspaper headlines quotes\headline quote white th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9006" y="1936925"/>
            <a:ext cx="8208580" cy="3360289"/>
          </a:xfrm>
          <a:prstGeom prst="rect">
            <a:avLst/>
          </a:prstGeom>
          <a:noFill/>
          <a:effectLst/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537017" y="2900793"/>
            <a:ext cx="6995865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+mj-lt"/>
                <a:ea typeface="Arial Black" charset="0"/>
                <a:cs typeface="Arial Black" charset="0"/>
              </a:rPr>
              <a:t>A </a:t>
            </a:r>
            <a:r>
              <a:rPr lang="en-US" sz="2400" dirty="0">
                <a:solidFill>
                  <a:schemeClr val="accent1"/>
                </a:solidFill>
                <a:latin typeface="+mj-lt"/>
                <a:ea typeface="Arial Black" charset="0"/>
                <a:cs typeface="Arial Black" charset="0"/>
              </a:rPr>
              <a:t>software abstraction (control plane) that allows </a:t>
            </a:r>
            <a:r>
              <a:rPr lang="en-US" sz="2400" dirty="0" smtClean="0">
                <a:solidFill>
                  <a:schemeClr val="accent1"/>
                </a:solidFill>
                <a:latin typeface="+mj-lt"/>
                <a:ea typeface="Arial Black" charset="0"/>
                <a:cs typeface="Arial Black" charset="0"/>
              </a:rPr>
              <a:t>applications, </a:t>
            </a:r>
            <a:r>
              <a:rPr lang="en-US" sz="2400" dirty="0" err="1" smtClean="0">
                <a:solidFill>
                  <a:schemeClr val="accent1"/>
                </a:solidFill>
                <a:latin typeface="+mj-lt"/>
                <a:ea typeface="Arial Black" charset="0"/>
                <a:cs typeface="Arial Black" charset="0"/>
              </a:rPr>
              <a:t>devs</a:t>
            </a:r>
            <a:r>
              <a:rPr lang="en-US" sz="2400" dirty="0" smtClean="0">
                <a:solidFill>
                  <a:schemeClr val="accent1"/>
                </a:solidFill>
                <a:latin typeface="+mj-lt"/>
                <a:ea typeface="Arial Black" charset="0"/>
                <a:cs typeface="Arial Black" charset="0"/>
              </a:rPr>
              <a:t> and </a:t>
            </a:r>
            <a:r>
              <a:rPr lang="en-US" sz="2400" dirty="0">
                <a:solidFill>
                  <a:schemeClr val="accent1"/>
                </a:solidFill>
                <a:latin typeface="+mj-lt"/>
                <a:ea typeface="Arial Black" charset="0"/>
                <a:cs typeface="Arial Black" charset="0"/>
              </a:rPr>
              <a:t>network </a:t>
            </a:r>
            <a:r>
              <a:rPr lang="en-US" sz="2400" dirty="0" smtClean="0">
                <a:solidFill>
                  <a:schemeClr val="accent1"/>
                </a:solidFill>
                <a:latin typeface="+mj-lt"/>
                <a:ea typeface="Arial Black" charset="0"/>
                <a:cs typeface="Arial Black" charset="0"/>
              </a:rPr>
              <a:t>admins </a:t>
            </a:r>
            <a:r>
              <a:rPr lang="en-US" sz="2400" dirty="0">
                <a:solidFill>
                  <a:schemeClr val="accent1"/>
                </a:solidFill>
                <a:latin typeface="+mj-lt"/>
                <a:ea typeface="Arial Black" charset="0"/>
                <a:cs typeface="Arial Black" charset="0"/>
              </a:rPr>
              <a:t>to easily manage their underlying networks (data plane)</a:t>
            </a:r>
          </a:p>
          <a:p>
            <a:pPr algn="ctr"/>
            <a:endParaRPr lang="en-US" sz="3200" dirty="0">
              <a:solidFill>
                <a:schemeClr val="accent1"/>
              </a:solidFill>
              <a:latin typeface="+mj-lt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0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45920"/>
            <a:ext cx="10972800" cy="2194447"/>
          </a:xfrm>
        </p:spPr>
        <p:txBody>
          <a:bodyPr/>
          <a:lstStyle/>
          <a:p>
            <a:r>
              <a:rPr lang="en-US" dirty="0" smtClean="0"/>
              <a:t>Open source, Linux based SDN framework</a:t>
            </a:r>
          </a:p>
          <a:p>
            <a:r>
              <a:rPr lang="en-US" dirty="0" smtClean="0"/>
              <a:t>Rich set of command like management tools</a:t>
            </a:r>
          </a:p>
          <a:p>
            <a:pPr lvl="1"/>
            <a:r>
              <a:rPr lang="en-US" dirty="0" err="1" smtClean="0"/>
              <a:t>ovs-appctl</a:t>
            </a:r>
            <a:r>
              <a:rPr lang="en-US" dirty="0" smtClean="0"/>
              <a:t> (allows querying and controlling the </a:t>
            </a:r>
            <a:r>
              <a:rPr lang="en-US" dirty="0" err="1" smtClean="0"/>
              <a:t>ovs</a:t>
            </a:r>
            <a:r>
              <a:rPr lang="en-US" dirty="0" smtClean="0"/>
              <a:t> </a:t>
            </a:r>
            <a:r>
              <a:rPr lang="en-US" dirty="0" err="1" smtClean="0"/>
              <a:t>daeman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ovs-vsctl</a:t>
            </a:r>
            <a:r>
              <a:rPr lang="en-US" dirty="0" smtClean="0"/>
              <a:t> (allows management of the </a:t>
            </a:r>
            <a:r>
              <a:rPr lang="en-US" dirty="0" err="1" smtClean="0"/>
              <a:t>OpenFlow</a:t>
            </a:r>
            <a:r>
              <a:rPr lang="en-US" dirty="0" smtClean="0"/>
              <a:t> </a:t>
            </a:r>
            <a:r>
              <a:rPr lang="en-US" dirty="0" err="1" smtClean="0"/>
              <a:t>ovs-vswitchd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ovs-ofclt</a:t>
            </a:r>
            <a:r>
              <a:rPr lang="en-US" dirty="0" smtClean="0"/>
              <a:t> (allows querying and management of </a:t>
            </a:r>
            <a:r>
              <a:rPr lang="en-US" dirty="0" err="1" smtClean="0"/>
              <a:t>OpenFlow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more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smtClean="0"/>
              <a:t>vSwitch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582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45920"/>
            <a:ext cx="10972800" cy="3995453"/>
          </a:xfrm>
        </p:spPr>
        <p:txBody>
          <a:bodyPr/>
          <a:lstStyle/>
          <a:p>
            <a:r>
              <a:rPr lang="en-US" dirty="0" smtClean="0"/>
              <a:t>Pronounced </a:t>
            </a:r>
            <a:r>
              <a:rPr lang="en-US" dirty="0" err="1" smtClean="0"/>
              <a:t>ree</a:t>
            </a:r>
            <a:r>
              <a:rPr lang="en-US" dirty="0" smtClean="0"/>
              <a:t>-you</a:t>
            </a:r>
          </a:p>
          <a:p>
            <a:r>
              <a:rPr lang="en-US" dirty="0" smtClean="0"/>
              <a:t>Means “flow” in Japanese</a:t>
            </a:r>
          </a:p>
          <a:p>
            <a:r>
              <a:rPr lang="en-US" dirty="0" smtClean="0"/>
              <a:t>Python based SDN framework build around OVS</a:t>
            </a:r>
          </a:p>
          <a:p>
            <a:r>
              <a:rPr lang="en-US" dirty="0" smtClean="0"/>
              <a:t>Supports multiple protocols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OpenFlow</a:t>
            </a:r>
            <a:r>
              <a:rPr lang="en-US" dirty="0" smtClean="0"/>
              <a:t> 1.0-1.5 + </a:t>
            </a:r>
            <a:r>
              <a:rPr lang="en-US" dirty="0" err="1" smtClean="0"/>
              <a:t>nicira</a:t>
            </a:r>
            <a:r>
              <a:rPr lang="en-US" dirty="0" smtClean="0"/>
              <a:t> extension</a:t>
            </a:r>
          </a:p>
          <a:p>
            <a:r>
              <a:rPr lang="en-US" dirty="0" smtClean="0"/>
              <a:t>Allows multiple “apps” to be run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Simple packet parsing for most known packet types</a:t>
            </a:r>
          </a:p>
          <a:p>
            <a:r>
              <a:rPr lang="en-US" dirty="0" smtClean="0"/>
              <a:t>Event driven</a:t>
            </a:r>
          </a:p>
          <a:p>
            <a:r>
              <a:rPr lang="en-US" dirty="0" smtClean="0"/>
              <a:t>Supports both manager and controller function</a:t>
            </a:r>
          </a:p>
          <a:p>
            <a:r>
              <a:rPr lang="en-US" dirty="0" smtClean="0"/>
              <a:t>Other built-ins </a:t>
            </a:r>
          </a:p>
          <a:p>
            <a:pPr lvl="1"/>
            <a:r>
              <a:rPr lang="en-US" dirty="0" smtClean="0"/>
              <a:t>Supports BGP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ryu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4221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45920"/>
            <a:ext cx="10972800" cy="2773580"/>
          </a:xfrm>
        </p:spPr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OVS</a:t>
            </a:r>
          </a:p>
          <a:p>
            <a:pPr lvl="1"/>
            <a:r>
              <a:rPr lang="en-US" dirty="0" err="1" smtClean="0"/>
              <a:t>Mininet</a:t>
            </a:r>
            <a:endParaRPr lang="en-US" dirty="0" smtClean="0"/>
          </a:p>
          <a:p>
            <a:pPr lvl="1"/>
            <a:r>
              <a:rPr lang="en-US" dirty="0" smtClean="0"/>
              <a:t>Python &gt;= 2.7</a:t>
            </a:r>
          </a:p>
          <a:p>
            <a:pPr lvl="1"/>
            <a:r>
              <a:rPr lang="en-US" dirty="0" err="1" smtClean="0"/>
              <a:t>Virtualenv</a:t>
            </a:r>
            <a:r>
              <a:rPr lang="en-US" dirty="0" smtClean="0"/>
              <a:t> (optional)</a:t>
            </a:r>
          </a:p>
          <a:p>
            <a:pPr lvl="1"/>
            <a:endParaRPr lang="en-US" dirty="0"/>
          </a:p>
          <a:p>
            <a:r>
              <a:rPr lang="en-US" dirty="0" smtClean="0"/>
              <a:t>Setup</a:t>
            </a:r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 1.3</a:t>
            </a:r>
          </a:p>
          <a:p>
            <a:pPr lvl="1"/>
            <a:r>
              <a:rPr lang="en-US" dirty="0" err="1" smtClean="0"/>
              <a:t>mininet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107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Topology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29" y="1304544"/>
            <a:ext cx="3732871" cy="5335524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 flipH="1">
            <a:off x="5803392" y="1464315"/>
            <a:ext cx="414528" cy="1532651"/>
          </a:xfrm>
          <a:prstGeom prst="leftBrace">
            <a:avLst>
              <a:gd name="adj1" fmla="val 104845"/>
              <a:gd name="adj2" fmla="val 50000"/>
            </a:avLst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flipH="1">
            <a:off x="5803392" y="3322812"/>
            <a:ext cx="414528" cy="3151139"/>
          </a:xfrm>
          <a:prstGeom prst="leftBrace">
            <a:avLst>
              <a:gd name="adj1" fmla="val 104845"/>
              <a:gd name="adj2" fmla="val 50000"/>
            </a:avLst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52032" y="2059824"/>
            <a:ext cx="337718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b="1" kern="800" dirty="0" smtClean="0">
                <a:solidFill>
                  <a:srgbClr val="282828"/>
                </a:solidFill>
                <a:cs typeface="Arial"/>
              </a:rPr>
              <a:t>Public</a:t>
            </a:r>
            <a:endParaRPr lang="en-US" kern="800" dirty="0">
              <a:solidFill>
                <a:srgbClr val="282828"/>
              </a:solidFill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2032" y="4727565"/>
            <a:ext cx="337718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b="1" kern="800" smtClean="0">
                <a:solidFill>
                  <a:srgbClr val="282828"/>
                </a:solidFill>
                <a:cs typeface="Arial"/>
              </a:rPr>
              <a:t>Public</a:t>
            </a:r>
            <a:endParaRPr lang="en-US" kern="800" dirty="0">
              <a:solidFill>
                <a:srgbClr val="282828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1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45920"/>
            <a:ext cx="10972800" cy="2815130"/>
          </a:xfrm>
        </p:spPr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v1.0</a:t>
            </a:r>
          </a:p>
          <a:p>
            <a:pPr lvl="1"/>
            <a:r>
              <a:rPr lang="en-US" dirty="0" smtClean="0"/>
              <a:t>Does not support tables unless you are using the </a:t>
            </a:r>
            <a:r>
              <a:rPr lang="en-US" dirty="0" err="1" smtClean="0"/>
              <a:t>nicira</a:t>
            </a:r>
            <a:r>
              <a:rPr lang="en-US" dirty="0" smtClean="0"/>
              <a:t> extension</a:t>
            </a:r>
          </a:p>
          <a:p>
            <a:pPr lvl="2"/>
            <a:r>
              <a:rPr lang="en-US" dirty="0" smtClean="0"/>
              <a:t>Support for tables is off by default, so you must either turn it on manually, or you can do it when the bridge connects to the controller</a:t>
            </a:r>
          </a:p>
          <a:p>
            <a:pPr lvl="3"/>
            <a:r>
              <a:rPr lang="en-US" dirty="0">
                <a:latin typeface="Monaco" charset="0"/>
                <a:ea typeface="Monaco" charset="0"/>
                <a:cs typeface="Monaco" charset="0"/>
              </a:rPr>
              <a:t>parser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dp.ofproto_parser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       </a:t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msg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parser.NXTFlowModTableId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dp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1)        </a:t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dp.send_msg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msg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 smtClean="0"/>
          </a:p>
          <a:p>
            <a:pPr lvl="2"/>
            <a:r>
              <a:rPr lang="en-US" dirty="0" smtClean="0"/>
              <a:t>The table id is set by adding the value to the upper 8 bits of the command value (super awkward)</a:t>
            </a:r>
          </a:p>
          <a:p>
            <a:pPr lvl="3"/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return 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table_id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) &lt;&lt; 8) + 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(command</a:t>
            </a:r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dirty="0"/>
              <a:t>Layer 3 Routing</a:t>
            </a:r>
          </a:p>
          <a:p>
            <a:pPr lvl="1"/>
            <a:r>
              <a:rPr lang="en-US" dirty="0"/>
              <a:t>You need to think about all protocols involved and handle them (i.e. Arp)</a:t>
            </a:r>
          </a:p>
          <a:p>
            <a:pPr lvl="2"/>
            <a:endParaRPr lang="en-US" sz="1200" dirty="0">
              <a:ea typeface="Monaco" charset="0"/>
              <a:cs typeface="Monaco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“</a:t>
            </a:r>
            <a:r>
              <a:rPr lang="en-US" dirty="0" err="1" smtClean="0"/>
              <a:t>gotcha”s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7312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45920"/>
            <a:ext cx="10972800" cy="26294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github.com/alanquillin/pytexas2015</a:t>
            </a:r>
          </a:p>
          <a:p>
            <a:pPr lvl="1"/>
            <a:r>
              <a:rPr lang="en-US" smtClean="0">
                <a:hlinkClick r:id="rId2"/>
              </a:rPr>
              <a:t>Slides and demo source code</a:t>
            </a:r>
            <a:endParaRPr lang="en-US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://osrg.github.io/ryu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osrg</a:t>
            </a:r>
            <a:r>
              <a:rPr lang="en-US" dirty="0"/>
              <a:t>/</a:t>
            </a:r>
            <a:r>
              <a:rPr lang="en-US" dirty="0" err="1"/>
              <a:t>ryu</a:t>
            </a:r>
            <a:endParaRPr lang="en-US" dirty="0" smtClean="0"/>
          </a:p>
          <a:p>
            <a:r>
              <a:rPr lang="en-US" dirty="0">
                <a:hlinkClick r:id="rId3"/>
              </a:rPr>
              <a:t>http://openvswitch.org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http://mininet.org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 smtClean="0"/>
              <a:t>www.opennetworking.org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www.opennetworking.org</a:t>
            </a:r>
            <a:r>
              <a:rPr lang="en-US" dirty="0"/>
              <a:t>/</a:t>
            </a:r>
            <a:r>
              <a:rPr lang="en-US" dirty="0" err="1"/>
              <a:t>sdn</a:t>
            </a:r>
            <a:r>
              <a:rPr lang="en-US" dirty="0"/>
              <a:t>-resources/</a:t>
            </a:r>
            <a:r>
              <a:rPr lang="en-US" dirty="0" err="1"/>
              <a:t>openflow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741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5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-Rackspace-Presentation-Template">
  <a:themeElements>
    <a:clrScheme name="Rackspace-1 2">
      <a:dk1>
        <a:srgbClr val="333333"/>
      </a:dk1>
      <a:lt1>
        <a:sysClr val="window" lastClr="FFFFFF"/>
      </a:lt1>
      <a:dk2>
        <a:srgbClr val="555555"/>
      </a:dk2>
      <a:lt2>
        <a:srgbClr val="FFFFFF"/>
      </a:lt2>
      <a:accent1>
        <a:srgbClr val="C40022"/>
      </a:accent1>
      <a:accent2>
        <a:srgbClr val="920000"/>
      </a:accent2>
      <a:accent3>
        <a:srgbClr val="600000"/>
      </a:accent3>
      <a:accent4>
        <a:srgbClr val="78C846"/>
      </a:accent4>
      <a:accent5>
        <a:srgbClr val="00C8D7"/>
      </a:accent5>
      <a:accent6>
        <a:srgbClr val="FFA046"/>
      </a:accent6>
      <a:hlink>
        <a:srgbClr val="060606"/>
      </a:hlink>
      <a:folHlink>
        <a:srgbClr val="060606"/>
      </a:folHlink>
    </a:clrScheme>
    <a:fontScheme name="Rackspa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spcAft>
            <a:spcPts val="1800"/>
          </a:spcAft>
          <a:defRPr dirty="0" err="1" smtClean="0">
            <a:latin typeface="Helvetica"/>
            <a:cs typeface="Helvetic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ackspace_Template_Widescreen" id="{B2CF2810-CD44-1645-B0DB-DCE01FB74BF5}" vid="{94AD589B-5280-5944-B81E-60C668FD13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8439</TotalTime>
  <Words>266</Words>
  <Application>Microsoft Macintosh PowerPoint</Application>
  <PresentationFormat>Widescreen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Arial Bold</vt:lpstr>
      <vt:lpstr>Gill Sans</vt:lpstr>
      <vt:lpstr>Helvetica</vt:lpstr>
      <vt:lpstr>Monaco</vt:lpstr>
      <vt:lpstr>ヒラギノ角ゴ ProN W3</vt:lpstr>
      <vt:lpstr>Official-Rackspace-Presentation-Template</vt:lpstr>
      <vt:lpstr>Software Defined Networking</vt:lpstr>
      <vt:lpstr>Software Defined Networking</vt:lpstr>
      <vt:lpstr>Open vSwitch</vt:lpstr>
      <vt:lpstr>ryu</vt:lpstr>
      <vt:lpstr>Demo</vt:lpstr>
      <vt:lpstr>Test Topology</vt:lpstr>
      <vt:lpstr>A few “gotcha”s</vt:lpstr>
      <vt:lpstr>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Rackspace Creative Services</dc:creator>
  <cp:keywords/>
  <dc:description/>
  <cp:lastModifiedBy>Alan Quillin</cp:lastModifiedBy>
  <cp:revision>183</cp:revision>
  <dcterms:created xsi:type="dcterms:W3CDTF">2013-10-30T18:58:57Z</dcterms:created>
  <dcterms:modified xsi:type="dcterms:W3CDTF">2015-09-27T15:09:43Z</dcterms:modified>
  <cp:category/>
</cp:coreProperties>
</file>