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0" r:id="rId6"/>
    <p:sldId id="261" r:id="rId7"/>
    <p:sldId id="263" r:id="rId8"/>
    <p:sldId id="264" r:id="rId9"/>
    <p:sldId id="266" r:id="rId10"/>
    <p:sldId id="265"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E45B6-0F62-436E-839E-E1BD7FA2D0FD}" v="613" dt="2023-09-24T13:17:33.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89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8977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8797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1675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5757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5459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519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300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5590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161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9/24/2023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99481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24512677"/>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ancerresearchuk.org/about-cancer/coping/physically/fluid-abdomen-ascites/about" TargetMode="External"/><Relationship Id="rId2" Type="http://schemas.openxmlformats.org/officeDocument/2006/relationships/hyperlink" Target="https://gi.org/topics/ascites/" TargetMode="External"/><Relationship Id="rId1" Type="http://schemas.openxmlformats.org/officeDocument/2006/relationships/slideLayout" Target="../slideLayouts/slideLayout2.xml"/><Relationship Id="rId4" Type="http://schemas.openxmlformats.org/officeDocument/2006/relationships/hyperlink" Target="https://www.radiologyinfo.org/en/info/tip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cdc.gov/hepatitis/hcv/hcvfaq.htm" TargetMode="External"/><Relationship Id="rId2" Type="http://schemas.openxmlformats.org/officeDocument/2006/relationships/hyperlink" Target="http://www.cdc.gov/hepatitis/statistics/2015surveillance/commentary.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5474"/>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898105" y="2225842"/>
            <a:ext cx="4953000" cy="2285993"/>
          </a:xfrm>
        </p:spPr>
        <p:txBody>
          <a:bodyPr anchor="b">
            <a:normAutofit/>
          </a:bodyPr>
          <a:lstStyle/>
          <a:p>
            <a:pPr algn="r"/>
            <a:r>
              <a:rPr lang="en-US" dirty="0">
                <a:ea typeface="Calibri Light"/>
                <a:cs typeface="Calibri Light"/>
              </a:rPr>
              <a:t>ASCITES HEPATIC</a:t>
            </a:r>
            <a:endParaRPr lang="en-US"/>
          </a:p>
        </p:txBody>
      </p:sp>
      <p:sp>
        <p:nvSpPr>
          <p:cNvPr id="3" name="Subtitle 2"/>
          <p:cNvSpPr>
            <a:spLocks noGrp="1"/>
          </p:cNvSpPr>
          <p:nvPr>
            <p:ph type="subTitle" idx="1"/>
          </p:nvPr>
        </p:nvSpPr>
        <p:spPr>
          <a:xfrm>
            <a:off x="7584642" y="5482390"/>
            <a:ext cx="3955646" cy="1211573"/>
          </a:xfrm>
        </p:spPr>
        <p:txBody>
          <a:bodyPr vert="horz" lIns="91440" tIns="45720" rIns="91440" bIns="45720" rtlCol="0" anchor="t">
            <a:normAutofit/>
          </a:bodyPr>
          <a:lstStyle/>
          <a:p>
            <a:pPr algn="r"/>
            <a:r>
              <a:rPr lang="en-US" dirty="0">
                <a:latin typeface="Calibri"/>
                <a:ea typeface="Calibri"/>
                <a:cs typeface="Calibri"/>
              </a:rPr>
              <a:t>BY ALAN SANTOS </a:t>
            </a:r>
          </a:p>
          <a:p>
            <a:pPr algn="r"/>
            <a:r>
              <a:rPr lang="en-US" dirty="0">
                <a:latin typeface="Calibri"/>
                <a:ea typeface="Calibri"/>
                <a:cs typeface="Calibri"/>
              </a:rPr>
              <a:t>11/20/2023</a:t>
            </a:r>
          </a:p>
        </p:txBody>
      </p:sp>
      <p:pic>
        <p:nvPicPr>
          <p:cNvPr id="4" name="Picture 3" descr="Close-up of purple cells">
            <a:extLst>
              <a:ext uri="{FF2B5EF4-FFF2-40B4-BE49-F238E27FC236}">
                <a16:creationId xmlns:a16="http://schemas.microsoft.com/office/drawing/2014/main" id="{24E9EA42-0395-3FE3-4309-ED9F67783195}"/>
              </a:ext>
            </a:extLst>
          </p:cNvPr>
          <p:cNvPicPr>
            <a:picLocks noChangeAspect="1"/>
          </p:cNvPicPr>
          <p:nvPr/>
        </p:nvPicPr>
        <p:blipFill rotWithShape="1">
          <a:blip r:embed="rId2"/>
          <a:srcRect l="338" r="4" b="4"/>
          <a:stretch/>
        </p:blipFill>
        <p:spPr>
          <a:xfrm>
            <a:off x="20" y="10"/>
            <a:ext cx="9113086" cy="6857990"/>
          </a:xfrm>
          <a:custGeom>
            <a:avLst/>
            <a:gdLst/>
            <a:ahLst/>
            <a:cxnLst/>
            <a:rect l="l" t="t" r="r" b="b"/>
            <a:pathLst>
              <a:path w="9113106" h="6858000">
                <a:moveTo>
                  <a:pt x="9113106" y="0"/>
                </a:moveTo>
                <a:lnTo>
                  <a:pt x="3102514" y="6858000"/>
                </a:lnTo>
                <a:lnTo>
                  <a:pt x="0" y="6858000"/>
                </a:lnTo>
                <a:lnTo>
                  <a:pt x="0" y="1"/>
                </a:lnTo>
                <a:close/>
              </a:path>
            </a:pathLst>
          </a:custGeom>
        </p:spPr>
      </p:pic>
      <p:sp>
        <p:nvSpPr>
          <p:cNvPr id="13" name="Freeform: Shape 12">
            <a:extLst>
              <a:ext uri="{FF2B5EF4-FFF2-40B4-BE49-F238E27FC236}">
                <a16:creationId xmlns:a16="http://schemas.microsoft.com/office/drawing/2014/main" id="{3093C5F1-820E-45E2-BF45-96B147FEC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CC34-B754-ADB6-FC69-F9AF0E389795}"/>
              </a:ext>
            </a:extLst>
          </p:cNvPr>
          <p:cNvSpPr>
            <a:spLocks noGrp="1"/>
          </p:cNvSpPr>
          <p:nvPr>
            <p:ph type="title"/>
          </p:nvPr>
        </p:nvSpPr>
        <p:spPr>
          <a:xfrm>
            <a:off x="210553" y="211198"/>
            <a:ext cx="9905999" cy="1360898"/>
          </a:xfrm>
        </p:spPr>
        <p:txBody>
          <a:bodyPr/>
          <a:lstStyle/>
          <a:p>
            <a:r>
              <a:rPr lang="en-US" dirty="0"/>
              <a:t>PROBABILITY OF HAVING ASCITES BY AGE AND GENDER:</a:t>
            </a:r>
          </a:p>
        </p:txBody>
      </p:sp>
      <p:pic>
        <p:nvPicPr>
          <p:cNvPr id="4" name="Content Placeholder 3" descr="A graph of age groups&#10;&#10;Description automatically generated">
            <a:extLst>
              <a:ext uri="{FF2B5EF4-FFF2-40B4-BE49-F238E27FC236}">
                <a16:creationId xmlns:a16="http://schemas.microsoft.com/office/drawing/2014/main" id="{9963BA70-A262-D9B1-D920-0DBE78EBAF6A}"/>
              </a:ext>
            </a:extLst>
          </p:cNvPr>
          <p:cNvPicPr>
            <a:picLocks noGrp="1" noChangeAspect="1"/>
          </p:cNvPicPr>
          <p:nvPr>
            <p:ph idx="1"/>
          </p:nvPr>
        </p:nvPicPr>
        <p:blipFill rotWithShape="1">
          <a:blip r:embed="rId2"/>
          <a:srcRect t="96" r="95" b="3232"/>
          <a:stretch/>
        </p:blipFill>
        <p:spPr>
          <a:xfrm>
            <a:off x="1072655" y="1489816"/>
            <a:ext cx="10507915" cy="5246864"/>
          </a:xfrm>
        </p:spPr>
      </p:pic>
    </p:spTree>
    <p:extLst>
      <p:ext uri="{BB962C8B-B14F-4D97-AF65-F5344CB8AC3E}">
        <p14:creationId xmlns:p14="http://schemas.microsoft.com/office/powerpoint/2010/main" val="55878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4CDF-C518-50AC-45CC-7C64BFF70ED1}"/>
              </a:ext>
            </a:extLst>
          </p:cNvPr>
          <p:cNvSpPr>
            <a:spLocks noGrp="1"/>
          </p:cNvSpPr>
          <p:nvPr>
            <p:ph type="title"/>
          </p:nvPr>
        </p:nvSpPr>
        <p:spPr>
          <a:xfrm>
            <a:off x="240632" y="130988"/>
            <a:ext cx="9905999" cy="939793"/>
          </a:xfrm>
        </p:spPr>
        <p:txBody>
          <a:bodyPr/>
          <a:lstStyle/>
          <a:p>
            <a:r>
              <a:rPr lang="en-US" dirty="0">
                <a:latin typeface="Calibri"/>
                <a:ea typeface="Calibri"/>
                <a:cs typeface="Calibri"/>
              </a:rPr>
              <a:t>REFERENCE</a:t>
            </a:r>
            <a:endParaRPr lang="en-US" dirty="0"/>
          </a:p>
        </p:txBody>
      </p:sp>
      <p:sp>
        <p:nvSpPr>
          <p:cNvPr id="3" name="Content Placeholder 2">
            <a:extLst>
              <a:ext uri="{FF2B5EF4-FFF2-40B4-BE49-F238E27FC236}">
                <a16:creationId xmlns:a16="http://schemas.microsoft.com/office/drawing/2014/main" id="{27F78D2A-D477-0E36-23B1-908990E54136}"/>
              </a:ext>
            </a:extLst>
          </p:cNvPr>
          <p:cNvSpPr>
            <a:spLocks noGrp="1"/>
          </p:cNvSpPr>
          <p:nvPr>
            <p:ph idx="1"/>
          </p:nvPr>
        </p:nvSpPr>
        <p:spPr>
          <a:xfrm>
            <a:off x="431131" y="1068711"/>
            <a:ext cx="9905999" cy="3567118"/>
          </a:xfrm>
        </p:spPr>
        <p:txBody>
          <a:bodyPr vert="horz" lIns="91440" tIns="45720" rIns="91440" bIns="45720" rtlCol="0" anchor="t">
            <a:noAutofit/>
          </a:bodyPr>
          <a:lstStyle/>
          <a:p>
            <a:r>
              <a:rPr lang="en-US" sz="1600" dirty="0">
                <a:latin typeface="Calibri"/>
                <a:ea typeface="+mn-lt"/>
                <a:cs typeface="+mn-lt"/>
              </a:rPr>
              <a:t>American College of Gastroenterology. Ascites: a common problem in people with cirrhosis (</a:t>
            </a:r>
            <a:r>
              <a:rPr lang="en-US" sz="1600" dirty="0">
                <a:latin typeface="Calibri"/>
                <a:ea typeface="+mn-lt"/>
                <a:cs typeface="+mn-lt"/>
                <a:hlinkClick r:id="rId2">
                  <a:extLst>
                    <a:ext uri="{A12FA001-AC4F-418D-AE19-62706E023703}">
                      <ahyp:hlinkClr xmlns:ahyp="http://schemas.microsoft.com/office/drawing/2018/hyperlinkcolor" val="tx"/>
                    </a:ext>
                  </a:extLst>
                </a:hlinkClick>
              </a:rPr>
              <a:t>https://gi.org/topics/ascites/</a:t>
            </a:r>
            <a:r>
              <a:rPr lang="en-US" sz="1600" dirty="0">
                <a:latin typeface="Calibri"/>
                <a:ea typeface="+mn-lt"/>
                <a:cs typeface="+mn-lt"/>
              </a:rPr>
              <a:t>). Accessed 6/11/2021.</a:t>
            </a:r>
            <a:endParaRPr lang="en-US" sz="1600">
              <a:latin typeface="Calibri"/>
              <a:cs typeface="Calibri"/>
            </a:endParaRPr>
          </a:p>
          <a:p>
            <a:r>
              <a:rPr lang="en-US" sz="1600" dirty="0">
                <a:latin typeface="Calibri"/>
                <a:ea typeface="+mn-lt"/>
                <a:cs typeface="+mn-lt"/>
              </a:rPr>
              <a:t>Cancer Research UK. About fluid in the abdomen (</a:t>
            </a:r>
            <a:r>
              <a:rPr lang="en-US" sz="1600" dirty="0">
                <a:latin typeface="Calibri"/>
                <a:ea typeface="+mn-lt"/>
                <a:cs typeface="+mn-lt"/>
                <a:hlinkClick r:id="rId3">
                  <a:extLst>
                    <a:ext uri="{A12FA001-AC4F-418D-AE19-62706E023703}">
                      <ahyp:hlinkClr xmlns:ahyp="http://schemas.microsoft.com/office/drawing/2018/hyperlinkcolor" val="tx"/>
                    </a:ext>
                  </a:extLst>
                </a:hlinkClick>
              </a:rPr>
              <a:t>https://www.cancerresearchuk.org/about-cancer/coping/physically/fluid-abdomen-ascites/about</a:t>
            </a:r>
            <a:r>
              <a:rPr lang="en-US" sz="1600" dirty="0">
                <a:latin typeface="Calibri"/>
                <a:ea typeface="+mn-lt"/>
                <a:cs typeface="+mn-lt"/>
              </a:rPr>
              <a:t>). Accessed 6/11/2021.</a:t>
            </a:r>
            <a:endParaRPr lang="en-US" sz="1600">
              <a:latin typeface="Calibri"/>
              <a:cs typeface="Calibri"/>
            </a:endParaRPr>
          </a:p>
          <a:p>
            <a:r>
              <a:rPr lang="en-US" sz="1600" dirty="0">
                <a:latin typeface="Calibri"/>
                <a:ea typeface="+mn-lt"/>
                <a:cs typeface="+mn-lt"/>
              </a:rPr>
              <a:t>Radiological Society of North America. </a:t>
            </a:r>
            <a:r>
              <a:rPr lang="en-US" sz="1600" dirty="0" err="1">
                <a:latin typeface="Calibri"/>
                <a:ea typeface="+mn-lt"/>
                <a:cs typeface="+mn-lt"/>
              </a:rPr>
              <a:t>Transjugular</a:t>
            </a:r>
            <a:r>
              <a:rPr lang="en-US" sz="1600" dirty="0">
                <a:latin typeface="Calibri"/>
                <a:ea typeface="+mn-lt"/>
                <a:cs typeface="+mn-lt"/>
              </a:rPr>
              <a:t> Intrahepatic Portosystemic Shunt (TIPS) (</a:t>
            </a:r>
            <a:r>
              <a:rPr lang="en-US" sz="1600" dirty="0">
                <a:latin typeface="Calibri"/>
                <a:ea typeface="+mn-lt"/>
                <a:cs typeface="+mn-lt"/>
                <a:hlinkClick r:id="rId4">
                  <a:extLst>
                    <a:ext uri="{A12FA001-AC4F-418D-AE19-62706E023703}">
                      <ahyp:hlinkClr xmlns:ahyp="http://schemas.microsoft.com/office/drawing/2018/hyperlinkcolor" val="tx"/>
                    </a:ext>
                  </a:extLst>
                </a:hlinkClick>
              </a:rPr>
              <a:t>https://www.radiologyinfo.org/en/info/tips</a:t>
            </a:r>
            <a:r>
              <a:rPr lang="en-US" sz="1600" dirty="0">
                <a:latin typeface="Calibri"/>
                <a:ea typeface="+mn-lt"/>
                <a:cs typeface="+mn-lt"/>
              </a:rPr>
              <a:t>). Accessed 6/11/2021.</a:t>
            </a:r>
            <a:endParaRPr lang="en-US" sz="1600">
              <a:latin typeface="Calibri"/>
              <a:cs typeface="Calibri"/>
            </a:endParaRPr>
          </a:p>
          <a:p>
            <a:r>
              <a:rPr lang="en-US" sz="1600" dirty="0">
                <a:latin typeface="Calibri"/>
                <a:ea typeface="+mn-lt"/>
                <a:cs typeface="+mn-lt"/>
              </a:rPr>
              <a:t>U.S. Department of Veterans Affairs. Ascites (Fluid in the belly) (https://www.hepatitis.va.gov/cirrhosis/patient/ascites.asp). Accessed 6/11/2021.</a:t>
            </a:r>
          </a:p>
          <a:p>
            <a:r>
              <a:rPr lang="en-US" sz="1600" dirty="0">
                <a:latin typeface="Calibri"/>
                <a:ea typeface="+mn-lt"/>
                <a:cs typeface="+mn-lt"/>
              </a:rPr>
              <a:t>Ascites". National Library of Medicine. Retrieved 14 December 2017.</a:t>
            </a:r>
          </a:p>
          <a:p>
            <a:r>
              <a:rPr lang="en-US" sz="1600" dirty="0">
                <a:latin typeface="Calibri"/>
                <a:ea typeface="+mn-lt"/>
                <a:cs typeface="+mn-lt"/>
              </a:rPr>
              <a:t>Ascites | Definition of Ascites by Lexico". Lexico Dictionaries | English. Archived from the original on October 25, 2019. Retrieved 26 October 2019.</a:t>
            </a:r>
          </a:p>
          <a:p>
            <a:r>
              <a:rPr lang="en-US" sz="1600" dirty="0">
                <a:latin typeface="Calibri"/>
                <a:ea typeface="+mn-lt"/>
                <a:cs typeface="+mn-lt"/>
              </a:rPr>
              <a:t>Alter MJ, </a:t>
            </a:r>
            <a:r>
              <a:rPr lang="en-US" sz="1600" dirty="0" err="1">
                <a:latin typeface="Calibri"/>
                <a:ea typeface="+mn-lt"/>
                <a:cs typeface="+mn-lt"/>
              </a:rPr>
              <a:t>Kruszon</a:t>
            </a:r>
            <a:r>
              <a:rPr lang="en-US" sz="1600" dirty="0">
                <a:latin typeface="Calibri"/>
                <a:ea typeface="+mn-lt"/>
                <a:cs typeface="+mn-lt"/>
              </a:rPr>
              <a:t>-Moran D, </a:t>
            </a:r>
            <a:r>
              <a:rPr lang="en-US" sz="1600" dirty="0" err="1">
                <a:latin typeface="Calibri"/>
                <a:ea typeface="+mn-lt"/>
                <a:cs typeface="+mn-lt"/>
              </a:rPr>
              <a:t>Nainan</a:t>
            </a:r>
            <a:r>
              <a:rPr lang="en-US" sz="1600" dirty="0">
                <a:latin typeface="Calibri"/>
                <a:ea typeface="+mn-lt"/>
                <a:cs typeface="+mn-lt"/>
              </a:rPr>
              <a:t> OV, McQuillan GM, Gao F, Moyer LA, et al. The prevalence of hepatitis C virus infection in the United States, 1988 through 1994. New England Journal of Medicine. 1999;341:556-62.</a:t>
            </a:r>
            <a:endParaRPr lang="en-US" sz="1600">
              <a:latin typeface="Calibri"/>
              <a:cs typeface="Calibri"/>
            </a:endParaRPr>
          </a:p>
          <a:p>
            <a:pPr marL="0" indent="0">
              <a:buNone/>
            </a:pPr>
            <a:endParaRPr lang="en-US" sz="1600" dirty="0">
              <a:latin typeface="Calibri"/>
              <a:cs typeface="Calibri"/>
            </a:endParaRPr>
          </a:p>
          <a:p>
            <a:endParaRPr lang="en-US" sz="1200" dirty="0">
              <a:latin typeface="Calibri"/>
            </a:endParaRPr>
          </a:p>
        </p:txBody>
      </p:sp>
    </p:spTree>
    <p:extLst>
      <p:ext uri="{BB962C8B-B14F-4D97-AF65-F5344CB8AC3E}">
        <p14:creationId xmlns:p14="http://schemas.microsoft.com/office/powerpoint/2010/main" val="65418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90A-7E09-89E7-C8D7-4046FDDA72FA}"/>
              </a:ext>
            </a:extLst>
          </p:cNvPr>
          <p:cNvSpPr>
            <a:spLocks noGrp="1"/>
          </p:cNvSpPr>
          <p:nvPr>
            <p:ph type="title"/>
          </p:nvPr>
        </p:nvSpPr>
        <p:spPr>
          <a:xfrm>
            <a:off x="30079" y="50777"/>
            <a:ext cx="9905999" cy="949820"/>
          </a:xfrm>
        </p:spPr>
        <p:txBody>
          <a:bodyPr/>
          <a:lstStyle/>
          <a:p>
            <a:r>
              <a:rPr lang="en-US" dirty="0"/>
              <a:t>REFERENCE:</a:t>
            </a:r>
          </a:p>
        </p:txBody>
      </p:sp>
      <p:sp>
        <p:nvSpPr>
          <p:cNvPr id="3" name="Content Placeholder 2">
            <a:extLst>
              <a:ext uri="{FF2B5EF4-FFF2-40B4-BE49-F238E27FC236}">
                <a16:creationId xmlns:a16="http://schemas.microsoft.com/office/drawing/2014/main" id="{CB93980B-4BE7-451D-64D7-A6AEEDFCA561}"/>
              </a:ext>
            </a:extLst>
          </p:cNvPr>
          <p:cNvSpPr>
            <a:spLocks noGrp="1"/>
          </p:cNvSpPr>
          <p:nvPr>
            <p:ph idx="1"/>
          </p:nvPr>
        </p:nvSpPr>
        <p:spPr>
          <a:xfrm>
            <a:off x="120315" y="838104"/>
            <a:ext cx="9905999" cy="3567118"/>
          </a:xfrm>
        </p:spPr>
        <p:txBody>
          <a:bodyPr vert="horz" lIns="91440" tIns="45720" rIns="91440" bIns="45720" rtlCol="0" anchor="t">
            <a:noAutofit/>
          </a:bodyPr>
          <a:lstStyle/>
          <a:p>
            <a:r>
              <a:rPr lang="en-US" sz="1600" dirty="0">
                <a:latin typeface="Calibri"/>
                <a:ea typeface="+mn-lt"/>
                <a:cs typeface="+mn-lt"/>
              </a:rPr>
              <a:t>Smith BD, Patel N, Beckett GA, Ward JW. Hepatitis C virus antibody prevalence, correlates and predictors among persons born from 1945 through 1965, United States, 1999-2008 [Abstract]. Hepatology. 2011;54(4, Suppl):554A-5A.</a:t>
            </a:r>
            <a:endParaRPr lang="en-US" sz="1600">
              <a:latin typeface="Calibri"/>
              <a:cs typeface="Calibri"/>
            </a:endParaRPr>
          </a:p>
          <a:p>
            <a:r>
              <a:rPr lang="en-US" sz="1600" dirty="0">
                <a:latin typeface="Calibri"/>
                <a:ea typeface="+mn-lt"/>
                <a:cs typeface="+mn-lt"/>
              </a:rPr>
              <a:t>6 U.S. Centers for Disease Control and Prevention, 2017. Op. cit.</a:t>
            </a:r>
            <a:endParaRPr lang="en-US" sz="1600" dirty="0">
              <a:latin typeface="Calibri"/>
              <a:cs typeface="Calibri"/>
            </a:endParaRPr>
          </a:p>
          <a:p>
            <a:r>
              <a:rPr lang="en-US" sz="1600" dirty="0">
                <a:latin typeface="Calibri"/>
                <a:ea typeface="+mn-lt"/>
                <a:cs typeface="+mn-lt"/>
              </a:rPr>
              <a:t>7 U.S. Centers for Disease Control and Prevention. Surveillance for Viral Hepatitis - United States, 2015. Updated June 19, 2017. </a:t>
            </a:r>
            <a:r>
              <a:rPr lang="en-US" sz="1600" dirty="0">
                <a:latin typeface="Calibri"/>
                <a:ea typeface="+mn-lt"/>
                <a:cs typeface="+mn-lt"/>
                <a:hlinkClick r:id="rId2">
                  <a:extLst>
                    <a:ext uri="{A12FA001-AC4F-418D-AE19-62706E023703}">
                      <ahyp:hlinkClr xmlns:ahyp="http://schemas.microsoft.com/office/drawing/2018/hyperlinkcolor" val="tx"/>
                    </a:ext>
                  </a:extLst>
                </a:hlinkClick>
              </a:rPr>
              <a:t>www.cdc.gov/hepatitis/statistics/2015surveillance/commentary.htm</a:t>
            </a:r>
            <a:r>
              <a:rPr lang="en-US" sz="1600" dirty="0">
                <a:latin typeface="Calibri"/>
                <a:ea typeface="+mn-lt"/>
                <a:cs typeface="+mn-lt"/>
              </a:rPr>
              <a:t>. Accessed September 15, 2017.</a:t>
            </a:r>
            <a:endParaRPr lang="en-US" sz="1600">
              <a:latin typeface="Calibri"/>
              <a:cs typeface="Calibri"/>
            </a:endParaRPr>
          </a:p>
          <a:p>
            <a:r>
              <a:rPr lang="en-US" sz="1600" dirty="0">
                <a:latin typeface="Calibri"/>
                <a:ea typeface="+mn-lt"/>
                <a:cs typeface="+mn-lt"/>
              </a:rPr>
              <a:t>8 </a:t>
            </a:r>
            <a:r>
              <a:rPr lang="en-US" sz="1600" err="1">
                <a:latin typeface="Calibri"/>
                <a:ea typeface="+mn-lt"/>
                <a:cs typeface="+mn-lt"/>
              </a:rPr>
              <a:t>Zibbell</a:t>
            </a:r>
            <a:r>
              <a:rPr lang="en-US" sz="1600" dirty="0">
                <a:latin typeface="Calibri"/>
                <a:ea typeface="+mn-lt"/>
                <a:cs typeface="+mn-lt"/>
              </a:rPr>
              <a:t> JE, Iqbal K, Patel RC, </a:t>
            </a:r>
            <a:r>
              <a:rPr lang="en-US" sz="1600" err="1">
                <a:latin typeface="Calibri"/>
                <a:ea typeface="+mn-lt"/>
                <a:cs typeface="+mn-lt"/>
              </a:rPr>
              <a:t>Suryaprasad</a:t>
            </a:r>
            <a:r>
              <a:rPr lang="en-US" sz="1600" dirty="0">
                <a:latin typeface="Calibri"/>
                <a:ea typeface="+mn-lt"/>
                <a:cs typeface="+mn-lt"/>
              </a:rPr>
              <a:t> A, Sanders KJ, Moore-Moravian L, et al. Increases in hepatitis C virus infection related to injection drug use among persons aged &lt;30 years-Kentucky, Tennessee, Virginia, and West Virginia, 2006-2012. Morbidity and Mortality Weekly Report. 2015;64(17):453-8.</a:t>
            </a:r>
            <a:endParaRPr lang="en-US" sz="1600">
              <a:latin typeface="Calibri"/>
              <a:cs typeface="Calibri"/>
            </a:endParaRPr>
          </a:p>
          <a:p>
            <a:r>
              <a:rPr lang="en-US" sz="1600" dirty="0">
                <a:latin typeface="Calibri"/>
                <a:ea typeface="+mn-lt"/>
                <a:cs typeface="+mn-lt"/>
              </a:rPr>
              <a:t>9 U.S. Centers for Disease Control and Prevention, 2017. Op. cit.</a:t>
            </a:r>
            <a:endParaRPr lang="en-US" sz="1600">
              <a:latin typeface="Calibri"/>
              <a:cs typeface="Calibri"/>
            </a:endParaRPr>
          </a:p>
          <a:p>
            <a:r>
              <a:rPr lang="en-US" sz="1600" dirty="0">
                <a:latin typeface="Calibri"/>
                <a:ea typeface="+mn-lt"/>
                <a:cs typeface="+mn-lt"/>
              </a:rPr>
              <a:t>10 Louie KS, St Laurent S, </a:t>
            </a:r>
            <a:r>
              <a:rPr lang="en-US" sz="1600" err="1">
                <a:latin typeface="Calibri"/>
                <a:ea typeface="+mn-lt"/>
                <a:cs typeface="+mn-lt"/>
              </a:rPr>
              <a:t>Forssen</a:t>
            </a:r>
            <a:r>
              <a:rPr lang="en-US" sz="1600" dirty="0">
                <a:latin typeface="Calibri"/>
                <a:ea typeface="+mn-lt"/>
                <a:cs typeface="+mn-lt"/>
              </a:rPr>
              <a:t> UM, Mundy LM, Pimenta JM. The high comorbidity burden of the hepatitis C virus infected population in the United States. BMC Infectious Diseases. 2012;12:86.</a:t>
            </a:r>
            <a:endParaRPr lang="en-US" sz="1600">
              <a:latin typeface="Calibri"/>
              <a:cs typeface="Calibri"/>
            </a:endParaRPr>
          </a:p>
          <a:p>
            <a:r>
              <a:rPr lang="en-US" sz="1600" dirty="0">
                <a:latin typeface="Calibri"/>
                <a:ea typeface="+mn-lt"/>
                <a:cs typeface="+mn-lt"/>
              </a:rPr>
              <a:t>11 U.S. Centers for Disease Control and Prevention. Hepatitis C FAQs for Health Professionals. Updated January 27, 2017. </a:t>
            </a:r>
            <a:r>
              <a:rPr lang="en-US" sz="1600" dirty="0">
                <a:latin typeface="Calibri"/>
                <a:ea typeface="+mn-lt"/>
                <a:cs typeface="+mn-lt"/>
                <a:hlinkClick r:id="rId3">
                  <a:extLst>
                    <a:ext uri="{A12FA001-AC4F-418D-AE19-62706E023703}">
                      <ahyp:hlinkClr xmlns:ahyp="http://schemas.microsoft.com/office/drawing/2018/hyperlinkcolor" val="tx"/>
                    </a:ext>
                  </a:extLst>
                </a:hlinkClick>
              </a:rPr>
              <a:t>www.cdc.gov/hepatitis/hcv/hcvfaq.htm</a:t>
            </a:r>
            <a:r>
              <a:rPr lang="en-US" sz="1600" dirty="0">
                <a:latin typeface="Calibri"/>
                <a:ea typeface="+mn-lt"/>
                <a:cs typeface="+mn-lt"/>
              </a:rPr>
              <a:t>. Accessed September 15, 2017.</a:t>
            </a:r>
            <a:endParaRPr lang="en-US" sz="1600" dirty="0">
              <a:latin typeface="Calibri"/>
              <a:cs typeface="Calibri"/>
            </a:endParaRPr>
          </a:p>
        </p:txBody>
      </p:sp>
    </p:spTree>
    <p:extLst>
      <p:ext uri="{BB962C8B-B14F-4D97-AF65-F5344CB8AC3E}">
        <p14:creationId xmlns:p14="http://schemas.microsoft.com/office/powerpoint/2010/main" val="33885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alysing medical x-ray results">
            <a:extLst>
              <a:ext uri="{FF2B5EF4-FFF2-40B4-BE49-F238E27FC236}">
                <a16:creationId xmlns:a16="http://schemas.microsoft.com/office/drawing/2014/main" id="{F56F5F8B-8F5E-B4E1-C04A-D754A05630E4}"/>
              </a:ext>
            </a:extLst>
          </p:cNvPr>
          <p:cNvPicPr>
            <a:picLocks noChangeAspect="1"/>
          </p:cNvPicPr>
          <p:nvPr/>
        </p:nvPicPr>
        <p:blipFill rotWithShape="1">
          <a:blip r:embed="rId2"/>
          <a:srcRect l="11573" r="-3" b="-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8848C-6A26-B659-7126-AC804A65A9BA}"/>
              </a:ext>
            </a:extLst>
          </p:cNvPr>
          <p:cNvSpPr>
            <a:spLocks noGrp="1"/>
          </p:cNvSpPr>
          <p:nvPr>
            <p:ph type="title"/>
          </p:nvPr>
        </p:nvSpPr>
        <p:spPr>
          <a:xfrm>
            <a:off x="240633" y="181121"/>
            <a:ext cx="5920740" cy="1360898"/>
          </a:xfrm>
        </p:spPr>
        <p:txBody>
          <a:bodyPr>
            <a:normAutofit/>
          </a:bodyPr>
          <a:lstStyle/>
          <a:p>
            <a:r>
              <a:rPr lang="en-US" dirty="0"/>
              <a:t>DEFINITON:</a:t>
            </a:r>
          </a:p>
        </p:txBody>
      </p:sp>
      <p:sp>
        <p:nvSpPr>
          <p:cNvPr id="3" name="Content Placeholder 2">
            <a:extLst>
              <a:ext uri="{FF2B5EF4-FFF2-40B4-BE49-F238E27FC236}">
                <a16:creationId xmlns:a16="http://schemas.microsoft.com/office/drawing/2014/main" id="{D947A968-4B7F-E678-36A8-3FA997153930}"/>
              </a:ext>
            </a:extLst>
          </p:cNvPr>
          <p:cNvSpPr>
            <a:spLocks noGrp="1"/>
          </p:cNvSpPr>
          <p:nvPr>
            <p:ph idx="1"/>
          </p:nvPr>
        </p:nvSpPr>
        <p:spPr>
          <a:xfrm>
            <a:off x="310818" y="1389555"/>
            <a:ext cx="6485116" cy="3910355"/>
          </a:xfrm>
        </p:spPr>
        <p:txBody>
          <a:bodyPr vert="horz" lIns="91440" tIns="45720" rIns="91440" bIns="45720" rtlCol="0" anchor="t">
            <a:normAutofit fontScale="85000" lnSpcReduction="20000"/>
          </a:bodyPr>
          <a:lstStyle/>
          <a:p>
            <a:pPr marL="0" indent="0">
              <a:buNone/>
            </a:pPr>
            <a:r>
              <a:rPr lang="en-US" sz="3200" dirty="0">
                <a:latin typeface="Calibri"/>
                <a:ea typeface="Calibri"/>
                <a:cs typeface="Calibri"/>
              </a:rPr>
              <a:t>"</a:t>
            </a:r>
            <a:r>
              <a:rPr lang="en-US" sz="3200" dirty="0">
                <a:latin typeface="Calibri"/>
                <a:ea typeface="+mn-lt"/>
                <a:cs typeface="+mn-lt"/>
              </a:rPr>
              <a:t>Ascites hepatic is the accumulation of fluid in the peritoneal cavity caused by liver disease. It is the most common complication of cirrhosis, which is a chronic liver disease that causes scarring and damage to the liver. Ascites hepatic can also be caused by other liver diseases, such as hepatitis B, hepatitis C, and alcoholic liver disease. </a:t>
            </a:r>
            <a:r>
              <a:rPr lang="en-US" sz="3200" dirty="0">
                <a:latin typeface="Calibri"/>
                <a:ea typeface="Calibri"/>
                <a:cs typeface="Calibri"/>
              </a:rPr>
              <a:t>"</a:t>
            </a:r>
            <a:r>
              <a:rPr lang="en-US" dirty="0">
                <a:latin typeface="Calibri"/>
                <a:ea typeface="Calibri"/>
                <a:cs typeface="Calibri"/>
              </a:rPr>
              <a:t>by</a:t>
            </a:r>
          </a:p>
          <a:p>
            <a:pPr marL="0" indent="0">
              <a:buNone/>
            </a:pPr>
            <a:r>
              <a:rPr lang="en-US" dirty="0">
                <a:latin typeface="Walbaum Display"/>
                <a:ea typeface="Calibri"/>
                <a:cs typeface="Calibri"/>
              </a:rPr>
              <a:t>National</a:t>
            </a:r>
            <a:r>
              <a:rPr lang="en-US" dirty="0">
                <a:latin typeface="Calibri"/>
                <a:ea typeface="+mn-lt"/>
                <a:cs typeface="+mn-lt"/>
              </a:rPr>
              <a:t> Library of Medicine (2017)</a:t>
            </a:r>
            <a:endParaRPr lang="en-US" dirty="0">
              <a:latin typeface="Calibri"/>
              <a:ea typeface="Calibri"/>
              <a:cs typeface="Calibri"/>
            </a:endParaRPr>
          </a:p>
        </p:txBody>
      </p:sp>
    </p:spTree>
    <p:extLst>
      <p:ext uri="{BB962C8B-B14F-4D97-AF65-F5344CB8AC3E}">
        <p14:creationId xmlns:p14="http://schemas.microsoft.com/office/powerpoint/2010/main" val="256538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row of samples for medical testing">
            <a:extLst>
              <a:ext uri="{FF2B5EF4-FFF2-40B4-BE49-F238E27FC236}">
                <a16:creationId xmlns:a16="http://schemas.microsoft.com/office/drawing/2014/main" id="{392C732B-93AF-4F98-4A76-B0B6578B7531}"/>
              </a:ext>
            </a:extLst>
          </p:cNvPr>
          <p:cNvPicPr>
            <a:picLocks noChangeAspect="1"/>
          </p:cNvPicPr>
          <p:nvPr/>
        </p:nvPicPr>
        <p:blipFill rotWithShape="1">
          <a:blip r:embed="rId2"/>
          <a:srcRect l="495" r="4" b="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5" name="Freeform: Shape 14">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BED68-45F3-012E-A3D8-017C44542D13}"/>
              </a:ext>
            </a:extLst>
          </p:cNvPr>
          <p:cNvSpPr>
            <a:spLocks noGrp="1"/>
          </p:cNvSpPr>
          <p:nvPr>
            <p:ph type="title"/>
          </p:nvPr>
        </p:nvSpPr>
        <p:spPr>
          <a:xfrm>
            <a:off x="130343" y="151042"/>
            <a:ext cx="5920740" cy="1360898"/>
          </a:xfrm>
        </p:spPr>
        <p:txBody>
          <a:bodyPr>
            <a:normAutofit/>
          </a:bodyPr>
          <a:lstStyle/>
          <a:p>
            <a:r>
              <a:rPr lang="en-US" dirty="0">
                <a:latin typeface="Calibri"/>
                <a:ea typeface="+mj-lt"/>
                <a:cs typeface="+mj-lt"/>
              </a:rPr>
              <a:t>Statistics on ascites hepatic in the US:</a:t>
            </a:r>
            <a:endParaRPr lang="en-US">
              <a:latin typeface="Calibri"/>
              <a:ea typeface="Calibri"/>
              <a:cs typeface="Calibri"/>
            </a:endParaRPr>
          </a:p>
        </p:txBody>
      </p:sp>
      <p:sp>
        <p:nvSpPr>
          <p:cNvPr id="3" name="Content Placeholder 2">
            <a:extLst>
              <a:ext uri="{FF2B5EF4-FFF2-40B4-BE49-F238E27FC236}">
                <a16:creationId xmlns:a16="http://schemas.microsoft.com/office/drawing/2014/main" id="{81321FC3-6DB7-B454-B79B-923223EDE5ED}"/>
              </a:ext>
            </a:extLst>
          </p:cNvPr>
          <p:cNvSpPr>
            <a:spLocks noGrp="1"/>
          </p:cNvSpPr>
          <p:nvPr>
            <p:ph idx="1"/>
          </p:nvPr>
        </p:nvSpPr>
        <p:spPr>
          <a:xfrm>
            <a:off x="280739" y="1610134"/>
            <a:ext cx="5632878" cy="4471829"/>
          </a:xfrm>
        </p:spPr>
        <p:txBody>
          <a:bodyPr vert="horz" lIns="91440" tIns="45720" rIns="91440" bIns="45720" rtlCol="0" anchor="t">
            <a:normAutofit/>
          </a:bodyPr>
          <a:lstStyle/>
          <a:p>
            <a:pPr marL="285750" indent="-285750">
              <a:lnSpc>
                <a:spcPct val="110000"/>
              </a:lnSpc>
            </a:pPr>
            <a:r>
              <a:rPr lang="en-US" dirty="0">
                <a:latin typeface="Calibri"/>
                <a:ea typeface="+mn-lt"/>
                <a:cs typeface="+mn-lt"/>
              </a:rPr>
              <a:t>Prevalence: 16% in patients with cirrhosis</a:t>
            </a:r>
            <a:endParaRPr lang="en-US">
              <a:latin typeface="Calibri"/>
              <a:ea typeface="Calibri"/>
              <a:cs typeface="Calibri"/>
            </a:endParaRPr>
          </a:p>
          <a:p>
            <a:pPr marL="285750" indent="-285750">
              <a:lnSpc>
                <a:spcPct val="110000"/>
              </a:lnSpc>
            </a:pPr>
            <a:r>
              <a:rPr lang="en-US" dirty="0">
                <a:latin typeface="Calibri"/>
                <a:ea typeface="+mn-lt"/>
                <a:cs typeface="+mn-lt"/>
              </a:rPr>
              <a:t>Mortality: 15% in a year to 44% in 5 years</a:t>
            </a:r>
            <a:endParaRPr lang="en-US">
              <a:latin typeface="Calibri"/>
              <a:ea typeface="Calibri"/>
              <a:cs typeface="Calibri"/>
            </a:endParaRPr>
          </a:p>
          <a:p>
            <a:pPr marL="285750" indent="-285750">
              <a:lnSpc>
                <a:spcPct val="110000"/>
              </a:lnSpc>
            </a:pPr>
            <a:r>
              <a:rPr lang="en-US" dirty="0">
                <a:latin typeface="Calibri"/>
                <a:ea typeface="+mn-lt"/>
                <a:cs typeface="+mn-lt"/>
              </a:rPr>
              <a:t>Risk factors: Cirrhosis, alcohol abuse, hepatitis B, hepatitis C, alcoholic liver disease, heart disease, kidney disease, cancer</a:t>
            </a:r>
            <a:endParaRPr lang="en-US">
              <a:latin typeface="Calibri"/>
              <a:ea typeface="Calibri"/>
              <a:cs typeface="Calibri"/>
            </a:endParaRPr>
          </a:p>
          <a:p>
            <a:pPr marL="285750" indent="-285750">
              <a:lnSpc>
                <a:spcPct val="110000"/>
              </a:lnSpc>
            </a:pPr>
            <a:r>
              <a:rPr lang="en-US" dirty="0">
                <a:latin typeface="Calibri"/>
                <a:ea typeface="+mn-lt"/>
                <a:cs typeface="+mn-lt"/>
              </a:rPr>
              <a:t>Symptoms: Abdominal swelling, weight gain, shortness of breath, difficulty sleeping, abdominal pain</a:t>
            </a:r>
            <a:endParaRPr lang="en-US">
              <a:latin typeface="Calibri"/>
              <a:ea typeface="Calibri"/>
              <a:cs typeface="Calibri"/>
            </a:endParaRPr>
          </a:p>
          <a:p>
            <a:pPr marL="285750" indent="-285750">
              <a:lnSpc>
                <a:spcPct val="110000"/>
              </a:lnSpc>
            </a:pPr>
            <a:r>
              <a:rPr lang="en-US" dirty="0">
                <a:latin typeface="Calibri"/>
                <a:ea typeface="+mn-lt"/>
                <a:cs typeface="+mn-lt"/>
              </a:rPr>
              <a:t>Complications: Spontaneous bacterial peritonitis, hepatorenal syndrome, malnutrition, muscle wasting</a:t>
            </a:r>
            <a:endParaRPr lang="en-US" dirty="0">
              <a:latin typeface="Calibri"/>
              <a:ea typeface="Calibri"/>
              <a:cs typeface="Calibri"/>
            </a:endParaRPr>
          </a:p>
        </p:txBody>
      </p:sp>
    </p:spTree>
    <p:extLst>
      <p:ext uri="{BB962C8B-B14F-4D97-AF65-F5344CB8AC3E}">
        <p14:creationId xmlns:p14="http://schemas.microsoft.com/office/powerpoint/2010/main" val="380006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AD2284B-B8B7-4BE1-A9DE-32E5FCF7B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05E185-5EC6-5A22-1A66-C648C3866E76}"/>
              </a:ext>
            </a:extLst>
          </p:cNvPr>
          <p:cNvSpPr>
            <a:spLocks noGrp="1"/>
          </p:cNvSpPr>
          <p:nvPr>
            <p:ph type="title"/>
          </p:nvPr>
        </p:nvSpPr>
        <p:spPr>
          <a:xfrm>
            <a:off x="6977077" y="1052464"/>
            <a:ext cx="5004368" cy="1460130"/>
          </a:xfrm>
        </p:spPr>
        <p:txBody>
          <a:bodyPr anchor="b">
            <a:normAutofit fontScale="90000"/>
          </a:bodyPr>
          <a:lstStyle/>
          <a:p>
            <a:pPr algn="r">
              <a:lnSpc>
                <a:spcPct val="90000"/>
              </a:lnSpc>
            </a:pPr>
            <a:r>
              <a:rPr lang="en-US" sz="3400"/>
              <a:t>PREVALENCE OF ASCITES IN PATIENCES WITH HEPATATIES :</a:t>
            </a:r>
          </a:p>
        </p:txBody>
      </p:sp>
      <p:pic>
        <p:nvPicPr>
          <p:cNvPr id="4" name="Content Placeholder 3" descr="A graph with blue and orange bars&#10;&#10;Description automatically generated">
            <a:extLst>
              <a:ext uri="{FF2B5EF4-FFF2-40B4-BE49-F238E27FC236}">
                <a16:creationId xmlns:a16="http://schemas.microsoft.com/office/drawing/2014/main" id="{6CF8F22A-F3E4-A776-FE47-4841D8423718}"/>
              </a:ext>
            </a:extLst>
          </p:cNvPr>
          <p:cNvPicPr>
            <a:picLocks noChangeAspect="1"/>
          </p:cNvPicPr>
          <p:nvPr/>
        </p:nvPicPr>
        <p:blipFill>
          <a:blip r:embed="rId2"/>
          <a:stretch>
            <a:fillRect/>
          </a:stretch>
        </p:blipFill>
        <p:spPr>
          <a:xfrm>
            <a:off x="650033" y="1000235"/>
            <a:ext cx="4636744" cy="3025475"/>
          </a:xfrm>
          <a:prstGeom prst="rect">
            <a:avLst/>
          </a:prstGeom>
        </p:spPr>
      </p:pic>
      <p:sp>
        <p:nvSpPr>
          <p:cNvPr id="8" name="Content Placeholder 7">
            <a:extLst>
              <a:ext uri="{FF2B5EF4-FFF2-40B4-BE49-F238E27FC236}">
                <a16:creationId xmlns:a16="http://schemas.microsoft.com/office/drawing/2014/main" id="{91DC6437-63E3-A7F1-3A73-1D4673640078}"/>
              </a:ext>
            </a:extLst>
          </p:cNvPr>
          <p:cNvSpPr>
            <a:spLocks noGrp="1"/>
          </p:cNvSpPr>
          <p:nvPr>
            <p:ph idx="1"/>
          </p:nvPr>
        </p:nvSpPr>
        <p:spPr>
          <a:xfrm>
            <a:off x="7259506" y="3124543"/>
            <a:ext cx="3438573" cy="3122343"/>
          </a:xfrm>
        </p:spPr>
        <p:txBody>
          <a:bodyPr anchor="t">
            <a:normAutofit fontScale="85000" lnSpcReduction="10000"/>
          </a:bodyPr>
          <a:lstStyle/>
          <a:p>
            <a:pPr algn="r"/>
            <a:r>
              <a:rPr lang="en-US" dirty="0">
                <a:solidFill>
                  <a:schemeClr val="accent5"/>
                </a:solidFill>
              </a:rPr>
              <a:t>(0, False) </a:t>
            </a:r>
            <a:r>
              <a:rPr lang="en-US" dirty="0"/>
              <a:t>- Male patients with Hepatitis </a:t>
            </a:r>
            <a:r>
              <a:rPr lang="en-US" dirty="0">
                <a:solidFill>
                  <a:srgbClr val="FF0000"/>
                </a:solidFill>
              </a:rPr>
              <a:t>without Ascites</a:t>
            </a:r>
          </a:p>
          <a:p>
            <a:pPr algn="r"/>
            <a:r>
              <a:rPr lang="en-US" dirty="0">
                <a:solidFill>
                  <a:srgbClr val="FFC000"/>
                </a:solidFill>
              </a:rPr>
              <a:t>(0, True)</a:t>
            </a:r>
            <a:r>
              <a:rPr lang="en-US" dirty="0"/>
              <a:t> - Female </a:t>
            </a:r>
            <a:r>
              <a:rPr lang="en-US" sz="2100" dirty="0">
                <a:ea typeface="+mn-lt"/>
                <a:cs typeface="+mn-lt"/>
              </a:rPr>
              <a:t>patients </a:t>
            </a:r>
            <a:r>
              <a:rPr lang="en-US" dirty="0"/>
              <a:t>with Hepatitis </a:t>
            </a:r>
            <a:r>
              <a:rPr lang="en-US" dirty="0">
                <a:solidFill>
                  <a:srgbClr val="FF0000"/>
                </a:solidFill>
              </a:rPr>
              <a:t>without Ascites</a:t>
            </a:r>
            <a:r>
              <a:rPr lang="en-US" dirty="0"/>
              <a:t> </a:t>
            </a:r>
          </a:p>
          <a:p>
            <a:pPr algn="r"/>
            <a:r>
              <a:rPr lang="en-US" dirty="0">
                <a:solidFill>
                  <a:schemeClr val="accent5"/>
                </a:solidFill>
              </a:rPr>
              <a:t>(1, False)</a:t>
            </a:r>
            <a:r>
              <a:rPr lang="en-US" dirty="0"/>
              <a:t> - </a:t>
            </a:r>
            <a:r>
              <a:rPr lang="en-US" dirty="0">
                <a:ea typeface="+mn-lt"/>
                <a:cs typeface="+mn-lt"/>
              </a:rPr>
              <a:t>Male patients with Hepatitis </a:t>
            </a:r>
            <a:r>
              <a:rPr lang="en-US" dirty="0">
                <a:solidFill>
                  <a:schemeClr val="accent4"/>
                </a:solidFill>
                <a:ea typeface="+mn-lt"/>
                <a:cs typeface="+mn-lt"/>
              </a:rPr>
              <a:t>with Ascites</a:t>
            </a:r>
            <a:r>
              <a:rPr lang="en-US" dirty="0"/>
              <a:t> </a:t>
            </a:r>
          </a:p>
          <a:p>
            <a:pPr algn="r"/>
            <a:r>
              <a:rPr lang="en-US" dirty="0">
                <a:solidFill>
                  <a:srgbClr val="FFC000"/>
                </a:solidFill>
              </a:rPr>
              <a:t>(1, True)</a:t>
            </a:r>
            <a:r>
              <a:rPr lang="en-US" dirty="0"/>
              <a:t> - </a:t>
            </a:r>
            <a:r>
              <a:rPr lang="en-US" dirty="0">
                <a:ea typeface="+mn-lt"/>
                <a:cs typeface="+mn-lt"/>
              </a:rPr>
              <a:t>Female patients with Hepatitis </a:t>
            </a:r>
            <a:r>
              <a:rPr lang="en-US" dirty="0">
                <a:solidFill>
                  <a:schemeClr val="accent4"/>
                </a:solidFill>
                <a:ea typeface="+mn-lt"/>
                <a:cs typeface="+mn-lt"/>
              </a:rPr>
              <a:t>with Ascites</a:t>
            </a:r>
            <a:r>
              <a:rPr lang="en-US" dirty="0">
                <a:ea typeface="+mn-lt"/>
                <a:cs typeface="+mn-lt"/>
              </a:rPr>
              <a:t> </a:t>
            </a:r>
            <a:r>
              <a:rPr lang="en-US" dirty="0"/>
              <a:t>  </a:t>
            </a:r>
          </a:p>
        </p:txBody>
      </p:sp>
    </p:spTree>
    <p:extLst>
      <p:ext uri="{BB962C8B-B14F-4D97-AF65-F5344CB8AC3E}">
        <p14:creationId xmlns:p14="http://schemas.microsoft.com/office/powerpoint/2010/main" val="314832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FED0-263A-D324-21EB-F1980007EE09}"/>
              </a:ext>
            </a:extLst>
          </p:cNvPr>
          <p:cNvSpPr>
            <a:spLocks noGrp="1"/>
          </p:cNvSpPr>
          <p:nvPr>
            <p:ph type="title"/>
          </p:nvPr>
        </p:nvSpPr>
        <p:spPr>
          <a:xfrm>
            <a:off x="1052763" y="221224"/>
            <a:ext cx="9905999" cy="1360898"/>
          </a:xfrm>
        </p:spPr>
        <p:txBody>
          <a:bodyPr/>
          <a:lstStyle/>
          <a:p>
            <a:r>
              <a:rPr lang="en-US" dirty="0"/>
              <a:t>PREVALENCE OF ASCITES BY GENDER:</a:t>
            </a:r>
          </a:p>
        </p:txBody>
      </p:sp>
      <p:pic>
        <p:nvPicPr>
          <p:cNvPr id="4" name="Content Placeholder 3" descr="A graph with different colored bars&#10;&#10;Description automatically generated">
            <a:extLst>
              <a:ext uri="{FF2B5EF4-FFF2-40B4-BE49-F238E27FC236}">
                <a16:creationId xmlns:a16="http://schemas.microsoft.com/office/drawing/2014/main" id="{8137A81B-0C8F-A874-7CA8-F72AB3AD5AD1}"/>
              </a:ext>
            </a:extLst>
          </p:cNvPr>
          <p:cNvPicPr>
            <a:picLocks noGrp="1" noChangeAspect="1"/>
          </p:cNvPicPr>
          <p:nvPr>
            <p:ph idx="1"/>
          </p:nvPr>
        </p:nvPicPr>
        <p:blipFill>
          <a:blip r:embed="rId2"/>
          <a:stretch>
            <a:fillRect/>
          </a:stretch>
        </p:blipFill>
        <p:spPr>
          <a:xfrm>
            <a:off x="2312846" y="1309342"/>
            <a:ext cx="7516175" cy="4820407"/>
          </a:xfrm>
        </p:spPr>
      </p:pic>
    </p:spTree>
    <p:extLst>
      <p:ext uri="{BB962C8B-B14F-4D97-AF65-F5344CB8AC3E}">
        <p14:creationId xmlns:p14="http://schemas.microsoft.com/office/powerpoint/2010/main" val="341475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6230-4FA9-9377-C9F4-8F4DBAC9C2EB}"/>
              </a:ext>
            </a:extLst>
          </p:cNvPr>
          <p:cNvSpPr>
            <a:spLocks noGrp="1"/>
          </p:cNvSpPr>
          <p:nvPr>
            <p:ph type="title"/>
          </p:nvPr>
        </p:nvSpPr>
        <p:spPr>
          <a:xfrm>
            <a:off x="290763" y="161067"/>
            <a:ext cx="9905999" cy="1360898"/>
          </a:xfrm>
        </p:spPr>
        <p:txBody>
          <a:bodyPr/>
          <a:lstStyle/>
          <a:p>
            <a:r>
              <a:rPr lang="en-US" dirty="0"/>
              <a:t>OCCURRENCE OF ASCITES BY AGE:</a:t>
            </a:r>
          </a:p>
        </p:txBody>
      </p:sp>
      <p:pic>
        <p:nvPicPr>
          <p:cNvPr id="4" name="Content Placeholder 3">
            <a:extLst>
              <a:ext uri="{FF2B5EF4-FFF2-40B4-BE49-F238E27FC236}">
                <a16:creationId xmlns:a16="http://schemas.microsoft.com/office/drawing/2014/main" id="{D9AA2D8A-994B-F8A9-E09D-790CE9176680}"/>
              </a:ext>
            </a:extLst>
          </p:cNvPr>
          <p:cNvPicPr>
            <a:picLocks noGrp="1" noChangeAspect="1"/>
          </p:cNvPicPr>
          <p:nvPr>
            <p:ph idx="1"/>
          </p:nvPr>
        </p:nvPicPr>
        <p:blipFill rotWithShape="1">
          <a:blip r:embed="rId2"/>
          <a:srcRect l="4251" r="88" b="187"/>
          <a:stretch/>
        </p:blipFill>
        <p:spPr>
          <a:xfrm>
            <a:off x="640698" y="1168973"/>
            <a:ext cx="10820732" cy="5351806"/>
          </a:xfrm>
        </p:spPr>
      </p:pic>
    </p:spTree>
    <p:extLst>
      <p:ext uri="{BB962C8B-B14F-4D97-AF65-F5344CB8AC3E}">
        <p14:creationId xmlns:p14="http://schemas.microsoft.com/office/powerpoint/2010/main" val="52227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E01D-0781-2619-867A-4F786BC686A7}"/>
              </a:ext>
            </a:extLst>
          </p:cNvPr>
          <p:cNvSpPr>
            <a:spLocks noGrp="1"/>
          </p:cNvSpPr>
          <p:nvPr>
            <p:ph type="title"/>
          </p:nvPr>
        </p:nvSpPr>
        <p:spPr>
          <a:xfrm>
            <a:off x="260684" y="181119"/>
            <a:ext cx="9905999" cy="1360898"/>
          </a:xfrm>
        </p:spPr>
        <p:txBody>
          <a:bodyPr/>
          <a:lstStyle/>
          <a:p>
            <a:r>
              <a:rPr lang="en-US"/>
              <a:t>OCCURRENCE OF ASCITES BY AGE-GROUP:</a:t>
            </a:r>
          </a:p>
        </p:txBody>
      </p:sp>
      <p:pic>
        <p:nvPicPr>
          <p:cNvPr id="4" name="Content Placeholder 3" descr="A graph with red and blue bars&#10;&#10;Description automatically generated">
            <a:extLst>
              <a:ext uri="{FF2B5EF4-FFF2-40B4-BE49-F238E27FC236}">
                <a16:creationId xmlns:a16="http://schemas.microsoft.com/office/drawing/2014/main" id="{5F0D75F9-2CFF-1688-EE10-81901665471A}"/>
              </a:ext>
            </a:extLst>
          </p:cNvPr>
          <p:cNvPicPr>
            <a:picLocks noGrp="1" noChangeAspect="1"/>
          </p:cNvPicPr>
          <p:nvPr>
            <p:ph idx="1"/>
          </p:nvPr>
        </p:nvPicPr>
        <p:blipFill>
          <a:blip r:embed="rId2"/>
          <a:stretch>
            <a:fillRect/>
          </a:stretch>
        </p:blipFill>
        <p:spPr>
          <a:xfrm>
            <a:off x="2424333" y="948394"/>
            <a:ext cx="8596622" cy="4970801"/>
          </a:xfrm>
        </p:spPr>
      </p:pic>
    </p:spTree>
    <p:extLst>
      <p:ext uri="{BB962C8B-B14F-4D97-AF65-F5344CB8AC3E}">
        <p14:creationId xmlns:p14="http://schemas.microsoft.com/office/powerpoint/2010/main" val="243127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2BB-E1E6-DF63-78AC-72159E84A6D7}"/>
              </a:ext>
            </a:extLst>
          </p:cNvPr>
          <p:cNvSpPr>
            <a:spLocks noGrp="1"/>
          </p:cNvSpPr>
          <p:nvPr>
            <p:ph type="title"/>
          </p:nvPr>
        </p:nvSpPr>
        <p:spPr>
          <a:xfrm>
            <a:off x="280737" y="161067"/>
            <a:ext cx="9905999" cy="1360898"/>
          </a:xfrm>
        </p:spPr>
        <p:txBody>
          <a:bodyPr/>
          <a:lstStyle/>
          <a:p>
            <a:r>
              <a:rPr lang="en-US" dirty="0"/>
              <a:t>OCCURRENCE OF ASCITES BY AGE-GROUP AND GENDER:</a:t>
            </a:r>
          </a:p>
        </p:txBody>
      </p:sp>
      <p:pic>
        <p:nvPicPr>
          <p:cNvPr id="4" name="Content Placeholder 3">
            <a:extLst>
              <a:ext uri="{FF2B5EF4-FFF2-40B4-BE49-F238E27FC236}">
                <a16:creationId xmlns:a16="http://schemas.microsoft.com/office/drawing/2014/main" id="{DBFE5DEE-4F3A-FBA4-7A39-3693C70B1C10}"/>
              </a:ext>
            </a:extLst>
          </p:cNvPr>
          <p:cNvPicPr>
            <a:picLocks noGrp="1" noChangeAspect="1"/>
          </p:cNvPicPr>
          <p:nvPr>
            <p:ph idx="1"/>
          </p:nvPr>
        </p:nvPicPr>
        <p:blipFill>
          <a:blip r:embed="rId2"/>
          <a:stretch>
            <a:fillRect/>
          </a:stretch>
        </p:blipFill>
        <p:spPr>
          <a:xfrm>
            <a:off x="959671" y="1620158"/>
            <a:ext cx="10593499" cy="4940722"/>
          </a:xfrm>
        </p:spPr>
      </p:pic>
    </p:spTree>
    <p:extLst>
      <p:ext uri="{BB962C8B-B14F-4D97-AF65-F5344CB8AC3E}">
        <p14:creationId xmlns:p14="http://schemas.microsoft.com/office/powerpoint/2010/main" val="425052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C8BF-35CE-BCE7-69B1-D7945E90BFAE}"/>
              </a:ext>
            </a:extLst>
          </p:cNvPr>
          <p:cNvSpPr>
            <a:spLocks noGrp="1"/>
          </p:cNvSpPr>
          <p:nvPr>
            <p:ph type="title"/>
          </p:nvPr>
        </p:nvSpPr>
        <p:spPr>
          <a:xfrm>
            <a:off x="50132" y="60803"/>
            <a:ext cx="9905999" cy="1360898"/>
          </a:xfrm>
        </p:spPr>
        <p:txBody>
          <a:bodyPr/>
          <a:lstStyle/>
          <a:p>
            <a:r>
              <a:rPr lang="en-US" dirty="0"/>
              <a:t>PROBABILITY OF HAVING ASCITES BY AGE-GROUP AND GENDER:</a:t>
            </a:r>
          </a:p>
        </p:txBody>
      </p:sp>
      <p:pic>
        <p:nvPicPr>
          <p:cNvPr id="4" name="Content Placeholder 3" descr="A graph of a number of people&#10;&#10;Description automatically generated">
            <a:extLst>
              <a:ext uri="{FF2B5EF4-FFF2-40B4-BE49-F238E27FC236}">
                <a16:creationId xmlns:a16="http://schemas.microsoft.com/office/drawing/2014/main" id="{1A9D29D9-A306-1C5B-F853-CCC7123D91ED}"/>
              </a:ext>
            </a:extLst>
          </p:cNvPr>
          <p:cNvPicPr>
            <a:picLocks noGrp="1" noChangeAspect="1"/>
          </p:cNvPicPr>
          <p:nvPr>
            <p:ph idx="1"/>
          </p:nvPr>
        </p:nvPicPr>
        <p:blipFill>
          <a:blip r:embed="rId2"/>
          <a:stretch>
            <a:fillRect/>
          </a:stretch>
        </p:blipFill>
        <p:spPr>
          <a:xfrm>
            <a:off x="1041890" y="1319369"/>
            <a:ext cx="10248587" cy="5241511"/>
          </a:xfrm>
        </p:spPr>
      </p:pic>
    </p:spTree>
    <p:extLst>
      <p:ext uri="{BB962C8B-B14F-4D97-AF65-F5344CB8AC3E}">
        <p14:creationId xmlns:p14="http://schemas.microsoft.com/office/powerpoint/2010/main" val="22661188"/>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301B2A"/>
      </a:dk2>
      <a:lt2>
        <a:srgbClr val="F0F3F2"/>
      </a:lt2>
      <a:accent1>
        <a:srgbClr val="E42C64"/>
      </a:accent1>
      <a:accent2>
        <a:srgbClr val="D21A9F"/>
      </a:accent2>
      <a:accent3>
        <a:srgbClr val="CB2CE4"/>
      </a:accent3>
      <a:accent4>
        <a:srgbClr val="6D1CD3"/>
      </a:accent4>
      <a:accent5>
        <a:srgbClr val="312CE4"/>
      </a:accent5>
      <a:accent6>
        <a:srgbClr val="1A61D2"/>
      </a:accent6>
      <a:hlink>
        <a:srgbClr val="583F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RegattaVTI</vt:lpstr>
      <vt:lpstr>ASCITES HEPATIC</vt:lpstr>
      <vt:lpstr>DEFINITON:</vt:lpstr>
      <vt:lpstr>Statistics on ascites hepatic in the US:</vt:lpstr>
      <vt:lpstr>PREVALENCE OF ASCITES IN PATIENCES WITH HEPATATIES :</vt:lpstr>
      <vt:lpstr>PREVALENCE OF ASCITES BY GENDER:</vt:lpstr>
      <vt:lpstr>OCCURRENCE OF ASCITES BY AGE:</vt:lpstr>
      <vt:lpstr>OCCURRENCE OF ASCITES BY AGE-GROUP:</vt:lpstr>
      <vt:lpstr>OCCURRENCE OF ASCITES BY AGE-GROUP AND GENDER:</vt:lpstr>
      <vt:lpstr>PROBABILITY OF HAVING ASCITES BY AGE-GROUP AND GENDER:</vt:lpstr>
      <vt:lpstr>PROBABILITY OF HAVING ASCITES BY AGE AND GENDER:</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228</cp:revision>
  <dcterms:created xsi:type="dcterms:W3CDTF">2023-09-23T21:57:30Z</dcterms:created>
  <dcterms:modified xsi:type="dcterms:W3CDTF">2023-09-24T13:19:07Z</dcterms:modified>
</cp:coreProperties>
</file>