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82906-59F6-44E0-98B1-BDD31203B563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1F052-89AA-4F0B-884E-0C631C2406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59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EF4B-EF9C-4FEA-A401-800EA430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B5B99F-6E3E-452B-8052-16835F03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9A4ACDE-A91B-4A2F-9C98-FEFFFA4E8F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FFD8419-B4EE-4EBA-81C6-4B3D872AD50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849E98-92F4-4A27-A1C5-4F5FE838EB6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8F803-E4AE-4CBD-BC5D-FBF6592A17CB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67293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B74A8-BDC4-4F47-A4E9-195CBC0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F7C37A-E5D5-4740-8721-81772623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B69AAA8-D55A-4695-8D18-EE2199E2A1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6BEAAE2-20F7-412B-978D-0CDE89EA948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D27674-B642-442F-A248-4CE3A22F7B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ECF48-4A1E-4CDE-BB29-79F5791C7AE3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0958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887A23-532F-4CFA-AAAF-BA4CE89C9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9767" y="252413"/>
            <a:ext cx="2436284" cy="56880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14D408-1C4C-4F72-9911-16375DE80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26684" y="252413"/>
            <a:ext cx="7109883" cy="568801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72A03A5-A550-4671-9C77-81BF0D33EE3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C0A803-AE15-42E5-838B-9CADD0E6BA4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658F91-E4A1-4CE2-84E2-3F82BF8F88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66473-235F-4661-835C-1FF9745B939C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076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5EDA5-43CC-41B4-B345-52EDCC20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C5DD6-CFCB-4C9C-B8A1-DA50F90F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B4A664-5347-4DC1-AA23-0E3F877E4F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552ADD7-A993-401F-9A1E-C50CB30AF9D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0E6BFAA-1CC5-4C92-A8A6-76513807A6A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E4A0B-90E0-4950-AD74-405341DE2A31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2922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E6088-7C2D-436A-AC0E-789B9924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C078E3-AEAD-40B1-853C-74A74BE6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5E5491F-DA16-493C-9F72-A7980EFA346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DE780C8-47F4-487E-AF7C-4D9E7321C3E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AFA648C-B48C-47F0-A9A5-5ABFE153201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AFAB0-1B42-4FFA-B598-CE6E9B21A865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8445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79595-94F6-4FC8-9857-2D9A7DE6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96E93-88D1-41E1-93F3-A96643FD1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32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64C5F3-C1FF-457F-9284-CF6E96D4E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3084" cy="41132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71FA4AD-978E-4AB3-B791-B40407B6EB0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4DF94CE-58EB-4457-88C5-5E0DC4A29C3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7BA8205-A1AA-4EAF-816C-2D429EA8445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9AA8-A6D2-41BE-B050-BDD2DA73693F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41433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FC6EE-F619-4BA1-A562-DC40DF90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B30E0-3B86-41E8-9DA6-8D041FD9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F5DD6-DA60-468A-A9F5-85C98793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6DE18D-F8C7-4CAF-A953-DB33519E0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3BA2EC-0728-401E-92CB-8C8441601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2CEB71D-920E-4F7B-9E2A-5B626B5B6A5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79411CC-57F9-46F7-8511-BB06A6CC4B2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8DA36CC-4B19-4D6B-9E37-8632DA14807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09870-50B0-41E1-B75A-4EC2E7B1A769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90527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2F383-6A94-4013-AD12-11C49074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D11EC1A-BEC4-4B1E-B1A1-6BB6537AD75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EEB650B-249E-4EA1-885A-60D50210276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171EB49-4A9C-408C-909F-2EE1FFCD41B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F9954-64B4-43CC-A718-87C3C9719B7F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22909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296007D-EA7D-479B-93A0-F8AEF119781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2CFB380-DD0A-42DE-AA53-0C9111AE057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0DC7F32-C341-44BB-830D-06AC4D8B342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161A3-1251-44A3-B2F6-81200EEE6F5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04877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42DDB-1026-4C06-801A-CD86812B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D4129-6284-4052-B892-071394C3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F7BAB2-0086-4BE9-AC55-3E9EFF8C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69DDB9-C25C-4E94-8E44-B71B64F3D58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D310144-CAE3-421F-BAE8-39CBFA15E5D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1FE030E-E6C7-4666-A1F6-B84FDFF4FD3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E0C3C-0550-445D-917C-AA9ED9ABAD36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52066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EFE99-D813-48B9-8370-43DE7AEA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B629A6-BD6E-4FD7-B473-34D42E351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458B65-514C-4DC8-9950-2DB4A0550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3FB36DC-08AA-4B77-A406-B3D04ABAB3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0DF5E04-7807-4E55-9439-DFF7D47C5C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B77E26-609B-4E08-8926-A6971A69EA5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3D7BF-0CA4-4F2D-83DC-10C957F290E8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120027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8149B148-E4DF-4FF4-8087-0F9EA1B2682A}"/>
              </a:ext>
            </a:extLst>
          </p:cNvPr>
          <p:cNvGrpSpPr>
            <a:grpSpLocks/>
          </p:cNvGrpSpPr>
          <p:nvPr/>
        </p:nvGrpSpPr>
        <p:grpSpPr bwMode="auto">
          <a:xfrm>
            <a:off x="-4317999" y="1"/>
            <a:ext cx="15898284" cy="3808413"/>
            <a:chOff x="-2040" y="0"/>
            <a:chExt cx="7511" cy="2399"/>
          </a:xfrm>
        </p:grpSpPr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DC4077F9-5500-42F1-9A7A-C5DC558D5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2592 w 64000"/>
                <a:gd name="T1" fmla="*/ 0 h 64000"/>
                <a:gd name="T2" fmla="*/ 1296 w 64000"/>
                <a:gd name="T3" fmla="*/ 984 h 64000"/>
                <a:gd name="T4" fmla="*/ 0 w 64000"/>
                <a:gd name="T5" fmla="*/ 0 h 64000"/>
                <a:gd name="T6" fmla="*/ 1296 w 64000"/>
                <a:gd name="T7" fmla="*/ -984 h 64000"/>
                <a:gd name="T8" fmla="*/ 2592 w 64000"/>
                <a:gd name="T9" fmla="*/ 0 h 64000"/>
                <a:gd name="T10" fmla="*/ 2592 w 64000"/>
                <a:gd name="T11" fmla="*/ 0 h 64000"/>
                <a:gd name="T12" fmla="*/ 2592 w 64000"/>
                <a:gd name="T13" fmla="*/ 0 h 64000"/>
                <a:gd name="T14" fmla="*/ 2037 w 64000"/>
                <a:gd name="T15" fmla="*/ 0 h 64000"/>
                <a:gd name="T16" fmla="*/ 2037 w 64000"/>
                <a:gd name="T17" fmla="*/ 0 h 64000"/>
                <a:gd name="T18" fmla="*/ 2592 w 64000"/>
                <a:gd name="T19" fmla="*/ 0 h 64000"/>
                <a:gd name="T20" fmla="*/ 2592 w 64000"/>
                <a:gd name="T21" fmla="*/ 0 h 640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550001481 w 64000"/>
                <a:gd name="T34" fmla="*/ 1720535740 h 64000"/>
                <a:gd name="T35" fmla="*/ 50296 w 64000"/>
                <a:gd name="T36" fmla="*/ 26244 h 640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000" h="64000">
                  <a:moveTo>
                    <a:pt x="64000" y="32000"/>
                  </a:moveTo>
                  <a:cubicBezTo>
                    <a:pt x="64000" y="49673"/>
                    <a:pt x="49673" y="64000"/>
                    <a:pt x="32000" y="64000"/>
                  </a:cubicBezTo>
                  <a:cubicBezTo>
                    <a:pt x="14326" y="64000"/>
                    <a:pt x="0" y="49673"/>
                    <a:pt x="0" y="32000"/>
                  </a:cubicBezTo>
                  <a:cubicBezTo>
                    <a:pt x="0" y="14326"/>
                    <a:pt x="14326" y="0"/>
                    <a:pt x="32000" y="0"/>
                  </a:cubicBezTo>
                  <a:cubicBezTo>
                    <a:pt x="49673" y="0"/>
                    <a:pt x="63999" y="14326"/>
                    <a:pt x="63999" y="31999"/>
                  </a:cubicBezTo>
                  <a:lnTo>
                    <a:pt x="64000" y="32000"/>
                  </a:lnTo>
                  <a:cubicBezTo>
                    <a:pt x="64000" y="32000"/>
                    <a:pt x="63999" y="32001"/>
                    <a:pt x="63999" y="32001"/>
                  </a:cubicBezTo>
                  <a:lnTo>
                    <a:pt x="50296" y="32001"/>
                  </a:lnTo>
                  <a:lnTo>
                    <a:pt x="50296" y="31999"/>
                  </a:lnTo>
                  <a:lnTo>
                    <a:pt x="63999" y="31998"/>
                  </a:lnTo>
                  <a:cubicBezTo>
                    <a:pt x="63999" y="31998"/>
                    <a:pt x="64000" y="31999"/>
                    <a:pt x="64000" y="32000"/>
                  </a:cubicBezTo>
                  <a:close/>
                </a:path>
              </a:pathLst>
            </a:custGeom>
            <a:solidFill>
              <a:srgbClr val="99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800"/>
            </a:p>
          </p:txBody>
        </p:sp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25137BD0-889C-4806-B81F-E891919E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1949 w 64000"/>
                <a:gd name="T1" fmla="*/ 0 h 64000"/>
                <a:gd name="T2" fmla="*/ 975 w 64000"/>
                <a:gd name="T3" fmla="*/ 994 h 64000"/>
                <a:gd name="T4" fmla="*/ 0 w 64000"/>
                <a:gd name="T5" fmla="*/ 0 h 64000"/>
                <a:gd name="T6" fmla="*/ 975 w 64000"/>
                <a:gd name="T7" fmla="*/ -994 h 64000"/>
                <a:gd name="T8" fmla="*/ 1949 w 64000"/>
                <a:gd name="T9" fmla="*/ 0 h 64000"/>
                <a:gd name="T10" fmla="*/ 1949 w 64000"/>
                <a:gd name="T11" fmla="*/ 0 h 64000"/>
                <a:gd name="T12" fmla="*/ 1949 w 64000"/>
                <a:gd name="T13" fmla="*/ 0 h 64000"/>
                <a:gd name="T14" fmla="*/ 1525 w 64000"/>
                <a:gd name="T15" fmla="*/ 0 h 64000"/>
                <a:gd name="T16" fmla="*/ 1525 w 64000"/>
                <a:gd name="T17" fmla="*/ 0 h 64000"/>
                <a:gd name="T18" fmla="*/ 1949 w 64000"/>
                <a:gd name="T19" fmla="*/ 0 h 64000"/>
                <a:gd name="T20" fmla="*/ 1949 w 64000"/>
                <a:gd name="T21" fmla="*/ 0 h 640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550001486 w 64000"/>
                <a:gd name="T34" fmla="*/ 1730449264 h 64000"/>
                <a:gd name="T35" fmla="*/ 50077 w 64000"/>
                <a:gd name="T36" fmla="*/ 26412 h 640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000" h="64000">
                  <a:moveTo>
                    <a:pt x="64000" y="32000"/>
                  </a:moveTo>
                  <a:cubicBezTo>
                    <a:pt x="64000" y="49673"/>
                    <a:pt x="49673" y="64000"/>
                    <a:pt x="32000" y="64000"/>
                  </a:cubicBezTo>
                  <a:cubicBezTo>
                    <a:pt x="14326" y="64000"/>
                    <a:pt x="0" y="49673"/>
                    <a:pt x="0" y="32000"/>
                  </a:cubicBezTo>
                  <a:cubicBezTo>
                    <a:pt x="0" y="14326"/>
                    <a:pt x="14326" y="0"/>
                    <a:pt x="32000" y="0"/>
                  </a:cubicBezTo>
                  <a:cubicBezTo>
                    <a:pt x="49673" y="0"/>
                    <a:pt x="63999" y="14326"/>
                    <a:pt x="63999" y="31999"/>
                  </a:cubicBezTo>
                  <a:lnTo>
                    <a:pt x="64000" y="32000"/>
                  </a:lnTo>
                  <a:cubicBezTo>
                    <a:pt x="64000" y="32000"/>
                    <a:pt x="63999" y="32001"/>
                    <a:pt x="63999" y="32001"/>
                  </a:cubicBezTo>
                  <a:lnTo>
                    <a:pt x="50077" y="32001"/>
                  </a:lnTo>
                  <a:lnTo>
                    <a:pt x="50077" y="31999"/>
                  </a:lnTo>
                  <a:lnTo>
                    <a:pt x="63999" y="31998"/>
                  </a:lnTo>
                  <a:cubicBezTo>
                    <a:pt x="63999" y="31998"/>
                    <a:pt x="64000" y="31999"/>
                    <a:pt x="64000" y="32000"/>
                  </a:cubicBez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800"/>
            </a:p>
          </p:txBody>
        </p:sp>
        <p:sp>
          <p:nvSpPr>
            <p:cNvPr id="1034" name="Line 4">
              <a:extLst>
                <a:ext uri="{FF2B5EF4-FFF2-40B4-BE49-F238E27FC236}">
                  <a16:creationId xmlns:a16="http://schemas.microsoft.com/office/drawing/2014/main" id="{D0F5D411-A0A6-43DA-9708-548F9CCED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0"/>
              <a:ext cx="460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80298E07-89C4-4007-BCA0-5FC0ABAEA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6685" y="252414"/>
            <a:ext cx="97493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16A11C04-D5F9-40B5-994D-D6402D18B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5" y="1827213"/>
            <a:ext cx="9749367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845C05B-48D7-4B69-9057-564B5039906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8401"/>
            <a:ext cx="2842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F12C575-5363-4FF3-94BD-D6EC92BBC34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pt-B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5B66788-A1A0-4203-A502-3D11F865B7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842684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5D1829B2-59EE-4899-A103-D01E89E894DF}" type="slidenum">
              <a:rPr lang="en-GB" altLang="pt-BR"/>
              <a:pPr>
                <a:defRPr/>
              </a:pPr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23672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3600" kern="1200">
          <a:solidFill>
            <a:srgbClr val="0066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3600">
          <a:solidFill>
            <a:srgbClr val="006666"/>
          </a:solidFill>
          <a:latin typeface="Arial" panose="020B0604020202020204" pitchFamily="34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3600">
          <a:solidFill>
            <a:srgbClr val="006666"/>
          </a:solidFill>
          <a:latin typeface="Arial" panose="020B0604020202020204" pitchFamily="34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3600">
          <a:solidFill>
            <a:srgbClr val="006666"/>
          </a:solidFill>
          <a:latin typeface="Arial" panose="020B0604020202020204" pitchFamily="34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3600">
          <a:solidFill>
            <a:srgbClr val="006666"/>
          </a:solidFill>
          <a:latin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Times New Roman" panose="02020603050405020304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Times New Roman" panose="02020603050405020304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Times New Roman" panose="02020603050405020304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6666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Times New Roman" panose="02020603050405020304" pitchFamily="18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725"/>
        </a:spcBef>
        <a:spcAft>
          <a:spcPct val="0"/>
        </a:spcAft>
        <a:buClr>
          <a:srgbClr val="006666"/>
        </a:buClr>
        <a:buSzPct val="70000"/>
        <a:buFont typeface="Wingdings" panose="05000000000000000000" pitchFamily="2" charset="2"/>
        <a:buChar char="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102000"/>
        </a:lnSpc>
        <a:spcBef>
          <a:spcPts val="625"/>
        </a:spcBef>
        <a:spcAft>
          <a:spcPct val="0"/>
        </a:spcAft>
        <a:buClr>
          <a:srgbClr val="99CCCC"/>
        </a:buClr>
        <a:buSzPct val="70000"/>
        <a:buFont typeface="Wingdings" panose="05000000000000000000" pitchFamily="2" charset="2"/>
        <a:buChar char="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>
          <a:srgbClr val="006666"/>
        </a:buClr>
        <a:buSzPct val="65000"/>
        <a:buFont typeface="Wingdings" panose="05000000000000000000" pitchFamily="2" charset="2"/>
        <a:buChar char="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102000"/>
        </a:lnSpc>
        <a:spcBef>
          <a:spcPts val="475"/>
        </a:spcBef>
        <a:spcAft>
          <a:spcPct val="0"/>
        </a:spcAft>
        <a:buClr>
          <a:srgbClr val="99CCCC"/>
        </a:buClr>
        <a:buSzPct val="70000"/>
        <a:buFont typeface="Wingdings" panose="05000000000000000000" pitchFamily="2" charset="2"/>
        <a:buChar char="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102000"/>
        </a:lnSpc>
        <a:spcBef>
          <a:spcPts val="475"/>
        </a:spcBef>
        <a:spcAft>
          <a:spcPct val="0"/>
        </a:spcAft>
        <a:buClr>
          <a:srgbClr val="99CCCC"/>
        </a:buClr>
        <a:buSzPct val="60000"/>
        <a:buFont typeface="Wingdings" panose="05000000000000000000" pitchFamily="2" charset="2"/>
        <a:buChar char=""/>
        <a:defRPr sz="1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EBA0-7D3A-48F5-8F18-4E35DC31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JSTL - JSP Standard </a:t>
            </a:r>
            <a:r>
              <a:rPr lang="pt-BR" b="1" dirty="0" err="1"/>
              <a:t>Tag</a:t>
            </a:r>
            <a:r>
              <a:rPr lang="pt-BR" b="1" dirty="0"/>
              <a:t> Library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2A00D6-50A7-445F-AF18-3865FDE22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Biblioteca Padrão de </a:t>
            </a:r>
            <a:r>
              <a:rPr lang="pt-BR" b="1" dirty="0" err="1"/>
              <a:t>Tags</a:t>
            </a:r>
            <a:r>
              <a:rPr lang="pt-BR" b="1" dirty="0"/>
              <a:t> JSP</a:t>
            </a:r>
            <a:endParaRPr lang="pt-BR" dirty="0"/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41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B8733-2D38-41BA-8B3D-83EF2449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b="1" dirty="0"/>
              <a:t>&lt;</a:t>
            </a:r>
            <a:r>
              <a:rPr lang="pt-BR" b="1" dirty="0" err="1"/>
              <a:t>c:forTokens</a:t>
            </a:r>
            <a:r>
              <a:rPr lang="pt-BR" b="1" dirty="0"/>
              <a:t>&gt;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6EFFF-4CF7-46BB-9689-B989B2D46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415" y="1341321"/>
            <a:ext cx="9940764" cy="47293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Quebra uma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string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em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substrings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 de acordo com o delimitador indicado como atributo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Exemplo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Imprime os valores entre dois e cinco.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="c" uri="http://java.sun.com/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 %&gt;</a:t>
            </a:r>
            <a:br>
              <a:rPr kumimoji="0" lang="pt-BR" altLang="pt-BR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="#FFFFFF"&gt;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var="i"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delims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=","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="2,3,4,5"&gt;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="${i}"/&gt;;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Saida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800" dirty="0">
                <a:latin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2;3;4;5;</a:t>
            </a:r>
            <a:endParaRPr kumimoji="0" lang="pt-BR" altLang="pt-BR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5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5067D5B-BA52-427F-8182-E60F41D8F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4"/>
            <a:ext cx="3848100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altLang="pt-BR" dirty="0" err="1"/>
              <a:t>Tags</a:t>
            </a:r>
            <a:r>
              <a:rPr lang="pt-BR" altLang="pt-BR" dirty="0"/>
              <a:t> condicionais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B7212D-2F17-4ED0-B5CB-1AC25A233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8846" y="1609666"/>
            <a:ext cx="9949229" cy="4783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Tag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&lt;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c:if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Equivamente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ao comando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if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Atributo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test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realiza o teste condicional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="c" uri="http://java.sun.com/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/core"%&gt;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="#FFFFFF"&gt; Elementos pares: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var="i"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delims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=","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="2,3,4,5"&gt;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="${i % 2 == 0}"&gt;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="${i}"/&gt;;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Saída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Elementos pares: 2; 4;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Uma falha da biblioteca é a inexistência do complemento do comando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if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 ou seja, o comando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else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(caso se deseje criar fluxos alternativos, deve-se utilizar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&lt;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c:choose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2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7CD26-BAFB-499E-BF3F-B221E39B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 err="1"/>
              <a:t>Tags</a:t>
            </a:r>
            <a:r>
              <a:rPr lang="pt-BR" altLang="pt-BR" dirty="0"/>
              <a:t> condicionais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F8728B-B35F-4619-8A08-7A5486489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6092" y="1042914"/>
            <a:ext cx="10478232" cy="4983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Tag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c:choose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Equivalente ao comando switch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Tags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utilizadas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c:when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&gt;, realiza o teste condicional;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c:otherwise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&gt;, se todos os testes condicionais falharem, ele será utilizado.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="c" uri="http://java.sun.com/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/core"%&gt;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="#FFFFFF"&gt;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var="i"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delims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=","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="2,3,4,5"&gt;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="${i % 2 == 0}"&gt;${i} (par)&lt;/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&gt;${i} (impar)&lt;/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Saída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2 (par) ; 3 (impar) ; 4 (par) ; 5 (impar) ;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0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B3D64-2A7B-4BFE-A121-C2B4BB84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Tags</a:t>
            </a:r>
            <a:r>
              <a:rPr lang="pt-BR" dirty="0"/>
              <a:t> de atribuição e importação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B296BE-E93D-49EB-B914-5BC288CDC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6623" y="1726302"/>
            <a:ext cx="10237178" cy="16670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c:import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Permite importar páginas web do mesmo contexto web, de contextos diferentes e até mesmo de máquinas diferentes.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600" dirty="0"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DC002AD-DDD7-4522-918B-75B6C4643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58220"/>
              </p:ext>
            </p:extLst>
          </p:nvPr>
        </p:nvGraphicFramePr>
        <p:xfrm>
          <a:off x="1536708" y="2813538"/>
          <a:ext cx="8882176" cy="3429000"/>
        </p:xfrm>
        <a:graphic>
          <a:graphicData uri="http://schemas.openxmlformats.org/drawingml/2006/table">
            <a:tbl>
              <a:tblPr/>
              <a:tblGrid>
                <a:gridCol w="2220544">
                  <a:extLst>
                    <a:ext uri="{9D8B030D-6E8A-4147-A177-3AD203B41FA5}">
                      <a16:colId xmlns:a16="http://schemas.microsoft.com/office/drawing/2014/main" val="3249503785"/>
                    </a:ext>
                  </a:extLst>
                </a:gridCol>
                <a:gridCol w="2220544">
                  <a:extLst>
                    <a:ext uri="{9D8B030D-6E8A-4147-A177-3AD203B41FA5}">
                      <a16:colId xmlns:a16="http://schemas.microsoft.com/office/drawing/2014/main" val="2607932703"/>
                    </a:ext>
                  </a:extLst>
                </a:gridCol>
                <a:gridCol w="2220544">
                  <a:extLst>
                    <a:ext uri="{9D8B030D-6E8A-4147-A177-3AD203B41FA5}">
                      <a16:colId xmlns:a16="http://schemas.microsoft.com/office/drawing/2014/main" val="1760968062"/>
                    </a:ext>
                  </a:extLst>
                </a:gridCol>
                <a:gridCol w="2220544">
                  <a:extLst>
                    <a:ext uri="{9D8B030D-6E8A-4147-A177-3AD203B41FA5}">
                      <a16:colId xmlns:a16="http://schemas.microsoft.com/office/drawing/2014/main" val="152317921"/>
                    </a:ext>
                  </a:extLst>
                </a:gridCol>
              </a:tblGrid>
              <a:tr h="77118"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solidFill>
                            <a:schemeClr val="tx1"/>
                          </a:solidFill>
                          <a:effectLst/>
                        </a:rPr>
                        <a:t>Atributo</a:t>
                      </a:r>
                      <a:endParaRPr lang="pt-BR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dirty="0">
                          <a:solidFill>
                            <a:schemeClr val="tx1"/>
                          </a:solidFill>
                          <a:effectLst/>
                        </a:rPr>
                        <a:t>Requerido?</a:t>
                      </a:r>
                      <a:endParaRPr lang="pt-BR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pt-BR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8992"/>
                  </a:ext>
                </a:extLst>
              </a:tr>
              <a:tr h="154236"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URL a ser importada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Sim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Nenhum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28364"/>
                  </a:ext>
                </a:extLst>
              </a:tr>
              <a:tr h="231353"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context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"/" seguido do nome da aplicação web local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Contexto corrente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391892"/>
                  </a:ext>
                </a:extLst>
              </a:tr>
              <a:tr h="385589"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>
                          <a:solidFill>
                            <a:schemeClr val="tx1"/>
                          </a:solidFill>
                          <a:effectLst/>
                        </a:rPr>
                        <a:t>Nome do atributo onde será armazenado o conteúdo da página importada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>
                          <a:solidFill>
                            <a:schemeClr val="tx1"/>
                          </a:solidFill>
                          <a:effectLst/>
                        </a:rPr>
                        <a:t>Nenhum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238277"/>
                  </a:ext>
                </a:extLst>
              </a:tr>
              <a:tr h="616942"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scope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Escopo do atributo onde será armazenado o conteúdo da página importada</a:t>
                      </a:r>
                    </a:p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Pode ser: page, request, session, application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err="1">
                          <a:solidFill>
                            <a:schemeClr val="tx1"/>
                          </a:solidFill>
                          <a:effectLst/>
                        </a:rPr>
                        <a:t>page</a:t>
                      </a:r>
                      <a:endParaRPr lang="pt-BR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10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17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0B6C-4384-4225-B42D-DF4D0363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de atribuição e importação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13DAA-A869-4E6F-9C33-128E4440A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5030" y="2148273"/>
            <a:ext cx="10658209" cy="37060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Exemplo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Nesse exemplo, a variável 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title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 é criada com o valor 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Welcome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Page 1" com escopo 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request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Em seguida, a página 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header.jsp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 é carregada, e seu conteúdo é armazenado na variável 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headerText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Finalmente, imprimimos o conteúdo da variável 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title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 e da variável "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headerText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</a:b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="c" uri="http://java.sun.com/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 %&gt;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var="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Page 1"/&gt;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c:import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var="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headerText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header.jsp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&gt;Minha página:${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&gt;Texto importado:${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headerText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3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8FD6F06-94BF-4524-AFA5-C1887FF7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6187"/>
            <a:ext cx="74027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Tags</a:t>
            </a:r>
            <a:r>
              <a:rPr lang="pt-BR" altLang="pt-BR" dirty="0"/>
              <a:t> de atribuição e importação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38056D-2DDC-443D-88FF-278345263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1423" y="1767608"/>
            <a:ext cx="6716920" cy="12669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440" tIns="6348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&lt;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c:set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&gt;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Permite a atribuir valores a variáveis em um determinado escopo.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E671772-F492-44FE-94B3-0F2CB08B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55747"/>
              </p:ext>
            </p:extLst>
          </p:nvPr>
        </p:nvGraphicFramePr>
        <p:xfrm>
          <a:off x="1557557" y="2911470"/>
          <a:ext cx="9213020" cy="2346960"/>
        </p:xfrm>
        <a:graphic>
          <a:graphicData uri="http://schemas.openxmlformats.org/drawingml/2006/table">
            <a:tbl>
              <a:tblPr/>
              <a:tblGrid>
                <a:gridCol w="2303255">
                  <a:extLst>
                    <a:ext uri="{9D8B030D-6E8A-4147-A177-3AD203B41FA5}">
                      <a16:colId xmlns:a16="http://schemas.microsoft.com/office/drawing/2014/main" val="2478088156"/>
                    </a:ext>
                  </a:extLst>
                </a:gridCol>
                <a:gridCol w="2303255">
                  <a:extLst>
                    <a:ext uri="{9D8B030D-6E8A-4147-A177-3AD203B41FA5}">
                      <a16:colId xmlns:a16="http://schemas.microsoft.com/office/drawing/2014/main" val="3056413821"/>
                    </a:ext>
                  </a:extLst>
                </a:gridCol>
                <a:gridCol w="2303255">
                  <a:extLst>
                    <a:ext uri="{9D8B030D-6E8A-4147-A177-3AD203B41FA5}">
                      <a16:colId xmlns:a16="http://schemas.microsoft.com/office/drawing/2014/main" val="3651748078"/>
                    </a:ext>
                  </a:extLst>
                </a:gridCol>
                <a:gridCol w="2303255">
                  <a:extLst>
                    <a:ext uri="{9D8B030D-6E8A-4147-A177-3AD203B41FA5}">
                      <a16:colId xmlns:a16="http://schemas.microsoft.com/office/drawing/2014/main" val="3569628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chemeClr val="tx1"/>
                          </a:solidFill>
                          <a:effectLst/>
                        </a:rPr>
                        <a:t>Atributo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chemeClr val="tx1"/>
                          </a:solidFill>
                          <a:effectLst/>
                        </a:rPr>
                        <a:t>Requerido?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780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Expressão a ser processada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Nenhum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445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Nome do atributo onde será armazenado o resultado do processamento do atributo "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Nenhum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41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scope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Escopo do atributo.</a:t>
                      </a:r>
                    </a:p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Pode ser: page, request, session, application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page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4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9FC13-1CE8-42A6-97A9-2F4BF9BE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F59EF-F99A-4EFA-B01B-DA78E7F30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4432" y="1655833"/>
            <a:ext cx="9749367" cy="46909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Nesse exemplo, a variável 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title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 é criada com o valor 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Welcome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Page 1" com escopo 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request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Em seguida, a página 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header.jsp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 é carregada, e seu conteúdo é armazenado na variável 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headerText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Finalmente, imprimimos o conteúdo da variável 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title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 e da variável 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headerText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</a:b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="c" uri="http://java.sun.com/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 %&gt;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var="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Page 1"/&gt;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c:import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var="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headerText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header.jsp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&gt;Minha página:${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&gt;Texto importado:${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headerText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7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EC82C-269D-4CB4-83B8-1BF2BF01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24B733-D917-4FF1-881A-C7C6B36D1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6685" y="1827213"/>
            <a:ext cx="9867084" cy="4113212"/>
          </a:xfrm>
        </p:spPr>
        <p:txBody>
          <a:bodyPr/>
          <a:lstStyle/>
          <a:p>
            <a:pPr lvl="0"/>
            <a:r>
              <a:rPr lang="pt-BR" altLang="pt-BR" sz="2000" dirty="0"/>
              <a:t> Arquivo "</a:t>
            </a:r>
            <a:r>
              <a:rPr lang="pt-BR" altLang="pt-BR" sz="2000" dirty="0" err="1"/>
              <a:t>header.jsp</a:t>
            </a:r>
            <a:r>
              <a:rPr lang="pt-BR" altLang="pt-BR" sz="2000" dirty="0"/>
              <a:t>"</a:t>
            </a:r>
          </a:p>
          <a:p>
            <a:pPr marL="0" lvl="0" indent="0">
              <a:buNone/>
            </a:pPr>
            <a:r>
              <a:rPr lang="pt-BR" altLang="pt-BR" sz="2000" dirty="0"/>
              <a:t>&lt;%@ </a:t>
            </a:r>
            <a:r>
              <a:rPr lang="pt-BR" altLang="pt-BR" sz="2000" dirty="0" err="1"/>
              <a:t>taglib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prefix</a:t>
            </a:r>
            <a:r>
              <a:rPr lang="pt-BR" altLang="pt-BR" sz="2000" dirty="0"/>
              <a:t>="c" uri="http://java.sun.com/</a:t>
            </a:r>
            <a:r>
              <a:rPr lang="pt-BR" altLang="pt-BR" sz="2000" dirty="0" err="1"/>
              <a:t>jstl</a:t>
            </a:r>
            <a:r>
              <a:rPr lang="pt-BR" altLang="pt-BR" sz="2000" dirty="0"/>
              <a:t>/core" %&gt; </a:t>
            </a:r>
          </a:p>
          <a:p>
            <a:pPr marL="0" lvl="0" indent="0">
              <a:buNone/>
            </a:pPr>
            <a:r>
              <a:rPr lang="pt-BR" altLang="pt-BR" sz="2000" dirty="0"/>
              <a:t>   #${</a:t>
            </a:r>
            <a:r>
              <a:rPr lang="pt-BR" altLang="pt-BR" sz="2000" dirty="0" err="1"/>
              <a:t>title</a:t>
            </a:r>
            <a:r>
              <a:rPr lang="pt-BR" altLang="pt-BR" sz="2000" dirty="0"/>
              <a:t>}#</a:t>
            </a:r>
          </a:p>
          <a:p>
            <a:pPr marL="0" lvl="0" indent="0">
              <a:buNone/>
            </a:pPr>
            <a:endParaRPr lang="pt-BR" altLang="pt-BR" sz="2000" dirty="0"/>
          </a:p>
          <a:p>
            <a:pPr lvl="0"/>
            <a:r>
              <a:rPr lang="pt-BR" altLang="pt-BR" sz="2000" dirty="0"/>
              <a:t> Saída</a:t>
            </a:r>
          </a:p>
          <a:p>
            <a:pPr marL="0" lvl="0" indent="0"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Minha página: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Page 1 Texto importado: #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Page 1# </a:t>
            </a:r>
          </a:p>
        </p:txBody>
      </p:sp>
    </p:spTree>
    <p:extLst>
      <p:ext uri="{BB962C8B-B14F-4D97-AF65-F5344CB8AC3E}">
        <p14:creationId xmlns:p14="http://schemas.microsoft.com/office/powerpoint/2010/main" val="402774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B2FA-7600-457C-8EB9-D9D817C5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Acessando objetos Java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931352-DF7D-4D32-96DC-9F2DA9D46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509" y="1855886"/>
            <a:ext cx="10327544" cy="42908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Os exemplos anteriores se detiveram em apresentar apenas as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tags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JSTL básicas. Vamos agora mostrar alguns exemplos mais elaborados utilizando objetos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Exemplo 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Acessando uma coleção de objetos Java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Seja a classe Java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ColecaoDeNomes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600" dirty="0">
              <a:latin typeface="Verdana" panose="020B0604030504040204" pitchFamily="34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java.io.*;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ColecaoDeNomes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nomes = new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ColecaoDeNomes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nomes.add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("Maria");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nomes.add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("Zeca");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nomes.add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("Carlos");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getNomes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nomes; }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1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70E48-D5A9-4406-80D6-DCA6BC07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064C2-DB3E-4988-B0CF-61C579B6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Queremos iterar a coleção de nomes existente dentro da classe </a:t>
            </a:r>
            <a:r>
              <a:rPr lang="pt-BR" dirty="0" err="1"/>
              <a:t>ColecaoDeNomes</a:t>
            </a:r>
            <a:r>
              <a:rPr lang="pt-BR" dirty="0"/>
              <a:t> (veja o exemplo abaixo)</a:t>
            </a:r>
          </a:p>
          <a:p>
            <a:pPr lvl="1"/>
            <a:r>
              <a:rPr lang="pt-BR" dirty="0"/>
              <a:t>Observe que o objeto da classe </a:t>
            </a:r>
            <a:r>
              <a:rPr lang="pt-BR" dirty="0" err="1"/>
              <a:t>ColecaoDeNomes</a:t>
            </a:r>
            <a:r>
              <a:rPr lang="pt-BR" dirty="0"/>
              <a:t> foi instanciado utilizando 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b="1" dirty="0"/>
              <a:t>&lt;</a:t>
            </a:r>
            <a:r>
              <a:rPr lang="pt-BR" b="1" dirty="0" err="1"/>
              <a:t>jsp:useBean</a:t>
            </a:r>
            <a:r>
              <a:rPr lang="pt-BR" b="1" dirty="0"/>
              <a:t>&gt;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Além disso, o nome da instância criada é "</a:t>
            </a:r>
            <a:r>
              <a:rPr lang="pt-BR" dirty="0" err="1"/>
              <a:t>colecao</a:t>
            </a:r>
            <a:r>
              <a:rPr lang="pt-BR" dirty="0"/>
              <a:t>".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Note que o atributo </a:t>
            </a:r>
            <a:r>
              <a:rPr lang="pt-BR" b="1" dirty="0" err="1"/>
              <a:t>items</a:t>
            </a:r>
            <a:r>
              <a:rPr lang="pt-BR" dirty="0"/>
              <a:t> da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b="1" dirty="0"/>
              <a:t>&lt;</a:t>
            </a:r>
            <a:r>
              <a:rPr lang="pt-BR" b="1" dirty="0" err="1"/>
              <a:t>c:forEach</a:t>
            </a:r>
            <a:r>
              <a:rPr lang="pt-BR" b="1" dirty="0"/>
              <a:t>&gt;</a:t>
            </a:r>
            <a:r>
              <a:rPr lang="pt-BR" dirty="0"/>
              <a:t> faz referência à instância criada (batizada como "</a:t>
            </a:r>
            <a:r>
              <a:rPr lang="pt-BR" dirty="0" err="1"/>
              <a:t>colecao</a:t>
            </a:r>
            <a:r>
              <a:rPr lang="pt-BR" dirty="0"/>
              <a:t>").</a:t>
            </a:r>
          </a:p>
          <a:p>
            <a:pPr lvl="1"/>
            <a:r>
              <a:rPr lang="pt-BR" dirty="0"/>
              <a:t>Os objetos existentes dentro da coleção nomes (</a:t>
            </a:r>
            <a:r>
              <a:rPr lang="pt-BR" dirty="0" err="1"/>
              <a:t>java.util.Collection</a:t>
            </a:r>
            <a:r>
              <a:rPr lang="pt-BR" dirty="0"/>
              <a:t>) dentro da classe </a:t>
            </a:r>
            <a:r>
              <a:rPr lang="pt-BR" dirty="0" err="1"/>
              <a:t>ColecaoDeNomes</a:t>
            </a:r>
            <a:r>
              <a:rPr lang="pt-BR" dirty="0"/>
              <a:t> está sendo acessado da seguinte forma: ${</a:t>
            </a:r>
            <a:r>
              <a:rPr lang="pt-BR" dirty="0" err="1"/>
              <a:t>colecao.nomes</a:t>
            </a:r>
            <a:r>
              <a:rPr lang="pt-BR" dirty="0"/>
              <a:t>}</a:t>
            </a:r>
          </a:p>
          <a:p>
            <a:pPr lvl="2"/>
            <a:r>
              <a:rPr lang="pt-BR" dirty="0"/>
              <a:t>${</a:t>
            </a:r>
            <a:r>
              <a:rPr lang="pt-BR" b="1" dirty="0" err="1"/>
              <a:t>colecao</a:t>
            </a:r>
            <a:r>
              <a:rPr lang="pt-BR" dirty="0" err="1"/>
              <a:t>.nomes</a:t>
            </a:r>
            <a:r>
              <a:rPr lang="pt-BR" dirty="0"/>
              <a:t>}: </a:t>
            </a:r>
            <a:r>
              <a:rPr lang="pt-BR" dirty="0" err="1"/>
              <a:t>colecao</a:t>
            </a:r>
            <a:r>
              <a:rPr lang="pt-BR" dirty="0"/>
              <a:t> é o nome da instância da classe </a:t>
            </a:r>
            <a:r>
              <a:rPr lang="pt-BR" dirty="0" err="1"/>
              <a:t>ColecaoDeNomes</a:t>
            </a:r>
            <a:r>
              <a:rPr lang="pt-BR" dirty="0"/>
              <a:t> recém criada</a:t>
            </a:r>
          </a:p>
          <a:p>
            <a:pPr lvl="2"/>
            <a:r>
              <a:rPr lang="pt-BR" dirty="0"/>
              <a:t>${</a:t>
            </a:r>
            <a:r>
              <a:rPr lang="pt-BR" dirty="0" err="1"/>
              <a:t>colecao.</a:t>
            </a:r>
            <a:r>
              <a:rPr lang="pt-BR" b="1" dirty="0" err="1"/>
              <a:t>nomes</a:t>
            </a:r>
            <a:r>
              <a:rPr lang="pt-BR" dirty="0"/>
              <a:t>}: nomes faz referência ao nome do método </a:t>
            </a:r>
            <a:r>
              <a:rPr lang="pt-BR" dirty="0" err="1"/>
              <a:t>getNomes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22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EAED3-6034-4D42-8F0D-179573EA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JSTL - JSP Standard </a:t>
            </a:r>
            <a:r>
              <a:rPr lang="pt-BR" b="1" dirty="0" err="1"/>
              <a:t>Tag</a:t>
            </a:r>
            <a:r>
              <a:rPr lang="pt-BR" b="1" dirty="0"/>
              <a:t> Library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27FBE-EBEC-4D6D-964F-0AF03C31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Qual o problema?</a:t>
            </a:r>
            <a:endParaRPr lang="pt-BR" dirty="0"/>
          </a:p>
          <a:p>
            <a:pPr lvl="1"/>
            <a:r>
              <a:rPr lang="pt-BR" dirty="0"/>
              <a:t>Dificuldade de </a:t>
            </a:r>
            <a:r>
              <a:rPr lang="pt-BR" dirty="0" err="1"/>
              <a:t>contruir</a:t>
            </a:r>
            <a:r>
              <a:rPr lang="pt-BR" dirty="0"/>
              <a:t> páginas </a:t>
            </a:r>
            <a:r>
              <a:rPr lang="pt-BR" dirty="0" err="1"/>
              <a:t>JSPs</a:t>
            </a:r>
            <a:r>
              <a:rPr lang="pt-BR" dirty="0"/>
              <a:t> bem organizadas internamente;</a:t>
            </a:r>
          </a:p>
          <a:p>
            <a:pPr lvl="1"/>
            <a:r>
              <a:rPr lang="pt-BR" dirty="0"/>
              <a:t>Páginas </a:t>
            </a:r>
            <a:r>
              <a:rPr lang="pt-BR" dirty="0" err="1"/>
              <a:t>JSPs</a:t>
            </a:r>
            <a:r>
              <a:rPr lang="pt-BR" dirty="0"/>
              <a:t> com muito código Java;</a:t>
            </a:r>
          </a:p>
          <a:p>
            <a:pPr lvl="1"/>
            <a:r>
              <a:rPr lang="pt-BR" dirty="0"/>
              <a:t>Web designers não sabem programar em Java;</a:t>
            </a:r>
          </a:p>
          <a:p>
            <a:pPr lvl="1"/>
            <a:r>
              <a:rPr lang="pt-BR" dirty="0"/>
              <a:t>Problemas na interação entre desenvolvedores e web designers.</a:t>
            </a:r>
          </a:p>
          <a:p>
            <a:r>
              <a:rPr lang="pt-BR" b="1" dirty="0"/>
              <a:t>O que queremos?</a:t>
            </a:r>
            <a:endParaRPr lang="pt-BR" dirty="0"/>
          </a:p>
          <a:p>
            <a:pPr lvl="1"/>
            <a:r>
              <a:rPr lang="pt-BR" dirty="0"/>
              <a:t>Criar páginas dinâmicas bastante complexas sem escrever código Java dentro delas;</a:t>
            </a:r>
          </a:p>
          <a:p>
            <a:pPr lvl="1"/>
            <a:r>
              <a:rPr lang="pt-BR" dirty="0"/>
              <a:t>Fornecer </a:t>
            </a:r>
            <a:r>
              <a:rPr lang="pt-BR" dirty="0" err="1"/>
              <a:t>tags</a:t>
            </a:r>
            <a:r>
              <a:rPr lang="pt-BR" dirty="0"/>
              <a:t> que tornem fáceis tarefas que exigiriam várias linhas de código Java, como formatação de números e datas seguindo configurações regionais do usuário;</a:t>
            </a:r>
          </a:p>
          <a:p>
            <a:pPr lvl="1"/>
            <a:r>
              <a:rPr lang="pt-BR" dirty="0"/>
              <a:t>Facilitar a interação entre desenvolvedores e web designers.</a:t>
            </a:r>
          </a:p>
          <a:p>
            <a:r>
              <a:rPr lang="pt-BR" b="1" dirty="0"/>
              <a:t>Qual a solução?</a:t>
            </a:r>
            <a:endParaRPr lang="pt-BR" dirty="0"/>
          </a:p>
          <a:p>
            <a:pPr lvl="1"/>
            <a:r>
              <a:rPr lang="pt-BR" i="1" dirty="0"/>
              <a:t>Utilizar JSTL.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3E76-00BB-4363-8CC2-E3256270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6A7006-E7CA-4B78-A5CF-D019E6E99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7784" y="1769717"/>
            <a:ext cx="9352816" cy="36444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="c" uri="http://java.sun.com/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 %&gt;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="#FFFFFF"&gt;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colecao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teste.ColecaoDeNomes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var="nome"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colecao.nomes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&gt;${nome}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Saída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Maria Zeca Carlos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F929-213F-4D52-9CCB-7ADF3C1D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JSTL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18E3F-A335-445F-A6F5-C32DABC1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JSTL consiste em uma coleção de bibliotecas, tendo cada uma um propósito bem definido, que permitem escrever páginas </a:t>
            </a:r>
            <a:r>
              <a:rPr lang="pt-BR" dirty="0" err="1"/>
              <a:t>JSPs</a:t>
            </a:r>
            <a:r>
              <a:rPr lang="pt-BR" dirty="0"/>
              <a:t> sem código Java, aumentando assim a legibilidade do código e a interação entre desenvolvedores e web designers.</a:t>
            </a:r>
          </a:p>
          <a:p>
            <a:r>
              <a:rPr lang="pt-BR" dirty="0"/>
              <a:t>Uma página JSTL é uma página JSP contendo um conjunto de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JSTLs</a:t>
            </a:r>
            <a:r>
              <a:rPr lang="pt-BR" dirty="0"/>
              <a:t>.</a:t>
            </a:r>
          </a:p>
          <a:p>
            <a:r>
              <a:rPr lang="pt-BR" dirty="0"/>
              <a:t>Cada </a:t>
            </a:r>
            <a:r>
              <a:rPr lang="pt-BR" dirty="0" err="1"/>
              <a:t>tag</a:t>
            </a:r>
            <a:r>
              <a:rPr lang="pt-BR" dirty="0"/>
              <a:t> realiza um determinado tipo de processamento (equivalente a código Java dentro de JSP).</a:t>
            </a:r>
          </a:p>
          <a:p>
            <a:r>
              <a:rPr lang="pt-BR" dirty="0"/>
              <a:t>Cada </a:t>
            </a:r>
            <a:r>
              <a:rPr lang="pt-BR" dirty="0" err="1"/>
              <a:t>tag</a:t>
            </a:r>
            <a:r>
              <a:rPr lang="pt-BR" dirty="0"/>
              <a:t> JSTL, faz parte uma biblioteca JSTL.</a:t>
            </a:r>
          </a:p>
          <a:p>
            <a:r>
              <a:rPr lang="pt-BR" dirty="0"/>
              <a:t>Uma página JSTL pode utilizar várias bibliotecas </a:t>
            </a:r>
            <a:r>
              <a:rPr lang="pt-BR" dirty="0" err="1"/>
              <a:t>JSTLs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7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9FB0A-6284-48FF-AD68-F6633C35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página JSTL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2BFA94-EEAF-4C6A-90C8-9A9E92936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0922" y="2023863"/>
            <a:ext cx="10218127" cy="3367488"/>
          </a:xfrm>
          <a:prstGeom prst="rect">
            <a:avLst/>
          </a:prstGeom>
          <a:solidFill>
            <a:srgbClr val="1D1F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uri="http://java.sun.com/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="#FFFFFF"&gt;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jsp:useBean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id="agora"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Versão Curta: 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="${agora}" 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Versão Longa: &lt;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="${agora}"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="full"/&gt;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4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68283-2454-461D-B755-25A0CD23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página JSTL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3EA42-793C-4B0A-A62F-6D0BED14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84" y="1825625"/>
            <a:ext cx="10964007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pt-BR" dirty="0"/>
              <a:t>O exemplo apresenta a data atual em dois formatos: um curto e outro longo.</a:t>
            </a:r>
          </a:p>
          <a:p>
            <a:pPr>
              <a:lnSpc>
                <a:spcPct val="120000"/>
              </a:lnSpc>
            </a:pPr>
            <a:r>
              <a:rPr lang="pt-BR" dirty="0"/>
              <a:t>Observe que não existe nenhum código Java.</a:t>
            </a:r>
          </a:p>
          <a:p>
            <a:pPr>
              <a:lnSpc>
                <a:spcPct val="120000"/>
              </a:lnSpc>
            </a:pPr>
            <a:r>
              <a:rPr lang="pt-BR" dirty="0"/>
              <a:t>Na primeira linha, temos o seguinte: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1" dirty="0"/>
              <a:t>	&lt;%@ </a:t>
            </a:r>
            <a:r>
              <a:rPr lang="pt-BR" b="1" dirty="0" err="1"/>
              <a:t>taglib</a:t>
            </a:r>
            <a:r>
              <a:rPr lang="pt-BR" b="1" dirty="0"/>
              <a:t> </a:t>
            </a:r>
            <a:r>
              <a:rPr lang="pt-BR" b="1" dirty="0" err="1"/>
              <a:t>prefix</a:t>
            </a:r>
            <a:r>
              <a:rPr lang="pt-BR" b="1" dirty="0"/>
              <a:t>="</a:t>
            </a:r>
            <a:r>
              <a:rPr lang="pt-BR" b="1" dirty="0" err="1"/>
              <a:t>fmt</a:t>
            </a:r>
            <a:r>
              <a:rPr lang="pt-BR" b="1" dirty="0"/>
              <a:t>" uri="http://java.sun.com/</a:t>
            </a:r>
            <a:r>
              <a:rPr lang="pt-BR" b="1" dirty="0" err="1"/>
              <a:t>jsp</a:t>
            </a:r>
            <a:r>
              <a:rPr lang="pt-BR" b="1" dirty="0"/>
              <a:t>/</a:t>
            </a:r>
            <a:r>
              <a:rPr lang="pt-BR" b="1" dirty="0" err="1"/>
              <a:t>jstl</a:t>
            </a:r>
            <a:r>
              <a:rPr lang="pt-BR" b="1" dirty="0"/>
              <a:t>/</a:t>
            </a:r>
            <a:r>
              <a:rPr lang="pt-BR" b="1" dirty="0" err="1"/>
              <a:t>fmt</a:t>
            </a:r>
            <a:r>
              <a:rPr lang="pt-BR" b="1" dirty="0"/>
              <a:t>" %&gt;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Essa declaração informa ao compilador de </a:t>
            </a:r>
            <a:r>
              <a:rPr lang="pt-BR" dirty="0" err="1"/>
              <a:t>JSPs</a:t>
            </a:r>
            <a:r>
              <a:rPr lang="pt-BR" dirty="0"/>
              <a:t> utiliza um biblioteca de </a:t>
            </a:r>
            <a:r>
              <a:rPr lang="pt-BR" dirty="0" err="1"/>
              <a:t>tags</a:t>
            </a:r>
            <a:r>
              <a:rPr lang="pt-BR" dirty="0"/>
              <a:t>, cujos </a:t>
            </a:r>
            <a:r>
              <a:rPr lang="pt-BR" dirty="0" err="1"/>
              <a:t>tags</a:t>
            </a:r>
            <a:r>
              <a:rPr lang="pt-BR" dirty="0"/>
              <a:t> serão reconhecidos pelo prefixo "</a:t>
            </a:r>
            <a:r>
              <a:rPr lang="pt-BR" dirty="0" err="1"/>
              <a:t>fmt</a:t>
            </a:r>
            <a:r>
              <a:rPr lang="pt-BR" dirty="0"/>
              <a:t>", de modo a evitar possíveis conflitos com </a:t>
            </a:r>
            <a:r>
              <a:rPr lang="pt-BR" dirty="0" err="1"/>
              <a:t>tags</a:t>
            </a:r>
            <a:r>
              <a:rPr lang="pt-BR" dirty="0"/>
              <a:t> de mesmo nome de outras bibliotecas.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A biblioteca de </a:t>
            </a:r>
            <a:r>
              <a:rPr lang="pt-BR" dirty="0" err="1"/>
              <a:t>tags</a:t>
            </a:r>
            <a:r>
              <a:rPr lang="pt-BR" dirty="0"/>
              <a:t> é identificada pelo atributo uri.</a:t>
            </a:r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padrão </a:t>
            </a:r>
            <a:r>
              <a:rPr lang="pt-BR" b="1" dirty="0"/>
              <a:t>&lt;</a:t>
            </a:r>
            <a:r>
              <a:rPr lang="pt-BR" b="1" dirty="0" err="1"/>
              <a:t>jsp:useBean</a:t>
            </a:r>
            <a:r>
              <a:rPr lang="pt-BR" b="1" dirty="0"/>
              <a:t>&gt; </a:t>
            </a:r>
            <a:r>
              <a:rPr lang="pt-BR" dirty="0"/>
              <a:t>é utilizada para instanciar um objeto </a:t>
            </a:r>
            <a:r>
              <a:rPr lang="pt-BR" dirty="0" err="1"/>
              <a:t>java.util.Date</a:t>
            </a:r>
            <a:r>
              <a:rPr lang="pt-BR" dirty="0"/>
              <a:t> (inicializado por padrão com a data e hora atuais do sistema)</a:t>
            </a:r>
          </a:p>
          <a:p>
            <a:pPr>
              <a:lnSpc>
                <a:spcPct val="120000"/>
              </a:lnSpc>
            </a:pPr>
            <a:r>
              <a:rPr lang="pt-BR" dirty="0"/>
              <a:t>A variável </a:t>
            </a:r>
            <a:r>
              <a:rPr lang="pt-BR" b="1" dirty="0"/>
              <a:t>agora</a:t>
            </a:r>
            <a:r>
              <a:rPr lang="pt-BR" dirty="0"/>
              <a:t>, criada pelo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jsp:useBean</a:t>
            </a:r>
            <a:r>
              <a:rPr lang="pt-BR" b="1" dirty="0"/>
              <a:t>&gt;</a:t>
            </a:r>
            <a:r>
              <a:rPr lang="pt-BR" dirty="0"/>
              <a:t>, é depois referenciada dentro do atributo </a:t>
            </a:r>
            <a:r>
              <a:rPr lang="pt-BR" dirty="0" err="1"/>
              <a:t>value</a:t>
            </a:r>
            <a:r>
              <a:rPr lang="pt-BR" dirty="0"/>
              <a:t> dos </a:t>
            </a: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dirty="0" err="1"/>
              <a:t>fmt:formatDate</a:t>
            </a:r>
            <a:r>
              <a:rPr lang="pt-BR" dirty="0"/>
              <a:t>&gt;, que aparece duas vezes na página.</a:t>
            </a:r>
          </a:p>
          <a:p>
            <a:pPr>
              <a:lnSpc>
                <a:spcPct val="120000"/>
              </a:lnSpc>
            </a:pPr>
            <a:r>
              <a:rPr lang="pt-BR" dirty="0"/>
              <a:t>Observe que o atributo </a:t>
            </a:r>
            <a:r>
              <a:rPr lang="pt-BR" dirty="0" err="1"/>
              <a:t>dateStyle</a:t>
            </a:r>
            <a:r>
              <a:rPr lang="pt-BR" dirty="0"/>
              <a:t> do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fmt:formatDate</a:t>
            </a:r>
            <a:r>
              <a:rPr lang="pt-BR" dirty="0"/>
              <a:t>&gt; define se será utilizado um formato resumido da data ou um formato longo.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Versão Curta: 25/07/2022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Versão Longa: Segunda-feira, 25 de Julho de 2022</a:t>
            </a:r>
          </a:p>
        </p:txBody>
      </p:sp>
    </p:spTree>
    <p:extLst>
      <p:ext uri="{BB962C8B-B14F-4D97-AF65-F5344CB8AC3E}">
        <p14:creationId xmlns:p14="http://schemas.microsoft.com/office/powerpoint/2010/main" val="173673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A0EC9-3514-4C48-AB44-D2D724A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EL - Expression </a:t>
            </a:r>
            <a:r>
              <a:rPr lang="pt-BR" b="1" dirty="0" err="1"/>
              <a:t>Language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4D296-445E-4AE3-9C56-F71C1384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valor de qualquer expressão pode ser acessado da seguinte forma: </a:t>
            </a:r>
            <a:r>
              <a:rPr lang="pt-BR" b="1" dirty="0"/>
              <a:t>${expressão}</a:t>
            </a:r>
          </a:p>
          <a:p>
            <a:r>
              <a:rPr lang="pt-BR" dirty="0"/>
              <a:t>Exemplo</a:t>
            </a:r>
          </a:p>
          <a:p>
            <a:endParaRPr lang="pt-BR" dirty="0"/>
          </a:p>
        </p:txBody>
      </p:sp>
      <p:pic>
        <p:nvPicPr>
          <p:cNvPr id="3074" name="Picture 2" descr="http://www.dsc.ufcg.edu.br/~jacques/cursos/daca/html/jstl/images/el.GIF">
            <a:extLst>
              <a:ext uri="{FF2B5EF4-FFF2-40B4-BE49-F238E27FC236}">
                <a16:creationId xmlns:a16="http://schemas.microsoft.com/office/drawing/2014/main" id="{B8BA0615-81EC-4054-B0FD-C90BE7EC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97" y="3348487"/>
            <a:ext cx="1514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5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2D14C-BE98-4DEB-858E-CFFFE088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Outros exemplos</a:t>
            </a:r>
          </a:p>
        </p:txBody>
      </p:sp>
      <p:sp>
        <p:nvSpPr>
          <p:cNvPr id="5" name="AutoShape 2" descr="blob:chrome-extension://fccdiabakoglkihagkjmaomipdeegbpk/32ab68e0-3248-4cf3-807d-4b16a4b0f4ca">
            <a:extLst>
              <a:ext uri="{FF2B5EF4-FFF2-40B4-BE49-F238E27FC236}">
                <a16:creationId xmlns:a16="http://schemas.microsoft.com/office/drawing/2014/main" id="{A84ED51A-06E8-4D03-8759-3C60ACD1FD16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B1FEF5-F908-4EE4-A2E0-F3B57D59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1827213"/>
            <a:ext cx="10515600" cy="30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2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39949-4172-4A53-8A7B-85C6DF6E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Bibliotecas padrão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337B0-2887-4087-8C77-1FDB08B5E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8E5090-E230-4437-B6E9-70D64B8D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58" y="1827213"/>
            <a:ext cx="10535296" cy="25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566ED-4769-460B-85E9-DF05C692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Tags</a:t>
            </a:r>
            <a:r>
              <a:rPr lang="pt-BR" dirty="0"/>
              <a:t> básicas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9208C4-B51A-463A-995C-5E0058729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5222" y="1494250"/>
            <a:ext cx="10618177" cy="5014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Tags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Iteração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A biblioteca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core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do JSTL fornece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tags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para executar trechos repetidamente, de maneira similar aos comandos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for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e 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while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da linguagem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Tag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&lt;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</a:rPr>
              <a:t>c:forEach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Permite realizar um loop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Exemplo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Imprime os valores entre dois e cinco.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400" b="1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="c" uri="http://java.sun.com/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/core" %&gt;</a:t>
            </a:r>
            <a:b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="#FFFFFF"&gt; </a:t>
            </a:r>
          </a:p>
          <a:p>
            <a:pPr marL="1371600" lvl="3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var="i"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="5"&gt;</a:t>
            </a:r>
            <a:b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="${i}"/&gt;;</a:t>
            </a:r>
            <a:b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71600" lvl="3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Saída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2;3;4;5;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3747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840</Words>
  <Application>Microsoft Office PowerPoint</Application>
  <PresentationFormat>Widescreen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Wingdings</vt:lpstr>
      <vt:lpstr>Design padrão</vt:lpstr>
      <vt:lpstr>JSTL - JSP Standard Tag Library </vt:lpstr>
      <vt:lpstr>JSTL - JSP Standard Tag Library</vt:lpstr>
      <vt:lpstr>JSTL</vt:lpstr>
      <vt:lpstr>Exemplo de uma página JSTL</vt:lpstr>
      <vt:lpstr>Exemplo de uma página JSTL</vt:lpstr>
      <vt:lpstr>EL - Expression Language</vt:lpstr>
      <vt:lpstr>Outros exemplos</vt:lpstr>
      <vt:lpstr>Bibliotecas padrão</vt:lpstr>
      <vt:lpstr>Tags básicas</vt:lpstr>
      <vt:lpstr>Tag &lt;c:forTokens&gt;</vt:lpstr>
      <vt:lpstr>Tags condicionais</vt:lpstr>
      <vt:lpstr>Tags condicionais</vt:lpstr>
      <vt:lpstr>Tags de atribuição e importação</vt:lpstr>
      <vt:lpstr>Tags de atribuição e importação</vt:lpstr>
      <vt:lpstr>Tags de atribuição e importação  </vt:lpstr>
      <vt:lpstr>Exemplo</vt:lpstr>
      <vt:lpstr>Exemplo</vt:lpstr>
      <vt:lpstr>Acessando objetos Java</vt:lpstr>
      <vt:lpstr>Exemplo 1</vt:lpstr>
      <vt:lpstr>Exemplo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Santos</dc:creator>
  <cp:lastModifiedBy>Alan Santos</cp:lastModifiedBy>
  <cp:revision>16</cp:revision>
  <dcterms:created xsi:type="dcterms:W3CDTF">2023-03-01T00:10:28Z</dcterms:created>
  <dcterms:modified xsi:type="dcterms:W3CDTF">2023-03-01T21:47:09Z</dcterms:modified>
</cp:coreProperties>
</file>