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311" r:id="rId2"/>
    <p:sldId id="266" r:id="rId3"/>
    <p:sldId id="264" r:id="rId4"/>
    <p:sldId id="265" r:id="rId5"/>
    <p:sldId id="302" r:id="rId6"/>
    <p:sldId id="277" r:id="rId7"/>
    <p:sldId id="278" r:id="rId8"/>
    <p:sldId id="303" r:id="rId9"/>
    <p:sldId id="304" r:id="rId10"/>
    <p:sldId id="305" r:id="rId11"/>
    <p:sldId id="306" r:id="rId12"/>
    <p:sldId id="285" r:id="rId13"/>
    <p:sldId id="307" r:id="rId14"/>
    <p:sldId id="267" r:id="rId15"/>
    <p:sldId id="283" r:id="rId16"/>
    <p:sldId id="282" r:id="rId17"/>
    <p:sldId id="270" r:id="rId18"/>
    <p:sldId id="314" r:id="rId19"/>
    <p:sldId id="317" r:id="rId20"/>
    <p:sldId id="323" r:id="rId21"/>
    <p:sldId id="324" r:id="rId22"/>
    <p:sldId id="318" r:id="rId23"/>
    <p:sldId id="319" r:id="rId24"/>
    <p:sldId id="322" r:id="rId25"/>
    <p:sldId id="30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5F6"/>
    <a:srgbClr val="FFFFCC"/>
    <a:srgbClr val="EDE255"/>
    <a:srgbClr val="0000FF"/>
    <a:srgbClr val="339933"/>
    <a:srgbClr val="33CCCC"/>
    <a:srgbClr val="E0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494" y="-3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BF9B128-6DEE-496C-8723-0B3103FD2D74}" type="datetimeFigureOut">
              <a:rPr lang="en-US"/>
              <a:pPr>
                <a:defRPr/>
              </a:pPr>
              <a:t>3/27/2014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253F58-F44E-493E-96AA-DDBE01D2145D}" type="slidenum">
              <a:rPr lang="en-US"/>
              <a:pPr>
                <a:defRPr/>
              </a:pPr>
              <a:t>‹#›</a:t>
            </a:fld>
            <a:endParaRPr lang="en-US"/>
          </a:p>
        </p:txBody>
      </p:sp>
    </p:spTree>
    <p:extLst>
      <p:ext uri="{BB962C8B-B14F-4D97-AF65-F5344CB8AC3E}">
        <p14:creationId xmlns:p14="http://schemas.microsoft.com/office/powerpoint/2010/main" val="1625349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253F58-F44E-493E-96AA-DDBE01D2145D}" type="slidenum">
              <a:rPr lang="en-US" smtClean="0"/>
              <a:pPr>
                <a:defRPr/>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253F58-F44E-493E-96AA-DDBE01D2145D}" type="slidenum">
              <a:rPr lang="en-US" smtClean="0"/>
              <a:pPr>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Reorganize</a:t>
            </a:r>
            <a:r>
              <a:rPr lang="en-US" baseline="0" dirty="0" smtClean="0"/>
              <a:t> the figure to have the nodes aligned</a:t>
            </a:r>
            <a:endParaRPr lang="en-US" dirty="0"/>
          </a:p>
        </p:txBody>
      </p:sp>
      <p:sp>
        <p:nvSpPr>
          <p:cNvPr id="4" name="Slide Number Placeholder 3"/>
          <p:cNvSpPr>
            <a:spLocks noGrp="1"/>
          </p:cNvSpPr>
          <p:nvPr>
            <p:ph type="sldNum" sz="quarter" idx="10"/>
          </p:nvPr>
        </p:nvSpPr>
        <p:spPr/>
        <p:txBody>
          <a:bodyPr/>
          <a:lstStyle/>
          <a:p>
            <a:pPr>
              <a:defRPr/>
            </a:pPr>
            <a:fld id="{73253F58-F44E-493E-96AA-DDBE01D2145D}"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B9B9DF-EEA0-4027-940D-EDDE9CE1F52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D98160-59A4-4D1C-8D45-150F19FAEF7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54197E-B0FC-4975-BB0D-612A17D144B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MyBlankSlides">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108520" y="6669360"/>
            <a:ext cx="2895600" cy="476250"/>
          </a:xfrm>
          <a:ln/>
        </p:spPr>
        <p:txBody>
          <a:bodyPr/>
          <a:lstStyle>
            <a:lvl1pPr algn="l">
              <a:defRPr sz="1000"/>
            </a:lvl1pPr>
          </a:lstStyle>
          <a:p>
            <a:pPr>
              <a:defRPr/>
            </a:pPr>
            <a:r>
              <a:rPr lang="en-US" smtClean="0"/>
              <a:t>© Waleed A. Yousef 2008</a:t>
            </a:r>
            <a:endParaRPr lang="en-US" dirty="0"/>
          </a:p>
        </p:txBody>
      </p:sp>
      <p:sp>
        <p:nvSpPr>
          <p:cNvPr id="4" name="Rectangle 6"/>
          <p:cNvSpPr>
            <a:spLocks noGrp="1" noChangeArrowheads="1"/>
          </p:cNvSpPr>
          <p:nvPr>
            <p:ph type="sldNum" sz="quarter" idx="12"/>
          </p:nvPr>
        </p:nvSpPr>
        <p:spPr>
          <a:xfrm>
            <a:off x="8739520" y="6660416"/>
            <a:ext cx="432048" cy="476250"/>
          </a:xfrm>
          <a:ln/>
        </p:spPr>
        <p:txBody>
          <a:bodyPr/>
          <a:lstStyle>
            <a:lvl1pPr>
              <a:defRPr sz="1000"/>
            </a:lvl1pPr>
          </a:lstStyle>
          <a:p>
            <a:pPr>
              <a:defRPr/>
            </a:pPr>
            <a:fld id="{E5047CAE-3724-4018-9635-BDB0A7C4C39D}"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92A6DA-249C-43A6-AC06-E6B5586A8C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000F58-3A0C-44FF-A524-A5FC629C85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7D5B72-C7A5-4246-9380-2DD29B5B0ED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1E7B70-2679-414C-99C6-19FDA616E6C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C66B173-4C9D-46BC-96E9-9171630472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02C7FCB-1F92-4FF9-BEA0-B63785405FA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629EA7-1385-45B6-B392-287F57DBF0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FE1CC7-8A1B-4A8A-8B14-F68D71D5AF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 Waleed A. Yousef 2008</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FFF6537-9F79-414F-9A09-14EA6F57FB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
        <p:nvSpPr>
          <p:cNvPr id="5" name="Slide Number Placeholder 4"/>
          <p:cNvSpPr>
            <a:spLocks noGrp="1"/>
          </p:cNvSpPr>
          <p:nvPr>
            <p:ph type="sldNum" sz="quarter" idx="12"/>
          </p:nvPr>
        </p:nvSpPr>
        <p:spPr/>
        <p:txBody>
          <a:bodyPr/>
          <a:lstStyle/>
          <a:p>
            <a:pPr>
              <a:defRPr/>
            </a:pPr>
            <a:fld id="{E5047CAE-3724-4018-9635-BDB0A7C4C39D}" type="slidenum">
              <a:rPr lang="en-US" smtClean="0"/>
              <a:pPr>
                <a:defRPr/>
              </a:pPr>
              <a:t>1</a:t>
            </a:fld>
            <a:endParaRPr lang="en-US" dirty="0"/>
          </a:p>
        </p:txBody>
      </p:sp>
      <p:sp>
        <p:nvSpPr>
          <p:cNvPr id="2" name="Title 1"/>
          <p:cNvSpPr>
            <a:spLocks noGrp="1"/>
          </p:cNvSpPr>
          <p:nvPr>
            <p:ph type="ctrTitle" idx="4294967295"/>
          </p:nvPr>
        </p:nvSpPr>
        <p:spPr>
          <a:xfrm>
            <a:off x="0" y="0"/>
            <a:ext cx="9144000" cy="1428750"/>
          </a:xfrm>
        </p:spPr>
        <p:txBody>
          <a:bodyPr/>
          <a:lstStyle/>
          <a:p>
            <a:r>
              <a:rPr lang="en-US" dirty="0" smtClean="0"/>
              <a:t>CS 214: Data Structures</a:t>
            </a:r>
            <a:br>
              <a:rPr lang="en-US" dirty="0" smtClean="0"/>
            </a:br>
            <a:r>
              <a:rPr lang="en-US" dirty="0" smtClean="0"/>
              <a:t>   </a:t>
            </a:r>
            <a:r>
              <a:rPr lang="en-US" sz="2800" dirty="0" smtClean="0"/>
              <a:t>Recursion &amp; Stacks Applications</a:t>
            </a:r>
            <a:endParaRPr lang="en-US" sz="2800" dirty="0"/>
          </a:p>
        </p:txBody>
      </p:sp>
      <p:sp>
        <p:nvSpPr>
          <p:cNvPr id="3" name="Subtitle 2"/>
          <p:cNvSpPr>
            <a:spLocks noGrp="1"/>
          </p:cNvSpPr>
          <p:nvPr>
            <p:ph type="subTitle" idx="4294967295"/>
          </p:nvPr>
        </p:nvSpPr>
        <p:spPr>
          <a:xfrm>
            <a:off x="0" y="2643188"/>
            <a:ext cx="9144000" cy="2786062"/>
          </a:xfrm>
        </p:spPr>
        <p:txBody>
          <a:bodyPr>
            <a:normAutofit/>
          </a:bodyPr>
          <a:lstStyle/>
          <a:p>
            <a:pPr>
              <a:buNone/>
            </a:pPr>
            <a:r>
              <a:rPr lang="en-US" sz="2700" b="1" dirty="0" smtClean="0"/>
              <a:t>Slide contents follow</a:t>
            </a:r>
          </a:p>
          <a:p>
            <a:pPr>
              <a:buNone/>
            </a:pPr>
            <a:r>
              <a:rPr lang="en-US" sz="2700" i="1" dirty="0" smtClean="0"/>
              <a:t>Kruse and Leung “Data Structures &amp; Program Design in C”</a:t>
            </a:r>
          </a:p>
          <a:p>
            <a:endParaRPr lang="en-US" sz="2700" dirty="0" smtClean="0"/>
          </a:p>
          <a:p>
            <a:pPr>
              <a:buNone/>
            </a:pPr>
            <a:r>
              <a:rPr lang="en-US" sz="2700" b="1" dirty="0" smtClean="0"/>
              <a:t>Prepared by:</a:t>
            </a:r>
          </a:p>
          <a:p>
            <a:pPr>
              <a:buNone/>
            </a:pPr>
            <a:r>
              <a:rPr lang="en-US" sz="2700" dirty="0" smtClean="0"/>
              <a:t>Waleed A. Yousef, Ph.D.</a:t>
            </a:r>
            <a:endParaRPr lang="en-US" dirty="0" smtClean="0"/>
          </a:p>
        </p:txBody>
      </p:sp>
      <p:pic>
        <p:nvPicPr>
          <p:cNvPr id="1026" name="Picture 2" descr="C:\MyDocuments\Phd\Figures\HelwanLogo\HelwanLogo3.emf"/>
          <p:cNvPicPr>
            <a:picLocks noChangeAspect="1" noChangeArrowheads="1"/>
          </p:cNvPicPr>
          <p:nvPr/>
        </p:nvPicPr>
        <p:blipFill>
          <a:blip r:embed="rId2" cstate="print"/>
          <a:srcRect/>
          <a:stretch>
            <a:fillRect/>
          </a:stretch>
        </p:blipFill>
        <p:spPr bwMode="auto">
          <a:xfrm>
            <a:off x="0" y="9"/>
            <a:ext cx="1643042" cy="164304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42844" y="1071546"/>
            <a:ext cx="4786346" cy="5572164"/>
          </a:xfrm>
          <a:prstGeom prst="round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extBox 4"/>
          <p:cNvSpPr txBox="1">
            <a:spLocks noChangeArrowheads="1"/>
          </p:cNvSpPr>
          <p:nvPr/>
        </p:nvSpPr>
        <p:spPr bwMode="auto">
          <a:xfrm>
            <a:off x="571444" y="791158"/>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Factorial(3)</a:t>
            </a:r>
          </a:p>
          <a:p>
            <a:r>
              <a:rPr lang="en-US" dirty="0" smtClean="0">
                <a:latin typeface="Courier New" pitchFamily="49" charset="0"/>
                <a:cs typeface="Courier New" pitchFamily="49" charset="0"/>
              </a:rPr>
              <a:t>n=3</a:t>
            </a:r>
          </a:p>
          <a:p>
            <a:r>
              <a:rPr lang="en-US" dirty="0" smtClean="0">
                <a:latin typeface="Courier New" pitchFamily="49" charset="0"/>
                <a:cs typeface="Courier New" pitchFamily="49" charset="0"/>
              </a:rPr>
              <a:t>return (n*Factorial(n-1));</a:t>
            </a:r>
            <a:endParaRPr lang="en-US" dirty="0">
              <a:latin typeface="Courier New" pitchFamily="49" charset="0"/>
              <a:cs typeface="Courier New" pitchFamily="49" charset="0"/>
            </a:endParaRPr>
          </a:p>
        </p:txBody>
      </p:sp>
      <p:sp>
        <p:nvSpPr>
          <p:cNvPr id="9" name="Rectangle 8"/>
          <p:cNvSpPr/>
          <p:nvPr/>
        </p:nvSpPr>
        <p:spPr>
          <a:xfrm>
            <a:off x="4857784" y="-24"/>
            <a:ext cx="4572000" cy="1754326"/>
          </a:xfrm>
          <a:prstGeom prst="rect">
            <a:avLst/>
          </a:prstGeom>
        </p:spPr>
        <p:txBody>
          <a:bodyPr>
            <a:spAutoFit/>
          </a:bodyPr>
          <a:lstStyle/>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if(n==0)</a:t>
            </a:r>
          </a:p>
          <a:p>
            <a:pPr marL="342900" indent="-342900"/>
            <a:r>
              <a:rPr lang="en-US" dirty="0" smtClean="0">
                <a:latin typeface="Courier New" pitchFamily="49" charset="0"/>
                <a:cs typeface="Courier New" pitchFamily="49" charset="0"/>
              </a:rPr>
              <a:t>    return 1;</a:t>
            </a:r>
          </a:p>
          <a:p>
            <a:pPr marL="342900" indent="-342900"/>
            <a:r>
              <a:rPr lang="en-US" dirty="0" smtClean="0">
                <a:latin typeface="Courier New" pitchFamily="49" charset="0"/>
                <a:cs typeface="Courier New" pitchFamily="49" charset="0"/>
              </a:rPr>
              <a:t>  else</a:t>
            </a:r>
          </a:p>
          <a:p>
            <a:pPr marL="342900" indent="-342900"/>
            <a:r>
              <a:rPr lang="en-US" dirty="0">
                <a:latin typeface="Courier New" pitchFamily="49" charset="0"/>
                <a:cs typeface="Courier New" pitchFamily="49" charset="0"/>
              </a:rPr>
              <a:t> </a:t>
            </a:r>
            <a:r>
              <a:rPr lang="en-US" dirty="0" smtClean="0">
                <a:latin typeface="Courier New" pitchFamily="49" charset="0"/>
                <a:cs typeface="Courier New" pitchFamily="49" charset="0"/>
              </a:rPr>
              <a:t>   return (n*Factorial(n-1));</a:t>
            </a:r>
          </a:p>
          <a:p>
            <a:pPr marL="342900" indent="-342900"/>
            <a:r>
              <a:rPr lang="en-US" dirty="0" smtClean="0">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p:txBody>
      </p:sp>
      <p:sp>
        <p:nvSpPr>
          <p:cNvPr id="10" name="Rounded Rectangle 9"/>
          <p:cNvSpPr/>
          <p:nvPr/>
        </p:nvSpPr>
        <p:spPr>
          <a:xfrm>
            <a:off x="357158" y="2071678"/>
            <a:ext cx="4357718" cy="4143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4"/>
          <p:cNvSpPr txBox="1">
            <a:spLocks noChangeArrowheads="1"/>
          </p:cNvSpPr>
          <p:nvPr/>
        </p:nvSpPr>
        <p:spPr bwMode="auto">
          <a:xfrm>
            <a:off x="571444" y="1785926"/>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Factorial(2)</a:t>
            </a:r>
          </a:p>
          <a:p>
            <a:r>
              <a:rPr lang="en-US" dirty="0" smtClean="0">
                <a:latin typeface="Courier New" pitchFamily="49" charset="0"/>
                <a:cs typeface="Courier New" pitchFamily="49" charset="0"/>
              </a:rPr>
              <a:t>n=2</a:t>
            </a:r>
          </a:p>
          <a:p>
            <a:r>
              <a:rPr lang="en-US" dirty="0" smtClean="0">
                <a:latin typeface="Courier New" pitchFamily="49" charset="0"/>
                <a:cs typeface="Courier New" pitchFamily="49" charset="0"/>
              </a:rPr>
              <a:t>return (n*Factorial(n-1));</a:t>
            </a:r>
            <a:endParaRPr lang="en-US" dirty="0">
              <a:latin typeface="Courier New" pitchFamily="49" charset="0"/>
              <a:cs typeface="Courier New" pitchFamily="49" charset="0"/>
            </a:endParaRPr>
          </a:p>
        </p:txBody>
      </p:sp>
      <p:sp>
        <p:nvSpPr>
          <p:cNvPr id="12" name="Rounded Rectangle 11"/>
          <p:cNvSpPr/>
          <p:nvPr/>
        </p:nvSpPr>
        <p:spPr>
          <a:xfrm>
            <a:off x="500034" y="3214686"/>
            <a:ext cx="4000528" cy="2571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p:cNvSpPr txBox="1">
            <a:spLocks noChangeArrowheads="1"/>
          </p:cNvSpPr>
          <p:nvPr/>
        </p:nvSpPr>
        <p:spPr bwMode="auto">
          <a:xfrm>
            <a:off x="571472" y="2934298"/>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Factorial(1)</a:t>
            </a:r>
          </a:p>
          <a:p>
            <a:r>
              <a:rPr lang="en-US" dirty="0" smtClean="0">
                <a:latin typeface="Courier New" pitchFamily="49" charset="0"/>
                <a:cs typeface="Courier New" pitchFamily="49" charset="0"/>
              </a:rPr>
              <a:t>n=1</a:t>
            </a:r>
          </a:p>
          <a:p>
            <a:r>
              <a:rPr lang="en-US" dirty="0" smtClean="0">
                <a:latin typeface="Courier New" pitchFamily="49" charset="0"/>
                <a:cs typeface="Courier New" pitchFamily="49" charset="0"/>
              </a:rPr>
              <a:t>return (n*Factorial(n-1));</a:t>
            </a:r>
            <a:endParaRPr lang="en-US" dirty="0">
              <a:latin typeface="Courier New" pitchFamily="49" charset="0"/>
              <a:cs typeface="Courier New" pitchFamily="49" charset="0"/>
            </a:endParaRPr>
          </a:p>
        </p:txBody>
      </p:sp>
      <p:sp>
        <p:nvSpPr>
          <p:cNvPr id="14" name="Rounded Rectangle 13"/>
          <p:cNvSpPr/>
          <p:nvPr/>
        </p:nvSpPr>
        <p:spPr>
          <a:xfrm>
            <a:off x="642910" y="4286256"/>
            <a:ext cx="335758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4"/>
          <p:cNvSpPr txBox="1">
            <a:spLocks noChangeArrowheads="1"/>
          </p:cNvSpPr>
          <p:nvPr/>
        </p:nvSpPr>
        <p:spPr bwMode="auto">
          <a:xfrm>
            <a:off x="571472" y="4005868"/>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Factorial(0)</a:t>
            </a:r>
          </a:p>
          <a:p>
            <a:r>
              <a:rPr lang="en-US" dirty="0" smtClean="0">
                <a:latin typeface="Courier New" pitchFamily="49" charset="0"/>
                <a:cs typeface="Courier New" pitchFamily="49" charset="0"/>
              </a:rPr>
              <a:t>n=0</a:t>
            </a:r>
          </a:p>
          <a:p>
            <a:r>
              <a:rPr lang="en-US" dirty="0" smtClean="0">
                <a:latin typeface="Courier New" pitchFamily="49" charset="0"/>
                <a:cs typeface="Courier New" pitchFamily="49" charset="0"/>
              </a:rPr>
              <a:t>return 1;</a:t>
            </a:r>
            <a:endParaRPr lang="en-US" dirty="0">
              <a:latin typeface="Courier New" pitchFamily="49" charset="0"/>
              <a:cs typeface="Courier New" pitchFamily="49" charset="0"/>
            </a:endParaRPr>
          </a:p>
        </p:txBody>
      </p:sp>
      <p:cxnSp>
        <p:nvCxnSpPr>
          <p:cNvPr id="17" name="Straight Arrow Connector 16"/>
          <p:cNvCxnSpPr/>
          <p:nvPr/>
        </p:nvCxnSpPr>
        <p:spPr>
          <a:xfrm flipV="1">
            <a:off x="2357422" y="3786190"/>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3174" y="3857628"/>
            <a:ext cx="357190" cy="369332"/>
          </a:xfrm>
          <a:prstGeom prst="rect">
            <a:avLst/>
          </a:prstGeom>
          <a:noFill/>
        </p:spPr>
        <p:txBody>
          <a:bodyPr wrap="square" rtlCol="0">
            <a:spAutoFit/>
          </a:bodyPr>
          <a:lstStyle/>
          <a:p>
            <a:r>
              <a:rPr lang="en-US" dirty="0" smtClean="0"/>
              <a:t>1</a:t>
            </a:r>
            <a:endParaRPr lang="en-US" dirty="0"/>
          </a:p>
        </p:txBody>
      </p:sp>
      <p:cxnSp>
        <p:nvCxnSpPr>
          <p:cNvPr id="21" name="Straight Arrow Connector 20"/>
          <p:cNvCxnSpPr/>
          <p:nvPr/>
        </p:nvCxnSpPr>
        <p:spPr>
          <a:xfrm flipV="1">
            <a:off x="2428860" y="2786058"/>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14612" y="2857496"/>
            <a:ext cx="857256" cy="369332"/>
          </a:xfrm>
          <a:prstGeom prst="rect">
            <a:avLst/>
          </a:prstGeom>
          <a:noFill/>
        </p:spPr>
        <p:txBody>
          <a:bodyPr wrap="square" rtlCol="0">
            <a:spAutoFit/>
          </a:bodyPr>
          <a:lstStyle/>
          <a:p>
            <a:r>
              <a:rPr lang="en-US" dirty="0" smtClean="0"/>
              <a:t>1*1=1</a:t>
            </a:r>
            <a:endParaRPr lang="en-US" dirty="0"/>
          </a:p>
        </p:txBody>
      </p:sp>
      <p:cxnSp>
        <p:nvCxnSpPr>
          <p:cNvPr id="23" name="Straight Arrow Connector 22"/>
          <p:cNvCxnSpPr/>
          <p:nvPr/>
        </p:nvCxnSpPr>
        <p:spPr>
          <a:xfrm flipV="1">
            <a:off x="2357422" y="1643050"/>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43174" y="1714488"/>
            <a:ext cx="857256" cy="369332"/>
          </a:xfrm>
          <a:prstGeom prst="rect">
            <a:avLst/>
          </a:prstGeom>
          <a:noFill/>
        </p:spPr>
        <p:txBody>
          <a:bodyPr wrap="square" rtlCol="0">
            <a:spAutoFit/>
          </a:bodyPr>
          <a:lstStyle/>
          <a:p>
            <a:r>
              <a:rPr lang="en-US" dirty="0" smtClean="0"/>
              <a:t>2*1=2</a:t>
            </a:r>
            <a:endParaRPr lang="en-US" dirty="0"/>
          </a:p>
        </p:txBody>
      </p:sp>
      <p:cxnSp>
        <p:nvCxnSpPr>
          <p:cNvPr id="25" name="Straight Arrow Connector 24"/>
          <p:cNvCxnSpPr/>
          <p:nvPr/>
        </p:nvCxnSpPr>
        <p:spPr>
          <a:xfrm flipV="1">
            <a:off x="2357422" y="642918"/>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43174" y="714356"/>
            <a:ext cx="857256" cy="369332"/>
          </a:xfrm>
          <a:prstGeom prst="rect">
            <a:avLst/>
          </a:prstGeom>
          <a:noFill/>
        </p:spPr>
        <p:txBody>
          <a:bodyPr wrap="square" rtlCol="0">
            <a:spAutoFit/>
          </a:bodyPr>
          <a:lstStyle/>
          <a:p>
            <a:r>
              <a:rPr lang="en-US" dirty="0" smtClean="0"/>
              <a:t>3*2=6</a:t>
            </a:r>
            <a:endParaRPr lang="en-US" dirty="0"/>
          </a:p>
        </p:txBody>
      </p:sp>
      <p:sp>
        <p:nvSpPr>
          <p:cNvPr id="27" name="TextBox 26"/>
          <p:cNvSpPr txBox="1"/>
          <p:nvPr/>
        </p:nvSpPr>
        <p:spPr>
          <a:xfrm>
            <a:off x="5357754" y="1428736"/>
            <a:ext cx="3786246" cy="3139321"/>
          </a:xfrm>
          <a:prstGeom prst="rect">
            <a:avLst/>
          </a:prstGeom>
          <a:noFill/>
        </p:spPr>
        <p:txBody>
          <a:bodyPr wrap="square" rtlCol="0">
            <a:spAutoFit/>
          </a:bodyPr>
          <a:lstStyle/>
          <a:p>
            <a:r>
              <a:rPr lang="en-US" dirty="0" smtClean="0"/>
              <a:t>Now:</a:t>
            </a:r>
          </a:p>
          <a:p>
            <a:r>
              <a:rPr lang="en-US" dirty="0" smtClean="0"/>
              <a:t>1- what is the need of this built stack? Why do we exhaust the memory with all these formal parameter?</a:t>
            </a:r>
          </a:p>
          <a:p>
            <a:endParaRPr lang="en-US" dirty="0"/>
          </a:p>
          <a:p>
            <a:r>
              <a:rPr lang="en-US" dirty="0" smtClean="0"/>
              <a:t>2- Also, why do we waste the time of function calls and returns. In this case, absolutely the iterative version is faster and more economic in memory utilization.</a:t>
            </a:r>
          </a:p>
        </p:txBody>
      </p:sp>
      <p:grpSp>
        <p:nvGrpSpPr>
          <p:cNvPr id="56" name="Group 55"/>
          <p:cNvGrpSpPr/>
          <p:nvPr/>
        </p:nvGrpSpPr>
        <p:grpSpPr>
          <a:xfrm>
            <a:off x="5429256" y="4643446"/>
            <a:ext cx="591340" cy="2214578"/>
            <a:chOff x="5429256" y="4643446"/>
            <a:chExt cx="591340" cy="2214578"/>
          </a:xfrm>
        </p:grpSpPr>
        <p:sp>
          <p:nvSpPr>
            <p:cNvPr id="39" name="Oval 2"/>
            <p:cNvSpPr/>
            <p:nvPr/>
          </p:nvSpPr>
          <p:spPr bwMode="auto">
            <a:xfrm>
              <a:off x="5429256" y="6572272"/>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2"/>
            <p:cNvSpPr/>
            <p:nvPr/>
          </p:nvSpPr>
          <p:spPr bwMode="auto">
            <a:xfrm>
              <a:off x="5429256" y="5929330"/>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Line 108"/>
            <p:cNvSpPr>
              <a:spLocks noChangeShapeType="1"/>
            </p:cNvSpPr>
            <p:nvPr/>
          </p:nvSpPr>
          <p:spPr bwMode="auto">
            <a:xfrm>
              <a:off x="5500692" y="6000768"/>
              <a:ext cx="45719" cy="571504"/>
            </a:xfrm>
            <a:prstGeom prst="line">
              <a:avLst/>
            </a:prstGeom>
            <a:noFill/>
            <a:ln w="9525">
              <a:solidFill>
                <a:schemeClr val="tx1"/>
              </a:solidFill>
              <a:round/>
              <a:headEnd/>
              <a:tailEnd/>
            </a:ln>
          </p:spPr>
          <p:txBody>
            <a:bodyPr/>
            <a:lstStyle/>
            <a:p>
              <a:endParaRPr lang="en-US"/>
            </a:p>
          </p:txBody>
        </p:sp>
        <p:sp>
          <p:nvSpPr>
            <p:cNvPr id="35" name="Oval 2"/>
            <p:cNvSpPr/>
            <p:nvPr/>
          </p:nvSpPr>
          <p:spPr bwMode="auto">
            <a:xfrm>
              <a:off x="5500694" y="5286388"/>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Line 112"/>
            <p:cNvSpPr>
              <a:spLocks noChangeShapeType="1"/>
            </p:cNvSpPr>
            <p:nvPr/>
          </p:nvSpPr>
          <p:spPr bwMode="auto">
            <a:xfrm flipH="1">
              <a:off x="5529584" y="5429264"/>
              <a:ext cx="45719" cy="571504"/>
            </a:xfrm>
            <a:prstGeom prst="line">
              <a:avLst/>
            </a:prstGeom>
            <a:noFill/>
            <a:ln w="9525">
              <a:solidFill>
                <a:schemeClr val="tx1"/>
              </a:solidFill>
              <a:round/>
              <a:headEnd/>
              <a:tailEnd/>
            </a:ln>
          </p:spPr>
          <p:txBody>
            <a:bodyPr/>
            <a:lstStyle/>
            <a:p>
              <a:endParaRPr lang="en-US"/>
            </a:p>
          </p:txBody>
        </p:sp>
        <p:sp>
          <p:nvSpPr>
            <p:cNvPr id="31" name="Oval 2"/>
            <p:cNvSpPr/>
            <p:nvPr/>
          </p:nvSpPr>
          <p:spPr bwMode="auto">
            <a:xfrm>
              <a:off x="5513384" y="4714884"/>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Line 115"/>
            <p:cNvSpPr>
              <a:spLocks noChangeShapeType="1"/>
            </p:cNvSpPr>
            <p:nvPr/>
          </p:nvSpPr>
          <p:spPr bwMode="auto">
            <a:xfrm>
              <a:off x="5572132" y="4857761"/>
              <a:ext cx="45719" cy="500066"/>
            </a:xfrm>
            <a:prstGeom prst="line">
              <a:avLst/>
            </a:prstGeom>
            <a:noFill/>
            <a:ln w="9525">
              <a:solidFill>
                <a:schemeClr val="tx1"/>
              </a:solidFill>
              <a:round/>
              <a:headEnd/>
              <a:tailEnd/>
            </a:ln>
          </p:spPr>
          <p:txBody>
            <a:bodyPr/>
            <a:lstStyle/>
            <a:p>
              <a:endParaRPr lang="en-US"/>
            </a:p>
          </p:txBody>
        </p:sp>
        <p:sp>
          <p:nvSpPr>
            <p:cNvPr id="49" name="Text Box 163"/>
            <p:cNvSpPr txBox="1">
              <a:spLocks noChangeArrowheads="1"/>
            </p:cNvSpPr>
            <p:nvPr/>
          </p:nvSpPr>
          <p:spPr bwMode="auto">
            <a:xfrm>
              <a:off x="5572132" y="4643446"/>
              <a:ext cx="377026" cy="369332"/>
            </a:xfrm>
            <a:prstGeom prst="rect">
              <a:avLst/>
            </a:prstGeom>
            <a:noFill/>
            <a:ln w="9525">
              <a:noFill/>
              <a:miter lim="800000"/>
              <a:headEnd/>
              <a:tailEnd/>
            </a:ln>
          </p:spPr>
          <p:txBody>
            <a:bodyPr wrap="none">
              <a:spAutoFit/>
            </a:bodyPr>
            <a:lstStyle/>
            <a:p>
              <a:r>
                <a:rPr lang="en-US" dirty="0" smtClean="0"/>
                <a:t>3!</a:t>
              </a:r>
              <a:endParaRPr lang="en-US" baseline="-25000" dirty="0"/>
            </a:p>
          </p:txBody>
        </p:sp>
        <p:sp>
          <p:nvSpPr>
            <p:cNvPr id="50" name="Text Box 163"/>
            <p:cNvSpPr txBox="1">
              <a:spLocks noChangeArrowheads="1"/>
            </p:cNvSpPr>
            <p:nvPr/>
          </p:nvSpPr>
          <p:spPr bwMode="auto">
            <a:xfrm>
              <a:off x="5643570" y="5202808"/>
              <a:ext cx="377026" cy="369332"/>
            </a:xfrm>
            <a:prstGeom prst="rect">
              <a:avLst/>
            </a:prstGeom>
            <a:noFill/>
            <a:ln w="9525">
              <a:noFill/>
              <a:miter lim="800000"/>
              <a:headEnd/>
              <a:tailEnd/>
            </a:ln>
          </p:spPr>
          <p:txBody>
            <a:bodyPr wrap="none">
              <a:spAutoFit/>
            </a:bodyPr>
            <a:lstStyle/>
            <a:p>
              <a:r>
                <a:rPr lang="en-US" dirty="0" smtClean="0"/>
                <a:t>2!</a:t>
              </a:r>
              <a:endParaRPr lang="en-US" baseline="-25000" dirty="0"/>
            </a:p>
          </p:txBody>
        </p:sp>
        <p:sp>
          <p:nvSpPr>
            <p:cNvPr id="51" name="Text Box 163"/>
            <p:cNvSpPr txBox="1">
              <a:spLocks noChangeArrowheads="1"/>
            </p:cNvSpPr>
            <p:nvPr/>
          </p:nvSpPr>
          <p:spPr bwMode="auto">
            <a:xfrm>
              <a:off x="5572132" y="5845750"/>
              <a:ext cx="377026" cy="369332"/>
            </a:xfrm>
            <a:prstGeom prst="rect">
              <a:avLst/>
            </a:prstGeom>
            <a:noFill/>
            <a:ln w="9525">
              <a:noFill/>
              <a:miter lim="800000"/>
              <a:headEnd/>
              <a:tailEnd/>
            </a:ln>
          </p:spPr>
          <p:txBody>
            <a:bodyPr wrap="none">
              <a:spAutoFit/>
            </a:bodyPr>
            <a:lstStyle/>
            <a:p>
              <a:r>
                <a:rPr lang="en-US" dirty="0" smtClean="0"/>
                <a:t>1!</a:t>
              </a:r>
              <a:endParaRPr lang="en-US" baseline="-25000" dirty="0"/>
            </a:p>
          </p:txBody>
        </p:sp>
        <p:sp>
          <p:nvSpPr>
            <p:cNvPr id="52" name="Text Box 163"/>
            <p:cNvSpPr txBox="1">
              <a:spLocks noChangeArrowheads="1"/>
            </p:cNvSpPr>
            <p:nvPr/>
          </p:nvSpPr>
          <p:spPr bwMode="auto">
            <a:xfrm>
              <a:off x="5572132" y="6488692"/>
              <a:ext cx="377026" cy="369332"/>
            </a:xfrm>
            <a:prstGeom prst="rect">
              <a:avLst/>
            </a:prstGeom>
            <a:noFill/>
            <a:ln w="9525">
              <a:noFill/>
              <a:miter lim="800000"/>
              <a:headEnd/>
              <a:tailEnd/>
            </a:ln>
          </p:spPr>
          <p:txBody>
            <a:bodyPr wrap="none">
              <a:spAutoFit/>
            </a:bodyPr>
            <a:lstStyle/>
            <a:p>
              <a:r>
                <a:rPr lang="en-US" dirty="0" smtClean="0"/>
                <a:t>0!</a:t>
              </a:r>
              <a:endParaRPr lang="en-US" baseline="-25000" dirty="0"/>
            </a:p>
          </p:txBody>
        </p:sp>
      </p:grpSp>
      <p:sp>
        <p:nvSpPr>
          <p:cNvPr id="55" name="TextBox 54"/>
          <p:cNvSpPr txBox="1"/>
          <p:nvPr/>
        </p:nvSpPr>
        <p:spPr>
          <a:xfrm>
            <a:off x="6286512" y="4929198"/>
            <a:ext cx="2419432" cy="1477328"/>
          </a:xfrm>
          <a:prstGeom prst="rect">
            <a:avLst/>
          </a:prstGeom>
          <a:noFill/>
        </p:spPr>
        <p:txBody>
          <a:bodyPr wrap="square" rtlCol="0">
            <a:spAutoFit/>
          </a:bodyPr>
          <a:lstStyle/>
          <a:p>
            <a:r>
              <a:rPr lang="en-US" dirty="0" smtClean="0"/>
              <a:t>The recursion tree is simply a chain, which means that designing the algorithm does not need recursion</a:t>
            </a:r>
          </a:p>
        </p:txBody>
      </p:sp>
      <p:sp>
        <p:nvSpPr>
          <p:cNvPr id="33" name="Slide Number Placeholder 28"/>
          <p:cNvSpPr>
            <a:spLocks noGrp="1"/>
          </p:cNvSpPr>
          <p:nvPr>
            <p:ph type="sldNum" sz="quarter" idx="12"/>
          </p:nvPr>
        </p:nvSpPr>
        <p:spPr/>
        <p:txBody>
          <a:bodyPr/>
          <a:lstStyle/>
          <a:p>
            <a:pPr>
              <a:defRPr/>
            </a:pPr>
            <a:fld id="{E3EAD3CE-0F6E-4D4F-81FA-75D6E2776705}" type="slidenum">
              <a:rPr lang="en-US" smtClean="0"/>
              <a:pPr>
                <a:defRPr/>
              </a:pPr>
              <a:t>10</a:t>
            </a:fld>
            <a:endParaRPr lang="en-US" dirty="0"/>
          </a:p>
        </p:txBody>
      </p:sp>
      <p:sp>
        <p:nvSpPr>
          <p:cNvPr id="34" name="Footer Placeholder 3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15"/>
                                        </p:tgtEl>
                                        <p:attrNameLst>
                                          <p:attrName>ppt_x</p:attrName>
                                        </p:attrNameLst>
                                      </p:cBhvr>
                                      <p:tavLst>
                                        <p:tav tm="0">
                                          <p:val>
                                            <p:strVal val="ppt_x"/>
                                          </p:val>
                                        </p:tav>
                                        <p:tav tm="100000">
                                          <p:val>
                                            <p:strVal val="ppt_x"/>
                                          </p:val>
                                        </p:tav>
                                      </p:tavLst>
                                    </p:anim>
                                    <p:anim calcmode="lin" valueType="num">
                                      <p:cBhvr additive="base">
                                        <p:cTn id="43" dur="500"/>
                                        <p:tgtEl>
                                          <p:spTgt spid="15"/>
                                        </p:tgtEl>
                                        <p:attrNameLst>
                                          <p:attrName>ppt_y</p:attrName>
                                        </p:attrNameLst>
                                      </p:cBhvr>
                                      <p:tavLst>
                                        <p:tav tm="0">
                                          <p:val>
                                            <p:strVal val="ppt_y"/>
                                          </p:val>
                                        </p:tav>
                                        <p:tav tm="100000">
                                          <p:val>
                                            <p:strVal val="1+ppt_h/2"/>
                                          </p:val>
                                        </p:tav>
                                      </p:tavLst>
                                    </p:anim>
                                    <p:set>
                                      <p:cBhvr>
                                        <p:cTn id="44" dur="1" fill="hold">
                                          <p:stCondLst>
                                            <p:cond delay="499"/>
                                          </p:stCondLst>
                                        </p:cTn>
                                        <p:tgtEl>
                                          <p:spTgt spid="15"/>
                                        </p:tgtEl>
                                        <p:attrNameLst>
                                          <p:attrName>style.visibility</p:attrName>
                                        </p:attrNameLst>
                                      </p:cBhvr>
                                      <p:to>
                                        <p:strVal val="hidden"/>
                                      </p:to>
                                    </p:set>
                                  </p:childTnLst>
                                </p:cTn>
                              </p:par>
                              <p:par>
                                <p:cTn id="45" presetID="2" presetClass="exit" presetSubtype="4" fill="hold" grpId="1" nodeType="withEffect">
                                  <p:stCondLst>
                                    <p:cond delay="0"/>
                                  </p:stCondLst>
                                  <p:childTnLst>
                                    <p:anim calcmode="lin" valueType="num">
                                      <p:cBhvr additive="base">
                                        <p:cTn id="46" dur="500"/>
                                        <p:tgtEl>
                                          <p:spTgt spid="14"/>
                                        </p:tgtEl>
                                        <p:attrNameLst>
                                          <p:attrName>ppt_x</p:attrName>
                                        </p:attrNameLst>
                                      </p:cBhvr>
                                      <p:tavLst>
                                        <p:tav tm="0">
                                          <p:val>
                                            <p:strVal val="ppt_x"/>
                                          </p:val>
                                        </p:tav>
                                        <p:tav tm="100000">
                                          <p:val>
                                            <p:strVal val="ppt_x"/>
                                          </p:val>
                                        </p:tav>
                                      </p:tavLst>
                                    </p:anim>
                                    <p:anim calcmode="lin" valueType="num">
                                      <p:cBhvr additive="base">
                                        <p:cTn id="47" dur="500"/>
                                        <p:tgtEl>
                                          <p:spTgt spid="14"/>
                                        </p:tgtEl>
                                        <p:attrNameLst>
                                          <p:attrName>ppt_y</p:attrName>
                                        </p:attrNameLst>
                                      </p:cBhvr>
                                      <p:tavLst>
                                        <p:tav tm="0">
                                          <p:val>
                                            <p:strVal val="ppt_y"/>
                                          </p:val>
                                        </p:tav>
                                        <p:tav tm="100000">
                                          <p:val>
                                            <p:strVal val="1+ppt_h/2"/>
                                          </p:val>
                                        </p:tav>
                                      </p:tavLst>
                                    </p:anim>
                                    <p:set>
                                      <p:cBhvr>
                                        <p:cTn id="48" dur="1" fill="hold">
                                          <p:stCondLst>
                                            <p:cond delay="499"/>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p:bldP spid="7" grpId="1"/>
      <p:bldP spid="10" grpId="0" animBg="1"/>
      <p:bldP spid="10" grpId="1" animBg="1"/>
      <p:bldP spid="11" grpId="0"/>
      <p:bldP spid="11" grpId="1"/>
      <p:bldP spid="12" grpId="0" animBg="1"/>
      <p:bldP spid="12" grpId="1" animBg="1"/>
      <p:bldP spid="13" grpId="0"/>
      <p:bldP spid="13" grpId="1"/>
      <p:bldP spid="14" grpId="0" animBg="1"/>
      <p:bldP spid="14" grpId="1" animBg="1"/>
      <p:bldP spid="15" grpId="0"/>
      <p:bldP spid="15" grpId="1"/>
      <p:bldP spid="18" grpId="0"/>
      <p:bldP spid="18" grpId="1"/>
      <p:bldP spid="22" grpId="0"/>
      <p:bldP spid="22" grpId="1"/>
      <p:bldP spid="24" grpId="0"/>
      <p:bldP spid="24" grpId="1"/>
      <p:bldP spid="26" grpId="0"/>
      <p:bldP spid="27"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71414"/>
            <a:ext cx="9144000" cy="646331"/>
          </a:xfrm>
          <a:prstGeom prst="rect">
            <a:avLst/>
          </a:prstGeom>
          <a:noFill/>
        </p:spPr>
        <p:txBody>
          <a:bodyPr wrap="square" rtlCol="0">
            <a:spAutoFit/>
          </a:bodyPr>
          <a:lstStyle/>
          <a:p>
            <a:r>
              <a:rPr lang="en-US" b="1" dirty="0" smtClean="0"/>
              <a:t>More extreme example for un-necessary recursion, the Fibonacci function; although many thinks that it is the best example for recursion!!</a:t>
            </a:r>
            <a:endParaRPr lang="en-US" dirty="0"/>
          </a:p>
        </p:txBody>
      </p:sp>
      <p:graphicFrame>
        <p:nvGraphicFramePr>
          <p:cNvPr id="64514" name="Object 2"/>
          <p:cNvGraphicFramePr>
            <a:graphicFrameLocks noChangeAspect="1"/>
          </p:cNvGraphicFramePr>
          <p:nvPr/>
        </p:nvGraphicFramePr>
        <p:xfrm>
          <a:off x="928662" y="714356"/>
          <a:ext cx="7346950" cy="1539875"/>
        </p:xfrm>
        <a:graphic>
          <a:graphicData uri="http://schemas.openxmlformats.org/presentationml/2006/ole">
            <mc:AlternateContent xmlns:mc="http://schemas.openxmlformats.org/markup-compatibility/2006">
              <mc:Choice xmlns:v="urn:schemas-microsoft-com:vml" Requires="v">
                <p:oleObj spid="_x0000_s64515" name="Equation" r:id="rId3" imgW="3632040" imgH="761760" progId="Equation.DSMT4">
                  <p:embed/>
                </p:oleObj>
              </mc:Choice>
              <mc:Fallback>
                <p:oleObj name="Equation" r:id="rId3" imgW="3632040" imgH="7617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714356"/>
                        <a:ext cx="7346950" cy="153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0" y="2428868"/>
            <a:ext cx="9144000" cy="923330"/>
          </a:xfrm>
          <a:prstGeom prst="rect">
            <a:avLst/>
          </a:prstGeom>
          <a:noFill/>
        </p:spPr>
        <p:txBody>
          <a:bodyPr wrap="square" rtlCol="0">
            <a:spAutoFit/>
          </a:bodyPr>
          <a:lstStyle/>
          <a:p>
            <a:r>
              <a:rPr lang="en-US" dirty="0" smtClean="0">
                <a:solidFill>
                  <a:srgbClr val="FF0000"/>
                </a:solidFill>
              </a:rPr>
              <a:t>Although the mathematical form of the function itself is recursive (this what tempts some people to code it recursively), however we can find an iterative algorithm for solving it. First, we need to analyze the recursive version.</a:t>
            </a:r>
            <a:endParaRPr lang="en-US" dirty="0">
              <a:solidFill>
                <a:srgbClr val="FF0000"/>
              </a:solidFill>
            </a:endParaRPr>
          </a:p>
        </p:txBody>
      </p:sp>
      <p:sp>
        <p:nvSpPr>
          <p:cNvPr id="29" name="Rectangle 28"/>
          <p:cNvSpPr/>
          <p:nvPr/>
        </p:nvSpPr>
        <p:spPr>
          <a:xfrm>
            <a:off x="857224" y="3692444"/>
            <a:ext cx="7143800" cy="2554545"/>
          </a:xfrm>
          <a:prstGeom prst="rect">
            <a:avLst/>
          </a:prstGeom>
        </p:spPr>
        <p:txBody>
          <a:bodyPr wrap="square">
            <a:spAutoFit/>
          </a:bodyPr>
          <a:lstStyle/>
          <a:p>
            <a:pPr marL="342900" indent="-342900"/>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a:t>
            </a:r>
            <a:r>
              <a:rPr lang="en-US" sz="2000" dirty="0" smtClean="0">
                <a:latin typeface="Courier New" pitchFamily="49" charset="0"/>
                <a:cs typeface="Courier New" pitchFamily="49" charset="0"/>
              </a:rPr>
              <a:t>Fibonacci(</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n){</a:t>
            </a:r>
          </a:p>
          <a:p>
            <a:pPr marL="342900" indent="-342900"/>
            <a:r>
              <a:rPr lang="en-US" sz="2000" dirty="0" smtClean="0">
                <a:latin typeface="Courier New" pitchFamily="49" charset="0"/>
                <a:cs typeface="Courier New" pitchFamily="49" charset="0"/>
              </a:rPr>
              <a:t>  if(n&lt;=0)</a:t>
            </a:r>
          </a:p>
          <a:p>
            <a:pPr marL="342900" indent="-342900"/>
            <a:r>
              <a:rPr lang="en-US" sz="2000" dirty="0" smtClean="0">
                <a:latin typeface="Courier New" pitchFamily="49" charset="0"/>
                <a:cs typeface="Courier New" pitchFamily="49" charset="0"/>
              </a:rPr>
              <a:t>    return 0;</a:t>
            </a:r>
          </a:p>
          <a:p>
            <a:pPr marL="342900" indent="-34290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else if (n==1)</a:t>
            </a:r>
          </a:p>
          <a:p>
            <a:pPr marL="342900" indent="-342900"/>
            <a:r>
              <a:rPr lang="en-US" sz="2000" dirty="0" smtClean="0">
                <a:latin typeface="Courier New" pitchFamily="49" charset="0"/>
                <a:cs typeface="Courier New" pitchFamily="49" charset="0"/>
              </a:rPr>
              <a:t>    return 1;</a:t>
            </a:r>
          </a:p>
          <a:p>
            <a:pPr marL="342900" indent="-34290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else</a:t>
            </a:r>
          </a:p>
          <a:p>
            <a:pPr marL="342900" indent="-34290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return (Fibonacci(n-1)+Fibonacci(n-2));</a:t>
            </a:r>
          </a:p>
          <a:p>
            <a:pPr marL="342900" indent="-342900"/>
            <a:r>
              <a:rPr lang="en-US" sz="2000" dirty="0" smtClean="0">
                <a:latin typeface="Courier New" pitchFamily="49" charset="0"/>
                <a:cs typeface="Courier New" pitchFamily="49" charset="0"/>
              </a:rPr>
              <a:t>}</a:t>
            </a:r>
            <a:endParaRPr lang="en-US" sz="2000" dirty="0" smtClean="0">
              <a:solidFill>
                <a:srgbClr val="FF0000"/>
              </a:solidFill>
              <a:latin typeface="Courier New" pitchFamily="49" charset="0"/>
              <a:cs typeface="Courier New" pitchFamily="49" charset="0"/>
            </a:endParaRPr>
          </a:p>
        </p:txBody>
      </p:sp>
      <p:sp>
        <p:nvSpPr>
          <p:cNvPr id="6" name="Slide Number Placeholder 28"/>
          <p:cNvSpPr>
            <a:spLocks noGrp="1"/>
          </p:cNvSpPr>
          <p:nvPr>
            <p:ph type="sldNum" sz="quarter" idx="12"/>
          </p:nvPr>
        </p:nvSpPr>
        <p:spPr/>
        <p:txBody>
          <a:bodyPr/>
          <a:lstStyle/>
          <a:p>
            <a:pPr>
              <a:defRPr/>
            </a:pPr>
            <a:fld id="{E3EAD3CE-0F6E-4D4F-81FA-75D6E2776705}" type="slidenum">
              <a:rPr lang="en-US" smtClean="0"/>
              <a:pPr>
                <a:defRPr/>
              </a:pPr>
              <a:t>11</a:t>
            </a:fld>
            <a:endParaRPr lang="en-US" dirty="0"/>
          </a:p>
        </p:txBody>
      </p:sp>
      <p:sp>
        <p:nvSpPr>
          <p:cNvPr id="7" name="Footer Placeholder 6"/>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29" name="Group 96"/>
          <p:cNvGrpSpPr>
            <a:grpSpLocks/>
          </p:cNvGrpSpPr>
          <p:nvPr/>
        </p:nvGrpSpPr>
        <p:grpSpPr bwMode="auto">
          <a:xfrm>
            <a:off x="3995738" y="1517626"/>
            <a:ext cx="2449513" cy="1870075"/>
            <a:chOff x="22" y="2659"/>
            <a:chExt cx="1543" cy="1178"/>
          </a:xfrm>
        </p:grpSpPr>
        <p:grpSp>
          <p:nvGrpSpPr>
            <p:cNvPr id="42111" name="Group 97"/>
            <p:cNvGrpSpPr>
              <a:grpSpLocks/>
            </p:cNvGrpSpPr>
            <p:nvPr/>
          </p:nvGrpSpPr>
          <p:grpSpPr bwMode="auto">
            <a:xfrm>
              <a:off x="1112" y="3068"/>
              <a:ext cx="453" cy="362"/>
              <a:chOff x="340" y="3566"/>
              <a:chExt cx="453" cy="362"/>
            </a:xfrm>
          </p:grpSpPr>
          <p:sp>
            <p:nvSpPr>
              <p:cNvPr id="2"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29" name="Line 101"/>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30" name="Line 102"/>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grpSp>
          <p:nvGrpSpPr>
            <p:cNvPr id="42112" name="Group 103"/>
            <p:cNvGrpSpPr>
              <a:grpSpLocks/>
            </p:cNvGrpSpPr>
            <p:nvPr/>
          </p:nvGrpSpPr>
          <p:grpSpPr bwMode="auto">
            <a:xfrm>
              <a:off x="22" y="3068"/>
              <a:ext cx="998" cy="769"/>
              <a:chOff x="22" y="3068"/>
              <a:chExt cx="998" cy="769"/>
            </a:xfrm>
          </p:grpSpPr>
          <p:grpSp>
            <p:nvGrpSpPr>
              <p:cNvPr id="42116" name="Group 104"/>
              <p:cNvGrpSpPr>
                <a:grpSpLocks/>
              </p:cNvGrpSpPr>
              <p:nvPr/>
            </p:nvGrpSpPr>
            <p:grpSpPr bwMode="auto">
              <a:xfrm>
                <a:off x="22" y="3475"/>
                <a:ext cx="453" cy="362"/>
                <a:chOff x="340" y="3566"/>
                <a:chExt cx="453" cy="362"/>
              </a:xfrm>
            </p:grpSpPr>
            <p:sp>
              <p:nvSpPr>
                <p:cNvPr id="6"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24" name="Line 108"/>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25" name="Line 109"/>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9"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19" name="Line 112"/>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120" name="Line 113"/>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sp>
          <p:nvSpPr>
            <p:cNvPr id="11" name="Oval 2"/>
            <p:cNvSpPr/>
            <p:nvPr/>
          </p:nvSpPr>
          <p:spPr>
            <a:xfrm>
              <a:off x="930" y="2659"/>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14" name="Line 115"/>
            <p:cNvSpPr>
              <a:spLocks noChangeShapeType="1"/>
            </p:cNvSpPr>
            <p:nvPr/>
          </p:nvSpPr>
          <p:spPr bwMode="auto">
            <a:xfrm flipH="1">
              <a:off x="657" y="2749"/>
              <a:ext cx="272" cy="317"/>
            </a:xfrm>
            <a:prstGeom prst="line">
              <a:avLst/>
            </a:prstGeom>
            <a:noFill/>
            <a:ln w="9525">
              <a:solidFill>
                <a:schemeClr val="tx1"/>
              </a:solidFill>
              <a:round/>
              <a:headEnd/>
              <a:tailEnd/>
            </a:ln>
          </p:spPr>
          <p:txBody>
            <a:bodyPr/>
            <a:lstStyle/>
            <a:p>
              <a:endParaRPr lang="en-US"/>
            </a:p>
          </p:txBody>
        </p:sp>
        <p:sp>
          <p:nvSpPr>
            <p:cNvPr id="42115" name="Line 116"/>
            <p:cNvSpPr>
              <a:spLocks noChangeShapeType="1"/>
            </p:cNvSpPr>
            <p:nvPr/>
          </p:nvSpPr>
          <p:spPr bwMode="auto">
            <a:xfrm>
              <a:off x="1019" y="2749"/>
              <a:ext cx="273" cy="317"/>
            </a:xfrm>
            <a:prstGeom prst="line">
              <a:avLst/>
            </a:prstGeom>
            <a:noFill/>
            <a:ln w="9525">
              <a:solidFill>
                <a:schemeClr val="tx1"/>
              </a:solidFill>
              <a:round/>
              <a:headEnd/>
              <a:tailEnd/>
            </a:ln>
          </p:spPr>
          <p:txBody>
            <a:bodyPr/>
            <a:lstStyle/>
            <a:p>
              <a:endParaRPr lang="en-US"/>
            </a:p>
          </p:txBody>
        </p:sp>
      </p:grpSp>
      <p:grpSp>
        <p:nvGrpSpPr>
          <p:cNvPr id="42030" name="Group 154"/>
          <p:cNvGrpSpPr>
            <a:grpSpLocks/>
          </p:cNvGrpSpPr>
          <p:nvPr/>
        </p:nvGrpSpPr>
        <p:grpSpPr bwMode="auto">
          <a:xfrm>
            <a:off x="107950" y="1517626"/>
            <a:ext cx="3959225" cy="2733675"/>
            <a:chOff x="68" y="1570"/>
            <a:chExt cx="2494" cy="1722"/>
          </a:xfrm>
        </p:grpSpPr>
        <p:grpSp>
          <p:nvGrpSpPr>
            <p:cNvPr id="42075" name="Group 67"/>
            <p:cNvGrpSpPr>
              <a:grpSpLocks/>
            </p:cNvGrpSpPr>
            <p:nvPr/>
          </p:nvGrpSpPr>
          <p:grpSpPr bwMode="auto">
            <a:xfrm>
              <a:off x="1564" y="2523"/>
              <a:ext cx="998" cy="769"/>
              <a:chOff x="22" y="3068"/>
              <a:chExt cx="998" cy="769"/>
            </a:xfrm>
          </p:grpSpPr>
          <p:grpSp>
            <p:nvGrpSpPr>
              <p:cNvPr id="42101" name="Group 68"/>
              <p:cNvGrpSpPr>
                <a:grpSpLocks/>
              </p:cNvGrpSpPr>
              <p:nvPr/>
            </p:nvGrpSpPr>
            <p:grpSpPr bwMode="auto">
              <a:xfrm>
                <a:off x="22" y="3475"/>
                <a:ext cx="453" cy="362"/>
                <a:chOff x="340" y="3566"/>
                <a:chExt cx="453" cy="362"/>
              </a:xfrm>
            </p:grpSpPr>
            <p:sp>
              <p:nvSpPr>
                <p:cNvPr id="12"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09" name="Line 72"/>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10" name="Line 73"/>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15"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04" name="Line 76"/>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105" name="Line 77"/>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grpSp>
          <p:nvGrpSpPr>
            <p:cNvPr id="42076" name="Group 142"/>
            <p:cNvGrpSpPr>
              <a:grpSpLocks/>
            </p:cNvGrpSpPr>
            <p:nvPr/>
          </p:nvGrpSpPr>
          <p:grpSpPr bwMode="auto">
            <a:xfrm>
              <a:off x="68" y="2025"/>
              <a:ext cx="1543" cy="1178"/>
              <a:chOff x="68" y="2978"/>
              <a:chExt cx="1543" cy="1178"/>
            </a:xfrm>
          </p:grpSpPr>
          <p:grpSp>
            <p:nvGrpSpPr>
              <p:cNvPr id="42081" name="Group 44"/>
              <p:cNvGrpSpPr>
                <a:grpSpLocks/>
              </p:cNvGrpSpPr>
              <p:nvPr/>
            </p:nvGrpSpPr>
            <p:grpSpPr bwMode="auto">
              <a:xfrm>
                <a:off x="1158" y="3387"/>
                <a:ext cx="453" cy="362"/>
                <a:chOff x="340" y="3566"/>
                <a:chExt cx="453" cy="362"/>
              </a:xfrm>
            </p:grpSpPr>
            <p:sp>
              <p:nvSpPr>
                <p:cNvPr id="17"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99" name="Line 48"/>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00" name="Line 49"/>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grpSp>
            <p:nvGrpSpPr>
              <p:cNvPr id="42082" name="Group 94"/>
              <p:cNvGrpSpPr>
                <a:grpSpLocks/>
              </p:cNvGrpSpPr>
              <p:nvPr/>
            </p:nvGrpSpPr>
            <p:grpSpPr bwMode="auto">
              <a:xfrm>
                <a:off x="68" y="3387"/>
                <a:ext cx="998" cy="769"/>
                <a:chOff x="22" y="3068"/>
                <a:chExt cx="998" cy="769"/>
              </a:xfrm>
            </p:grpSpPr>
            <p:grpSp>
              <p:nvGrpSpPr>
                <p:cNvPr id="42086" name="Group 43"/>
                <p:cNvGrpSpPr>
                  <a:grpSpLocks/>
                </p:cNvGrpSpPr>
                <p:nvPr/>
              </p:nvGrpSpPr>
              <p:grpSpPr bwMode="auto">
                <a:xfrm>
                  <a:off x="22" y="3475"/>
                  <a:ext cx="453" cy="362"/>
                  <a:chOff x="340" y="3566"/>
                  <a:chExt cx="453" cy="362"/>
                </a:xfrm>
              </p:grpSpPr>
              <p:sp>
                <p:nvSpPr>
                  <p:cNvPr id="20"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94" name="Line 16"/>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95" name="Line 17"/>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23"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89" name="Line 64"/>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090" name="Line 65"/>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sp>
            <p:nvSpPr>
              <p:cNvPr id="25" name="Oval 2"/>
              <p:cNvSpPr/>
              <p:nvPr/>
            </p:nvSpPr>
            <p:spPr>
              <a:xfrm>
                <a:off x="976" y="297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84" name="Line 92"/>
              <p:cNvSpPr>
                <a:spLocks noChangeShapeType="1"/>
              </p:cNvSpPr>
              <p:nvPr/>
            </p:nvSpPr>
            <p:spPr bwMode="auto">
              <a:xfrm flipH="1">
                <a:off x="703" y="3068"/>
                <a:ext cx="272" cy="317"/>
              </a:xfrm>
              <a:prstGeom prst="line">
                <a:avLst/>
              </a:prstGeom>
              <a:noFill/>
              <a:ln w="9525">
                <a:solidFill>
                  <a:schemeClr val="tx1"/>
                </a:solidFill>
                <a:round/>
                <a:headEnd/>
                <a:tailEnd/>
              </a:ln>
            </p:spPr>
            <p:txBody>
              <a:bodyPr/>
              <a:lstStyle/>
              <a:p>
                <a:endParaRPr lang="en-US"/>
              </a:p>
            </p:txBody>
          </p:sp>
          <p:sp>
            <p:nvSpPr>
              <p:cNvPr id="42085" name="Line 93"/>
              <p:cNvSpPr>
                <a:spLocks noChangeShapeType="1"/>
              </p:cNvSpPr>
              <p:nvPr/>
            </p:nvSpPr>
            <p:spPr bwMode="auto">
              <a:xfrm>
                <a:off x="1065" y="3068"/>
                <a:ext cx="273" cy="317"/>
              </a:xfrm>
              <a:prstGeom prst="line">
                <a:avLst/>
              </a:prstGeom>
              <a:noFill/>
              <a:ln w="9525">
                <a:solidFill>
                  <a:schemeClr val="tx1"/>
                </a:solidFill>
                <a:round/>
                <a:headEnd/>
                <a:tailEnd/>
              </a:ln>
            </p:spPr>
            <p:txBody>
              <a:bodyPr/>
              <a:lstStyle/>
              <a:p>
                <a:endParaRPr lang="en-US"/>
              </a:p>
            </p:txBody>
          </p:sp>
        </p:grpSp>
        <p:grpSp>
          <p:nvGrpSpPr>
            <p:cNvPr id="42077" name="Group 148"/>
            <p:cNvGrpSpPr>
              <a:grpSpLocks/>
            </p:cNvGrpSpPr>
            <p:nvPr/>
          </p:nvGrpSpPr>
          <p:grpSpPr bwMode="auto">
            <a:xfrm>
              <a:off x="1066" y="1570"/>
              <a:ext cx="1088" cy="953"/>
              <a:chOff x="1066" y="1570"/>
              <a:chExt cx="1088" cy="953"/>
            </a:xfrm>
          </p:grpSpPr>
          <p:sp>
            <p:nvSpPr>
              <p:cNvPr id="26" name="Oval 2"/>
              <p:cNvSpPr/>
              <p:nvPr/>
            </p:nvSpPr>
            <p:spPr>
              <a:xfrm>
                <a:off x="1565" y="1570"/>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79" name="Line 145"/>
              <p:cNvSpPr>
                <a:spLocks noChangeShapeType="1"/>
              </p:cNvSpPr>
              <p:nvPr/>
            </p:nvSpPr>
            <p:spPr bwMode="auto">
              <a:xfrm flipH="1">
                <a:off x="1066" y="1616"/>
                <a:ext cx="499" cy="408"/>
              </a:xfrm>
              <a:prstGeom prst="line">
                <a:avLst/>
              </a:prstGeom>
              <a:noFill/>
              <a:ln w="9525">
                <a:solidFill>
                  <a:schemeClr val="tx1"/>
                </a:solidFill>
                <a:round/>
                <a:headEnd/>
                <a:tailEnd/>
              </a:ln>
            </p:spPr>
            <p:txBody>
              <a:bodyPr/>
              <a:lstStyle/>
              <a:p>
                <a:endParaRPr lang="en-US"/>
              </a:p>
            </p:txBody>
          </p:sp>
          <p:sp>
            <p:nvSpPr>
              <p:cNvPr id="42080" name="Line 146"/>
              <p:cNvSpPr>
                <a:spLocks noChangeShapeType="1"/>
              </p:cNvSpPr>
              <p:nvPr/>
            </p:nvSpPr>
            <p:spPr bwMode="auto">
              <a:xfrm>
                <a:off x="1655" y="1661"/>
                <a:ext cx="499" cy="862"/>
              </a:xfrm>
              <a:prstGeom prst="line">
                <a:avLst/>
              </a:prstGeom>
              <a:noFill/>
              <a:ln w="9525">
                <a:solidFill>
                  <a:schemeClr val="tx1"/>
                </a:solidFill>
                <a:round/>
                <a:headEnd/>
                <a:tailEnd/>
              </a:ln>
            </p:spPr>
            <p:txBody>
              <a:bodyPr/>
              <a:lstStyle/>
              <a:p>
                <a:endParaRPr lang="en-US"/>
              </a:p>
            </p:txBody>
          </p:sp>
        </p:grpSp>
      </p:grpSp>
      <p:sp>
        <p:nvSpPr>
          <p:cNvPr id="3" name="Oval 2"/>
          <p:cNvSpPr/>
          <p:nvPr/>
        </p:nvSpPr>
        <p:spPr bwMode="auto">
          <a:xfrm>
            <a:off x="3924301" y="869926"/>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9" name="Oval 2"/>
          <p:cNvSpPr/>
          <p:nvPr/>
        </p:nvSpPr>
        <p:spPr bwMode="auto">
          <a:xfrm>
            <a:off x="5651501" y="150788"/>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35" name="Line 156"/>
          <p:cNvSpPr>
            <a:spLocks noChangeShapeType="1"/>
          </p:cNvSpPr>
          <p:nvPr/>
        </p:nvSpPr>
        <p:spPr bwMode="auto">
          <a:xfrm flipH="1">
            <a:off x="2627313" y="941363"/>
            <a:ext cx="1296988" cy="576263"/>
          </a:xfrm>
          <a:prstGeom prst="line">
            <a:avLst/>
          </a:prstGeom>
          <a:noFill/>
          <a:ln w="9525">
            <a:solidFill>
              <a:schemeClr val="tx1"/>
            </a:solidFill>
            <a:round/>
            <a:headEnd/>
            <a:tailEnd/>
          </a:ln>
        </p:spPr>
        <p:txBody>
          <a:bodyPr/>
          <a:lstStyle/>
          <a:p>
            <a:endParaRPr lang="en-US"/>
          </a:p>
        </p:txBody>
      </p:sp>
      <p:sp>
        <p:nvSpPr>
          <p:cNvPr id="42036" name="Line 157"/>
          <p:cNvSpPr>
            <a:spLocks noChangeShapeType="1"/>
          </p:cNvSpPr>
          <p:nvPr/>
        </p:nvSpPr>
        <p:spPr bwMode="auto">
          <a:xfrm>
            <a:off x="4067176" y="941363"/>
            <a:ext cx="1368425" cy="576263"/>
          </a:xfrm>
          <a:prstGeom prst="line">
            <a:avLst/>
          </a:prstGeom>
          <a:noFill/>
          <a:ln w="9525">
            <a:solidFill>
              <a:schemeClr val="tx1"/>
            </a:solidFill>
            <a:round/>
            <a:headEnd/>
            <a:tailEnd/>
          </a:ln>
        </p:spPr>
        <p:txBody>
          <a:bodyPr/>
          <a:lstStyle/>
          <a:p>
            <a:endParaRPr lang="en-US"/>
          </a:p>
        </p:txBody>
      </p:sp>
      <p:sp>
        <p:nvSpPr>
          <p:cNvPr id="42037" name="Line 158"/>
          <p:cNvSpPr>
            <a:spLocks noChangeShapeType="1"/>
          </p:cNvSpPr>
          <p:nvPr/>
        </p:nvSpPr>
        <p:spPr bwMode="auto">
          <a:xfrm flipH="1">
            <a:off x="4067176" y="222226"/>
            <a:ext cx="1584325" cy="647700"/>
          </a:xfrm>
          <a:prstGeom prst="line">
            <a:avLst/>
          </a:prstGeom>
          <a:noFill/>
          <a:ln w="9525">
            <a:solidFill>
              <a:schemeClr val="tx1"/>
            </a:solidFill>
            <a:round/>
            <a:headEnd/>
            <a:tailEnd/>
          </a:ln>
        </p:spPr>
        <p:txBody>
          <a:bodyPr/>
          <a:lstStyle/>
          <a:p>
            <a:endParaRPr lang="en-US"/>
          </a:p>
        </p:txBody>
      </p:sp>
      <p:sp>
        <p:nvSpPr>
          <p:cNvPr id="42038" name="Line 159"/>
          <p:cNvSpPr>
            <a:spLocks noChangeShapeType="1"/>
          </p:cNvSpPr>
          <p:nvPr/>
        </p:nvSpPr>
        <p:spPr bwMode="auto">
          <a:xfrm>
            <a:off x="5795963" y="293663"/>
            <a:ext cx="1512888" cy="2665413"/>
          </a:xfrm>
          <a:prstGeom prst="line">
            <a:avLst/>
          </a:prstGeom>
          <a:noFill/>
          <a:ln w="9525">
            <a:solidFill>
              <a:schemeClr val="tx1"/>
            </a:solidFill>
            <a:round/>
            <a:headEnd/>
            <a:tailEnd/>
          </a:ln>
        </p:spPr>
        <p:txBody>
          <a:bodyPr/>
          <a:lstStyle/>
          <a:p>
            <a:endParaRPr lang="en-US"/>
          </a:p>
        </p:txBody>
      </p:sp>
      <p:sp>
        <p:nvSpPr>
          <p:cNvPr id="41988" name="Text Box 162"/>
          <p:cNvSpPr txBox="1">
            <a:spLocks noChangeArrowheads="1"/>
          </p:cNvSpPr>
          <p:nvPr/>
        </p:nvSpPr>
        <p:spPr bwMode="auto">
          <a:xfrm>
            <a:off x="5795963" y="-71462"/>
            <a:ext cx="407987" cy="366713"/>
          </a:xfrm>
          <a:prstGeom prst="rect">
            <a:avLst/>
          </a:prstGeom>
          <a:noFill/>
          <a:ln w="9525">
            <a:noFill/>
            <a:miter lim="800000"/>
            <a:headEnd/>
            <a:tailEnd/>
          </a:ln>
        </p:spPr>
        <p:txBody>
          <a:bodyPr wrap="none">
            <a:spAutoFit/>
          </a:bodyPr>
          <a:lstStyle/>
          <a:p>
            <a:r>
              <a:rPr lang="en-US"/>
              <a:t>F</a:t>
            </a:r>
            <a:r>
              <a:rPr lang="en-US" baseline="-25000"/>
              <a:t>7</a:t>
            </a:r>
          </a:p>
        </p:txBody>
      </p:sp>
      <p:sp>
        <p:nvSpPr>
          <p:cNvPr id="41989" name="Text Box 163"/>
          <p:cNvSpPr txBox="1">
            <a:spLocks noChangeArrowheads="1"/>
          </p:cNvSpPr>
          <p:nvPr/>
        </p:nvSpPr>
        <p:spPr bwMode="auto">
          <a:xfrm>
            <a:off x="3587750" y="503213"/>
            <a:ext cx="407988" cy="366713"/>
          </a:xfrm>
          <a:prstGeom prst="rect">
            <a:avLst/>
          </a:prstGeom>
          <a:noFill/>
          <a:ln w="9525">
            <a:noFill/>
            <a:miter lim="800000"/>
            <a:headEnd/>
            <a:tailEnd/>
          </a:ln>
        </p:spPr>
        <p:txBody>
          <a:bodyPr wrap="none">
            <a:spAutoFit/>
          </a:bodyPr>
          <a:lstStyle/>
          <a:p>
            <a:r>
              <a:rPr lang="en-US" dirty="0"/>
              <a:t>F</a:t>
            </a:r>
            <a:r>
              <a:rPr lang="en-US" baseline="-25000" dirty="0"/>
              <a:t>6</a:t>
            </a:r>
          </a:p>
        </p:txBody>
      </p:sp>
      <p:sp>
        <p:nvSpPr>
          <p:cNvPr id="41990" name="Text Box 164"/>
          <p:cNvSpPr txBox="1">
            <a:spLocks noChangeArrowheads="1"/>
          </p:cNvSpPr>
          <p:nvPr/>
        </p:nvSpPr>
        <p:spPr bwMode="auto">
          <a:xfrm>
            <a:off x="5532438" y="1223938"/>
            <a:ext cx="407987" cy="366713"/>
          </a:xfrm>
          <a:prstGeom prst="rect">
            <a:avLst/>
          </a:prstGeom>
          <a:noFill/>
          <a:ln w="9525">
            <a:noFill/>
            <a:miter lim="800000"/>
            <a:headEnd/>
            <a:tailEnd/>
          </a:ln>
        </p:spPr>
        <p:txBody>
          <a:bodyPr wrap="none">
            <a:spAutoFit/>
          </a:bodyPr>
          <a:lstStyle/>
          <a:p>
            <a:r>
              <a:rPr lang="en-US"/>
              <a:t>F</a:t>
            </a:r>
            <a:r>
              <a:rPr lang="en-US" baseline="-25000"/>
              <a:t>4</a:t>
            </a:r>
          </a:p>
        </p:txBody>
      </p:sp>
      <p:sp>
        <p:nvSpPr>
          <p:cNvPr id="41991" name="Text Box 165"/>
          <p:cNvSpPr txBox="1">
            <a:spLocks noChangeArrowheads="1"/>
          </p:cNvSpPr>
          <p:nvPr/>
        </p:nvSpPr>
        <p:spPr bwMode="auto">
          <a:xfrm>
            <a:off x="6156325" y="1944663"/>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1992" name="Text Box 166"/>
          <p:cNvSpPr txBox="1">
            <a:spLocks noChangeArrowheads="1"/>
          </p:cNvSpPr>
          <p:nvPr/>
        </p:nvSpPr>
        <p:spPr bwMode="auto">
          <a:xfrm>
            <a:off x="6372225" y="2663801"/>
            <a:ext cx="407988"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1993" name="Text Box 167"/>
          <p:cNvSpPr txBox="1">
            <a:spLocks noChangeArrowheads="1"/>
          </p:cNvSpPr>
          <p:nvPr/>
        </p:nvSpPr>
        <p:spPr bwMode="auto">
          <a:xfrm>
            <a:off x="5748338" y="2670151"/>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1994" name="Text Box 168"/>
          <p:cNvSpPr txBox="1">
            <a:spLocks noChangeArrowheads="1"/>
          </p:cNvSpPr>
          <p:nvPr/>
        </p:nvSpPr>
        <p:spPr bwMode="auto">
          <a:xfrm>
            <a:off x="5364163" y="2959076"/>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1996" name="Text Box 170"/>
          <p:cNvSpPr txBox="1">
            <a:spLocks noChangeArrowheads="1"/>
          </p:cNvSpPr>
          <p:nvPr/>
        </p:nvSpPr>
        <p:spPr bwMode="auto">
          <a:xfrm>
            <a:off x="3948113" y="2527276"/>
            <a:ext cx="407987" cy="366712"/>
          </a:xfrm>
          <a:prstGeom prst="rect">
            <a:avLst/>
          </a:prstGeom>
          <a:noFill/>
          <a:ln w="9525">
            <a:noFill/>
            <a:miter lim="800000"/>
            <a:headEnd/>
            <a:tailEnd/>
          </a:ln>
        </p:spPr>
        <p:txBody>
          <a:bodyPr wrap="none">
            <a:spAutoFit/>
          </a:bodyPr>
          <a:lstStyle/>
          <a:p>
            <a:r>
              <a:rPr lang="en-US"/>
              <a:t>F</a:t>
            </a:r>
            <a:r>
              <a:rPr lang="en-US" baseline="-25000"/>
              <a:t>2</a:t>
            </a:r>
          </a:p>
        </p:txBody>
      </p:sp>
      <p:sp>
        <p:nvSpPr>
          <p:cNvPr id="41997" name="Text Box 171"/>
          <p:cNvSpPr txBox="1">
            <a:spLocks noChangeArrowheads="1"/>
          </p:cNvSpPr>
          <p:nvPr/>
        </p:nvSpPr>
        <p:spPr bwMode="auto">
          <a:xfrm>
            <a:off x="4524375" y="1871638"/>
            <a:ext cx="407988" cy="366713"/>
          </a:xfrm>
          <a:prstGeom prst="rect">
            <a:avLst/>
          </a:prstGeom>
          <a:noFill/>
          <a:ln w="9525">
            <a:noFill/>
            <a:miter lim="800000"/>
            <a:headEnd/>
            <a:tailEnd/>
          </a:ln>
        </p:spPr>
        <p:txBody>
          <a:bodyPr wrap="none">
            <a:spAutoFit/>
          </a:bodyPr>
          <a:lstStyle/>
          <a:p>
            <a:r>
              <a:rPr lang="en-US"/>
              <a:t>F</a:t>
            </a:r>
            <a:r>
              <a:rPr lang="en-US" baseline="-25000"/>
              <a:t>3</a:t>
            </a:r>
          </a:p>
        </p:txBody>
      </p:sp>
      <p:sp>
        <p:nvSpPr>
          <p:cNvPr id="41998" name="Text Box 172"/>
          <p:cNvSpPr txBox="1">
            <a:spLocks noChangeArrowheads="1"/>
          </p:cNvSpPr>
          <p:nvPr/>
        </p:nvSpPr>
        <p:spPr bwMode="auto">
          <a:xfrm>
            <a:off x="3011488" y="2743176"/>
            <a:ext cx="407987" cy="366712"/>
          </a:xfrm>
          <a:prstGeom prst="rect">
            <a:avLst/>
          </a:prstGeom>
          <a:noFill/>
          <a:ln w="9525">
            <a:noFill/>
            <a:miter lim="800000"/>
            <a:headEnd/>
            <a:tailEnd/>
          </a:ln>
        </p:spPr>
        <p:txBody>
          <a:bodyPr wrap="none">
            <a:spAutoFit/>
          </a:bodyPr>
          <a:lstStyle/>
          <a:p>
            <a:r>
              <a:rPr lang="en-US"/>
              <a:t>F</a:t>
            </a:r>
            <a:r>
              <a:rPr lang="en-US" baseline="-25000"/>
              <a:t>3</a:t>
            </a:r>
          </a:p>
        </p:txBody>
      </p:sp>
      <p:sp>
        <p:nvSpPr>
          <p:cNvPr id="41999" name="Text Box 173"/>
          <p:cNvSpPr txBox="1">
            <a:spLocks noChangeArrowheads="1"/>
          </p:cNvSpPr>
          <p:nvPr/>
        </p:nvSpPr>
        <p:spPr bwMode="auto">
          <a:xfrm>
            <a:off x="3659188" y="2959076"/>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00" name="Text Box 174"/>
          <p:cNvSpPr txBox="1">
            <a:spLocks noChangeArrowheads="1"/>
          </p:cNvSpPr>
          <p:nvPr/>
        </p:nvSpPr>
        <p:spPr bwMode="auto">
          <a:xfrm>
            <a:off x="4668838" y="3311501"/>
            <a:ext cx="407987"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01" name="Text Box 175"/>
          <p:cNvSpPr txBox="1">
            <a:spLocks noChangeArrowheads="1"/>
          </p:cNvSpPr>
          <p:nvPr/>
        </p:nvSpPr>
        <p:spPr bwMode="auto">
          <a:xfrm>
            <a:off x="4019550" y="3678213"/>
            <a:ext cx="407988" cy="366713"/>
          </a:xfrm>
          <a:prstGeom prst="rect">
            <a:avLst/>
          </a:prstGeom>
          <a:noFill/>
          <a:ln w="9525">
            <a:noFill/>
            <a:miter lim="800000"/>
            <a:headEnd/>
            <a:tailEnd/>
          </a:ln>
        </p:spPr>
        <p:txBody>
          <a:bodyPr wrap="none">
            <a:spAutoFit/>
          </a:bodyPr>
          <a:lstStyle/>
          <a:p>
            <a:r>
              <a:rPr lang="en-US"/>
              <a:t>F</a:t>
            </a:r>
            <a:r>
              <a:rPr lang="en-US" baseline="-25000"/>
              <a:t>1</a:t>
            </a:r>
          </a:p>
        </p:txBody>
      </p:sp>
      <p:sp>
        <p:nvSpPr>
          <p:cNvPr id="42002" name="Text Box 176"/>
          <p:cNvSpPr txBox="1">
            <a:spLocks noChangeArrowheads="1"/>
          </p:cNvSpPr>
          <p:nvPr/>
        </p:nvSpPr>
        <p:spPr bwMode="auto">
          <a:xfrm>
            <a:off x="2940050" y="3535338"/>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03" name="Text Box 177"/>
          <p:cNvSpPr txBox="1">
            <a:spLocks noChangeArrowheads="1"/>
          </p:cNvSpPr>
          <p:nvPr/>
        </p:nvSpPr>
        <p:spPr bwMode="auto">
          <a:xfrm>
            <a:off x="3203575" y="4103663"/>
            <a:ext cx="407988" cy="366713"/>
          </a:xfrm>
          <a:prstGeom prst="rect">
            <a:avLst/>
          </a:prstGeom>
          <a:noFill/>
          <a:ln w="9525">
            <a:noFill/>
            <a:miter lim="800000"/>
            <a:headEnd/>
            <a:tailEnd/>
          </a:ln>
        </p:spPr>
        <p:txBody>
          <a:bodyPr wrap="none">
            <a:spAutoFit/>
          </a:bodyPr>
          <a:lstStyle/>
          <a:p>
            <a:r>
              <a:rPr lang="en-US"/>
              <a:t>F</a:t>
            </a:r>
            <a:r>
              <a:rPr lang="en-US" baseline="-25000"/>
              <a:t>0</a:t>
            </a:r>
          </a:p>
        </p:txBody>
      </p:sp>
      <p:sp>
        <p:nvSpPr>
          <p:cNvPr id="42004" name="Text Box 178"/>
          <p:cNvSpPr txBox="1">
            <a:spLocks noChangeArrowheads="1"/>
          </p:cNvSpPr>
          <p:nvPr/>
        </p:nvSpPr>
        <p:spPr bwMode="auto">
          <a:xfrm>
            <a:off x="2051050" y="4038576"/>
            <a:ext cx="407988"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05" name="Text Box 179"/>
          <p:cNvSpPr txBox="1">
            <a:spLocks noChangeArrowheads="1"/>
          </p:cNvSpPr>
          <p:nvPr/>
        </p:nvSpPr>
        <p:spPr bwMode="auto">
          <a:xfrm>
            <a:off x="1547813" y="2952726"/>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06" name="Text Box 180"/>
          <p:cNvSpPr txBox="1">
            <a:spLocks noChangeArrowheads="1"/>
          </p:cNvSpPr>
          <p:nvPr/>
        </p:nvSpPr>
        <p:spPr bwMode="auto">
          <a:xfrm>
            <a:off x="2508250" y="3095601"/>
            <a:ext cx="407988"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07" name="Text Box 181"/>
          <p:cNvSpPr txBox="1">
            <a:spLocks noChangeArrowheads="1"/>
          </p:cNvSpPr>
          <p:nvPr/>
        </p:nvSpPr>
        <p:spPr bwMode="auto">
          <a:xfrm>
            <a:off x="2124075" y="2592363"/>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08" name="Text Box 182"/>
          <p:cNvSpPr txBox="1">
            <a:spLocks noChangeArrowheads="1"/>
          </p:cNvSpPr>
          <p:nvPr/>
        </p:nvSpPr>
        <p:spPr bwMode="auto">
          <a:xfrm>
            <a:off x="1211263" y="1951013"/>
            <a:ext cx="407987" cy="366713"/>
          </a:xfrm>
          <a:prstGeom prst="rect">
            <a:avLst/>
          </a:prstGeom>
          <a:noFill/>
          <a:ln w="9525">
            <a:noFill/>
            <a:miter lim="800000"/>
            <a:headEnd/>
            <a:tailEnd/>
          </a:ln>
        </p:spPr>
        <p:txBody>
          <a:bodyPr wrap="none">
            <a:spAutoFit/>
          </a:bodyPr>
          <a:lstStyle/>
          <a:p>
            <a:r>
              <a:rPr lang="en-US"/>
              <a:t>F</a:t>
            </a:r>
            <a:r>
              <a:rPr lang="en-US" baseline="-25000"/>
              <a:t>4</a:t>
            </a:r>
          </a:p>
        </p:txBody>
      </p:sp>
      <p:sp>
        <p:nvSpPr>
          <p:cNvPr id="42009" name="Text Box 183"/>
          <p:cNvSpPr txBox="1">
            <a:spLocks noChangeArrowheads="1"/>
          </p:cNvSpPr>
          <p:nvPr/>
        </p:nvSpPr>
        <p:spPr bwMode="auto">
          <a:xfrm>
            <a:off x="2147888" y="1230288"/>
            <a:ext cx="407987" cy="366713"/>
          </a:xfrm>
          <a:prstGeom prst="rect">
            <a:avLst/>
          </a:prstGeom>
          <a:noFill/>
          <a:ln w="9525">
            <a:noFill/>
            <a:miter lim="800000"/>
            <a:headEnd/>
            <a:tailEnd/>
          </a:ln>
        </p:spPr>
        <p:txBody>
          <a:bodyPr wrap="none">
            <a:spAutoFit/>
          </a:bodyPr>
          <a:lstStyle/>
          <a:p>
            <a:r>
              <a:rPr lang="en-US"/>
              <a:t>F</a:t>
            </a:r>
            <a:r>
              <a:rPr lang="en-US" baseline="-25000"/>
              <a:t>5</a:t>
            </a:r>
          </a:p>
        </p:txBody>
      </p:sp>
      <p:sp>
        <p:nvSpPr>
          <p:cNvPr id="42010" name="Text Box 184"/>
          <p:cNvSpPr txBox="1">
            <a:spLocks noChangeArrowheads="1"/>
          </p:cNvSpPr>
          <p:nvPr/>
        </p:nvSpPr>
        <p:spPr bwMode="auto">
          <a:xfrm>
            <a:off x="635000" y="2592363"/>
            <a:ext cx="407988" cy="366713"/>
          </a:xfrm>
          <a:prstGeom prst="rect">
            <a:avLst/>
          </a:prstGeom>
          <a:noFill/>
          <a:ln w="9525">
            <a:noFill/>
            <a:miter lim="800000"/>
            <a:headEnd/>
            <a:tailEnd/>
          </a:ln>
        </p:spPr>
        <p:txBody>
          <a:bodyPr wrap="none">
            <a:spAutoFit/>
          </a:bodyPr>
          <a:lstStyle/>
          <a:p>
            <a:r>
              <a:rPr lang="en-US"/>
              <a:t>F</a:t>
            </a:r>
            <a:r>
              <a:rPr lang="en-US" baseline="-25000"/>
              <a:t>3</a:t>
            </a:r>
          </a:p>
        </p:txBody>
      </p:sp>
      <p:sp>
        <p:nvSpPr>
          <p:cNvPr id="42011" name="Text Box 185"/>
          <p:cNvSpPr txBox="1">
            <a:spLocks noChangeArrowheads="1"/>
          </p:cNvSpPr>
          <p:nvPr/>
        </p:nvSpPr>
        <p:spPr bwMode="auto">
          <a:xfrm>
            <a:off x="34925" y="3240063"/>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12" name="Text Box 186"/>
          <p:cNvSpPr txBox="1">
            <a:spLocks noChangeArrowheads="1"/>
          </p:cNvSpPr>
          <p:nvPr/>
        </p:nvSpPr>
        <p:spPr bwMode="auto">
          <a:xfrm>
            <a:off x="34925" y="4103663"/>
            <a:ext cx="407988" cy="366713"/>
          </a:xfrm>
          <a:prstGeom prst="rect">
            <a:avLst/>
          </a:prstGeom>
          <a:noFill/>
          <a:ln w="9525">
            <a:noFill/>
            <a:miter lim="800000"/>
            <a:headEnd/>
            <a:tailEnd/>
          </a:ln>
        </p:spPr>
        <p:txBody>
          <a:bodyPr wrap="none">
            <a:spAutoFit/>
          </a:bodyPr>
          <a:lstStyle/>
          <a:p>
            <a:r>
              <a:rPr lang="en-US"/>
              <a:t>F</a:t>
            </a:r>
            <a:r>
              <a:rPr lang="en-US" baseline="-25000"/>
              <a:t>1</a:t>
            </a:r>
          </a:p>
        </p:txBody>
      </p:sp>
      <p:sp>
        <p:nvSpPr>
          <p:cNvPr id="42013" name="Text Box 187"/>
          <p:cNvSpPr txBox="1">
            <a:spLocks noChangeArrowheads="1"/>
          </p:cNvSpPr>
          <p:nvPr/>
        </p:nvSpPr>
        <p:spPr bwMode="auto">
          <a:xfrm>
            <a:off x="635000" y="4103663"/>
            <a:ext cx="407988" cy="366713"/>
          </a:xfrm>
          <a:prstGeom prst="rect">
            <a:avLst/>
          </a:prstGeom>
          <a:noFill/>
          <a:ln w="9525">
            <a:noFill/>
            <a:miter lim="800000"/>
            <a:headEnd/>
            <a:tailEnd/>
          </a:ln>
        </p:spPr>
        <p:txBody>
          <a:bodyPr wrap="none">
            <a:spAutoFit/>
          </a:bodyPr>
          <a:lstStyle/>
          <a:p>
            <a:r>
              <a:rPr lang="en-US"/>
              <a:t>F</a:t>
            </a:r>
            <a:r>
              <a:rPr lang="en-US" baseline="-25000"/>
              <a:t>0</a:t>
            </a:r>
          </a:p>
        </p:txBody>
      </p:sp>
      <p:sp>
        <p:nvSpPr>
          <p:cNvPr id="42014" name="Text Box 188"/>
          <p:cNvSpPr txBox="1">
            <a:spLocks noChangeArrowheads="1"/>
          </p:cNvSpPr>
          <p:nvPr/>
        </p:nvSpPr>
        <p:spPr bwMode="auto">
          <a:xfrm>
            <a:off x="1116013" y="3535338"/>
            <a:ext cx="407987" cy="366713"/>
          </a:xfrm>
          <a:prstGeom prst="rect">
            <a:avLst/>
          </a:prstGeom>
          <a:noFill/>
          <a:ln w="9525">
            <a:noFill/>
            <a:miter lim="800000"/>
            <a:headEnd/>
            <a:tailEnd/>
          </a:ln>
        </p:spPr>
        <p:txBody>
          <a:bodyPr wrap="none">
            <a:spAutoFit/>
          </a:bodyPr>
          <a:lstStyle/>
          <a:p>
            <a:r>
              <a:rPr lang="en-US"/>
              <a:t>F</a:t>
            </a:r>
            <a:r>
              <a:rPr lang="en-US" baseline="-25000"/>
              <a:t>1</a:t>
            </a:r>
          </a:p>
        </p:txBody>
      </p:sp>
      <p:grpSp>
        <p:nvGrpSpPr>
          <p:cNvPr id="193" name="Group 192"/>
          <p:cNvGrpSpPr/>
          <p:nvPr/>
        </p:nvGrpSpPr>
        <p:grpSpPr>
          <a:xfrm>
            <a:off x="4856166" y="2736826"/>
            <a:ext cx="3859238" cy="2290779"/>
            <a:chOff x="4427538" y="3567113"/>
            <a:chExt cx="4608512" cy="3036887"/>
          </a:xfrm>
        </p:grpSpPr>
        <p:grpSp>
          <p:nvGrpSpPr>
            <p:cNvPr id="42031" name="Group 153"/>
            <p:cNvGrpSpPr>
              <a:grpSpLocks/>
            </p:cNvGrpSpPr>
            <p:nvPr/>
          </p:nvGrpSpPr>
          <p:grpSpPr bwMode="auto">
            <a:xfrm>
              <a:off x="4859338" y="3787775"/>
              <a:ext cx="3960813" cy="2736850"/>
              <a:chOff x="2880" y="2477"/>
              <a:chExt cx="2495" cy="1724"/>
            </a:xfrm>
          </p:grpSpPr>
          <p:grpSp>
            <p:nvGrpSpPr>
              <p:cNvPr id="42039" name="Group 78"/>
              <p:cNvGrpSpPr>
                <a:grpSpLocks/>
              </p:cNvGrpSpPr>
              <p:nvPr/>
            </p:nvGrpSpPr>
            <p:grpSpPr bwMode="auto">
              <a:xfrm>
                <a:off x="4377" y="3432"/>
                <a:ext cx="998" cy="769"/>
                <a:chOff x="22" y="3068"/>
                <a:chExt cx="998" cy="769"/>
              </a:xfrm>
            </p:grpSpPr>
            <p:grpSp>
              <p:nvGrpSpPr>
                <p:cNvPr id="42065" name="Group 79"/>
                <p:cNvGrpSpPr>
                  <a:grpSpLocks/>
                </p:cNvGrpSpPr>
                <p:nvPr/>
              </p:nvGrpSpPr>
              <p:grpSpPr bwMode="auto">
                <a:xfrm>
                  <a:off x="22" y="3475"/>
                  <a:ext cx="453" cy="362"/>
                  <a:chOff x="340" y="3566"/>
                  <a:chExt cx="453" cy="362"/>
                </a:xfrm>
              </p:grpSpPr>
              <p:sp>
                <p:nvSpPr>
                  <p:cNvPr id="27"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73" name="Line 83"/>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74" name="Line 84"/>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30"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68" name="Line 87"/>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069" name="Line 88"/>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grpSp>
            <p:nvGrpSpPr>
              <p:cNvPr id="42040" name="Group 117"/>
              <p:cNvGrpSpPr>
                <a:grpSpLocks/>
              </p:cNvGrpSpPr>
              <p:nvPr/>
            </p:nvGrpSpPr>
            <p:grpSpPr bwMode="auto">
              <a:xfrm>
                <a:off x="2880" y="2931"/>
                <a:ext cx="1543" cy="1178"/>
                <a:chOff x="22" y="2659"/>
                <a:chExt cx="1543" cy="1178"/>
              </a:xfrm>
            </p:grpSpPr>
            <p:grpSp>
              <p:nvGrpSpPr>
                <p:cNvPr id="42045" name="Group 118"/>
                <p:cNvGrpSpPr>
                  <a:grpSpLocks/>
                </p:cNvGrpSpPr>
                <p:nvPr/>
              </p:nvGrpSpPr>
              <p:grpSpPr bwMode="auto">
                <a:xfrm>
                  <a:off x="1112" y="3068"/>
                  <a:ext cx="453" cy="362"/>
                  <a:chOff x="340" y="3566"/>
                  <a:chExt cx="453" cy="362"/>
                </a:xfrm>
              </p:grpSpPr>
              <p:sp>
                <p:nvSpPr>
                  <p:cNvPr id="43008"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09"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0"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63" name="Line 122"/>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64" name="Line 123"/>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grpSp>
              <p:nvGrpSpPr>
                <p:cNvPr id="42046" name="Group 124"/>
                <p:cNvGrpSpPr>
                  <a:grpSpLocks/>
                </p:cNvGrpSpPr>
                <p:nvPr/>
              </p:nvGrpSpPr>
              <p:grpSpPr bwMode="auto">
                <a:xfrm>
                  <a:off x="22" y="3068"/>
                  <a:ext cx="998" cy="769"/>
                  <a:chOff x="22" y="3068"/>
                  <a:chExt cx="998" cy="769"/>
                </a:xfrm>
              </p:grpSpPr>
              <p:grpSp>
                <p:nvGrpSpPr>
                  <p:cNvPr id="42050" name="Group 125"/>
                  <p:cNvGrpSpPr>
                    <a:grpSpLocks/>
                  </p:cNvGrpSpPr>
                  <p:nvPr/>
                </p:nvGrpSpPr>
                <p:grpSpPr bwMode="auto">
                  <a:xfrm>
                    <a:off x="22" y="3475"/>
                    <a:ext cx="453" cy="362"/>
                    <a:chOff x="340" y="3566"/>
                    <a:chExt cx="453" cy="362"/>
                  </a:xfrm>
                </p:grpSpPr>
                <p:sp>
                  <p:nvSpPr>
                    <p:cNvPr id="43011"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3"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4"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58" name="Line 129"/>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59" name="Line 130"/>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43015"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6"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53" name="Line 133"/>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054" name="Line 134"/>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sp>
              <p:nvSpPr>
                <p:cNvPr id="43017" name="Oval 2"/>
                <p:cNvSpPr/>
                <p:nvPr/>
              </p:nvSpPr>
              <p:spPr>
                <a:xfrm>
                  <a:off x="930" y="2659"/>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48" name="Line 136"/>
                <p:cNvSpPr>
                  <a:spLocks noChangeShapeType="1"/>
                </p:cNvSpPr>
                <p:nvPr/>
              </p:nvSpPr>
              <p:spPr bwMode="auto">
                <a:xfrm flipH="1">
                  <a:off x="657" y="2749"/>
                  <a:ext cx="272" cy="317"/>
                </a:xfrm>
                <a:prstGeom prst="line">
                  <a:avLst/>
                </a:prstGeom>
                <a:noFill/>
                <a:ln w="9525">
                  <a:solidFill>
                    <a:schemeClr val="tx1"/>
                  </a:solidFill>
                  <a:round/>
                  <a:headEnd/>
                  <a:tailEnd/>
                </a:ln>
              </p:spPr>
              <p:txBody>
                <a:bodyPr/>
                <a:lstStyle/>
                <a:p>
                  <a:endParaRPr lang="en-US"/>
                </a:p>
              </p:txBody>
            </p:sp>
            <p:sp>
              <p:nvSpPr>
                <p:cNvPr id="42049" name="Line 137"/>
                <p:cNvSpPr>
                  <a:spLocks noChangeShapeType="1"/>
                </p:cNvSpPr>
                <p:nvPr/>
              </p:nvSpPr>
              <p:spPr bwMode="auto">
                <a:xfrm>
                  <a:off x="1019" y="2749"/>
                  <a:ext cx="273" cy="317"/>
                </a:xfrm>
                <a:prstGeom prst="line">
                  <a:avLst/>
                </a:prstGeom>
                <a:noFill/>
                <a:ln w="9525">
                  <a:solidFill>
                    <a:schemeClr val="tx1"/>
                  </a:solidFill>
                  <a:round/>
                  <a:headEnd/>
                  <a:tailEnd/>
                </a:ln>
              </p:spPr>
              <p:txBody>
                <a:bodyPr/>
                <a:lstStyle/>
                <a:p>
                  <a:endParaRPr lang="en-US"/>
                </a:p>
              </p:txBody>
            </p:sp>
          </p:grpSp>
          <p:grpSp>
            <p:nvGrpSpPr>
              <p:cNvPr id="42041" name="Group 149"/>
              <p:cNvGrpSpPr>
                <a:grpSpLocks/>
              </p:cNvGrpSpPr>
              <p:nvPr/>
            </p:nvGrpSpPr>
            <p:grpSpPr bwMode="auto">
              <a:xfrm>
                <a:off x="3878" y="2477"/>
                <a:ext cx="1088" cy="953"/>
                <a:chOff x="1066" y="1570"/>
                <a:chExt cx="1088" cy="953"/>
              </a:xfrm>
            </p:grpSpPr>
            <p:sp>
              <p:nvSpPr>
                <p:cNvPr id="43018" name="Oval 2"/>
                <p:cNvSpPr/>
                <p:nvPr/>
              </p:nvSpPr>
              <p:spPr>
                <a:xfrm>
                  <a:off x="1565" y="1570"/>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43" name="Line 151"/>
                <p:cNvSpPr>
                  <a:spLocks noChangeShapeType="1"/>
                </p:cNvSpPr>
                <p:nvPr/>
              </p:nvSpPr>
              <p:spPr bwMode="auto">
                <a:xfrm flipH="1">
                  <a:off x="1066" y="1616"/>
                  <a:ext cx="499" cy="408"/>
                </a:xfrm>
                <a:prstGeom prst="line">
                  <a:avLst/>
                </a:prstGeom>
                <a:noFill/>
                <a:ln w="9525">
                  <a:solidFill>
                    <a:schemeClr val="tx1"/>
                  </a:solidFill>
                  <a:round/>
                  <a:headEnd/>
                  <a:tailEnd/>
                </a:ln>
              </p:spPr>
              <p:txBody>
                <a:bodyPr/>
                <a:lstStyle/>
                <a:p>
                  <a:endParaRPr lang="en-US"/>
                </a:p>
              </p:txBody>
            </p:sp>
            <p:sp>
              <p:nvSpPr>
                <p:cNvPr id="42044" name="Line 152"/>
                <p:cNvSpPr>
                  <a:spLocks noChangeShapeType="1"/>
                </p:cNvSpPr>
                <p:nvPr/>
              </p:nvSpPr>
              <p:spPr bwMode="auto">
                <a:xfrm>
                  <a:off x="1655" y="1661"/>
                  <a:ext cx="499" cy="862"/>
                </a:xfrm>
                <a:prstGeom prst="line">
                  <a:avLst/>
                </a:prstGeom>
                <a:noFill/>
                <a:ln w="9525">
                  <a:solidFill>
                    <a:schemeClr val="tx1"/>
                  </a:solidFill>
                  <a:round/>
                  <a:headEnd/>
                  <a:tailEnd/>
                </a:ln>
              </p:spPr>
              <p:txBody>
                <a:bodyPr/>
                <a:lstStyle/>
                <a:p>
                  <a:endParaRPr lang="en-US"/>
                </a:p>
              </p:txBody>
            </p:sp>
          </p:grpSp>
        </p:grpSp>
        <p:sp>
          <p:nvSpPr>
            <p:cNvPr id="41995" name="Text Box 169"/>
            <p:cNvSpPr txBox="1">
              <a:spLocks noChangeArrowheads="1"/>
            </p:cNvSpPr>
            <p:nvPr/>
          </p:nvSpPr>
          <p:spPr bwMode="auto">
            <a:xfrm>
              <a:off x="7404100" y="3567113"/>
              <a:ext cx="407988" cy="366712"/>
            </a:xfrm>
            <a:prstGeom prst="rect">
              <a:avLst/>
            </a:prstGeom>
            <a:noFill/>
            <a:ln w="9525">
              <a:noFill/>
              <a:miter lim="800000"/>
              <a:headEnd/>
              <a:tailEnd/>
            </a:ln>
          </p:spPr>
          <p:txBody>
            <a:bodyPr wrap="none">
              <a:spAutoFit/>
            </a:bodyPr>
            <a:lstStyle/>
            <a:p>
              <a:r>
                <a:rPr lang="en-US"/>
                <a:t>F</a:t>
              </a:r>
              <a:r>
                <a:rPr lang="en-US" baseline="-25000"/>
                <a:t>5</a:t>
              </a:r>
            </a:p>
          </p:txBody>
        </p:sp>
        <p:sp>
          <p:nvSpPr>
            <p:cNvPr id="42015" name="Text Box 189"/>
            <p:cNvSpPr txBox="1">
              <a:spLocks noChangeArrowheads="1"/>
            </p:cNvSpPr>
            <p:nvPr/>
          </p:nvSpPr>
          <p:spPr bwMode="auto">
            <a:xfrm>
              <a:off x="4427538" y="6237288"/>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16" name="Text Box 190"/>
            <p:cNvSpPr txBox="1">
              <a:spLocks noChangeArrowheads="1"/>
            </p:cNvSpPr>
            <p:nvPr/>
          </p:nvSpPr>
          <p:spPr bwMode="auto">
            <a:xfrm>
              <a:off x="4811713" y="5510213"/>
              <a:ext cx="407987" cy="366712"/>
            </a:xfrm>
            <a:prstGeom prst="rect">
              <a:avLst/>
            </a:prstGeom>
            <a:noFill/>
            <a:ln w="9525">
              <a:noFill/>
              <a:miter lim="800000"/>
              <a:headEnd/>
              <a:tailEnd/>
            </a:ln>
          </p:spPr>
          <p:txBody>
            <a:bodyPr wrap="none">
              <a:spAutoFit/>
            </a:bodyPr>
            <a:lstStyle/>
            <a:p>
              <a:r>
                <a:rPr lang="en-US"/>
                <a:t>F</a:t>
              </a:r>
              <a:r>
                <a:rPr lang="en-US" baseline="-25000"/>
                <a:t>2</a:t>
              </a:r>
            </a:p>
          </p:txBody>
        </p:sp>
        <p:sp>
          <p:nvSpPr>
            <p:cNvPr id="42017" name="Text Box 191"/>
            <p:cNvSpPr txBox="1">
              <a:spLocks noChangeArrowheads="1"/>
            </p:cNvSpPr>
            <p:nvPr/>
          </p:nvSpPr>
          <p:spPr bwMode="auto">
            <a:xfrm>
              <a:off x="5532438" y="6237288"/>
              <a:ext cx="407987"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18" name="Text Box 192"/>
            <p:cNvSpPr txBox="1">
              <a:spLocks noChangeArrowheads="1"/>
            </p:cNvSpPr>
            <p:nvPr/>
          </p:nvSpPr>
          <p:spPr bwMode="auto">
            <a:xfrm>
              <a:off x="5921375" y="5805488"/>
              <a:ext cx="407988"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19" name="Text Box 193"/>
            <p:cNvSpPr txBox="1">
              <a:spLocks noChangeArrowheads="1"/>
            </p:cNvSpPr>
            <p:nvPr/>
          </p:nvSpPr>
          <p:spPr bwMode="auto">
            <a:xfrm>
              <a:off x="6251575" y="5294313"/>
              <a:ext cx="407988"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20" name="Text Box 194"/>
            <p:cNvSpPr txBox="1">
              <a:spLocks noChangeArrowheads="1"/>
            </p:cNvSpPr>
            <p:nvPr/>
          </p:nvSpPr>
          <p:spPr bwMode="auto">
            <a:xfrm>
              <a:off x="6756400" y="4724400"/>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21" name="Text Box 195"/>
            <p:cNvSpPr txBox="1">
              <a:spLocks noChangeArrowheads="1"/>
            </p:cNvSpPr>
            <p:nvPr/>
          </p:nvSpPr>
          <p:spPr bwMode="auto">
            <a:xfrm>
              <a:off x="7235825" y="5294313"/>
              <a:ext cx="407988"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22" name="Text Box 196"/>
            <p:cNvSpPr txBox="1">
              <a:spLocks noChangeArrowheads="1"/>
            </p:cNvSpPr>
            <p:nvPr/>
          </p:nvSpPr>
          <p:spPr bwMode="auto">
            <a:xfrm>
              <a:off x="8124825" y="4941888"/>
              <a:ext cx="407988" cy="366712"/>
            </a:xfrm>
            <a:prstGeom prst="rect">
              <a:avLst/>
            </a:prstGeom>
            <a:noFill/>
            <a:ln w="9525">
              <a:noFill/>
              <a:miter lim="800000"/>
              <a:headEnd/>
              <a:tailEnd/>
            </a:ln>
          </p:spPr>
          <p:txBody>
            <a:bodyPr wrap="none">
              <a:spAutoFit/>
            </a:bodyPr>
            <a:lstStyle/>
            <a:p>
              <a:r>
                <a:rPr lang="en-US"/>
                <a:t>F</a:t>
              </a:r>
              <a:r>
                <a:rPr lang="en-US" baseline="-25000"/>
                <a:t>3</a:t>
              </a:r>
            </a:p>
          </p:txBody>
        </p:sp>
        <p:sp>
          <p:nvSpPr>
            <p:cNvPr id="42023" name="Text Box 197"/>
            <p:cNvSpPr txBox="1">
              <a:spLocks noChangeArrowheads="1"/>
            </p:cNvSpPr>
            <p:nvPr/>
          </p:nvSpPr>
          <p:spPr bwMode="auto">
            <a:xfrm>
              <a:off x="8628063" y="5583238"/>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24" name="Text Box 198"/>
            <p:cNvSpPr txBox="1">
              <a:spLocks noChangeArrowheads="1"/>
            </p:cNvSpPr>
            <p:nvPr/>
          </p:nvSpPr>
          <p:spPr bwMode="auto">
            <a:xfrm>
              <a:off x="7740650" y="5799138"/>
              <a:ext cx="407988" cy="366712"/>
            </a:xfrm>
            <a:prstGeom prst="rect">
              <a:avLst/>
            </a:prstGeom>
            <a:noFill/>
            <a:ln w="9525">
              <a:noFill/>
              <a:miter lim="800000"/>
              <a:headEnd/>
              <a:tailEnd/>
            </a:ln>
          </p:spPr>
          <p:txBody>
            <a:bodyPr wrap="none">
              <a:spAutoFit/>
            </a:bodyPr>
            <a:lstStyle/>
            <a:p>
              <a:r>
                <a:rPr lang="en-US" dirty="0"/>
                <a:t>F</a:t>
              </a:r>
              <a:r>
                <a:rPr lang="en-US" baseline="-25000" dirty="0"/>
                <a:t>2</a:t>
              </a:r>
            </a:p>
          </p:txBody>
        </p:sp>
        <p:sp>
          <p:nvSpPr>
            <p:cNvPr id="42025" name="Text Box 199"/>
            <p:cNvSpPr txBox="1">
              <a:spLocks noChangeArrowheads="1"/>
            </p:cNvSpPr>
            <p:nvPr/>
          </p:nvSpPr>
          <p:spPr bwMode="auto">
            <a:xfrm>
              <a:off x="6877050" y="6086475"/>
              <a:ext cx="407988" cy="366713"/>
            </a:xfrm>
            <a:prstGeom prst="rect">
              <a:avLst/>
            </a:prstGeom>
            <a:noFill/>
            <a:ln w="9525">
              <a:noFill/>
              <a:miter lim="800000"/>
              <a:headEnd/>
              <a:tailEnd/>
            </a:ln>
          </p:spPr>
          <p:txBody>
            <a:bodyPr wrap="none">
              <a:spAutoFit/>
            </a:bodyPr>
            <a:lstStyle/>
            <a:p>
              <a:r>
                <a:rPr lang="en-US"/>
                <a:t>F</a:t>
              </a:r>
              <a:r>
                <a:rPr lang="en-US" baseline="-25000"/>
                <a:t>1</a:t>
              </a:r>
            </a:p>
          </p:txBody>
        </p:sp>
        <p:sp>
          <p:nvSpPr>
            <p:cNvPr id="42026" name="Text Box 200"/>
            <p:cNvSpPr txBox="1">
              <a:spLocks noChangeArrowheads="1"/>
            </p:cNvSpPr>
            <p:nvPr/>
          </p:nvSpPr>
          <p:spPr bwMode="auto">
            <a:xfrm>
              <a:off x="7956550" y="6165850"/>
              <a:ext cx="407988" cy="366713"/>
            </a:xfrm>
            <a:prstGeom prst="rect">
              <a:avLst/>
            </a:prstGeom>
            <a:noFill/>
            <a:ln w="9525">
              <a:noFill/>
              <a:miter lim="800000"/>
              <a:headEnd/>
              <a:tailEnd/>
            </a:ln>
          </p:spPr>
          <p:txBody>
            <a:bodyPr wrap="none">
              <a:spAutoFit/>
            </a:bodyPr>
            <a:lstStyle/>
            <a:p>
              <a:r>
                <a:rPr lang="en-US" dirty="0"/>
                <a:t>F</a:t>
              </a:r>
              <a:r>
                <a:rPr lang="en-US" baseline="-25000" dirty="0"/>
                <a:t>0</a:t>
              </a:r>
            </a:p>
          </p:txBody>
        </p:sp>
        <p:sp>
          <p:nvSpPr>
            <p:cNvPr id="42027" name="Text Box 201"/>
            <p:cNvSpPr txBox="1">
              <a:spLocks noChangeArrowheads="1"/>
            </p:cNvSpPr>
            <p:nvPr/>
          </p:nvSpPr>
          <p:spPr bwMode="auto">
            <a:xfrm>
              <a:off x="5387975" y="4862513"/>
              <a:ext cx="407988" cy="366712"/>
            </a:xfrm>
            <a:prstGeom prst="rect">
              <a:avLst/>
            </a:prstGeom>
            <a:noFill/>
            <a:ln w="9525">
              <a:noFill/>
              <a:miter lim="800000"/>
              <a:headEnd/>
              <a:tailEnd/>
            </a:ln>
          </p:spPr>
          <p:txBody>
            <a:bodyPr wrap="none">
              <a:spAutoFit/>
            </a:bodyPr>
            <a:lstStyle/>
            <a:p>
              <a:r>
                <a:rPr lang="en-US"/>
                <a:t>F</a:t>
              </a:r>
              <a:r>
                <a:rPr lang="en-US" baseline="-25000"/>
                <a:t>3</a:t>
              </a:r>
            </a:p>
          </p:txBody>
        </p:sp>
        <p:sp>
          <p:nvSpPr>
            <p:cNvPr id="42028" name="Text Box 202"/>
            <p:cNvSpPr txBox="1">
              <a:spLocks noChangeArrowheads="1"/>
            </p:cNvSpPr>
            <p:nvPr/>
          </p:nvSpPr>
          <p:spPr bwMode="auto">
            <a:xfrm>
              <a:off x="5964238" y="4221163"/>
              <a:ext cx="407987" cy="366712"/>
            </a:xfrm>
            <a:prstGeom prst="rect">
              <a:avLst/>
            </a:prstGeom>
            <a:noFill/>
            <a:ln w="9525">
              <a:noFill/>
              <a:miter lim="800000"/>
              <a:headEnd/>
              <a:tailEnd/>
            </a:ln>
          </p:spPr>
          <p:txBody>
            <a:bodyPr wrap="none">
              <a:spAutoFit/>
            </a:bodyPr>
            <a:lstStyle/>
            <a:p>
              <a:r>
                <a:rPr lang="en-US"/>
                <a:t>F</a:t>
              </a:r>
              <a:r>
                <a:rPr lang="en-US" baseline="-25000"/>
                <a:t>4</a:t>
              </a:r>
            </a:p>
          </p:txBody>
        </p:sp>
      </p:grpSp>
      <p:sp>
        <p:nvSpPr>
          <p:cNvPr id="248" name="TextBox 247"/>
          <p:cNvSpPr txBox="1"/>
          <p:nvPr/>
        </p:nvSpPr>
        <p:spPr>
          <a:xfrm>
            <a:off x="0" y="4429132"/>
            <a:ext cx="4857752" cy="2308324"/>
          </a:xfrm>
          <a:prstGeom prst="rect">
            <a:avLst/>
          </a:prstGeom>
          <a:noFill/>
        </p:spPr>
        <p:txBody>
          <a:bodyPr wrap="square" rtlCol="0">
            <a:spAutoFit/>
          </a:bodyPr>
          <a:lstStyle/>
          <a:p>
            <a:r>
              <a:rPr lang="en-US" dirty="0" smtClean="0"/>
              <a:t>1- The common problems with unnecessarily stack building are:</a:t>
            </a:r>
          </a:p>
          <a:p>
            <a:r>
              <a:rPr lang="en-US" dirty="0"/>
              <a:t>	</a:t>
            </a:r>
            <a:r>
              <a:rPr lang="en-US" dirty="0" smtClean="0"/>
              <a:t>- waste of time</a:t>
            </a:r>
          </a:p>
          <a:p>
            <a:r>
              <a:rPr lang="en-US" dirty="0"/>
              <a:t>	</a:t>
            </a:r>
            <a:r>
              <a:rPr lang="en-US" dirty="0" smtClean="0"/>
              <a:t>- waste of memory.</a:t>
            </a:r>
          </a:p>
          <a:p>
            <a:endParaRPr lang="en-US" dirty="0" smtClean="0"/>
          </a:p>
          <a:p>
            <a:r>
              <a:rPr lang="en-US" dirty="0" smtClean="0"/>
              <a:t>2- For this particular function we have another serious problem, which is needlessly repeating the Fibonacci of many numbers.</a:t>
            </a:r>
            <a:endParaRPr lang="en-US" dirty="0"/>
          </a:p>
        </p:txBody>
      </p:sp>
      <p:sp>
        <p:nvSpPr>
          <p:cNvPr id="250" name="TextBox 249"/>
          <p:cNvSpPr txBox="1"/>
          <p:nvPr/>
        </p:nvSpPr>
        <p:spPr>
          <a:xfrm>
            <a:off x="5357818" y="5786454"/>
            <a:ext cx="3000396" cy="646331"/>
          </a:xfrm>
          <a:prstGeom prst="rect">
            <a:avLst/>
          </a:prstGeom>
          <a:noFill/>
        </p:spPr>
        <p:txBody>
          <a:bodyPr wrap="square" rtlCol="0">
            <a:spAutoFit/>
          </a:bodyPr>
          <a:lstStyle/>
          <a:p>
            <a:r>
              <a:rPr lang="en-US" dirty="0" smtClean="0">
                <a:solidFill>
                  <a:srgbClr val="FF0000"/>
                </a:solidFill>
              </a:rPr>
              <a:t>The complexity is exponential, i.e.,  </a:t>
            </a:r>
            <a:endParaRPr lang="en-US" dirty="0">
              <a:solidFill>
                <a:srgbClr val="FF0000"/>
              </a:solidFill>
              <a:latin typeface="Euclid" pitchFamily="18" charset="0"/>
            </a:endParaRPr>
          </a:p>
        </p:txBody>
      </p:sp>
      <p:graphicFrame>
        <p:nvGraphicFramePr>
          <p:cNvPr id="251" name="Object 250"/>
          <p:cNvGraphicFramePr>
            <a:graphicFrameLocks noChangeAspect="1"/>
          </p:cNvGraphicFramePr>
          <p:nvPr/>
        </p:nvGraphicFramePr>
        <p:xfrm>
          <a:off x="7143768" y="5929330"/>
          <a:ext cx="857256" cy="553068"/>
        </p:xfrm>
        <a:graphic>
          <a:graphicData uri="http://schemas.openxmlformats.org/presentationml/2006/ole">
            <mc:AlternateContent xmlns:mc="http://schemas.openxmlformats.org/markup-compatibility/2006">
              <mc:Choice xmlns:v="urn:schemas-microsoft-com:vml" Requires="v">
                <p:oleObj spid="_x0000_s42133" name="Equation" r:id="rId4" imgW="393480" imgH="253800" progId="Equation.DSMT4">
                  <p:embed/>
                </p:oleObj>
              </mc:Choice>
              <mc:Fallback>
                <p:oleObj name="Equation" r:id="rId4" imgW="393480" imgH="253800" progId="Equation.DSMT4">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68" y="5929330"/>
                        <a:ext cx="857256" cy="5530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 name="TextBox 251"/>
          <p:cNvSpPr txBox="1"/>
          <p:nvPr/>
        </p:nvSpPr>
        <p:spPr>
          <a:xfrm>
            <a:off x="-32" y="-24"/>
            <a:ext cx="3214710" cy="923330"/>
          </a:xfrm>
          <a:prstGeom prst="rect">
            <a:avLst/>
          </a:prstGeom>
          <a:noFill/>
        </p:spPr>
        <p:txBody>
          <a:bodyPr wrap="square" rtlCol="0">
            <a:spAutoFit/>
          </a:bodyPr>
          <a:lstStyle/>
          <a:p>
            <a:r>
              <a:rPr lang="en-US" dirty="0" smtClean="0">
                <a:solidFill>
                  <a:srgbClr val="FF0000"/>
                </a:solidFill>
              </a:rPr>
              <a:t>Recursion Tree helps determining whether the recursion is necessary or not</a:t>
            </a:r>
            <a:endParaRPr lang="en-US" dirty="0">
              <a:solidFill>
                <a:srgbClr val="FF0000"/>
              </a:solidFill>
              <a:latin typeface="Euclid" pitchFamily="18" charset="0"/>
            </a:endParaRPr>
          </a:p>
        </p:txBody>
      </p:sp>
      <p:sp>
        <p:nvSpPr>
          <p:cNvPr id="149" name="Slide Number Placeholder 28"/>
          <p:cNvSpPr>
            <a:spLocks noGrp="1"/>
          </p:cNvSpPr>
          <p:nvPr>
            <p:ph type="sldNum" sz="quarter" idx="12"/>
          </p:nvPr>
        </p:nvSpPr>
        <p:spPr/>
        <p:txBody>
          <a:bodyPr/>
          <a:lstStyle/>
          <a:p>
            <a:pPr>
              <a:defRPr/>
            </a:pPr>
            <a:fld id="{E3EAD3CE-0F6E-4D4F-81FA-75D6E2776705}" type="slidenum">
              <a:rPr lang="en-US" smtClean="0"/>
              <a:pPr>
                <a:defRPr/>
              </a:pPr>
              <a:t>12</a:t>
            </a:fld>
            <a:endParaRPr lang="en-US" dirty="0"/>
          </a:p>
        </p:txBody>
      </p:sp>
      <p:sp>
        <p:nvSpPr>
          <p:cNvPr id="150" name="Footer Placeholder 149"/>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32" y="-24"/>
          <a:ext cx="5429288" cy="1137945"/>
        </p:xfrm>
        <a:graphic>
          <a:graphicData uri="http://schemas.openxmlformats.org/presentationml/2006/ole">
            <mc:AlternateContent xmlns:mc="http://schemas.openxmlformats.org/markup-compatibility/2006">
              <mc:Choice xmlns:v="urn:schemas-microsoft-com:vml" Requires="v">
                <p:oleObj spid="_x0000_s65539" name="Equation" r:id="rId3" imgW="3632040" imgH="761760" progId="Equation.DSMT4">
                  <p:embed/>
                </p:oleObj>
              </mc:Choice>
              <mc:Fallback>
                <p:oleObj name="Equation" r:id="rId3" imgW="3632040" imgH="761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 y="-24"/>
                        <a:ext cx="5429288" cy="11379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8"/>
          <p:cNvSpPr/>
          <p:nvPr/>
        </p:nvSpPr>
        <p:spPr>
          <a:xfrm>
            <a:off x="-32" y="1285860"/>
            <a:ext cx="6429420" cy="5632311"/>
          </a:xfrm>
          <a:prstGeom prst="rect">
            <a:avLst/>
          </a:prstGeom>
        </p:spPr>
        <p:txBody>
          <a:bodyPr wrap="square">
            <a:spAutoFit/>
          </a:bodyPr>
          <a:lstStyle/>
          <a:p>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Fibonacci(</a:t>
            </a:r>
            <a:r>
              <a:rPr lang="en-US" dirty="0" err="1">
                <a:solidFill>
                  <a:srgbClr val="0000FF"/>
                </a:solidFill>
                <a:latin typeface="Courier New" pitchFamily="49" charset="0"/>
                <a:cs typeface="Courier New" pitchFamily="49" charset="0"/>
              </a:rPr>
              <a:t>int</a:t>
            </a:r>
            <a:r>
              <a:rPr lang="en-US" dirty="0">
                <a:latin typeface="Courier New" pitchFamily="49" charset="0"/>
                <a:cs typeface="Courier New" pitchFamily="49" charset="0"/>
              </a:rPr>
              <a:t> n</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twoback</a:t>
            </a:r>
            <a:r>
              <a:rPr lang="en-US" dirty="0" smtClean="0">
                <a:latin typeface="Courier New" pitchFamily="49" charset="0"/>
                <a:cs typeface="Courier New" pitchFamily="49" charset="0"/>
              </a:rPr>
              <a:t>;</a:t>
            </a:r>
            <a:r>
              <a:rPr lang="en-US" dirty="0" smtClean="0">
                <a:solidFill>
                  <a:srgbClr val="339933"/>
                </a:solidFill>
                <a:latin typeface="Courier New" pitchFamily="49" charset="0"/>
                <a:cs typeface="Courier New" pitchFamily="49" charset="0"/>
              </a:rPr>
              <a:t>//second </a:t>
            </a:r>
            <a:r>
              <a:rPr lang="en-US" dirty="0">
                <a:solidFill>
                  <a:srgbClr val="339933"/>
                </a:solidFill>
                <a:latin typeface="Courier New" pitchFamily="49" charset="0"/>
                <a:cs typeface="Courier New" pitchFamily="49" charset="0"/>
              </a:rPr>
              <a:t>previous number, </a:t>
            </a:r>
            <a:r>
              <a:rPr lang="en-US" dirty="0" smtClean="0">
                <a:solidFill>
                  <a:srgbClr val="339933"/>
                </a:solidFill>
                <a:latin typeface="Courier New" pitchFamily="49" charset="0"/>
                <a:cs typeface="Courier New" pitchFamily="49" charset="0"/>
              </a:rPr>
              <a:t>F_i-2</a:t>
            </a:r>
            <a:endParaRPr lang="en-US" dirty="0">
              <a:solidFill>
                <a:srgbClr val="339933"/>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oneback</a:t>
            </a:r>
            <a:r>
              <a:rPr lang="en-US" dirty="0" smtClean="0">
                <a:latin typeface="Courier New" pitchFamily="49" charset="0"/>
                <a:cs typeface="Courier New" pitchFamily="49" charset="0"/>
              </a:rPr>
              <a:t>;</a:t>
            </a:r>
            <a:r>
              <a:rPr lang="en-US" dirty="0" smtClean="0">
                <a:solidFill>
                  <a:srgbClr val="339933"/>
                </a:solidFill>
                <a:latin typeface="Courier New" pitchFamily="49" charset="0"/>
                <a:cs typeface="Courier New" pitchFamily="49" charset="0"/>
              </a:rPr>
              <a:t>//previous </a:t>
            </a:r>
            <a:r>
              <a:rPr lang="en-US" dirty="0">
                <a:solidFill>
                  <a:srgbClr val="339933"/>
                </a:solidFill>
                <a:latin typeface="Courier New" pitchFamily="49" charset="0"/>
                <a:cs typeface="Courier New" pitchFamily="49" charset="0"/>
              </a:rPr>
              <a:t>number, </a:t>
            </a:r>
            <a:r>
              <a:rPr lang="en-US" dirty="0" smtClean="0">
                <a:solidFill>
                  <a:srgbClr val="339933"/>
                </a:solidFill>
                <a:latin typeface="Courier New" pitchFamily="49" charset="0"/>
                <a:cs typeface="Courier New" pitchFamily="49" charset="0"/>
              </a:rPr>
              <a:t>F_i-1</a:t>
            </a:r>
            <a:endParaRPr lang="en-US" dirty="0">
              <a:solidFill>
                <a:srgbClr val="339933"/>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current</a:t>
            </a:r>
            <a:r>
              <a:rPr lang="en-US" dirty="0" smtClean="0">
                <a:latin typeface="Courier New" pitchFamily="49" charset="0"/>
                <a:cs typeface="Courier New" pitchFamily="49" charset="0"/>
              </a:rPr>
              <a:t>;</a:t>
            </a:r>
            <a:r>
              <a:rPr lang="en-US" dirty="0" smtClean="0">
                <a:solidFill>
                  <a:srgbClr val="339933"/>
                </a:solidFill>
                <a:latin typeface="Courier New" pitchFamily="49" charset="0"/>
                <a:cs typeface="Courier New" pitchFamily="49" charset="0"/>
              </a:rPr>
              <a:t>//current </a:t>
            </a:r>
            <a:r>
              <a:rPr lang="en-US" dirty="0">
                <a:solidFill>
                  <a:srgbClr val="339933"/>
                </a:solidFill>
                <a:latin typeface="Courier New" pitchFamily="49" charset="0"/>
                <a:cs typeface="Courier New" pitchFamily="49" charset="0"/>
              </a:rPr>
              <a:t>number, </a:t>
            </a:r>
            <a:r>
              <a:rPr lang="en-US" dirty="0" err="1" smtClean="0">
                <a:solidFill>
                  <a:srgbClr val="339933"/>
                </a:solidFill>
                <a:latin typeface="Courier New" pitchFamily="49" charset="0"/>
                <a:cs typeface="Courier New" pitchFamily="49" charset="0"/>
              </a:rPr>
              <a:t>F_i</a:t>
            </a:r>
            <a:endParaRPr lang="en-US" dirty="0">
              <a:solidFill>
                <a:srgbClr val="339933"/>
              </a:solidFill>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a:latin typeface="Courier New" pitchFamily="49" charset="0"/>
                <a:cs typeface="Courier New" pitchFamily="49" charset="0"/>
              </a:rPr>
              <a:t>(n &lt;= 0)</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a:t>
            </a:r>
            <a:r>
              <a:rPr lang="en-US" dirty="0">
                <a:latin typeface="Courier New" pitchFamily="49" charset="0"/>
                <a:cs typeface="Courier New" pitchFamily="49" charset="0"/>
              </a:rPr>
              <a:t>0;</a:t>
            </a:r>
          </a:p>
          <a:p>
            <a:r>
              <a:rPr lang="en-US" dirty="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else</a:t>
            </a:r>
            <a:r>
              <a:rPr lang="en-US" dirty="0" smtClean="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if</a:t>
            </a:r>
            <a:r>
              <a:rPr lang="en-US" dirty="0">
                <a:latin typeface="Courier New" pitchFamily="49" charset="0"/>
                <a:cs typeface="Courier New" pitchFamily="49" charset="0"/>
              </a:rPr>
              <a:t> (n == 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return</a:t>
            </a:r>
            <a:r>
              <a:rPr lang="en-US" dirty="0">
                <a:latin typeface="Courier New" pitchFamily="49" charset="0"/>
                <a:cs typeface="Courier New" pitchFamily="49" charset="0"/>
              </a:rPr>
              <a:t> 1;</a:t>
            </a:r>
          </a:p>
          <a:p>
            <a:r>
              <a:rPr lang="en-US" dirty="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else</a:t>
            </a:r>
            <a:r>
              <a:rPr lang="en-US" dirty="0" smtClean="0">
                <a:latin typeface="Courier New" pitchFamily="49" charset="0"/>
                <a:cs typeface="Courier New" pitchFamily="49" charset="0"/>
              </a:rPr>
              <a:t>{ </a:t>
            </a:r>
            <a:r>
              <a:rPr lang="en-US" dirty="0" smtClean="0">
                <a:solidFill>
                  <a:srgbClr val="339933"/>
                </a:solidFill>
                <a:latin typeface="Courier New" pitchFamily="49" charset="0"/>
                <a:cs typeface="Courier New" pitchFamily="49" charset="0"/>
              </a:rPr>
              <a:t>//n&gt;=2</a:t>
            </a:r>
            <a:endParaRPr lang="en-US" dirty="0">
              <a:solidFill>
                <a:srgbClr val="339933"/>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twoback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0;</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oneback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1;</a:t>
            </a:r>
          </a:p>
          <a:p>
            <a:r>
              <a:rPr lang="nn-NO" dirty="0" smtClean="0">
                <a:latin typeface="Courier New" pitchFamily="49" charset="0"/>
                <a:cs typeface="Courier New" pitchFamily="49" charset="0"/>
              </a:rPr>
              <a:t>    </a:t>
            </a:r>
            <a:r>
              <a:rPr lang="nn-NO" dirty="0" smtClean="0">
                <a:solidFill>
                  <a:srgbClr val="0000FF"/>
                </a:solidFill>
                <a:latin typeface="Courier New" pitchFamily="49" charset="0"/>
                <a:cs typeface="Courier New" pitchFamily="49" charset="0"/>
              </a:rPr>
              <a:t>for</a:t>
            </a:r>
            <a:r>
              <a:rPr lang="nn-NO" dirty="0" smtClean="0">
                <a:latin typeface="Courier New" pitchFamily="49" charset="0"/>
                <a:cs typeface="Courier New" pitchFamily="49" charset="0"/>
              </a:rPr>
              <a:t> </a:t>
            </a:r>
            <a:r>
              <a:rPr lang="nn-NO" dirty="0">
                <a:latin typeface="Courier New" pitchFamily="49" charset="0"/>
                <a:cs typeface="Courier New" pitchFamily="49" charset="0"/>
              </a:rPr>
              <a:t>(i = 2; i &lt;= n; i++)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current </a:t>
            </a:r>
            <a:r>
              <a:rPr lang="en-US" dirty="0">
                <a:latin typeface="Courier New" pitchFamily="49" charset="0"/>
                <a:cs typeface="Courier New" pitchFamily="49" charset="0"/>
              </a:rPr>
              <a:t>= </a:t>
            </a:r>
            <a:r>
              <a:rPr lang="en-US" dirty="0" err="1">
                <a:latin typeface="Courier New" pitchFamily="49" charset="0"/>
                <a:cs typeface="Courier New" pitchFamily="49" charset="0"/>
              </a:rPr>
              <a:t>twoback</a:t>
            </a:r>
            <a:r>
              <a:rPr lang="en-US" dirty="0">
                <a:latin typeface="Courier New" pitchFamily="49" charset="0"/>
                <a:cs typeface="Courier New" pitchFamily="49" charset="0"/>
              </a:rPr>
              <a:t> + </a:t>
            </a:r>
            <a:r>
              <a:rPr lang="en-US" dirty="0" err="1">
                <a:latin typeface="Courier New" pitchFamily="49" charset="0"/>
                <a:cs typeface="Courier New" pitchFamily="49" charset="0"/>
              </a:rPr>
              <a:t>oneback</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twoback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err="1">
                <a:latin typeface="Courier New" pitchFamily="49" charset="0"/>
                <a:cs typeface="Courier New" pitchFamily="49" charset="0"/>
              </a:rPr>
              <a:t>oneback</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oneback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current;</a:t>
            </a: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current;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p:txBody>
      </p:sp>
      <p:sp>
        <p:nvSpPr>
          <p:cNvPr id="6" name="TextBox 5"/>
          <p:cNvSpPr txBox="1"/>
          <p:nvPr/>
        </p:nvSpPr>
        <p:spPr>
          <a:xfrm>
            <a:off x="5500694" y="14093"/>
            <a:ext cx="4000528" cy="1200329"/>
          </a:xfrm>
          <a:prstGeom prst="rect">
            <a:avLst/>
          </a:prstGeom>
          <a:noFill/>
        </p:spPr>
        <p:txBody>
          <a:bodyPr wrap="square" rtlCol="0">
            <a:spAutoFit/>
          </a:bodyPr>
          <a:lstStyle/>
          <a:p>
            <a:r>
              <a:rPr lang="en-US" dirty="0" smtClean="0">
                <a:solidFill>
                  <a:srgbClr val="FF0000"/>
                </a:solidFill>
              </a:rPr>
              <a:t>0	1	2	3 ….</a:t>
            </a:r>
          </a:p>
          <a:p>
            <a:r>
              <a:rPr lang="en-US" dirty="0" err="1" smtClean="0">
                <a:solidFill>
                  <a:srgbClr val="FF0000"/>
                </a:solidFill>
              </a:rPr>
              <a:t>twoback</a:t>
            </a:r>
            <a:r>
              <a:rPr lang="en-US" dirty="0" smtClean="0">
                <a:solidFill>
                  <a:srgbClr val="FF0000"/>
                </a:solidFill>
              </a:rPr>
              <a:t>	</a:t>
            </a:r>
            <a:r>
              <a:rPr lang="en-US" dirty="0" err="1" smtClean="0">
                <a:solidFill>
                  <a:srgbClr val="FF0000"/>
                </a:solidFill>
              </a:rPr>
              <a:t>oneback</a:t>
            </a:r>
            <a:r>
              <a:rPr lang="en-US" dirty="0" smtClean="0">
                <a:solidFill>
                  <a:srgbClr val="FF0000"/>
                </a:solidFill>
              </a:rPr>
              <a:t>	current</a:t>
            </a:r>
          </a:p>
          <a:p>
            <a:r>
              <a:rPr lang="en-US" dirty="0">
                <a:solidFill>
                  <a:srgbClr val="FF0000"/>
                </a:solidFill>
              </a:rPr>
              <a:t>	</a:t>
            </a:r>
            <a:r>
              <a:rPr lang="en-US" dirty="0" err="1" smtClean="0">
                <a:solidFill>
                  <a:srgbClr val="FF0000"/>
                </a:solidFill>
              </a:rPr>
              <a:t>twoback</a:t>
            </a:r>
            <a:r>
              <a:rPr lang="en-US" dirty="0" smtClean="0">
                <a:solidFill>
                  <a:srgbClr val="FF0000"/>
                </a:solidFill>
              </a:rPr>
              <a:t>	</a:t>
            </a:r>
            <a:r>
              <a:rPr lang="en-US" dirty="0" err="1" smtClean="0">
                <a:solidFill>
                  <a:srgbClr val="FF0000"/>
                </a:solidFill>
              </a:rPr>
              <a:t>oneback</a:t>
            </a:r>
            <a:r>
              <a:rPr lang="en-US" dirty="0" smtClean="0">
                <a:solidFill>
                  <a:srgbClr val="FF0000"/>
                </a:solidFill>
              </a:rPr>
              <a:t>	current		</a:t>
            </a:r>
            <a:endParaRPr lang="en-US" dirty="0">
              <a:solidFill>
                <a:srgbClr val="FF0000"/>
              </a:solidFill>
            </a:endParaRPr>
          </a:p>
        </p:txBody>
      </p:sp>
      <p:sp>
        <p:nvSpPr>
          <p:cNvPr id="7" name="TextBox 6"/>
          <p:cNvSpPr txBox="1"/>
          <p:nvPr/>
        </p:nvSpPr>
        <p:spPr>
          <a:xfrm>
            <a:off x="5643570" y="3085927"/>
            <a:ext cx="3000396" cy="369332"/>
          </a:xfrm>
          <a:prstGeom prst="rect">
            <a:avLst/>
          </a:prstGeom>
          <a:noFill/>
        </p:spPr>
        <p:txBody>
          <a:bodyPr wrap="square" rtlCol="0">
            <a:spAutoFit/>
          </a:bodyPr>
          <a:lstStyle/>
          <a:p>
            <a:r>
              <a:rPr lang="en-US" dirty="0" smtClean="0">
                <a:solidFill>
                  <a:srgbClr val="FF0000"/>
                </a:solidFill>
              </a:rPr>
              <a:t>The complexity is </a:t>
            </a:r>
            <a:r>
              <a:rPr lang="en-US" i="1" dirty="0" smtClean="0">
                <a:solidFill>
                  <a:srgbClr val="FF0000"/>
                </a:solidFill>
                <a:latin typeface="Euclid" pitchFamily="18" charset="0"/>
              </a:rPr>
              <a:t>O</a:t>
            </a:r>
            <a:r>
              <a:rPr lang="en-US" dirty="0" smtClean="0">
                <a:solidFill>
                  <a:srgbClr val="FF0000"/>
                </a:solidFill>
                <a:latin typeface="Euclid" pitchFamily="18" charset="0"/>
              </a:rPr>
              <a:t>(n)</a:t>
            </a:r>
            <a:endParaRPr lang="en-US" dirty="0">
              <a:solidFill>
                <a:srgbClr val="FF0000"/>
              </a:solidFill>
              <a:latin typeface="Euclid" pitchFamily="18" charset="0"/>
            </a:endParaRPr>
          </a:p>
        </p:txBody>
      </p:sp>
      <p:sp>
        <p:nvSpPr>
          <p:cNvPr id="8" name="Slide Number Placeholder 28"/>
          <p:cNvSpPr>
            <a:spLocks noGrp="1"/>
          </p:cNvSpPr>
          <p:nvPr>
            <p:ph type="sldNum" sz="quarter" idx="12"/>
          </p:nvPr>
        </p:nvSpPr>
        <p:spPr/>
        <p:txBody>
          <a:bodyPr/>
          <a:lstStyle/>
          <a:p>
            <a:pPr>
              <a:defRPr/>
            </a:pPr>
            <a:fld id="{E3EAD3CE-0F6E-4D4F-81FA-75D6E2776705}" type="slidenum">
              <a:rPr lang="en-US" smtClean="0"/>
              <a:pPr>
                <a:defRPr/>
              </a:pPr>
              <a:t>13</a:t>
            </a:fld>
            <a:endParaRPr lang="en-US" dirty="0"/>
          </a:p>
        </p:txBody>
      </p:sp>
      <p:sp>
        <p:nvSpPr>
          <p:cNvPr id="9" name="Footer Placeholder 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16" end="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8"/>
          <p:cNvSpPr>
            <a:spLocks noGrp="1"/>
          </p:cNvSpPr>
          <p:nvPr>
            <p:ph type="sldNum" sz="quarter" idx="12"/>
          </p:nvPr>
        </p:nvSpPr>
        <p:spPr/>
        <p:txBody>
          <a:bodyPr/>
          <a:lstStyle/>
          <a:p>
            <a:pPr>
              <a:defRPr/>
            </a:pPr>
            <a:fld id="{E3EAD3CE-0F6E-4D4F-81FA-75D6E2776705}" type="slidenum">
              <a:rPr lang="en-US" smtClean="0"/>
              <a:pPr>
                <a:defRPr/>
              </a:pPr>
              <a:t>14</a:t>
            </a:fld>
            <a:endParaRPr lang="en-US" dirty="0"/>
          </a:p>
        </p:txBody>
      </p:sp>
      <p:sp>
        <p:nvSpPr>
          <p:cNvPr id="33794" name="Rectangle 2"/>
          <p:cNvSpPr>
            <a:spLocks noGrp="1" noChangeArrowheads="1"/>
          </p:cNvSpPr>
          <p:nvPr>
            <p:ph type="title" idx="4294967295"/>
          </p:nvPr>
        </p:nvSpPr>
        <p:spPr>
          <a:xfrm>
            <a:off x="0" y="-285750"/>
            <a:ext cx="8229600" cy="1143000"/>
          </a:xfrm>
        </p:spPr>
        <p:txBody>
          <a:bodyPr/>
          <a:lstStyle/>
          <a:p>
            <a:pPr eaLnBrk="1" hangingPunct="1"/>
            <a:r>
              <a:rPr lang="en-US" dirty="0" smtClean="0"/>
              <a:t>Designing Recursive Algorithms</a:t>
            </a:r>
          </a:p>
        </p:txBody>
      </p:sp>
      <p:sp>
        <p:nvSpPr>
          <p:cNvPr id="33795" name="Rectangle 3"/>
          <p:cNvSpPr>
            <a:spLocks noGrp="1" noChangeArrowheads="1"/>
          </p:cNvSpPr>
          <p:nvPr>
            <p:ph type="body" idx="4294967295"/>
          </p:nvPr>
        </p:nvSpPr>
        <p:spPr>
          <a:xfrm>
            <a:off x="0" y="1000125"/>
            <a:ext cx="8686800" cy="5257800"/>
          </a:xfrm>
        </p:spPr>
        <p:txBody>
          <a:bodyPr/>
          <a:lstStyle/>
          <a:p>
            <a:pPr algn="just" eaLnBrk="1" hangingPunct="1"/>
            <a:r>
              <a:rPr lang="en-US" sz="2000" b="1" dirty="0" smtClean="0"/>
              <a:t>Find the key step.</a:t>
            </a:r>
            <a:r>
              <a:rPr lang="en-US" sz="2000" dirty="0" smtClean="0"/>
              <a:t> Begin by asking yourself, “ How can this problem be divided into parts?” or “How will the key step in the middle be done?”</a:t>
            </a:r>
          </a:p>
          <a:p>
            <a:pPr algn="just" eaLnBrk="1" hangingPunct="1"/>
            <a:endParaRPr lang="en-US" sz="2000" dirty="0" smtClean="0"/>
          </a:p>
          <a:p>
            <a:pPr eaLnBrk="1" hangingPunct="1">
              <a:lnSpc>
                <a:spcPct val="90000"/>
              </a:lnSpc>
            </a:pPr>
            <a:r>
              <a:rPr lang="en-US" sz="2000" b="1" dirty="0" smtClean="0"/>
              <a:t>Check termination.</a:t>
            </a:r>
            <a:r>
              <a:rPr lang="en-US" sz="2000" dirty="0" smtClean="0"/>
              <a:t> Verify that the recursion will always terminate. Be sure that your algorithm correctly handles extreme cases.</a:t>
            </a:r>
          </a:p>
          <a:p>
            <a:pPr eaLnBrk="1" hangingPunct="1">
              <a:lnSpc>
                <a:spcPct val="90000"/>
              </a:lnSpc>
            </a:pPr>
            <a:endParaRPr lang="en-US" sz="2000" dirty="0" smtClean="0"/>
          </a:p>
          <a:p>
            <a:pPr eaLnBrk="1" hangingPunct="1">
              <a:lnSpc>
                <a:spcPct val="90000"/>
              </a:lnSpc>
            </a:pPr>
            <a:r>
              <a:rPr lang="en-US" sz="2000" b="1" dirty="0" smtClean="0"/>
              <a:t>Draw a recursion tree.</a:t>
            </a:r>
            <a:r>
              <a:rPr lang="en-US" sz="2000" dirty="0" smtClean="0"/>
              <a:t> The height of the tree is closely related to the amount of memory that the program will require, and the total size of the tree reflects the number of times the key step will be done.</a:t>
            </a:r>
          </a:p>
          <a:p>
            <a:pPr algn="just" eaLnBrk="1" hangingPunct="1"/>
            <a:endParaRPr lang="en-US" sz="2000" dirty="0" smtClean="0"/>
          </a:p>
          <a:p>
            <a:pPr algn="just" eaLnBrk="1" hangingPunct="1"/>
            <a:r>
              <a:rPr lang="en-US" sz="2000" b="1" dirty="0" smtClean="0"/>
              <a:t>Find a stopping rule. </a:t>
            </a:r>
            <a:r>
              <a:rPr lang="en-US" sz="2000" dirty="0" smtClean="0"/>
              <a:t>This stopping rule is usually the small, special case that is trivial or easy to handle without recursion.</a:t>
            </a:r>
          </a:p>
          <a:p>
            <a:pPr algn="just" eaLnBrk="1" hangingPunct="1"/>
            <a:endParaRPr lang="en-US" sz="2000" dirty="0" smtClean="0"/>
          </a:p>
          <a:p>
            <a:pPr algn="just" eaLnBrk="1" hangingPunct="1"/>
            <a:r>
              <a:rPr lang="en-US" sz="2000" b="1" dirty="0" smtClean="0"/>
              <a:t>Outline your algorithm.</a:t>
            </a:r>
            <a:r>
              <a:rPr lang="en-US" sz="2000" dirty="0" smtClean="0"/>
              <a:t> Combine the stopping rule and the key step, using an if statement to select between them, </a:t>
            </a:r>
            <a:r>
              <a:rPr lang="en-US" sz="2000" dirty="0" smtClean="0">
                <a:solidFill>
                  <a:srgbClr val="FF0000"/>
                </a:solidFill>
              </a:rPr>
              <a:t>while convincing yourself that the function performs well in the non-base case</a:t>
            </a:r>
          </a:p>
        </p:txBody>
      </p:sp>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laceholder 28"/>
          <p:cNvSpPr>
            <a:spLocks noGrp="1"/>
          </p:cNvSpPr>
          <p:nvPr>
            <p:ph type="sldNum" sz="quarter" idx="12"/>
          </p:nvPr>
        </p:nvSpPr>
        <p:spPr/>
        <p:txBody>
          <a:bodyPr/>
          <a:lstStyle/>
          <a:p>
            <a:pPr>
              <a:defRPr/>
            </a:pPr>
            <a:fld id="{E3EAD3CE-0F6E-4D4F-81FA-75D6E2776705}" type="slidenum">
              <a:rPr lang="en-US" smtClean="0"/>
              <a:pPr>
                <a:defRPr/>
              </a:pPr>
              <a:t>15</a:t>
            </a:fld>
            <a:endParaRPr lang="en-US" dirty="0"/>
          </a:p>
        </p:txBody>
      </p:sp>
      <p:sp>
        <p:nvSpPr>
          <p:cNvPr id="37890" name="Title 1"/>
          <p:cNvSpPr>
            <a:spLocks noGrp="1"/>
          </p:cNvSpPr>
          <p:nvPr>
            <p:ph type="title" idx="4294967295"/>
          </p:nvPr>
        </p:nvSpPr>
        <p:spPr>
          <a:xfrm>
            <a:off x="671513" y="-285750"/>
            <a:ext cx="8472487" cy="1143000"/>
          </a:xfrm>
        </p:spPr>
        <p:txBody>
          <a:bodyPr/>
          <a:lstStyle/>
          <a:p>
            <a:r>
              <a:rPr lang="en-US" sz="4000" dirty="0" smtClean="0"/>
              <a:t>Execution Tree and Stack Size</a:t>
            </a:r>
          </a:p>
        </p:txBody>
      </p:sp>
      <p:grpSp>
        <p:nvGrpSpPr>
          <p:cNvPr id="37892" name="Group 45"/>
          <p:cNvGrpSpPr>
            <a:grpSpLocks/>
          </p:cNvGrpSpPr>
          <p:nvPr/>
        </p:nvGrpSpPr>
        <p:grpSpPr bwMode="auto">
          <a:xfrm>
            <a:off x="3926790" y="715776"/>
            <a:ext cx="5002928" cy="2713224"/>
            <a:chOff x="36258" y="1307267"/>
            <a:chExt cx="8679146" cy="4706941"/>
          </a:xfrm>
        </p:grpSpPr>
        <p:grpSp>
          <p:nvGrpSpPr>
            <p:cNvPr id="37893" name="Group 43"/>
            <p:cNvGrpSpPr>
              <a:grpSpLocks/>
            </p:cNvGrpSpPr>
            <p:nvPr/>
          </p:nvGrpSpPr>
          <p:grpSpPr bwMode="auto">
            <a:xfrm>
              <a:off x="285720" y="2143116"/>
              <a:ext cx="8429684" cy="3003568"/>
              <a:chOff x="285720" y="2143116"/>
              <a:chExt cx="8429684" cy="3003568"/>
            </a:xfrm>
          </p:grpSpPr>
          <p:sp>
            <p:nvSpPr>
              <p:cNvPr id="37919" name="Rectangle 42"/>
              <p:cNvSpPr>
                <a:spLocks noChangeArrowheads="1"/>
              </p:cNvSpPr>
              <p:nvPr/>
            </p:nvSpPr>
            <p:spPr bwMode="auto">
              <a:xfrm>
                <a:off x="285720" y="2143116"/>
                <a:ext cx="8429684"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dirty="0"/>
                  <a:t>M</a:t>
                </a:r>
              </a:p>
            </p:txBody>
          </p:sp>
          <p:sp>
            <p:nvSpPr>
              <p:cNvPr id="37920" name="Rectangle 42"/>
              <p:cNvSpPr>
                <a:spLocks noChangeArrowheads="1"/>
              </p:cNvSpPr>
              <p:nvPr/>
            </p:nvSpPr>
            <p:spPr bwMode="auto">
              <a:xfrm>
                <a:off x="723872" y="2997200"/>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37921" name="Rectangle 42"/>
              <p:cNvSpPr>
                <a:spLocks noChangeArrowheads="1"/>
              </p:cNvSpPr>
              <p:nvPr/>
            </p:nvSpPr>
            <p:spPr bwMode="auto">
              <a:xfrm>
                <a:off x="1724004" y="3000372"/>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37922" name="Rectangle 42"/>
              <p:cNvSpPr>
                <a:spLocks noChangeArrowheads="1"/>
              </p:cNvSpPr>
              <p:nvPr/>
            </p:nvSpPr>
            <p:spPr bwMode="auto">
              <a:xfrm>
                <a:off x="5214942" y="2997200"/>
                <a:ext cx="3286148"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C</a:t>
                </a:r>
              </a:p>
            </p:txBody>
          </p:sp>
          <p:sp>
            <p:nvSpPr>
              <p:cNvPr id="37923" name="Rectangle 42"/>
              <p:cNvSpPr>
                <a:spLocks noChangeArrowheads="1"/>
              </p:cNvSpPr>
              <p:nvPr/>
            </p:nvSpPr>
            <p:spPr bwMode="auto">
              <a:xfrm>
                <a:off x="6143636" y="3854456"/>
                <a:ext cx="2205054"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E</a:t>
                </a:r>
              </a:p>
            </p:txBody>
          </p:sp>
          <p:sp>
            <p:nvSpPr>
              <p:cNvPr id="37924" name="Rectangle 42"/>
              <p:cNvSpPr>
                <a:spLocks noChangeArrowheads="1"/>
              </p:cNvSpPr>
              <p:nvPr/>
            </p:nvSpPr>
            <p:spPr bwMode="auto">
              <a:xfrm>
                <a:off x="2724136" y="3000372"/>
                <a:ext cx="2205054"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B</a:t>
                </a:r>
              </a:p>
            </p:txBody>
          </p:sp>
          <p:sp>
            <p:nvSpPr>
              <p:cNvPr id="37925" name="Rectangle 42"/>
              <p:cNvSpPr>
                <a:spLocks noChangeArrowheads="1"/>
              </p:cNvSpPr>
              <p:nvPr/>
            </p:nvSpPr>
            <p:spPr bwMode="auto">
              <a:xfrm>
                <a:off x="6367474" y="4711712"/>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F</a:t>
                </a:r>
              </a:p>
            </p:txBody>
          </p:sp>
          <p:sp>
            <p:nvSpPr>
              <p:cNvPr id="37926" name="Rectangle 42"/>
              <p:cNvSpPr>
                <a:spLocks noChangeArrowheads="1"/>
              </p:cNvSpPr>
              <p:nvPr/>
            </p:nvSpPr>
            <p:spPr bwMode="auto">
              <a:xfrm>
                <a:off x="7367606" y="4711712"/>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G</a:t>
                </a:r>
              </a:p>
            </p:txBody>
          </p:sp>
          <p:sp>
            <p:nvSpPr>
              <p:cNvPr id="37927" name="Rectangle 42"/>
              <p:cNvSpPr>
                <a:spLocks noChangeArrowheads="1"/>
              </p:cNvSpPr>
              <p:nvPr/>
            </p:nvSpPr>
            <p:spPr bwMode="auto">
              <a:xfrm>
                <a:off x="3224202" y="4714884"/>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B</a:t>
                </a:r>
              </a:p>
            </p:txBody>
          </p:sp>
          <p:sp>
            <p:nvSpPr>
              <p:cNvPr id="37928" name="Rectangle 42"/>
              <p:cNvSpPr>
                <a:spLocks noChangeArrowheads="1"/>
              </p:cNvSpPr>
              <p:nvPr/>
            </p:nvSpPr>
            <p:spPr bwMode="auto">
              <a:xfrm>
                <a:off x="2857488" y="3857628"/>
                <a:ext cx="1562112"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B</a:t>
                </a:r>
              </a:p>
            </p:txBody>
          </p:sp>
          <p:sp>
            <p:nvSpPr>
              <p:cNvPr id="37929" name="Rectangle 42"/>
              <p:cNvSpPr>
                <a:spLocks noChangeArrowheads="1"/>
              </p:cNvSpPr>
              <p:nvPr/>
            </p:nvSpPr>
            <p:spPr bwMode="auto">
              <a:xfrm>
                <a:off x="5214942" y="3857628"/>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37894" name="Group 44"/>
            <p:cNvGrpSpPr>
              <a:grpSpLocks/>
            </p:cNvGrpSpPr>
            <p:nvPr/>
          </p:nvGrpSpPr>
          <p:grpSpPr bwMode="auto">
            <a:xfrm>
              <a:off x="36258" y="1307267"/>
              <a:ext cx="8321957" cy="4706941"/>
              <a:chOff x="36258" y="1307267"/>
              <a:chExt cx="8321957" cy="4706941"/>
            </a:xfrm>
          </p:grpSpPr>
          <p:sp>
            <p:nvSpPr>
              <p:cNvPr id="37895" name="TextBox 15"/>
              <p:cNvSpPr txBox="1">
                <a:spLocks noChangeArrowheads="1"/>
              </p:cNvSpPr>
              <p:nvPr/>
            </p:nvSpPr>
            <p:spPr bwMode="auto">
              <a:xfrm rot="16200000">
                <a:off x="-765160" y="4839527"/>
                <a:ext cx="1980031" cy="369331"/>
              </a:xfrm>
              <a:prstGeom prst="rect">
                <a:avLst/>
              </a:prstGeom>
              <a:noFill/>
              <a:ln w="9525">
                <a:noFill/>
                <a:miter lim="800000"/>
                <a:headEnd/>
                <a:tailEnd/>
              </a:ln>
            </p:spPr>
            <p:txBody>
              <a:bodyPr wrap="none">
                <a:spAutoFit/>
              </a:bodyPr>
              <a:lstStyle/>
              <a:p>
                <a:r>
                  <a:rPr lang="en-US" dirty="0"/>
                  <a:t>Subprogram calls</a:t>
                </a:r>
              </a:p>
            </p:txBody>
          </p:sp>
          <p:cxnSp>
            <p:nvCxnSpPr>
              <p:cNvPr id="18" name="Straight Arrow Connector 17"/>
              <p:cNvCxnSpPr/>
              <p:nvPr/>
            </p:nvCxnSpPr>
            <p:spPr>
              <a:xfrm rot="5400000">
                <a:off x="-1201092" y="4153267"/>
                <a:ext cx="2478636" cy="3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897" name="TextBox 18"/>
              <p:cNvSpPr txBox="1">
                <a:spLocks noChangeArrowheads="1"/>
              </p:cNvSpPr>
              <p:nvPr/>
            </p:nvSpPr>
            <p:spPr bwMode="auto">
              <a:xfrm>
                <a:off x="714348" y="1307267"/>
                <a:ext cx="689035" cy="369331"/>
              </a:xfrm>
              <a:prstGeom prst="rect">
                <a:avLst/>
              </a:prstGeom>
              <a:noFill/>
              <a:ln w="9525">
                <a:noFill/>
                <a:miter lim="800000"/>
                <a:headEnd/>
                <a:tailEnd/>
              </a:ln>
            </p:spPr>
            <p:txBody>
              <a:bodyPr wrap="none">
                <a:spAutoFit/>
              </a:bodyPr>
              <a:lstStyle/>
              <a:p>
                <a:r>
                  <a:rPr lang="en-US" dirty="0"/>
                  <a:t>Time</a:t>
                </a:r>
              </a:p>
            </p:txBody>
          </p:sp>
          <p:cxnSp>
            <p:nvCxnSpPr>
              <p:cNvPr id="21" name="Straight Arrow Connector 20"/>
              <p:cNvCxnSpPr/>
              <p:nvPr/>
            </p:nvCxnSpPr>
            <p:spPr>
              <a:xfrm>
                <a:off x="857230" y="1785925"/>
                <a:ext cx="92869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49274" y="2749544"/>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963589" y="2749544"/>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749406" y="2749544"/>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1963721" y="2749544"/>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2749538" y="2749544"/>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608514" y="2749544"/>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392745" y="2749544"/>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8178826" y="2749544"/>
                <a:ext cx="357190"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2963853" y="3606800"/>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108448" y="3605213"/>
                <a:ext cx="357189"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249605" y="4464055"/>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463918" y="4462468"/>
                <a:ext cx="357189"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5249869" y="3606800"/>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5464182" y="3605213"/>
                <a:ext cx="357189"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6251587" y="3606800"/>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7964512" y="3606800"/>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6465902" y="4464055"/>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679422" y="4463261"/>
                <a:ext cx="357190" cy="317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464446" y="4464055"/>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678760" y="4464055"/>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44" name="Group 35"/>
          <p:cNvGrpSpPr>
            <a:grpSpLocks/>
          </p:cNvGrpSpPr>
          <p:nvPr/>
        </p:nvGrpSpPr>
        <p:grpSpPr bwMode="auto">
          <a:xfrm>
            <a:off x="142844" y="976295"/>
            <a:ext cx="3571900" cy="2024077"/>
            <a:chOff x="3071802" y="1928802"/>
            <a:chExt cx="4286280" cy="2428892"/>
          </a:xfrm>
        </p:grpSpPr>
        <p:sp>
          <p:nvSpPr>
            <p:cNvPr id="45" name="Oval 44"/>
            <p:cNvSpPr/>
            <p:nvPr/>
          </p:nvSpPr>
          <p:spPr>
            <a:xfrm>
              <a:off x="3071802" y="257174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46" name="Oval 45"/>
            <p:cNvSpPr/>
            <p:nvPr/>
          </p:nvSpPr>
          <p:spPr>
            <a:xfrm>
              <a:off x="4000495" y="257174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47" name="Oval 46"/>
            <p:cNvSpPr/>
            <p:nvPr/>
          </p:nvSpPr>
          <p:spPr>
            <a:xfrm>
              <a:off x="6072198" y="257174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t>
              </a:r>
            </a:p>
          </p:txBody>
        </p:sp>
        <p:sp>
          <p:nvSpPr>
            <p:cNvPr id="48" name="Oval 47"/>
            <p:cNvSpPr/>
            <p:nvPr/>
          </p:nvSpPr>
          <p:spPr>
            <a:xfrm>
              <a:off x="5000627" y="257174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49" name="Oval 48"/>
            <p:cNvSpPr/>
            <p:nvPr/>
          </p:nvSpPr>
          <p:spPr>
            <a:xfrm>
              <a:off x="5000627" y="328612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50" name="Oval 49"/>
            <p:cNvSpPr/>
            <p:nvPr/>
          </p:nvSpPr>
          <p:spPr>
            <a:xfrm>
              <a:off x="5000627" y="400050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51" name="Oval 50"/>
            <p:cNvSpPr/>
            <p:nvPr/>
          </p:nvSpPr>
          <p:spPr>
            <a:xfrm>
              <a:off x="6072198" y="400050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a:t>
              </a:r>
            </a:p>
          </p:txBody>
        </p:sp>
        <p:sp>
          <p:nvSpPr>
            <p:cNvPr id="52" name="Oval 51"/>
            <p:cNvSpPr/>
            <p:nvPr/>
          </p:nvSpPr>
          <p:spPr>
            <a:xfrm>
              <a:off x="5715007" y="328612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p>
          </p:txBody>
        </p:sp>
        <p:sp>
          <p:nvSpPr>
            <p:cNvPr id="53" name="Oval 52"/>
            <p:cNvSpPr/>
            <p:nvPr/>
          </p:nvSpPr>
          <p:spPr>
            <a:xfrm>
              <a:off x="6500826" y="328612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p>
          </p:txBody>
        </p:sp>
        <p:sp>
          <p:nvSpPr>
            <p:cNvPr id="54" name="Oval 53"/>
            <p:cNvSpPr/>
            <p:nvPr/>
          </p:nvSpPr>
          <p:spPr>
            <a:xfrm>
              <a:off x="7000891" y="400050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G</a:t>
              </a:r>
            </a:p>
          </p:txBody>
        </p:sp>
        <p:sp>
          <p:nvSpPr>
            <p:cNvPr id="55" name="Oval 54"/>
            <p:cNvSpPr/>
            <p:nvPr/>
          </p:nvSpPr>
          <p:spPr>
            <a:xfrm>
              <a:off x="4500562" y="1928802"/>
              <a:ext cx="357189" cy="3571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a:t>
              </a:r>
            </a:p>
          </p:txBody>
        </p:sp>
        <p:cxnSp>
          <p:nvCxnSpPr>
            <p:cNvPr id="56" name="Straight Connector 55"/>
            <p:cNvCxnSpPr>
              <a:stCxn id="55" idx="2"/>
              <a:endCxn id="45" idx="0"/>
            </p:cNvCxnSpPr>
            <p:nvPr/>
          </p:nvCxnSpPr>
          <p:spPr>
            <a:xfrm rot="10800000" flipV="1">
              <a:off x="3251190" y="2106603"/>
              <a:ext cx="1249372" cy="465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5" idx="3"/>
              <a:endCxn id="46" idx="0"/>
            </p:cNvCxnSpPr>
            <p:nvPr/>
          </p:nvCxnSpPr>
          <p:spPr>
            <a:xfrm rot="5400000">
              <a:off x="4197347" y="2216142"/>
              <a:ext cx="338139" cy="373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5" idx="5"/>
              <a:endCxn id="48" idx="0"/>
            </p:cNvCxnSpPr>
            <p:nvPr/>
          </p:nvCxnSpPr>
          <p:spPr>
            <a:xfrm rot="16200000" flipH="1">
              <a:off x="4823620" y="2215348"/>
              <a:ext cx="338139" cy="37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6"/>
              <a:endCxn id="47" idx="0"/>
            </p:cNvCxnSpPr>
            <p:nvPr/>
          </p:nvCxnSpPr>
          <p:spPr>
            <a:xfrm>
              <a:off x="4857751" y="2108190"/>
              <a:ext cx="1393835" cy="463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8" idx="4"/>
              <a:endCxn id="49" idx="0"/>
            </p:cNvCxnSpPr>
            <p:nvPr/>
          </p:nvCxnSpPr>
          <p:spPr>
            <a:xfrm rot="5400000">
              <a:off x="5000627" y="3108322"/>
              <a:ext cx="35719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9" idx="4"/>
              <a:endCxn id="50" idx="0"/>
            </p:cNvCxnSpPr>
            <p:nvPr/>
          </p:nvCxnSpPr>
          <p:spPr>
            <a:xfrm rot="5400000">
              <a:off x="5000627" y="3822702"/>
              <a:ext cx="35719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7" idx="3"/>
              <a:endCxn id="52" idx="0"/>
            </p:cNvCxnSpPr>
            <p:nvPr/>
          </p:nvCxnSpPr>
          <p:spPr>
            <a:xfrm rot="5400000">
              <a:off x="5804702" y="2966240"/>
              <a:ext cx="409578" cy="230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7" idx="5"/>
              <a:endCxn id="53" idx="0"/>
            </p:cNvCxnSpPr>
            <p:nvPr/>
          </p:nvCxnSpPr>
          <p:spPr>
            <a:xfrm rot="16200000" flipH="1">
              <a:off x="6323818" y="2929728"/>
              <a:ext cx="409578" cy="303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3"/>
              <a:endCxn id="51" idx="0"/>
            </p:cNvCxnSpPr>
            <p:nvPr/>
          </p:nvCxnSpPr>
          <p:spPr>
            <a:xfrm rot="5400000">
              <a:off x="6197611" y="3644901"/>
              <a:ext cx="409578" cy="301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5"/>
              <a:endCxn id="54" idx="0"/>
            </p:cNvCxnSpPr>
            <p:nvPr/>
          </p:nvCxnSpPr>
          <p:spPr>
            <a:xfrm rot="16200000" flipH="1">
              <a:off x="6788165" y="3608389"/>
              <a:ext cx="409578" cy="37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34"/>
          <p:cNvSpPr txBox="1">
            <a:spLocks noChangeArrowheads="1"/>
          </p:cNvSpPr>
          <p:nvPr/>
        </p:nvSpPr>
        <p:spPr bwMode="auto">
          <a:xfrm>
            <a:off x="46016" y="2071678"/>
            <a:ext cx="1454150" cy="923925"/>
          </a:xfrm>
          <a:prstGeom prst="rect">
            <a:avLst/>
          </a:prstGeom>
          <a:noFill/>
          <a:ln w="9525">
            <a:noFill/>
            <a:miter lim="800000"/>
            <a:headEnd/>
            <a:tailEnd/>
          </a:ln>
        </p:spPr>
        <p:txBody>
          <a:bodyPr wrap="none">
            <a:spAutoFit/>
          </a:bodyPr>
          <a:lstStyle/>
          <a:p>
            <a:pPr algn="ctr"/>
            <a:r>
              <a:rPr lang="en-US" dirty="0"/>
              <a:t>Tree of </a:t>
            </a:r>
          </a:p>
          <a:p>
            <a:pPr algn="ctr"/>
            <a:r>
              <a:rPr lang="en-US" dirty="0"/>
              <a:t>Subprogram</a:t>
            </a:r>
          </a:p>
          <a:p>
            <a:pPr algn="ctr"/>
            <a:r>
              <a:rPr lang="en-US" dirty="0"/>
              <a:t>calls</a:t>
            </a:r>
          </a:p>
        </p:txBody>
      </p:sp>
      <p:sp>
        <p:nvSpPr>
          <p:cNvPr id="67" name="TextBox 66"/>
          <p:cNvSpPr txBox="1"/>
          <p:nvPr/>
        </p:nvSpPr>
        <p:spPr>
          <a:xfrm>
            <a:off x="0" y="3647265"/>
            <a:ext cx="4071934" cy="3139321"/>
          </a:xfrm>
          <a:prstGeom prst="rect">
            <a:avLst/>
          </a:prstGeom>
          <a:noFill/>
        </p:spPr>
        <p:txBody>
          <a:bodyPr wrap="square" rtlCol="0">
            <a:spAutoFit/>
          </a:bodyPr>
          <a:lstStyle/>
          <a:p>
            <a:pPr>
              <a:buFont typeface="Arial" pitchFamily="34" charset="0"/>
              <a:buChar char="•"/>
            </a:pPr>
            <a:r>
              <a:rPr lang="en-US" dirty="0" smtClean="0"/>
              <a:t>The OS saves all the </a:t>
            </a:r>
            <a:r>
              <a:rPr lang="en-US" dirty="0" smtClean="0">
                <a:solidFill>
                  <a:srgbClr val="FF0000"/>
                </a:solidFill>
              </a:rPr>
              <a:t>parameters</a:t>
            </a:r>
            <a:r>
              <a:rPr lang="en-US" dirty="0" smtClean="0"/>
              <a:t> of every function and the </a:t>
            </a:r>
            <a:r>
              <a:rPr lang="en-US" dirty="0" smtClean="0">
                <a:solidFill>
                  <a:srgbClr val="FF0000"/>
                </a:solidFill>
              </a:rPr>
              <a:t>return address </a:t>
            </a:r>
            <a:r>
              <a:rPr lang="en-US" dirty="0" smtClean="0"/>
              <a:t>in a stack, so that it returns in LIFO order (See the top of stack in figure).</a:t>
            </a:r>
          </a:p>
          <a:p>
            <a:pPr>
              <a:buFont typeface="Arial" pitchFamily="34" charset="0"/>
              <a:buChar char="•"/>
            </a:pPr>
            <a:endParaRPr lang="en-US" dirty="0"/>
          </a:p>
          <a:p>
            <a:pPr>
              <a:buFont typeface="Arial" pitchFamily="34" charset="0"/>
              <a:buChar char="•"/>
            </a:pPr>
            <a:r>
              <a:rPr lang="en-US" dirty="0" smtClean="0"/>
              <a:t>The stack </a:t>
            </a:r>
            <a:r>
              <a:rPr lang="en-US" dirty="0" smtClean="0">
                <a:solidFill>
                  <a:srgbClr val="FF0000"/>
                </a:solidFill>
              </a:rPr>
              <a:t>size</a:t>
            </a:r>
            <a:r>
              <a:rPr lang="en-US" dirty="0" smtClean="0"/>
              <a:t> is the </a:t>
            </a:r>
            <a:r>
              <a:rPr lang="en-US" dirty="0" smtClean="0">
                <a:solidFill>
                  <a:srgbClr val="FF0000"/>
                </a:solidFill>
              </a:rPr>
              <a:t>depth</a:t>
            </a:r>
            <a:r>
              <a:rPr lang="en-US" dirty="0" smtClean="0"/>
              <a:t> of the tree</a:t>
            </a:r>
          </a:p>
          <a:p>
            <a:pPr>
              <a:buFont typeface="Arial" pitchFamily="34" charset="0"/>
              <a:buChar char="•"/>
            </a:pPr>
            <a:endParaRPr lang="en-US" dirty="0"/>
          </a:p>
          <a:p>
            <a:pPr>
              <a:buFont typeface="Arial" pitchFamily="34" charset="0"/>
              <a:buChar char="•"/>
            </a:pPr>
            <a:r>
              <a:rPr lang="en-US" dirty="0" smtClean="0"/>
              <a:t>The number of calls, which determines the complexity and the </a:t>
            </a:r>
            <a:r>
              <a:rPr lang="en-US" dirty="0" smtClean="0">
                <a:solidFill>
                  <a:srgbClr val="FF0000"/>
                </a:solidFill>
              </a:rPr>
              <a:t>execution time</a:t>
            </a:r>
            <a:r>
              <a:rPr lang="en-US" dirty="0" smtClean="0"/>
              <a:t>, is the </a:t>
            </a:r>
            <a:r>
              <a:rPr lang="en-US" dirty="0" smtClean="0">
                <a:solidFill>
                  <a:srgbClr val="FF0000"/>
                </a:solidFill>
              </a:rPr>
              <a:t>number of nodes </a:t>
            </a:r>
            <a:r>
              <a:rPr lang="en-US" dirty="0" smtClean="0"/>
              <a:t>in the tree</a:t>
            </a:r>
            <a:endParaRPr lang="en-US" dirty="0"/>
          </a:p>
        </p:txBody>
      </p:sp>
      <p:grpSp>
        <p:nvGrpSpPr>
          <p:cNvPr id="69" name="Group 124"/>
          <p:cNvGrpSpPr>
            <a:grpSpLocks/>
          </p:cNvGrpSpPr>
          <p:nvPr/>
        </p:nvGrpSpPr>
        <p:grpSpPr bwMode="auto">
          <a:xfrm>
            <a:off x="4214811" y="3786985"/>
            <a:ext cx="4643469" cy="2070907"/>
            <a:chOff x="821976" y="2571688"/>
            <a:chExt cx="7750552" cy="3455948"/>
          </a:xfrm>
        </p:grpSpPr>
        <p:grpSp>
          <p:nvGrpSpPr>
            <p:cNvPr id="70" name="Group 117"/>
            <p:cNvGrpSpPr>
              <a:grpSpLocks/>
            </p:cNvGrpSpPr>
            <p:nvPr/>
          </p:nvGrpSpPr>
          <p:grpSpPr bwMode="auto">
            <a:xfrm>
              <a:off x="1071538" y="3643314"/>
              <a:ext cx="7500990" cy="1714512"/>
              <a:chOff x="1071538" y="3643314"/>
              <a:chExt cx="7500990" cy="1714512"/>
            </a:xfrm>
          </p:grpSpPr>
          <p:grpSp>
            <p:nvGrpSpPr>
              <p:cNvPr id="75" name="Group 66"/>
              <p:cNvGrpSpPr>
                <a:grpSpLocks/>
              </p:cNvGrpSpPr>
              <p:nvPr/>
            </p:nvGrpSpPr>
            <p:grpSpPr bwMode="auto">
              <a:xfrm>
                <a:off x="1071538" y="4926026"/>
                <a:ext cx="7500990" cy="431800"/>
                <a:chOff x="1071538" y="4857760"/>
                <a:chExt cx="7500990" cy="431800"/>
              </a:xfrm>
            </p:grpSpPr>
            <p:sp>
              <p:nvSpPr>
                <p:cNvPr id="131" name="Rectangle 42"/>
                <p:cNvSpPr>
                  <a:spLocks noChangeArrowheads="1"/>
                </p:cNvSpPr>
                <p:nvPr/>
              </p:nvSpPr>
              <p:spPr bwMode="auto">
                <a:xfrm>
                  <a:off x="107153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32" name="Group 60"/>
                <p:cNvGrpSpPr>
                  <a:grpSpLocks/>
                </p:cNvGrpSpPr>
                <p:nvPr/>
              </p:nvGrpSpPr>
              <p:grpSpPr bwMode="auto">
                <a:xfrm>
                  <a:off x="1428728" y="4857760"/>
                  <a:ext cx="347666" cy="431800"/>
                  <a:chOff x="7858148" y="4929198"/>
                  <a:chExt cx="347666" cy="431800"/>
                </a:xfrm>
              </p:grpSpPr>
              <p:sp>
                <p:nvSpPr>
                  <p:cNvPr id="18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83" name="Oval 182"/>
                  <p:cNvSpPr/>
                  <p:nvPr/>
                </p:nvSpPr>
                <p:spPr>
                  <a:xfrm>
                    <a:off x="8001498"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3" name="Rectangle 42"/>
                <p:cNvSpPr>
                  <a:spLocks noChangeArrowheads="1"/>
                </p:cNvSpPr>
                <p:nvPr/>
              </p:nvSpPr>
              <p:spPr bwMode="auto">
                <a:xfrm>
                  <a:off x="178591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34" name="Group 63"/>
                <p:cNvGrpSpPr>
                  <a:grpSpLocks/>
                </p:cNvGrpSpPr>
                <p:nvPr/>
              </p:nvGrpSpPr>
              <p:grpSpPr bwMode="auto">
                <a:xfrm>
                  <a:off x="2143108" y="4857760"/>
                  <a:ext cx="347666" cy="431800"/>
                  <a:chOff x="7858148" y="4929198"/>
                  <a:chExt cx="347666" cy="431800"/>
                </a:xfrm>
              </p:grpSpPr>
              <p:sp>
                <p:nvSpPr>
                  <p:cNvPr id="180"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81" name="Oval 180"/>
                  <p:cNvSpPr/>
                  <p:nvPr/>
                </p:nvSpPr>
                <p:spPr>
                  <a:xfrm>
                    <a:off x="8001450"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5" name="Rectangle 42"/>
                <p:cNvSpPr>
                  <a:spLocks noChangeArrowheads="1"/>
                </p:cNvSpPr>
                <p:nvPr/>
              </p:nvSpPr>
              <p:spPr bwMode="auto">
                <a:xfrm>
                  <a:off x="250029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36" name="Group 45"/>
                <p:cNvGrpSpPr>
                  <a:grpSpLocks/>
                </p:cNvGrpSpPr>
                <p:nvPr/>
              </p:nvGrpSpPr>
              <p:grpSpPr bwMode="auto">
                <a:xfrm>
                  <a:off x="2867012" y="4857760"/>
                  <a:ext cx="347666" cy="431800"/>
                  <a:chOff x="7858148" y="4929198"/>
                  <a:chExt cx="347666" cy="431800"/>
                </a:xfrm>
              </p:grpSpPr>
              <p:sp>
                <p:nvSpPr>
                  <p:cNvPr id="178"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9" name="Oval 178"/>
                  <p:cNvSpPr/>
                  <p:nvPr/>
                </p:nvSpPr>
                <p:spPr>
                  <a:xfrm>
                    <a:off x="8001402"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7" name="Group 48"/>
                <p:cNvGrpSpPr>
                  <a:grpSpLocks/>
                </p:cNvGrpSpPr>
                <p:nvPr/>
              </p:nvGrpSpPr>
              <p:grpSpPr bwMode="auto">
                <a:xfrm>
                  <a:off x="3224202" y="4857760"/>
                  <a:ext cx="347666" cy="431800"/>
                  <a:chOff x="7858148" y="4929198"/>
                  <a:chExt cx="347666" cy="431800"/>
                </a:xfrm>
              </p:grpSpPr>
              <p:sp>
                <p:nvSpPr>
                  <p:cNvPr id="176"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7" name="Oval 176"/>
                  <p:cNvSpPr/>
                  <p:nvPr/>
                </p:nvSpPr>
                <p:spPr>
                  <a:xfrm>
                    <a:off x="8001378"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8" name="Group 51"/>
                <p:cNvGrpSpPr>
                  <a:grpSpLocks/>
                </p:cNvGrpSpPr>
                <p:nvPr/>
              </p:nvGrpSpPr>
              <p:grpSpPr bwMode="auto">
                <a:xfrm>
                  <a:off x="3581392" y="4857760"/>
                  <a:ext cx="347666" cy="431800"/>
                  <a:chOff x="7858148" y="4929198"/>
                  <a:chExt cx="347666" cy="431800"/>
                </a:xfrm>
              </p:grpSpPr>
              <p:sp>
                <p:nvSpPr>
                  <p:cNvPr id="174"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5" name="Oval 174"/>
                  <p:cNvSpPr/>
                  <p:nvPr/>
                </p:nvSpPr>
                <p:spPr>
                  <a:xfrm>
                    <a:off x="8001353"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9" name="Group 54"/>
                <p:cNvGrpSpPr>
                  <a:grpSpLocks/>
                </p:cNvGrpSpPr>
                <p:nvPr/>
              </p:nvGrpSpPr>
              <p:grpSpPr bwMode="auto">
                <a:xfrm>
                  <a:off x="3938582" y="4857760"/>
                  <a:ext cx="347666" cy="431800"/>
                  <a:chOff x="7858148" y="4929198"/>
                  <a:chExt cx="347666" cy="431800"/>
                </a:xfrm>
              </p:grpSpPr>
              <p:sp>
                <p:nvSpPr>
                  <p:cNvPr id="17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3" name="Oval 172"/>
                  <p:cNvSpPr/>
                  <p:nvPr/>
                </p:nvSpPr>
                <p:spPr>
                  <a:xfrm>
                    <a:off x="8001330"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0" name="Group 57"/>
                <p:cNvGrpSpPr>
                  <a:grpSpLocks/>
                </p:cNvGrpSpPr>
                <p:nvPr/>
              </p:nvGrpSpPr>
              <p:grpSpPr bwMode="auto">
                <a:xfrm>
                  <a:off x="4295772" y="4857760"/>
                  <a:ext cx="347666" cy="431800"/>
                  <a:chOff x="7858148" y="4929198"/>
                  <a:chExt cx="347666" cy="431800"/>
                </a:xfrm>
              </p:grpSpPr>
              <p:sp>
                <p:nvSpPr>
                  <p:cNvPr id="170"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1" name="Oval 170"/>
                  <p:cNvSpPr/>
                  <p:nvPr/>
                </p:nvSpPr>
                <p:spPr>
                  <a:xfrm>
                    <a:off x="8001305"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41" name="Rectangle 42"/>
                <p:cNvSpPr>
                  <a:spLocks noChangeArrowheads="1"/>
                </p:cNvSpPr>
                <p:nvPr/>
              </p:nvSpPr>
              <p:spPr bwMode="auto">
                <a:xfrm>
                  <a:off x="464343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42" name="Group 42"/>
                <p:cNvGrpSpPr>
                  <a:grpSpLocks/>
                </p:cNvGrpSpPr>
                <p:nvPr/>
              </p:nvGrpSpPr>
              <p:grpSpPr bwMode="auto">
                <a:xfrm>
                  <a:off x="5010152" y="4857760"/>
                  <a:ext cx="347666" cy="431800"/>
                  <a:chOff x="7858148" y="4929198"/>
                  <a:chExt cx="347666" cy="431800"/>
                </a:xfrm>
              </p:grpSpPr>
              <p:sp>
                <p:nvSpPr>
                  <p:cNvPr id="168"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9" name="Oval 168"/>
                  <p:cNvSpPr/>
                  <p:nvPr/>
                </p:nvSpPr>
                <p:spPr>
                  <a:xfrm>
                    <a:off x="8001257"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3" name="Group 30"/>
                <p:cNvGrpSpPr>
                  <a:grpSpLocks/>
                </p:cNvGrpSpPr>
                <p:nvPr/>
              </p:nvGrpSpPr>
              <p:grpSpPr bwMode="auto">
                <a:xfrm>
                  <a:off x="5367342" y="4857760"/>
                  <a:ext cx="347666" cy="431800"/>
                  <a:chOff x="7858148" y="4929198"/>
                  <a:chExt cx="347666" cy="431800"/>
                </a:xfrm>
              </p:grpSpPr>
              <p:sp>
                <p:nvSpPr>
                  <p:cNvPr id="166"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7" name="Oval 32"/>
                  <p:cNvSpPr/>
                  <p:nvPr/>
                </p:nvSpPr>
                <p:spPr>
                  <a:xfrm>
                    <a:off x="8001233"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4" name="Group 39"/>
                <p:cNvGrpSpPr>
                  <a:grpSpLocks/>
                </p:cNvGrpSpPr>
                <p:nvPr/>
              </p:nvGrpSpPr>
              <p:grpSpPr bwMode="auto">
                <a:xfrm>
                  <a:off x="5715008" y="4857760"/>
                  <a:ext cx="347666" cy="431800"/>
                  <a:chOff x="7858148" y="4929198"/>
                  <a:chExt cx="347666" cy="431800"/>
                </a:xfrm>
              </p:grpSpPr>
              <p:sp>
                <p:nvSpPr>
                  <p:cNvPr id="164"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5" name="Oval 41"/>
                  <p:cNvSpPr/>
                  <p:nvPr/>
                </p:nvSpPr>
                <p:spPr>
                  <a:xfrm>
                    <a:off x="8001208"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5" name="Group 36"/>
                <p:cNvGrpSpPr>
                  <a:grpSpLocks/>
                </p:cNvGrpSpPr>
                <p:nvPr/>
              </p:nvGrpSpPr>
              <p:grpSpPr bwMode="auto">
                <a:xfrm>
                  <a:off x="6072198" y="4857760"/>
                  <a:ext cx="347666" cy="431800"/>
                  <a:chOff x="7858148" y="4929198"/>
                  <a:chExt cx="347666" cy="431800"/>
                </a:xfrm>
              </p:grpSpPr>
              <p:sp>
                <p:nvSpPr>
                  <p:cNvPr id="16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3" name="Oval 162"/>
                  <p:cNvSpPr/>
                  <p:nvPr/>
                </p:nvSpPr>
                <p:spPr>
                  <a:xfrm>
                    <a:off x="8001184"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6" name="Group 27"/>
                <p:cNvGrpSpPr>
                  <a:grpSpLocks/>
                </p:cNvGrpSpPr>
                <p:nvPr/>
              </p:nvGrpSpPr>
              <p:grpSpPr bwMode="auto">
                <a:xfrm>
                  <a:off x="6429388" y="4857760"/>
                  <a:ext cx="347666" cy="431800"/>
                  <a:chOff x="7858148" y="4929198"/>
                  <a:chExt cx="347666" cy="431800"/>
                </a:xfrm>
              </p:grpSpPr>
              <p:sp>
                <p:nvSpPr>
                  <p:cNvPr id="160"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1" name="Oval 160"/>
                  <p:cNvSpPr/>
                  <p:nvPr/>
                </p:nvSpPr>
                <p:spPr>
                  <a:xfrm>
                    <a:off x="8001159"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7" name="Group 18"/>
                <p:cNvGrpSpPr>
                  <a:grpSpLocks/>
                </p:cNvGrpSpPr>
                <p:nvPr/>
              </p:nvGrpSpPr>
              <p:grpSpPr bwMode="auto">
                <a:xfrm>
                  <a:off x="6786578" y="4857760"/>
                  <a:ext cx="347666" cy="431800"/>
                  <a:chOff x="7858148" y="4929198"/>
                  <a:chExt cx="347666" cy="431800"/>
                </a:xfrm>
              </p:grpSpPr>
              <p:sp>
                <p:nvSpPr>
                  <p:cNvPr id="158"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9" name="Oval 158"/>
                  <p:cNvSpPr/>
                  <p:nvPr/>
                </p:nvSpPr>
                <p:spPr>
                  <a:xfrm>
                    <a:off x="8001136"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8" name="Group 21"/>
                <p:cNvGrpSpPr>
                  <a:grpSpLocks/>
                </p:cNvGrpSpPr>
                <p:nvPr/>
              </p:nvGrpSpPr>
              <p:grpSpPr bwMode="auto">
                <a:xfrm>
                  <a:off x="7143768" y="4857760"/>
                  <a:ext cx="347666" cy="431800"/>
                  <a:chOff x="7858148" y="4929198"/>
                  <a:chExt cx="347666" cy="431800"/>
                </a:xfrm>
              </p:grpSpPr>
              <p:sp>
                <p:nvSpPr>
                  <p:cNvPr id="156"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7" name="Oval 156"/>
                  <p:cNvSpPr/>
                  <p:nvPr/>
                </p:nvSpPr>
                <p:spPr>
                  <a:xfrm>
                    <a:off x="8001111"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9" name="Group 24"/>
                <p:cNvGrpSpPr>
                  <a:grpSpLocks/>
                </p:cNvGrpSpPr>
                <p:nvPr/>
              </p:nvGrpSpPr>
              <p:grpSpPr bwMode="auto">
                <a:xfrm>
                  <a:off x="7500958" y="4857760"/>
                  <a:ext cx="347666" cy="431800"/>
                  <a:chOff x="7858148" y="4929198"/>
                  <a:chExt cx="347666" cy="431800"/>
                </a:xfrm>
              </p:grpSpPr>
              <p:sp>
                <p:nvSpPr>
                  <p:cNvPr id="154"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5" name="Oval 154"/>
                  <p:cNvSpPr/>
                  <p:nvPr/>
                </p:nvSpPr>
                <p:spPr>
                  <a:xfrm>
                    <a:off x="8001087"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50" name="Group 14"/>
                <p:cNvGrpSpPr>
                  <a:grpSpLocks/>
                </p:cNvGrpSpPr>
                <p:nvPr/>
              </p:nvGrpSpPr>
              <p:grpSpPr bwMode="auto">
                <a:xfrm>
                  <a:off x="7858148" y="4857760"/>
                  <a:ext cx="347666" cy="431800"/>
                  <a:chOff x="7858148" y="4929198"/>
                  <a:chExt cx="347666" cy="431800"/>
                </a:xfrm>
              </p:grpSpPr>
              <p:sp>
                <p:nvSpPr>
                  <p:cNvPr id="15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3" name="Oval 152"/>
                  <p:cNvSpPr/>
                  <p:nvPr/>
                </p:nvSpPr>
                <p:spPr>
                  <a:xfrm>
                    <a:off x="8001062"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1" name="Rectangle 42"/>
                <p:cNvSpPr>
                  <a:spLocks noChangeArrowheads="1"/>
                </p:cNvSpPr>
                <p:nvPr/>
              </p:nvSpPr>
              <p:spPr bwMode="auto">
                <a:xfrm>
                  <a:off x="8224862"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grpSp>
            <p:nvGrpSpPr>
              <p:cNvPr id="76" name="Group 99"/>
              <p:cNvGrpSpPr>
                <a:grpSpLocks/>
              </p:cNvGrpSpPr>
              <p:nvPr/>
            </p:nvGrpSpPr>
            <p:grpSpPr bwMode="auto">
              <a:xfrm>
                <a:off x="1428728" y="4494226"/>
                <a:ext cx="6777086" cy="438144"/>
                <a:chOff x="1428728" y="4494226"/>
                <a:chExt cx="6777086" cy="438144"/>
              </a:xfrm>
            </p:grpSpPr>
            <p:sp>
              <p:nvSpPr>
                <p:cNvPr id="97" name="Rectangle 42"/>
                <p:cNvSpPr>
                  <a:spLocks noChangeArrowheads="1"/>
                </p:cNvSpPr>
                <p:nvPr/>
              </p:nvSpPr>
              <p:spPr bwMode="auto">
                <a:xfrm>
                  <a:off x="5000628" y="44973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C</a:t>
                  </a:r>
                </a:p>
              </p:txBody>
            </p:sp>
            <p:grpSp>
              <p:nvGrpSpPr>
                <p:cNvPr id="98" name="Group 83"/>
                <p:cNvGrpSpPr>
                  <a:grpSpLocks/>
                </p:cNvGrpSpPr>
                <p:nvPr/>
              </p:nvGrpSpPr>
              <p:grpSpPr bwMode="auto">
                <a:xfrm>
                  <a:off x="5357818" y="4500570"/>
                  <a:ext cx="347666" cy="431800"/>
                  <a:chOff x="7858148" y="4929198"/>
                  <a:chExt cx="347666" cy="431800"/>
                </a:xfrm>
              </p:grpSpPr>
              <p:sp>
                <p:nvSpPr>
                  <p:cNvPr id="129"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30" name="Oval 129"/>
                  <p:cNvSpPr/>
                  <p:nvPr/>
                </p:nvSpPr>
                <p:spPr>
                  <a:xfrm>
                    <a:off x="8001232" y="5071815"/>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9" name="Rectangle 42"/>
                <p:cNvSpPr>
                  <a:spLocks noChangeArrowheads="1"/>
                </p:cNvSpPr>
                <p:nvPr/>
              </p:nvSpPr>
              <p:spPr bwMode="auto">
                <a:xfrm>
                  <a:off x="571500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C</a:t>
                  </a:r>
                </a:p>
              </p:txBody>
            </p:sp>
            <p:grpSp>
              <p:nvGrpSpPr>
                <p:cNvPr id="100" name="Group 67"/>
                <p:cNvGrpSpPr>
                  <a:grpSpLocks/>
                </p:cNvGrpSpPr>
                <p:nvPr/>
              </p:nvGrpSpPr>
              <p:grpSpPr bwMode="auto">
                <a:xfrm>
                  <a:off x="6081722" y="4497398"/>
                  <a:ext cx="347666" cy="431800"/>
                  <a:chOff x="7858148" y="4929198"/>
                  <a:chExt cx="347666" cy="431800"/>
                </a:xfrm>
              </p:grpSpPr>
              <p:sp>
                <p:nvSpPr>
                  <p:cNvPr id="127"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8" name="Oval 127"/>
                  <p:cNvSpPr/>
                  <p:nvPr/>
                </p:nvSpPr>
                <p:spPr>
                  <a:xfrm>
                    <a:off x="8001184" y="5071813"/>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1" name="Group 70"/>
                <p:cNvGrpSpPr>
                  <a:grpSpLocks/>
                </p:cNvGrpSpPr>
                <p:nvPr/>
              </p:nvGrpSpPr>
              <p:grpSpPr bwMode="auto">
                <a:xfrm>
                  <a:off x="6438912" y="4497398"/>
                  <a:ext cx="347666" cy="431800"/>
                  <a:chOff x="7858148" y="4929198"/>
                  <a:chExt cx="347666" cy="431800"/>
                </a:xfrm>
              </p:grpSpPr>
              <p:sp>
                <p:nvSpPr>
                  <p:cNvPr id="125"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6" name="Oval 125"/>
                  <p:cNvSpPr/>
                  <p:nvPr/>
                </p:nvSpPr>
                <p:spPr>
                  <a:xfrm>
                    <a:off x="8001159" y="5071813"/>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2" name="Group 73"/>
                <p:cNvGrpSpPr>
                  <a:grpSpLocks/>
                </p:cNvGrpSpPr>
                <p:nvPr/>
              </p:nvGrpSpPr>
              <p:grpSpPr bwMode="auto">
                <a:xfrm>
                  <a:off x="6796102" y="4497398"/>
                  <a:ext cx="347666" cy="431800"/>
                  <a:chOff x="7858148" y="4929198"/>
                  <a:chExt cx="347666" cy="431800"/>
                </a:xfrm>
              </p:grpSpPr>
              <p:sp>
                <p:nvSpPr>
                  <p:cNvPr id="123"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4" name="Oval 123"/>
                  <p:cNvSpPr/>
                  <p:nvPr/>
                </p:nvSpPr>
                <p:spPr>
                  <a:xfrm>
                    <a:off x="8001136" y="5071813"/>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3" name="Group 76"/>
                <p:cNvGrpSpPr>
                  <a:grpSpLocks/>
                </p:cNvGrpSpPr>
                <p:nvPr/>
              </p:nvGrpSpPr>
              <p:grpSpPr bwMode="auto">
                <a:xfrm>
                  <a:off x="7153292" y="4497398"/>
                  <a:ext cx="347666" cy="431800"/>
                  <a:chOff x="7858148" y="4929198"/>
                  <a:chExt cx="347666" cy="431800"/>
                </a:xfrm>
              </p:grpSpPr>
              <p:sp>
                <p:nvSpPr>
                  <p:cNvPr id="121"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2" name="Oval 121"/>
                  <p:cNvSpPr/>
                  <p:nvPr/>
                </p:nvSpPr>
                <p:spPr>
                  <a:xfrm>
                    <a:off x="8001111" y="5071813"/>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4" name="Group 79"/>
                <p:cNvGrpSpPr>
                  <a:grpSpLocks/>
                </p:cNvGrpSpPr>
                <p:nvPr/>
              </p:nvGrpSpPr>
              <p:grpSpPr bwMode="auto">
                <a:xfrm>
                  <a:off x="7510482" y="4497398"/>
                  <a:ext cx="347666" cy="431800"/>
                  <a:chOff x="7858148" y="4929198"/>
                  <a:chExt cx="347666" cy="431800"/>
                </a:xfrm>
              </p:grpSpPr>
              <p:sp>
                <p:nvSpPr>
                  <p:cNvPr id="119"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0" name="Oval 119"/>
                  <p:cNvSpPr/>
                  <p:nvPr/>
                </p:nvSpPr>
                <p:spPr>
                  <a:xfrm>
                    <a:off x="8001087" y="5071813"/>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5" name="Rectangle 42"/>
                <p:cNvSpPr>
                  <a:spLocks noChangeArrowheads="1"/>
                </p:cNvSpPr>
                <p:nvPr/>
              </p:nvSpPr>
              <p:spPr bwMode="auto">
                <a:xfrm>
                  <a:off x="785814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C</a:t>
                  </a:r>
                </a:p>
              </p:txBody>
            </p:sp>
            <p:sp>
              <p:nvSpPr>
                <p:cNvPr id="106" name="Rectangle 42"/>
                <p:cNvSpPr>
                  <a:spLocks noChangeArrowheads="1"/>
                </p:cNvSpPr>
                <p:nvPr/>
              </p:nvSpPr>
              <p:spPr bwMode="auto">
                <a:xfrm>
                  <a:off x="214310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A</a:t>
                  </a:r>
                </a:p>
              </p:txBody>
            </p:sp>
            <p:sp>
              <p:nvSpPr>
                <p:cNvPr id="107" name="Rectangle 42"/>
                <p:cNvSpPr>
                  <a:spLocks noChangeArrowheads="1"/>
                </p:cNvSpPr>
                <p:nvPr/>
              </p:nvSpPr>
              <p:spPr bwMode="auto">
                <a:xfrm>
                  <a:off x="2867012" y="44973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sp>
              <p:nvSpPr>
                <p:cNvPr id="108" name="Rectangle 42"/>
                <p:cNvSpPr>
                  <a:spLocks noChangeArrowheads="1"/>
                </p:cNvSpPr>
                <p:nvPr/>
              </p:nvSpPr>
              <p:spPr bwMode="auto">
                <a:xfrm>
                  <a:off x="142872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A</a:t>
                  </a:r>
                </a:p>
              </p:txBody>
            </p:sp>
            <p:grpSp>
              <p:nvGrpSpPr>
                <p:cNvPr id="109" name="Group 86"/>
                <p:cNvGrpSpPr>
                  <a:grpSpLocks/>
                </p:cNvGrpSpPr>
                <p:nvPr/>
              </p:nvGrpSpPr>
              <p:grpSpPr bwMode="auto">
                <a:xfrm>
                  <a:off x="3214678" y="4494226"/>
                  <a:ext cx="347666" cy="431800"/>
                  <a:chOff x="7858148" y="4929198"/>
                  <a:chExt cx="347666" cy="431800"/>
                </a:xfrm>
              </p:grpSpPr>
              <p:sp>
                <p:nvSpPr>
                  <p:cNvPr id="117"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18" name="Oval 117"/>
                  <p:cNvSpPr/>
                  <p:nvPr/>
                </p:nvSpPr>
                <p:spPr>
                  <a:xfrm>
                    <a:off x="8001377" y="5071811"/>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0" name="Group 89"/>
                <p:cNvGrpSpPr>
                  <a:grpSpLocks/>
                </p:cNvGrpSpPr>
                <p:nvPr/>
              </p:nvGrpSpPr>
              <p:grpSpPr bwMode="auto">
                <a:xfrm>
                  <a:off x="3571868" y="4494226"/>
                  <a:ext cx="347666" cy="431800"/>
                  <a:chOff x="7858148" y="4929198"/>
                  <a:chExt cx="347666" cy="431800"/>
                </a:xfrm>
              </p:grpSpPr>
              <p:sp>
                <p:nvSpPr>
                  <p:cNvPr id="115"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16" name="Oval 115"/>
                  <p:cNvSpPr/>
                  <p:nvPr/>
                </p:nvSpPr>
                <p:spPr>
                  <a:xfrm>
                    <a:off x="8001353" y="5071811"/>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1" name="Group 92"/>
                <p:cNvGrpSpPr>
                  <a:grpSpLocks/>
                </p:cNvGrpSpPr>
                <p:nvPr/>
              </p:nvGrpSpPr>
              <p:grpSpPr bwMode="auto">
                <a:xfrm>
                  <a:off x="3929058" y="4494226"/>
                  <a:ext cx="347666" cy="431800"/>
                  <a:chOff x="7858148" y="4929198"/>
                  <a:chExt cx="347666" cy="431800"/>
                </a:xfrm>
              </p:grpSpPr>
              <p:sp>
                <p:nvSpPr>
                  <p:cNvPr id="113"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14" name="Oval 113"/>
                  <p:cNvSpPr/>
                  <p:nvPr/>
                </p:nvSpPr>
                <p:spPr>
                  <a:xfrm>
                    <a:off x="8001329" y="5071811"/>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2" name="Rectangle 42"/>
                <p:cNvSpPr>
                  <a:spLocks noChangeArrowheads="1"/>
                </p:cNvSpPr>
                <p:nvPr/>
              </p:nvSpPr>
              <p:spPr bwMode="auto">
                <a:xfrm>
                  <a:off x="4276724" y="44973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grpSp>
            <p:nvGrpSpPr>
              <p:cNvPr id="77" name="Group 115"/>
              <p:cNvGrpSpPr>
                <a:grpSpLocks/>
              </p:cNvGrpSpPr>
              <p:nvPr/>
            </p:nvGrpSpPr>
            <p:grpSpPr bwMode="auto">
              <a:xfrm>
                <a:off x="3214678" y="4068770"/>
                <a:ext cx="4633946" cy="434972"/>
                <a:chOff x="3214678" y="4068770"/>
                <a:chExt cx="4633946" cy="434972"/>
              </a:xfrm>
            </p:grpSpPr>
            <p:sp>
              <p:nvSpPr>
                <p:cNvPr id="82" name="Rectangle 42"/>
                <p:cNvSpPr>
                  <a:spLocks noChangeArrowheads="1"/>
                </p:cNvSpPr>
                <p:nvPr/>
              </p:nvSpPr>
              <p:spPr bwMode="auto">
                <a:xfrm>
                  <a:off x="6072198" y="40687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E</a:t>
                  </a:r>
                </a:p>
              </p:txBody>
            </p:sp>
            <p:grpSp>
              <p:nvGrpSpPr>
                <p:cNvPr id="83" name="Group 106"/>
                <p:cNvGrpSpPr>
                  <a:grpSpLocks/>
                </p:cNvGrpSpPr>
                <p:nvPr/>
              </p:nvGrpSpPr>
              <p:grpSpPr bwMode="auto">
                <a:xfrm>
                  <a:off x="6429388" y="4068770"/>
                  <a:ext cx="347666" cy="431800"/>
                  <a:chOff x="7858148" y="4929198"/>
                  <a:chExt cx="347666" cy="431800"/>
                </a:xfrm>
              </p:grpSpPr>
              <p:sp>
                <p:nvSpPr>
                  <p:cNvPr id="95"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96" name="Oval 95"/>
                  <p:cNvSpPr/>
                  <p:nvPr/>
                </p:nvSpPr>
                <p:spPr>
                  <a:xfrm>
                    <a:off x="8001159" y="5071924"/>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4" name="Rectangle 42"/>
                <p:cNvSpPr>
                  <a:spLocks noChangeArrowheads="1"/>
                </p:cNvSpPr>
                <p:nvPr/>
              </p:nvSpPr>
              <p:spPr bwMode="auto">
                <a:xfrm>
                  <a:off x="6786578" y="40687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E</a:t>
                  </a:r>
                </a:p>
              </p:txBody>
            </p:sp>
            <p:grpSp>
              <p:nvGrpSpPr>
                <p:cNvPr id="85" name="Group 103"/>
                <p:cNvGrpSpPr>
                  <a:grpSpLocks/>
                </p:cNvGrpSpPr>
                <p:nvPr/>
              </p:nvGrpSpPr>
              <p:grpSpPr bwMode="auto">
                <a:xfrm>
                  <a:off x="7143768" y="4068770"/>
                  <a:ext cx="347666" cy="431800"/>
                  <a:chOff x="7858148" y="4929198"/>
                  <a:chExt cx="347666" cy="431800"/>
                </a:xfrm>
              </p:grpSpPr>
              <p:sp>
                <p:nvSpPr>
                  <p:cNvPr id="93"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94" name="Oval 93"/>
                  <p:cNvSpPr/>
                  <p:nvPr/>
                </p:nvSpPr>
                <p:spPr>
                  <a:xfrm>
                    <a:off x="8001111" y="5071924"/>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6" name="Rectangle 42"/>
                <p:cNvSpPr>
                  <a:spLocks noChangeArrowheads="1"/>
                </p:cNvSpPr>
                <p:nvPr/>
              </p:nvSpPr>
              <p:spPr bwMode="auto">
                <a:xfrm>
                  <a:off x="7500958" y="40687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E</a:t>
                  </a:r>
                </a:p>
              </p:txBody>
            </p:sp>
            <p:sp>
              <p:nvSpPr>
                <p:cNvPr id="87" name="Rectangle 42"/>
                <p:cNvSpPr>
                  <a:spLocks noChangeArrowheads="1"/>
                </p:cNvSpPr>
                <p:nvPr/>
              </p:nvSpPr>
              <p:spPr bwMode="auto">
                <a:xfrm>
                  <a:off x="5357818" y="4071942"/>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D</a:t>
                  </a:r>
                </a:p>
              </p:txBody>
            </p:sp>
            <p:sp>
              <p:nvSpPr>
                <p:cNvPr id="88" name="Rectangle 42"/>
                <p:cNvSpPr>
                  <a:spLocks noChangeArrowheads="1"/>
                </p:cNvSpPr>
                <p:nvPr/>
              </p:nvSpPr>
              <p:spPr bwMode="auto">
                <a:xfrm>
                  <a:off x="3214678" y="4071942"/>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nvGrpSpPr>
                <p:cNvPr id="89" name="Group 13"/>
                <p:cNvGrpSpPr>
                  <a:grpSpLocks/>
                </p:cNvGrpSpPr>
                <p:nvPr/>
              </p:nvGrpSpPr>
              <p:grpSpPr bwMode="auto">
                <a:xfrm>
                  <a:off x="3571868" y="4071942"/>
                  <a:ext cx="347666" cy="431800"/>
                  <a:chOff x="7858148" y="4929198"/>
                  <a:chExt cx="347666" cy="431800"/>
                </a:xfrm>
              </p:grpSpPr>
              <p:sp>
                <p:nvSpPr>
                  <p:cNvPr id="91"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92" name="Oval 91"/>
                  <p:cNvSpPr/>
                  <p:nvPr/>
                </p:nvSpPr>
                <p:spPr>
                  <a:xfrm>
                    <a:off x="8001353" y="5071926"/>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0" name="Rectangle 42"/>
                <p:cNvSpPr>
                  <a:spLocks noChangeArrowheads="1"/>
                </p:cNvSpPr>
                <p:nvPr/>
              </p:nvSpPr>
              <p:spPr bwMode="auto">
                <a:xfrm>
                  <a:off x="3929058" y="4071942"/>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grpSp>
            <p:nvGrpSpPr>
              <p:cNvPr id="78" name="Group 116"/>
              <p:cNvGrpSpPr>
                <a:grpSpLocks/>
              </p:cNvGrpSpPr>
              <p:nvPr/>
            </p:nvGrpSpPr>
            <p:grpSpPr bwMode="auto">
              <a:xfrm>
                <a:off x="3571868" y="3643314"/>
                <a:ext cx="3919566" cy="431800"/>
                <a:chOff x="3571868" y="3643314"/>
                <a:chExt cx="3919566" cy="431800"/>
              </a:xfrm>
            </p:grpSpPr>
            <p:sp>
              <p:nvSpPr>
                <p:cNvPr id="79" name="Rectangle 42"/>
                <p:cNvSpPr>
                  <a:spLocks noChangeArrowheads="1"/>
                </p:cNvSpPr>
                <p:nvPr/>
              </p:nvSpPr>
              <p:spPr bwMode="auto">
                <a:xfrm>
                  <a:off x="7143768" y="3643314"/>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G</a:t>
                  </a:r>
                </a:p>
              </p:txBody>
            </p:sp>
            <p:sp>
              <p:nvSpPr>
                <p:cNvPr id="80" name="Rectangle 42"/>
                <p:cNvSpPr>
                  <a:spLocks noChangeArrowheads="1"/>
                </p:cNvSpPr>
                <p:nvPr/>
              </p:nvSpPr>
              <p:spPr bwMode="auto">
                <a:xfrm>
                  <a:off x="6429388" y="3643314"/>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F</a:t>
                  </a:r>
                </a:p>
              </p:txBody>
            </p:sp>
            <p:sp>
              <p:nvSpPr>
                <p:cNvPr id="81" name="Rectangle 42"/>
                <p:cNvSpPr>
                  <a:spLocks noChangeArrowheads="1"/>
                </p:cNvSpPr>
                <p:nvPr/>
              </p:nvSpPr>
              <p:spPr bwMode="auto">
                <a:xfrm>
                  <a:off x="3571868" y="3643314"/>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grpSp>
        <p:cxnSp>
          <p:nvCxnSpPr>
            <p:cNvPr id="71" name="Straight Arrow Connector 70"/>
            <p:cNvCxnSpPr/>
            <p:nvPr/>
          </p:nvCxnSpPr>
          <p:spPr>
            <a:xfrm>
              <a:off x="1179692" y="6026047"/>
              <a:ext cx="1000064" cy="15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596294" y="3392239"/>
              <a:ext cx="1643753" cy="26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122"/>
            <p:cNvSpPr txBox="1">
              <a:spLocks noChangeArrowheads="1"/>
            </p:cNvSpPr>
            <p:nvPr/>
          </p:nvSpPr>
          <p:spPr bwMode="auto">
            <a:xfrm rot="16200000">
              <a:off x="285932" y="3702488"/>
              <a:ext cx="1441419" cy="369332"/>
            </a:xfrm>
            <a:prstGeom prst="rect">
              <a:avLst/>
            </a:prstGeom>
            <a:noFill/>
            <a:ln w="9525">
              <a:noFill/>
              <a:miter lim="800000"/>
              <a:headEnd/>
              <a:tailEnd/>
            </a:ln>
          </p:spPr>
          <p:txBody>
            <a:bodyPr wrap="none">
              <a:spAutoFit/>
            </a:bodyPr>
            <a:lstStyle/>
            <a:p>
              <a:r>
                <a:rPr lang="en-US" dirty="0"/>
                <a:t>Stack space</a:t>
              </a:r>
            </a:p>
          </p:txBody>
        </p:sp>
        <p:sp>
          <p:nvSpPr>
            <p:cNvPr id="74" name="TextBox 123"/>
            <p:cNvSpPr txBox="1">
              <a:spLocks noChangeArrowheads="1"/>
            </p:cNvSpPr>
            <p:nvPr/>
          </p:nvSpPr>
          <p:spPr bwMode="auto">
            <a:xfrm>
              <a:off x="954007" y="5429264"/>
              <a:ext cx="689035" cy="369332"/>
            </a:xfrm>
            <a:prstGeom prst="rect">
              <a:avLst/>
            </a:prstGeom>
            <a:noFill/>
            <a:ln w="9525">
              <a:noFill/>
              <a:miter lim="800000"/>
              <a:headEnd/>
              <a:tailEnd/>
            </a:ln>
          </p:spPr>
          <p:txBody>
            <a:bodyPr wrap="none">
              <a:spAutoFit/>
            </a:bodyPr>
            <a:lstStyle/>
            <a:p>
              <a:r>
                <a:rPr lang="en-US"/>
                <a:t>Time</a:t>
              </a:r>
            </a:p>
          </p:txBody>
        </p:sp>
      </p:grpSp>
      <p:sp>
        <p:nvSpPr>
          <p:cNvPr id="185" name="Footer Placeholder 18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8"/>
          <p:cNvSpPr>
            <a:spLocks noGrp="1"/>
          </p:cNvSpPr>
          <p:nvPr>
            <p:ph type="sldNum" sz="quarter" idx="12"/>
          </p:nvPr>
        </p:nvSpPr>
        <p:spPr/>
        <p:txBody>
          <a:bodyPr/>
          <a:lstStyle/>
          <a:p>
            <a:pPr>
              <a:defRPr/>
            </a:pPr>
            <a:fld id="{E3EAD3CE-0F6E-4D4F-81FA-75D6E2776705}" type="slidenum">
              <a:rPr lang="en-US" smtClean="0"/>
              <a:pPr>
                <a:defRPr/>
              </a:pPr>
              <a:t>16</a:t>
            </a:fld>
            <a:endParaRPr lang="en-US" dirty="0"/>
          </a:p>
        </p:txBody>
      </p:sp>
      <p:sp>
        <p:nvSpPr>
          <p:cNvPr id="40962" name="Title 1"/>
          <p:cNvSpPr>
            <a:spLocks noGrp="1"/>
          </p:cNvSpPr>
          <p:nvPr>
            <p:ph type="title" idx="4294967295"/>
          </p:nvPr>
        </p:nvSpPr>
        <p:spPr>
          <a:xfrm>
            <a:off x="0" y="-142875"/>
            <a:ext cx="9144000" cy="1143000"/>
          </a:xfrm>
        </p:spPr>
        <p:txBody>
          <a:bodyPr/>
          <a:lstStyle/>
          <a:p>
            <a:r>
              <a:rPr lang="en-US" sz="2800" dirty="0" smtClean="0"/>
              <a:t>Tail Recursion:</a:t>
            </a:r>
            <a:br>
              <a:rPr lang="en-US" sz="2800" dirty="0" smtClean="0"/>
            </a:br>
            <a:r>
              <a:rPr lang="en-US" sz="2800" dirty="0" smtClean="0"/>
              <a:t>Last statement in a function is a call to itself</a:t>
            </a:r>
          </a:p>
        </p:txBody>
      </p:sp>
      <p:grpSp>
        <p:nvGrpSpPr>
          <p:cNvPr id="40964" name="Group 40"/>
          <p:cNvGrpSpPr>
            <a:grpSpLocks/>
          </p:cNvGrpSpPr>
          <p:nvPr/>
        </p:nvGrpSpPr>
        <p:grpSpPr bwMode="auto">
          <a:xfrm>
            <a:off x="5113338" y="1428736"/>
            <a:ext cx="3030562" cy="920270"/>
            <a:chOff x="1701" y="3294"/>
            <a:chExt cx="2539" cy="771"/>
          </a:xfrm>
        </p:grpSpPr>
        <p:sp>
          <p:nvSpPr>
            <p:cNvPr id="40980" name="Rectangle 42"/>
            <p:cNvSpPr>
              <a:spLocks noChangeArrowheads="1"/>
            </p:cNvSpPr>
            <p:nvPr/>
          </p:nvSpPr>
          <p:spPr bwMode="auto">
            <a:xfrm>
              <a:off x="1701" y="3294"/>
              <a:ext cx="2539"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M</a:t>
              </a:r>
            </a:p>
          </p:txBody>
        </p:sp>
        <p:sp>
          <p:nvSpPr>
            <p:cNvPr id="40981" name="Rectangle 42"/>
            <p:cNvSpPr>
              <a:spLocks noChangeArrowheads="1"/>
            </p:cNvSpPr>
            <p:nvPr/>
          </p:nvSpPr>
          <p:spPr bwMode="auto">
            <a:xfrm>
              <a:off x="3532" y="379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82" name="Rectangle 42"/>
            <p:cNvSpPr>
              <a:spLocks noChangeArrowheads="1"/>
            </p:cNvSpPr>
            <p:nvPr/>
          </p:nvSpPr>
          <p:spPr bwMode="auto">
            <a:xfrm>
              <a:off x="2671" y="379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83" name="Rectangle 42"/>
            <p:cNvSpPr>
              <a:spLocks noChangeArrowheads="1"/>
            </p:cNvSpPr>
            <p:nvPr/>
          </p:nvSpPr>
          <p:spPr bwMode="auto">
            <a:xfrm>
              <a:off x="1809" y="379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84" name="Line 30"/>
            <p:cNvSpPr>
              <a:spLocks noChangeShapeType="1"/>
            </p:cNvSpPr>
            <p:nvPr/>
          </p:nvSpPr>
          <p:spPr bwMode="auto">
            <a:xfrm flipV="1">
              <a:off x="4059" y="3567"/>
              <a:ext cx="0" cy="181"/>
            </a:xfrm>
            <a:prstGeom prst="line">
              <a:avLst/>
            </a:prstGeom>
            <a:noFill/>
            <a:ln w="9525">
              <a:solidFill>
                <a:schemeClr val="tx1"/>
              </a:solidFill>
              <a:round/>
              <a:headEnd/>
              <a:tailEnd type="triangle" w="med" len="med"/>
            </a:ln>
          </p:spPr>
          <p:txBody>
            <a:bodyPr/>
            <a:lstStyle/>
            <a:p>
              <a:endParaRPr lang="en-US"/>
            </a:p>
          </p:txBody>
        </p:sp>
        <p:sp>
          <p:nvSpPr>
            <p:cNvPr id="40985" name="Line 31"/>
            <p:cNvSpPr>
              <a:spLocks noChangeShapeType="1"/>
            </p:cNvSpPr>
            <p:nvPr/>
          </p:nvSpPr>
          <p:spPr bwMode="auto">
            <a:xfrm flipV="1">
              <a:off x="1882" y="3567"/>
              <a:ext cx="0" cy="181"/>
            </a:xfrm>
            <a:prstGeom prst="line">
              <a:avLst/>
            </a:prstGeom>
            <a:noFill/>
            <a:ln w="9525">
              <a:solidFill>
                <a:schemeClr val="tx1"/>
              </a:solidFill>
              <a:round/>
              <a:headEnd type="triangle" w="med" len="med"/>
              <a:tailEnd/>
            </a:ln>
          </p:spPr>
          <p:txBody>
            <a:bodyPr/>
            <a:lstStyle/>
            <a:p>
              <a:endParaRPr lang="en-US"/>
            </a:p>
          </p:txBody>
        </p:sp>
        <p:sp>
          <p:nvSpPr>
            <p:cNvPr id="40986" name="Line 32"/>
            <p:cNvSpPr>
              <a:spLocks noChangeShapeType="1"/>
            </p:cNvSpPr>
            <p:nvPr/>
          </p:nvSpPr>
          <p:spPr bwMode="auto">
            <a:xfrm>
              <a:off x="2381" y="3884"/>
              <a:ext cx="272" cy="0"/>
            </a:xfrm>
            <a:prstGeom prst="line">
              <a:avLst/>
            </a:prstGeom>
            <a:noFill/>
            <a:ln w="9525">
              <a:solidFill>
                <a:schemeClr val="tx1"/>
              </a:solidFill>
              <a:round/>
              <a:headEnd/>
              <a:tailEnd type="triangle" w="med" len="med"/>
            </a:ln>
          </p:spPr>
          <p:txBody>
            <a:bodyPr/>
            <a:lstStyle/>
            <a:p>
              <a:endParaRPr lang="en-US"/>
            </a:p>
          </p:txBody>
        </p:sp>
        <p:sp>
          <p:nvSpPr>
            <p:cNvPr id="40987" name="Line 33"/>
            <p:cNvSpPr>
              <a:spLocks noChangeShapeType="1"/>
            </p:cNvSpPr>
            <p:nvPr/>
          </p:nvSpPr>
          <p:spPr bwMode="auto">
            <a:xfrm>
              <a:off x="3243" y="3884"/>
              <a:ext cx="272" cy="0"/>
            </a:xfrm>
            <a:prstGeom prst="line">
              <a:avLst/>
            </a:prstGeom>
            <a:noFill/>
            <a:ln w="9525">
              <a:solidFill>
                <a:schemeClr val="tx1"/>
              </a:solidFill>
              <a:round/>
              <a:headEnd/>
              <a:tailEnd type="triangle" w="med" len="med"/>
            </a:ln>
          </p:spPr>
          <p:txBody>
            <a:bodyPr/>
            <a:lstStyle/>
            <a:p>
              <a:endParaRPr lang="en-US"/>
            </a:p>
          </p:txBody>
        </p:sp>
      </p:grpSp>
      <p:grpSp>
        <p:nvGrpSpPr>
          <p:cNvPr id="38" name="Group 37"/>
          <p:cNvGrpSpPr/>
          <p:nvPr/>
        </p:nvGrpSpPr>
        <p:grpSpPr>
          <a:xfrm>
            <a:off x="642910" y="1264712"/>
            <a:ext cx="2428892" cy="1664222"/>
            <a:chOff x="357158" y="785794"/>
            <a:chExt cx="3887788" cy="2663825"/>
          </a:xfrm>
        </p:grpSpPr>
        <p:grpSp>
          <p:nvGrpSpPr>
            <p:cNvPr id="40965" name="Group 39"/>
            <p:cNvGrpSpPr>
              <a:grpSpLocks/>
            </p:cNvGrpSpPr>
            <p:nvPr/>
          </p:nvGrpSpPr>
          <p:grpSpPr bwMode="auto">
            <a:xfrm>
              <a:off x="357158" y="785794"/>
              <a:ext cx="3887788" cy="2663825"/>
              <a:chOff x="2880" y="1344"/>
              <a:chExt cx="2449" cy="1678"/>
            </a:xfrm>
          </p:grpSpPr>
          <p:sp>
            <p:nvSpPr>
              <p:cNvPr id="40972" name="Rectangle 42"/>
              <p:cNvSpPr>
                <a:spLocks noChangeArrowheads="1"/>
              </p:cNvSpPr>
              <p:nvPr/>
            </p:nvSpPr>
            <p:spPr bwMode="auto">
              <a:xfrm>
                <a:off x="2880" y="1344"/>
                <a:ext cx="2449"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M</a:t>
                </a:r>
              </a:p>
            </p:txBody>
          </p:sp>
          <p:sp>
            <p:nvSpPr>
              <p:cNvPr id="40973" name="Rectangle 42"/>
              <p:cNvSpPr>
                <a:spLocks noChangeArrowheads="1"/>
              </p:cNvSpPr>
              <p:nvPr/>
            </p:nvSpPr>
            <p:spPr bwMode="auto">
              <a:xfrm>
                <a:off x="4394" y="2750"/>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74" name="Rectangle 42"/>
              <p:cNvSpPr>
                <a:spLocks noChangeArrowheads="1"/>
              </p:cNvSpPr>
              <p:nvPr/>
            </p:nvSpPr>
            <p:spPr bwMode="auto">
              <a:xfrm>
                <a:off x="3895" y="2296"/>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75" name="Rectangle 42"/>
              <p:cNvSpPr>
                <a:spLocks noChangeArrowheads="1"/>
              </p:cNvSpPr>
              <p:nvPr/>
            </p:nvSpPr>
            <p:spPr bwMode="auto">
              <a:xfrm>
                <a:off x="3441" y="184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76" name="Line 34"/>
              <p:cNvSpPr>
                <a:spLocks noChangeShapeType="1"/>
              </p:cNvSpPr>
              <p:nvPr/>
            </p:nvSpPr>
            <p:spPr bwMode="auto">
              <a:xfrm>
                <a:off x="3515" y="1616"/>
                <a:ext cx="0" cy="181"/>
              </a:xfrm>
              <a:prstGeom prst="line">
                <a:avLst/>
              </a:prstGeom>
              <a:noFill/>
              <a:ln w="9525">
                <a:solidFill>
                  <a:schemeClr val="tx1"/>
                </a:solidFill>
                <a:round/>
                <a:headEnd/>
                <a:tailEnd type="triangle" w="med" len="med"/>
              </a:ln>
            </p:spPr>
            <p:txBody>
              <a:bodyPr/>
              <a:lstStyle/>
              <a:p>
                <a:endParaRPr lang="en-US"/>
              </a:p>
            </p:txBody>
          </p:sp>
          <p:sp>
            <p:nvSpPr>
              <p:cNvPr id="40977" name="Line 35"/>
              <p:cNvSpPr>
                <a:spLocks noChangeShapeType="1"/>
              </p:cNvSpPr>
              <p:nvPr/>
            </p:nvSpPr>
            <p:spPr bwMode="auto">
              <a:xfrm>
                <a:off x="4014" y="2070"/>
                <a:ext cx="0" cy="181"/>
              </a:xfrm>
              <a:prstGeom prst="line">
                <a:avLst/>
              </a:prstGeom>
              <a:noFill/>
              <a:ln w="9525">
                <a:solidFill>
                  <a:schemeClr val="tx1"/>
                </a:solidFill>
                <a:round/>
                <a:headEnd/>
                <a:tailEnd type="triangle" w="med" len="med"/>
              </a:ln>
            </p:spPr>
            <p:txBody>
              <a:bodyPr/>
              <a:lstStyle/>
              <a:p>
                <a:endParaRPr lang="en-US"/>
              </a:p>
            </p:txBody>
          </p:sp>
          <p:sp>
            <p:nvSpPr>
              <p:cNvPr id="40978" name="Line 36"/>
              <p:cNvSpPr>
                <a:spLocks noChangeShapeType="1"/>
              </p:cNvSpPr>
              <p:nvPr/>
            </p:nvSpPr>
            <p:spPr bwMode="auto">
              <a:xfrm>
                <a:off x="4468" y="2523"/>
                <a:ext cx="0" cy="181"/>
              </a:xfrm>
              <a:prstGeom prst="line">
                <a:avLst/>
              </a:prstGeom>
              <a:noFill/>
              <a:ln w="9525">
                <a:solidFill>
                  <a:schemeClr val="tx1"/>
                </a:solidFill>
                <a:round/>
                <a:headEnd/>
                <a:tailEnd type="triangle" w="med" len="med"/>
              </a:ln>
            </p:spPr>
            <p:txBody>
              <a:bodyPr/>
              <a:lstStyle/>
              <a:p>
                <a:endParaRPr lang="en-US"/>
              </a:p>
            </p:txBody>
          </p:sp>
          <p:sp>
            <p:nvSpPr>
              <p:cNvPr id="40979" name="Line 37"/>
              <p:cNvSpPr>
                <a:spLocks noChangeShapeType="1"/>
              </p:cNvSpPr>
              <p:nvPr/>
            </p:nvSpPr>
            <p:spPr bwMode="auto">
              <a:xfrm flipV="1">
                <a:off x="4921" y="1616"/>
                <a:ext cx="0" cy="1088"/>
              </a:xfrm>
              <a:prstGeom prst="line">
                <a:avLst/>
              </a:prstGeom>
              <a:noFill/>
              <a:ln w="9525">
                <a:solidFill>
                  <a:schemeClr val="tx1"/>
                </a:solidFill>
                <a:round/>
                <a:headEnd/>
                <a:tailEnd type="triangle" w="med" len="med"/>
              </a:ln>
            </p:spPr>
            <p:txBody>
              <a:bodyPr/>
              <a:lstStyle/>
              <a:p>
                <a:endParaRPr lang="en-US"/>
              </a:p>
            </p:txBody>
          </p:sp>
        </p:grpSp>
        <p:sp>
          <p:nvSpPr>
            <p:cNvPr id="40970" name="Text Box 47"/>
            <p:cNvSpPr txBox="1">
              <a:spLocks noChangeArrowheads="1"/>
            </p:cNvSpPr>
            <p:nvPr/>
          </p:nvSpPr>
          <p:spPr bwMode="auto">
            <a:xfrm>
              <a:off x="800071" y="2730482"/>
              <a:ext cx="1212850" cy="641350"/>
            </a:xfrm>
            <a:prstGeom prst="rect">
              <a:avLst/>
            </a:prstGeom>
            <a:noFill/>
            <a:ln w="9525">
              <a:noFill/>
              <a:miter lim="800000"/>
              <a:headEnd/>
              <a:tailEnd/>
            </a:ln>
          </p:spPr>
          <p:txBody>
            <a:bodyPr wrap="none">
              <a:spAutoFit/>
            </a:bodyPr>
            <a:lstStyle/>
            <a:p>
              <a:pPr algn="ctr"/>
              <a:r>
                <a:rPr lang="en-US" dirty="0"/>
                <a:t>Tail</a:t>
              </a:r>
            </a:p>
            <a:p>
              <a:pPr algn="ctr"/>
              <a:r>
                <a:rPr lang="en-US" dirty="0"/>
                <a:t>Recursion</a:t>
              </a:r>
            </a:p>
          </p:txBody>
        </p:sp>
      </p:grpSp>
      <p:sp>
        <p:nvSpPr>
          <p:cNvPr id="40971" name="Text Box 48"/>
          <p:cNvSpPr txBox="1">
            <a:spLocks noChangeArrowheads="1"/>
          </p:cNvSpPr>
          <p:nvPr/>
        </p:nvSpPr>
        <p:spPr bwMode="auto">
          <a:xfrm>
            <a:off x="5000628" y="2553803"/>
            <a:ext cx="3786214" cy="369332"/>
          </a:xfrm>
          <a:prstGeom prst="rect">
            <a:avLst/>
          </a:prstGeom>
          <a:noFill/>
          <a:ln w="9525">
            <a:noFill/>
            <a:miter lim="800000"/>
            <a:headEnd/>
            <a:tailEnd/>
          </a:ln>
        </p:spPr>
        <p:txBody>
          <a:bodyPr wrap="square">
            <a:spAutoFit/>
          </a:bodyPr>
          <a:lstStyle/>
          <a:p>
            <a:r>
              <a:rPr lang="en-US" dirty="0" smtClean="0"/>
              <a:t>Iterative version of Tail recursion</a:t>
            </a:r>
            <a:endParaRPr lang="en-US" dirty="0"/>
          </a:p>
        </p:txBody>
      </p:sp>
      <p:sp>
        <p:nvSpPr>
          <p:cNvPr id="39" name="TextBox 38"/>
          <p:cNvSpPr txBox="1"/>
          <p:nvPr/>
        </p:nvSpPr>
        <p:spPr>
          <a:xfrm>
            <a:off x="357158" y="3683691"/>
            <a:ext cx="8643998" cy="2031325"/>
          </a:xfrm>
          <a:prstGeom prst="rect">
            <a:avLst/>
          </a:prstGeom>
          <a:noFill/>
        </p:spPr>
        <p:txBody>
          <a:bodyPr wrap="square" rtlCol="0">
            <a:spAutoFit/>
          </a:bodyPr>
          <a:lstStyle/>
          <a:p>
            <a:r>
              <a:rPr lang="en-US" dirty="0" smtClean="0"/>
              <a:t>No need to keep the space of the function in the stack, since it will return to itself. So, just pass the new parameters to the function itself. This reduces the stack size not the complexity of the algorithm</a:t>
            </a:r>
          </a:p>
          <a:p>
            <a:endParaRPr lang="en-US" dirty="0"/>
          </a:p>
          <a:p>
            <a:r>
              <a:rPr lang="en-US" dirty="0" smtClean="0"/>
              <a:t>this call can be eliminated by reassigning the calling parameters to the values specified in the recursive call, and then repeating the whole function.</a:t>
            </a:r>
          </a:p>
          <a:p>
            <a:r>
              <a:rPr lang="en-US" dirty="0" smtClean="0"/>
              <a:t>. </a:t>
            </a:r>
          </a:p>
        </p:txBody>
      </p:sp>
      <p:sp>
        <p:nvSpPr>
          <p:cNvPr id="26" name="Footer Placeholder 2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2" y="-24"/>
            <a:ext cx="9286940" cy="6801862"/>
          </a:xfrm>
          <a:prstGeom prst="rect">
            <a:avLst/>
          </a:prstGeom>
          <a:noFill/>
          <a:ln w="9525">
            <a:noFill/>
            <a:miter lim="800000"/>
            <a:headEnd/>
            <a:tailEnd/>
          </a:ln>
        </p:spPr>
        <p:txBody>
          <a:bodyPr wrap="square" anchor="ctr">
            <a:spAutoFit/>
          </a:bodyPr>
          <a:lstStyle/>
          <a:p>
            <a:pPr marL="342900" indent="-342900"/>
            <a:r>
              <a:rPr lang="en-US" sz="2000" dirty="0" smtClean="0">
                <a:latin typeface="+mj-lt"/>
                <a:cs typeface="Courier New" pitchFamily="49" charset="0"/>
              </a:rPr>
              <a:t>With tail recursion:</a:t>
            </a:r>
            <a:endParaRPr lang="en-US" sz="2000" dirty="0">
              <a:latin typeface="Courier New" pitchFamily="49" charset="0"/>
              <a:cs typeface="Courier New" pitchFamily="49" charset="0"/>
            </a:endParaRPr>
          </a:p>
          <a:p>
            <a:pPr marL="342900" indent="-342900"/>
            <a:r>
              <a:rPr lang="en-US" sz="2000" dirty="0" smtClean="0">
                <a:solidFill>
                  <a:srgbClr val="0000FF"/>
                </a:solidFill>
                <a:latin typeface="Courier New" pitchFamily="49" charset="0"/>
                <a:cs typeface="Courier New" pitchFamily="49" charset="0"/>
              </a:rPr>
              <a:t> </a:t>
            </a:r>
          </a:p>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r>
              <a:rPr lang="en-US" dirty="0" smtClean="0">
                <a:latin typeface="Courier New" pitchFamily="49" charset="0"/>
                <a:cs typeface="Courier New" pitchFamily="49" charset="0"/>
              </a:rPr>
              <a:t>  if (count&gt;0){</a:t>
            </a:r>
          </a:p>
          <a:p>
            <a:pPr marL="342900" indent="-342900"/>
            <a:r>
              <a:rPr lang="en-US" dirty="0" smtClean="0">
                <a:latin typeface="Courier New" pitchFamily="49" charset="0"/>
                <a:cs typeface="Courier New" pitchFamily="49" charset="0"/>
              </a:rPr>
              <a:t>    Move(count-1, start, temp, finish);</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(“Move disk %d from %d to %d\n”, count, start, finish);</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Move(count-1, temp, finish, start);</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p>
          <a:p>
            <a:pPr marL="342900" indent="-342900"/>
            <a:endParaRPr lang="en-US" dirty="0">
              <a:latin typeface="Courier New" pitchFamily="49" charset="0"/>
              <a:cs typeface="Courier New" pitchFamily="49" charset="0"/>
            </a:endParaRPr>
          </a:p>
          <a:p>
            <a:pPr marL="342900" indent="-342900"/>
            <a:endParaRPr lang="en-US" dirty="0" smtClean="0">
              <a:latin typeface="Courier New" pitchFamily="49" charset="0"/>
              <a:cs typeface="Courier New" pitchFamily="49" charset="0"/>
            </a:endParaRPr>
          </a:p>
          <a:p>
            <a:pPr marL="342900" indent="-342900"/>
            <a:r>
              <a:rPr lang="en-US" dirty="0">
                <a:latin typeface="+mj-lt"/>
                <a:cs typeface="Courier New" pitchFamily="49" charset="0"/>
              </a:rPr>
              <a:t>Removing the tail </a:t>
            </a:r>
            <a:r>
              <a:rPr lang="en-US" dirty="0" smtClean="0">
                <a:latin typeface="+mj-lt"/>
                <a:cs typeface="Courier New" pitchFamily="49" charset="0"/>
              </a:rPr>
              <a:t>recursion:</a:t>
            </a:r>
          </a:p>
          <a:p>
            <a:pPr marL="342900" indent="-342900"/>
            <a:endParaRPr lang="en-US" dirty="0" smtClean="0">
              <a:latin typeface="+mj-lt"/>
              <a:cs typeface="Courier New" pitchFamily="49" charset="0"/>
            </a:endParaRPr>
          </a:p>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int</a:t>
            </a:r>
            <a:r>
              <a:rPr lang="en-US" dirty="0" smtClean="0">
                <a:solidFill>
                  <a:srgbClr val="FF0000"/>
                </a:solidFill>
                <a:latin typeface="Courier New" pitchFamily="49" charset="0"/>
                <a:cs typeface="Courier New" pitchFamily="49" charset="0"/>
              </a:rPr>
              <a:t> swap;</a:t>
            </a:r>
          </a:p>
          <a:p>
            <a:pPr marL="342900" indent="-342900"/>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while</a:t>
            </a:r>
            <a:r>
              <a:rPr lang="en-US" dirty="0" smtClean="0">
                <a:latin typeface="Courier New" pitchFamily="49" charset="0"/>
                <a:cs typeface="Courier New" pitchFamily="49" charset="0"/>
              </a:rPr>
              <a:t>(count&gt;0){</a:t>
            </a:r>
            <a:r>
              <a:rPr lang="en-US" dirty="0" smtClean="0">
                <a:solidFill>
                  <a:srgbClr val="00B050"/>
                </a:solidFill>
                <a:latin typeface="Courier New" pitchFamily="49" charset="0"/>
                <a:cs typeface="Courier New" pitchFamily="49" charset="0"/>
              </a:rPr>
              <a:t>// instead of if condition</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start, temp, finish);</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(“Move disk %d from %d to %d\n”, count, start, finish);</a:t>
            </a:r>
          </a:p>
          <a:p>
            <a:pPr marL="342900" indent="-342900"/>
            <a:r>
              <a:rPr lang="en-US" dirty="0" smtClean="0">
                <a:solidFill>
                  <a:srgbClr val="FF0000"/>
                </a:solidFill>
                <a:latin typeface="Courier New" pitchFamily="49" charset="0"/>
                <a:cs typeface="Courier New" pitchFamily="49" charset="0"/>
              </a:rPr>
              <a:t>    count--;</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swap=start;</a:t>
            </a:r>
          </a:p>
          <a:p>
            <a:pPr marL="342900" indent="-342900"/>
            <a:r>
              <a:rPr lang="en-US" dirty="0" smtClean="0">
                <a:solidFill>
                  <a:srgbClr val="FF0000"/>
                </a:solidFill>
                <a:latin typeface="Courier New" pitchFamily="49" charset="0"/>
                <a:cs typeface="Courier New" pitchFamily="49" charset="0"/>
              </a:rPr>
              <a:t>    start=temp;</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temp=swap;</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r>
              <a:rPr lang="en-US" dirty="0" smtClean="0">
                <a:solidFill>
                  <a:srgbClr val="FF0000"/>
                </a:solidFill>
                <a:latin typeface="+mj-lt"/>
                <a:cs typeface="Courier New" pitchFamily="49" charset="0"/>
              </a:rPr>
              <a:t>   </a:t>
            </a:r>
            <a:endParaRPr lang="en-US" dirty="0">
              <a:solidFill>
                <a:srgbClr val="FF0000"/>
              </a:solidFill>
              <a:latin typeface="+mj-lt"/>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17</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18</a:t>
            </a:fld>
            <a:endParaRPr lang="en-US" dirty="0"/>
          </a:p>
        </p:txBody>
      </p:sp>
      <p:sp>
        <p:nvSpPr>
          <p:cNvPr id="40" name="Oval 39"/>
          <p:cNvSpPr/>
          <p:nvPr/>
        </p:nvSpPr>
        <p:spPr bwMode="auto">
          <a:xfrm>
            <a:off x="717920" y="649872"/>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41" name="Straight Connector 40"/>
          <p:cNvCxnSpPr>
            <a:stCxn id="40" idx="5"/>
          </p:cNvCxnSpPr>
          <p:nvPr/>
        </p:nvCxnSpPr>
        <p:spPr bwMode="auto">
          <a:xfrm rot="16200000" flipH="1">
            <a:off x="791857" y="1080998"/>
            <a:ext cx="809375" cy="471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1289424" y="1428376"/>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44" name="Straight Connector 43"/>
          <p:cNvCxnSpPr>
            <a:stCxn id="40" idx="3"/>
          </p:cNvCxnSpPr>
          <p:nvPr/>
        </p:nvCxnSpPr>
        <p:spPr bwMode="auto">
          <a:xfrm rot="5400000">
            <a:off x="93698" y="1079107"/>
            <a:ext cx="832932" cy="49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bwMode="auto">
          <a:xfrm>
            <a:off x="117862" y="1451934"/>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48" name="TextBox 47"/>
          <p:cNvSpPr txBox="1"/>
          <p:nvPr/>
        </p:nvSpPr>
        <p:spPr>
          <a:xfrm>
            <a:off x="698464" y="620688"/>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49" name="TextBox 48"/>
          <p:cNvSpPr txBox="1"/>
          <p:nvPr/>
        </p:nvSpPr>
        <p:spPr>
          <a:xfrm>
            <a:off x="1279696" y="1406506"/>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50" name="TextBox 49"/>
          <p:cNvSpPr txBox="1"/>
          <p:nvPr/>
        </p:nvSpPr>
        <p:spPr>
          <a:xfrm>
            <a:off x="107504" y="1428376"/>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51" name="TextBox 50"/>
          <p:cNvSpPr txBox="1"/>
          <p:nvPr/>
        </p:nvSpPr>
        <p:spPr>
          <a:xfrm>
            <a:off x="493878" y="1906572"/>
            <a:ext cx="785818" cy="369332"/>
          </a:xfrm>
          <a:prstGeom prst="rect">
            <a:avLst/>
          </a:prstGeom>
          <a:noFill/>
        </p:spPr>
        <p:txBody>
          <a:bodyPr wrap="square" rtlCol="0">
            <a:spAutoFit/>
          </a:bodyPr>
          <a:lstStyle/>
          <a:p>
            <a:r>
              <a:rPr lang="en-US" dirty="0" smtClean="0">
                <a:latin typeface="Euclid" pitchFamily="18" charset="0"/>
              </a:rPr>
              <a:t>a + b</a:t>
            </a:r>
            <a:endParaRPr lang="en-US" dirty="0">
              <a:latin typeface="Euclid" pitchFamily="18" charset="0"/>
            </a:endParaRPr>
          </a:p>
        </p:txBody>
      </p:sp>
      <p:sp>
        <p:nvSpPr>
          <p:cNvPr id="52" name="Oval 51"/>
          <p:cNvSpPr/>
          <p:nvPr/>
        </p:nvSpPr>
        <p:spPr bwMode="auto">
          <a:xfrm>
            <a:off x="2933524" y="627074"/>
            <a:ext cx="438356" cy="3994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53" name="Straight Connector 52"/>
          <p:cNvCxnSpPr>
            <a:stCxn id="52" idx="5"/>
          </p:cNvCxnSpPr>
          <p:nvPr/>
        </p:nvCxnSpPr>
        <p:spPr bwMode="auto">
          <a:xfrm rot="16200000" flipH="1">
            <a:off x="3112483" y="1163222"/>
            <a:ext cx="730622" cy="340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557010" y="1457560"/>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57" name="TextBox 56"/>
          <p:cNvSpPr txBox="1"/>
          <p:nvPr/>
        </p:nvSpPr>
        <p:spPr>
          <a:xfrm>
            <a:off x="2923796" y="649872"/>
            <a:ext cx="672126" cy="369332"/>
          </a:xfrm>
          <a:prstGeom prst="rect">
            <a:avLst/>
          </a:prstGeom>
          <a:noFill/>
        </p:spPr>
        <p:txBody>
          <a:bodyPr wrap="square" rtlCol="0">
            <a:spAutoFit/>
          </a:bodyPr>
          <a:lstStyle/>
          <a:p>
            <a:r>
              <a:rPr lang="en-US" dirty="0" smtClean="0">
                <a:latin typeface="Euclid" pitchFamily="18" charset="0"/>
              </a:rPr>
              <a:t>log</a:t>
            </a:r>
            <a:endParaRPr lang="en-US" dirty="0">
              <a:latin typeface="Euclid" pitchFamily="18" charset="0"/>
            </a:endParaRPr>
          </a:p>
        </p:txBody>
      </p:sp>
      <p:sp>
        <p:nvSpPr>
          <p:cNvPr id="58" name="TextBox 57"/>
          <p:cNvSpPr txBox="1"/>
          <p:nvPr/>
        </p:nvSpPr>
        <p:spPr>
          <a:xfrm>
            <a:off x="3547282" y="1435690"/>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61" name="TextBox 60"/>
          <p:cNvSpPr txBox="1"/>
          <p:nvPr/>
        </p:nvSpPr>
        <p:spPr>
          <a:xfrm>
            <a:off x="2761464" y="1935756"/>
            <a:ext cx="785818" cy="369332"/>
          </a:xfrm>
          <a:prstGeom prst="rect">
            <a:avLst/>
          </a:prstGeom>
          <a:noFill/>
        </p:spPr>
        <p:txBody>
          <a:bodyPr wrap="square" rtlCol="0">
            <a:spAutoFit/>
          </a:bodyPr>
          <a:lstStyle/>
          <a:p>
            <a:r>
              <a:rPr lang="en-US" dirty="0" smtClean="0">
                <a:latin typeface="Euclid" pitchFamily="18" charset="0"/>
              </a:rPr>
              <a:t>log b</a:t>
            </a:r>
            <a:endParaRPr lang="en-US" dirty="0">
              <a:latin typeface="Euclid" pitchFamily="18" charset="0"/>
            </a:endParaRPr>
          </a:p>
        </p:txBody>
      </p:sp>
      <p:sp>
        <p:nvSpPr>
          <p:cNvPr id="62" name="Oval 61"/>
          <p:cNvSpPr/>
          <p:nvPr/>
        </p:nvSpPr>
        <p:spPr bwMode="auto">
          <a:xfrm>
            <a:off x="5542456" y="679056"/>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65" name="Straight Connector 64"/>
          <p:cNvCxnSpPr>
            <a:stCxn id="62" idx="3"/>
          </p:cNvCxnSpPr>
          <p:nvPr/>
        </p:nvCxnSpPr>
        <p:spPr bwMode="auto">
          <a:xfrm rot="5400000">
            <a:off x="4918234" y="1108291"/>
            <a:ext cx="832932" cy="49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4942398" y="1481118"/>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67" name="TextBox 66"/>
          <p:cNvSpPr txBox="1"/>
          <p:nvPr/>
        </p:nvSpPr>
        <p:spPr>
          <a:xfrm>
            <a:off x="5565254" y="679056"/>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69" name="TextBox 68"/>
          <p:cNvSpPr txBox="1"/>
          <p:nvPr/>
        </p:nvSpPr>
        <p:spPr>
          <a:xfrm>
            <a:off x="4932040" y="1457560"/>
            <a:ext cx="376646" cy="369332"/>
          </a:xfrm>
          <a:prstGeom prst="rect">
            <a:avLst/>
          </a:prstGeom>
          <a:noFill/>
        </p:spPr>
        <p:txBody>
          <a:bodyPr wrap="square" rtlCol="0">
            <a:spAutoFit/>
          </a:bodyPr>
          <a:lstStyle/>
          <a:p>
            <a:r>
              <a:rPr lang="en-US" dirty="0" smtClean="0">
                <a:latin typeface="Euclid" pitchFamily="18" charset="0"/>
              </a:rPr>
              <a:t>n</a:t>
            </a:r>
            <a:endParaRPr lang="en-US" dirty="0">
              <a:latin typeface="Euclid" pitchFamily="18" charset="0"/>
            </a:endParaRPr>
          </a:p>
        </p:txBody>
      </p:sp>
      <p:sp>
        <p:nvSpPr>
          <p:cNvPr id="70" name="TextBox 69"/>
          <p:cNvSpPr txBox="1"/>
          <p:nvPr/>
        </p:nvSpPr>
        <p:spPr>
          <a:xfrm>
            <a:off x="5318414" y="1935756"/>
            <a:ext cx="785818" cy="369332"/>
          </a:xfrm>
          <a:prstGeom prst="rect">
            <a:avLst/>
          </a:prstGeom>
          <a:noFill/>
        </p:spPr>
        <p:txBody>
          <a:bodyPr wrap="square" rtlCol="0">
            <a:spAutoFit/>
          </a:bodyPr>
          <a:lstStyle/>
          <a:p>
            <a:r>
              <a:rPr lang="en-US" dirty="0" smtClean="0">
                <a:latin typeface="Euclid" pitchFamily="18" charset="0"/>
              </a:rPr>
              <a:t>n!</a:t>
            </a:r>
            <a:endParaRPr lang="en-US" dirty="0">
              <a:latin typeface="Euclid" pitchFamily="18" charset="0"/>
            </a:endParaRPr>
          </a:p>
        </p:txBody>
      </p:sp>
      <p:sp>
        <p:nvSpPr>
          <p:cNvPr id="72" name="Oval 71"/>
          <p:cNvSpPr/>
          <p:nvPr/>
        </p:nvSpPr>
        <p:spPr bwMode="auto">
          <a:xfrm>
            <a:off x="7647788" y="57786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73" name="Straight Connector 72"/>
          <p:cNvCxnSpPr>
            <a:stCxn id="72" idx="5"/>
          </p:cNvCxnSpPr>
          <p:nvPr/>
        </p:nvCxnSpPr>
        <p:spPr bwMode="auto">
          <a:xfrm rot="16200000" flipH="1">
            <a:off x="7874793" y="855922"/>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219292" y="1254818"/>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75" name="Straight Connector 74"/>
          <p:cNvCxnSpPr>
            <a:stCxn id="72" idx="3"/>
            <a:endCxn id="80" idx="0"/>
          </p:cNvCxnSpPr>
          <p:nvPr/>
        </p:nvCxnSpPr>
        <p:spPr bwMode="auto">
          <a:xfrm rot="5400000">
            <a:off x="7250198" y="815557"/>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047730" y="1278376"/>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77" name="TextBox 76"/>
          <p:cNvSpPr txBox="1"/>
          <p:nvPr/>
        </p:nvSpPr>
        <p:spPr>
          <a:xfrm>
            <a:off x="7628332" y="548680"/>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78" name="TextBox 77"/>
          <p:cNvSpPr txBox="1"/>
          <p:nvPr/>
        </p:nvSpPr>
        <p:spPr>
          <a:xfrm>
            <a:off x="8209564" y="1232948"/>
            <a:ext cx="376646" cy="369332"/>
          </a:xfrm>
          <a:prstGeom prst="rect">
            <a:avLst/>
          </a:prstGeom>
          <a:noFill/>
        </p:spPr>
        <p:txBody>
          <a:bodyPr wrap="square" rtlCol="0">
            <a:spAutoFit/>
          </a:bodyPr>
          <a:lstStyle/>
          <a:p>
            <a:r>
              <a:rPr lang="en-US" dirty="0" smtClean="0">
                <a:latin typeface="Euclid" pitchFamily="18" charset="0"/>
                <a:sym typeface="Symbol"/>
              </a:rPr>
              <a:t></a:t>
            </a:r>
            <a:endParaRPr lang="en-US" dirty="0">
              <a:latin typeface="Euclid" pitchFamily="18" charset="0"/>
            </a:endParaRPr>
          </a:p>
        </p:txBody>
      </p:sp>
      <p:sp>
        <p:nvSpPr>
          <p:cNvPr id="80" name="TextBox 79"/>
          <p:cNvSpPr txBox="1"/>
          <p:nvPr/>
        </p:nvSpPr>
        <p:spPr>
          <a:xfrm>
            <a:off x="7037372" y="1254818"/>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81" name="TextBox 80"/>
          <p:cNvSpPr txBox="1"/>
          <p:nvPr/>
        </p:nvSpPr>
        <p:spPr>
          <a:xfrm>
            <a:off x="7180248" y="2435252"/>
            <a:ext cx="2000264" cy="369332"/>
          </a:xfrm>
          <a:prstGeom prst="rect">
            <a:avLst/>
          </a:prstGeom>
          <a:noFill/>
        </p:spPr>
        <p:txBody>
          <a:bodyPr wrap="square" rtlCol="0">
            <a:spAutoFit/>
          </a:bodyPr>
          <a:lstStyle/>
          <a:p>
            <a:r>
              <a:rPr lang="en-US" dirty="0" smtClean="0">
                <a:latin typeface="Euclid" pitchFamily="18" charset="0"/>
              </a:rPr>
              <a:t>a + b </a:t>
            </a:r>
            <a:r>
              <a:rPr lang="en-US" dirty="0" smtClean="0">
                <a:latin typeface="Euclid" pitchFamily="18" charset="0"/>
                <a:sym typeface="Symbol"/>
              </a:rPr>
              <a:t></a:t>
            </a:r>
            <a:r>
              <a:rPr lang="en-US" dirty="0" smtClean="0">
                <a:latin typeface="Euclid" pitchFamily="18" charset="0"/>
              </a:rPr>
              <a:t> c</a:t>
            </a:r>
            <a:endParaRPr lang="en-US" dirty="0">
              <a:latin typeface="Euclid" pitchFamily="18" charset="0"/>
            </a:endParaRPr>
          </a:p>
        </p:txBody>
      </p:sp>
      <p:cxnSp>
        <p:nvCxnSpPr>
          <p:cNvPr id="85" name="Straight Connector 84"/>
          <p:cNvCxnSpPr/>
          <p:nvPr/>
        </p:nvCxnSpPr>
        <p:spPr bwMode="auto">
          <a:xfrm rot="16200000" flipH="1">
            <a:off x="8446297" y="1606003"/>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8790796" y="2004899"/>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87" name="Straight Connector 86"/>
          <p:cNvCxnSpPr>
            <a:endCxn id="91" idx="0"/>
          </p:cNvCxnSpPr>
          <p:nvPr/>
        </p:nvCxnSpPr>
        <p:spPr bwMode="auto">
          <a:xfrm rot="5400000">
            <a:off x="7821702" y="1565638"/>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auto">
          <a:xfrm>
            <a:off x="7619234" y="2028457"/>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90" name="TextBox 89"/>
          <p:cNvSpPr txBox="1"/>
          <p:nvPr/>
        </p:nvSpPr>
        <p:spPr>
          <a:xfrm>
            <a:off x="8781068" y="1983029"/>
            <a:ext cx="376646" cy="369332"/>
          </a:xfrm>
          <a:prstGeom prst="rect">
            <a:avLst/>
          </a:prstGeom>
          <a:noFill/>
        </p:spPr>
        <p:txBody>
          <a:bodyPr wrap="square" rtlCol="0">
            <a:spAutoFit/>
          </a:bodyPr>
          <a:lstStyle/>
          <a:p>
            <a:r>
              <a:rPr lang="en-US" dirty="0" smtClean="0">
                <a:latin typeface="Euclid" pitchFamily="18" charset="0"/>
                <a:sym typeface="Symbol"/>
              </a:rPr>
              <a:t>c</a:t>
            </a:r>
            <a:endParaRPr lang="en-US" dirty="0">
              <a:latin typeface="Euclid" pitchFamily="18" charset="0"/>
            </a:endParaRPr>
          </a:p>
        </p:txBody>
      </p:sp>
      <p:sp>
        <p:nvSpPr>
          <p:cNvPr id="91" name="TextBox 90"/>
          <p:cNvSpPr txBox="1"/>
          <p:nvPr/>
        </p:nvSpPr>
        <p:spPr>
          <a:xfrm>
            <a:off x="7608876" y="2004899"/>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43" name="Footer Placeholder 42"/>
          <p:cNvSpPr>
            <a:spLocks noGrp="1"/>
          </p:cNvSpPr>
          <p:nvPr>
            <p:ph type="ftr" sz="quarter" idx="11"/>
          </p:nvPr>
        </p:nvSpPr>
        <p:spPr/>
        <p:txBody>
          <a:bodyPr/>
          <a:lstStyle/>
          <a:p>
            <a:pPr>
              <a:defRPr/>
            </a:pPr>
            <a:r>
              <a:rPr lang="en-US" smtClean="0"/>
              <a:t>© Waleed A. Yousef 2008</a:t>
            </a:r>
            <a:endParaRPr lang="en-US" dirty="0"/>
          </a:p>
        </p:txBody>
      </p:sp>
      <p:sp>
        <p:nvSpPr>
          <p:cNvPr id="46" name="Title 1"/>
          <p:cNvSpPr txBox="1">
            <a:spLocks/>
          </p:cNvSpPr>
          <p:nvPr/>
        </p:nvSpPr>
        <p:spPr bwMode="auto">
          <a:xfrm>
            <a:off x="0" y="-27384"/>
            <a:ext cx="9144000" cy="52345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800" kern="0" dirty="0" smtClean="0">
                <a:solidFill>
                  <a:schemeClr val="tx2"/>
                </a:solidFill>
                <a:latin typeface="+mj-lt"/>
                <a:ea typeface="+mj-ea"/>
                <a:cs typeface="+mj-cs"/>
              </a:rPr>
              <a:t>Polish Notation: application on Stacks. </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7" name="Rectangle 3"/>
          <p:cNvSpPr txBox="1">
            <a:spLocks noChangeArrowheads="1"/>
          </p:cNvSpPr>
          <p:nvPr/>
        </p:nvSpPr>
        <p:spPr bwMode="auto">
          <a:xfrm>
            <a:off x="-32" y="3099732"/>
            <a:ext cx="9144032" cy="378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endParaRPr lang="en-US" sz="2000" dirty="0" smtClean="0">
              <a:latin typeface="Calibri" pitchFamily="34" charset="0"/>
              <a:sym typeface="Wingdings" pitchFamily="2" charset="2"/>
            </a:endParaRPr>
          </a:p>
          <a:p>
            <a:r>
              <a:rPr lang="en-US" sz="2000" b="1" dirty="0" smtClean="0">
                <a:latin typeface="Calibri" pitchFamily="34" charset="0"/>
                <a:sym typeface="Wingdings" pitchFamily="2" charset="2"/>
              </a:rPr>
              <a:t>Example:</a:t>
            </a:r>
          </a:p>
          <a:p>
            <a:r>
              <a:rPr lang="en-US" sz="2000" dirty="0" smtClean="0">
                <a:latin typeface="Calibri" pitchFamily="34" charset="0"/>
                <a:sym typeface="Wingdings" pitchFamily="2" charset="2"/>
              </a:rPr>
              <a:t>Prefix	:	</a:t>
            </a:r>
            <a:r>
              <a:rPr lang="en-US" sz="2000" dirty="0" smtClean="0">
                <a:latin typeface="Euclid" pitchFamily="18" charset="0"/>
                <a:sym typeface="Wingdings" pitchFamily="2" charset="2"/>
              </a:rPr>
              <a:t>+</a:t>
            </a:r>
            <a:r>
              <a:rPr lang="en-US" sz="2000" dirty="0" err="1" smtClean="0">
                <a:latin typeface="Euclid" pitchFamily="18" charset="0"/>
                <a:sym typeface="Wingdings" pitchFamily="2" charset="2"/>
              </a:rPr>
              <a:t>ab</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Infix:		</a:t>
            </a:r>
            <a:r>
              <a:rPr lang="en-US" sz="2000" dirty="0" err="1" smtClean="0">
                <a:latin typeface="Euclid" pitchFamily="18" charset="0"/>
                <a:sym typeface="Wingdings" pitchFamily="2" charset="2"/>
              </a:rPr>
              <a:t>a+b</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Postfix:		</a:t>
            </a:r>
            <a:r>
              <a:rPr lang="en-US" sz="2000" dirty="0" err="1" smtClean="0">
                <a:latin typeface="Euclid" pitchFamily="18" charset="0"/>
                <a:sym typeface="Wingdings" pitchFamily="2" charset="2"/>
              </a:rPr>
              <a:t>ab</a:t>
            </a:r>
            <a:r>
              <a:rPr lang="en-US" sz="2000" dirty="0" smtClean="0">
                <a:latin typeface="Euclid" pitchFamily="18" charset="0"/>
                <a:sym typeface="Wingdings" pitchFamily="2" charset="2"/>
              </a:rPr>
              <a:t>+</a:t>
            </a:r>
          </a:p>
          <a:p>
            <a:endParaRPr lang="en-US" sz="2000" dirty="0" smtClean="0">
              <a:latin typeface="Calibri" pitchFamily="34" charset="0"/>
              <a:sym typeface="Wingdings" pitchFamily="2" charset="2"/>
            </a:endParaRPr>
          </a:p>
          <a:p>
            <a:endParaRPr lang="en-US" sz="2000" b="1" dirty="0" smtClean="0">
              <a:latin typeface="Calibri" pitchFamily="34" charset="0"/>
              <a:sym typeface="Wingdings" pitchFamily="2" charset="2"/>
            </a:endParaRPr>
          </a:p>
          <a:p>
            <a:r>
              <a:rPr lang="en-US" sz="2000" b="1" dirty="0" smtClean="0">
                <a:latin typeface="Calibri" pitchFamily="34" charset="0"/>
                <a:sym typeface="Wingdings" pitchFamily="2" charset="2"/>
              </a:rPr>
              <a:t>Example:</a:t>
            </a:r>
          </a:p>
          <a:p>
            <a:r>
              <a:rPr lang="en-US" sz="2000" dirty="0" smtClean="0">
                <a:latin typeface="Calibri" pitchFamily="34" charset="0"/>
                <a:sym typeface="Wingdings" pitchFamily="2" charset="2"/>
              </a:rPr>
              <a:t>Prefix 	:	</a:t>
            </a:r>
            <a:r>
              <a:rPr lang="en-US" sz="2000" dirty="0" smtClean="0">
                <a:latin typeface="Euclid" pitchFamily="18" charset="0"/>
                <a:sym typeface="Wingdings" pitchFamily="2" charset="2"/>
              </a:rPr>
              <a:t>+</a:t>
            </a:r>
            <a:r>
              <a:rPr lang="en-US" sz="2000" dirty="0" err="1" smtClean="0">
                <a:latin typeface="Euclid" pitchFamily="18" charset="0"/>
                <a:sym typeface="Wingdings" pitchFamily="2" charset="2"/>
              </a:rPr>
              <a:t>a</a:t>
            </a:r>
            <a:r>
              <a:rPr lang="en-US" sz="2000" dirty="0" err="1" smtClean="0">
                <a:latin typeface="Euclid" pitchFamily="18" charset="0"/>
                <a:sym typeface="Symbol"/>
              </a:rPr>
              <a:t>bc</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Infix :		</a:t>
            </a:r>
            <a:r>
              <a:rPr lang="en-US" sz="2000" dirty="0" err="1" smtClean="0">
                <a:latin typeface="Euclid" pitchFamily="18" charset="0"/>
                <a:sym typeface="Wingdings" pitchFamily="2" charset="2"/>
              </a:rPr>
              <a:t>a+b</a:t>
            </a:r>
            <a:r>
              <a:rPr lang="en-US" sz="2000" dirty="0" err="1" smtClean="0">
                <a:latin typeface="Euclid" pitchFamily="18" charset="0"/>
                <a:sym typeface="Symbol"/>
              </a:rPr>
              <a:t>c</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Postfix :		</a:t>
            </a:r>
            <a:r>
              <a:rPr lang="en-US" sz="2000" dirty="0" err="1" smtClean="0">
                <a:latin typeface="Euclid" pitchFamily="18" charset="0"/>
                <a:sym typeface="Wingdings" pitchFamily="2" charset="2"/>
              </a:rPr>
              <a:t>abc</a:t>
            </a:r>
            <a:r>
              <a:rPr lang="en-US" sz="2000" dirty="0" smtClean="0">
                <a:latin typeface="Euclid" pitchFamily="18" charset="0"/>
                <a:sym typeface="Symbol"/>
              </a:rPr>
              <a:t></a:t>
            </a:r>
            <a:r>
              <a:rPr lang="en-US" sz="2000" dirty="0" smtClean="0">
                <a:latin typeface="Euclid" pitchFamily="18" charset="0"/>
                <a:sym typeface="Wingdings" pitchFamily="2" charset="2"/>
              </a:rPr>
              <a:t>+</a:t>
            </a:r>
          </a:p>
          <a:p>
            <a:endParaRPr lang="en-US" sz="2000" dirty="0" smtClean="0">
              <a:latin typeface="Calibri" pitchFamily="34" charset="0"/>
              <a:sym typeface="Wingdings" pitchFamily="2" charset="2"/>
            </a:endParaRPr>
          </a:p>
        </p:txBody>
      </p:sp>
      <p:grpSp>
        <p:nvGrpSpPr>
          <p:cNvPr id="55" name="Group 117"/>
          <p:cNvGrpSpPr/>
          <p:nvPr/>
        </p:nvGrpSpPr>
        <p:grpSpPr>
          <a:xfrm>
            <a:off x="3143240" y="3098053"/>
            <a:ext cx="1571636" cy="1517777"/>
            <a:chOff x="4500562" y="3214686"/>
            <a:chExt cx="1548838" cy="1495761"/>
          </a:xfrm>
        </p:grpSpPr>
        <p:sp>
          <p:nvSpPr>
            <p:cNvPr id="56" name="Oval 55"/>
            <p:cNvSpPr/>
            <p:nvPr/>
          </p:nvSpPr>
          <p:spPr bwMode="auto">
            <a:xfrm>
              <a:off x="5110978" y="3243870"/>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59" name="Straight Connector 58"/>
            <p:cNvCxnSpPr>
              <a:stCxn id="56" idx="5"/>
            </p:cNvCxnSpPr>
            <p:nvPr/>
          </p:nvCxnSpPr>
          <p:spPr bwMode="auto">
            <a:xfrm rot="16200000" flipH="1">
              <a:off x="5184915" y="3674996"/>
              <a:ext cx="809375" cy="471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auto">
            <a:xfrm>
              <a:off x="5682482" y="4022374"/>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63" name="Straight Connector 62"/>
            <p:cNvCxnSpPr>
              <a:stCxn id="56" idx="3"/>
            </p:cNvCxnSpPr>
            <p:nvPr/>
          </p:nvCxnSpPr>
          <p:spPr bwMode="auto">
            <a:xfrm rot="5400000">
              <a:off x="4486756" y="3673105"/>
              <a:ext cx="832932" cy="49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bwMode="auto">
            <a:xfrm>
              <a:off x="4510920" y="4045932"/>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68" name="TextBox 67"/>
            <p:cNvSpPr txBox="1"/>
            <p:nvPr/>
          </p:nvSpPr>
          <p:spPr>
            <a:xfrm>
              <a:off x="5091522" y="3214686"/>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71" name="TextBox 70"/>
            <p:cNvSpPr txBox="1"/>
            <p:nvPr/>
          </p:nvSpPr>
          <p:spPr>
            <a:xfrm>
              <a:off x="5672754" y="4000504"/>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82" name="TextBox 81"/>
            <p:cNvSpPr txBox="1"/>
            <p:nvPr/>
          </p:nvSpPr>
          <p:spPr>
            <a:xfrm>
              <a:off x="4500562" y="4022374"/>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83" name="TextBox 82"/>
            <p:cNvSpPr txBox="1"/>
            <p:nvPr/>
          </p:nvSpPr>
          <p:spPr>
            <a:xfrm>
              <a:off x="4886936" y="4341115"/>
              <a:ext cx="785818" cy="369332"/>
            </a:xfrm>
            <a:prstGeom prst="rect">
              <a:avLst/>
            </a:prstGeom>
            <a:noFill/>
          </p:spPr>
          <p:txBody>
            <a:bodyPr wrap="square" rtlCol="0">
              <a:spAutoFit/>
            </a:bodyPr>
            <a:lstStyle/>
            <a:p>
              <a:r>
                <a:rPr lang="en-US" dirty="0" smtClean="0">
                  <a:latin typeface="Euclid" pitchFamily="18" charset="0"/>
                </a:rPr>
                <a:t>a + b</a:t>
              </a:r>
              <a:endParaRPr lang="en-US" dirty="0">
                <a:latin typeface="Euclid" pitchFamily="18" charset="0"/>
              </a:endParaRPr>
            </a:p>
          </p:txBody>
        </p:sp>
      </p:grpSp>
      <p:grpSp>
        <p:nvGrpSpPr>
          <p:cNvPr id="84" name="Group 116"/>
          <p:cNvGrpSpPr/>
          <p:nvPr/>
        </p:nvGrpSpPr>
        <p:grpSpPr>
          <a:xfrm>
            <a:off x="3143240" y="4812566"/>
            <a:ext cx="1832389" cy="1928802"/>
            <a:chOff x="3500430" y="4357694"/>
            <a:chExt cx="2143140" cy="2255904"/>
          </a:xfrm>
        </p:grpSpPr>
        <p:sp>
          <p:nvSpPr>
            <p:cNvPr id="89" name="Oval 88"/>
            <p:cNvSpPr/>
            <p:nvPr/>
          </p:nvSpPr>
          <p:spPr bwMode="auto">
            <a:xfrm>
              <a:off x="4110846" y="4386878"/>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92" name="Straight Connector 91"/>
            <p:cNvCxnSpPr>
              <a:stCxn id="89" idx="5"/>
            </p:cNvCxnSpPr>
            <p:nvPr/>
          </p:nvCxnSpPr>
          <p:spPr bwMode="auto">
            <a:xfrm rot="16200000" flipH="1">
              <a:off x="4337851" y="4664936"/>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4682350" y="5063832"/>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94" name="Straight Connector 93"/>
            <p:cNvCxnSpPr>
              <a:stCxn id="89" idx="3"/>
              <a:endCxn id="98" idx="0"/>
            </p:cNvCxnSpPr>
            <p:nvPr/>
          </p:nvCxnSpPr>
          <p:spPr bwMode="auto">
            <a:xfrm rot="5400000">
              <a:off x="3713256" y="4624571"/>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3510788" y="5087390"/>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96" name="TextBox 95"/>
            <p:cNvSpPr txBox="1"/>
            <p:nvPr/>
          </p:nvSpPr>
          <p:spPr>
            <a:xfrm>
              <a:off x="4091390" y="4357694"/>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97" name="TextBox 96"/>
            <p:cNvSpPr txBox="1"/>
            <p:nvPr/>
          </p:nvSpPr>
          <p:spPr>
            <a:xfrm>
              <a:off x="4672622" y="5041962"/>
              <a:ext cx="376646" cy="369332"/>
            </a:xfrm>
            <a:prstGeom prst="rect">
              <a:avLst/>
            </a:prstGeom>
            <a:noFill/>
          </p:spPr>
          <p:txBody>
            <a:bodyPr wrap="square" rtlCol="0">
              <a:spAutoFit/>
            </a:bodyPr>
            <a:lstStyle/>
            <a:p>
              <a:r>
                <a:rPr lang="en-US" dirty="0" smtClean="0">
                  <a:latin typeface="Euclid" pitchFamily="18" charset="0"/>
                  <a:sym typeface="Symbol"/>
                </a:rPr>
                <a:t></a:t>
              </a:r>
              <a:endParaRPr lang="en-US" dirty="0">
                <a:latin typeface="Euclid" pitchFamily="18" charset="0"/>
              </a:endParaRPr>
            </a:p>
          </p:txBody>
        </p:sp>
        <p:sp>
          <p:nvSpPr>
            <p:cNvPr id="98" name="TextBox 97"/>
            <p:cNvSpPr txBox="1"/>
            <p:nvPr/>
          </p:nvSpPr>
          <p:spPr>
            <a:xfrm>
              <a:off x="3500430" y="5063832"/>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99" name="TextBox 98"/>
            <p:cNvSpPr txBox="1"/>
            <p:nvPr/>
          </p:nvSpPr>
          <p:spPr>
            <a:xfrm>
              <a:off x="3643306" y="6244266"/>
              <a:ext cx="2000264" cy="369332"/>
            </a:xfrm>
            <a:prstGeom prst="rect">
              <a:avLst/>
            </a:prstGeom>
            <a:noFill/>
          </p:spPr>
          <p:txBody>
            <a:bodyPr wrap="square" rtlCol="0">
              <a:spAutoFit/>
            </a:bodyPr>
            <a:lstStyle/>
            <a:p>
              <a:r>
                <a:rPr lang="en-US" dirty="0" smtClean="0">
                  <a:latin typeface="Euclid" pitchFamily="18" charset="0"/>
                </a:rPr>
                <a:t>a + b </a:t>
              </a:r>
              <a:r>
                <a:rPr lang="en-US" dirty="0" smtClean="0">
                  <a:latin typeface="Euclid" pitchFamily="18" charset="0"/>
                  <a:sym typeface="Symbol"/>
                </a:rPr>
                <a:t></a:t>
              </a:r>
              <a:r>
                <a:rPr lang="en-US" dirty="0" smtClean="0">
                  <a:latin typeface="Euclid" pitchFamily="18" charset="0"/>
                </a:rPr>
                <a:t> c</a:t>
              </a:r>
              <a:endParaRPr lang="en-US" dirty="0">
                <a:latin typeface="Euclid" pitchFamily="18" charset="0"/>
              </a:endParaRPr>
            </a:p>
          </p:txBody>
        </p:sp>
        <p:cxnSp>
          <p:nvCxnSpPr>
            <p:cNvPr id="100" name="Straight Connector 99"/>
            <p:cNvCxnSpPr/>
            <p:nvPr/>
          </p:nvCxnSpPr>
          <p:spPr bwMode="auto">
            <a:xfrm rot="16200000" flipH="1">
              <a:off x="4909355" y="5415017"/>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p:cNvSpPr/>
            <p:nvPr/>
          </p:nvSpPr>
          <p:spPr bwMode="auto">
            <a:xfrm>
              <a:off x="5253854" y="5813913"/>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102" name="Straight Connector 101"/>
            <p:cNvCxnSpPr>
              <a:endCxn id="105" idx="0"/>
            </p:cNvCxnSpPr>
            <p:nvPr/>
          </p:nvCxnSpPr>
          <p:spPr bwMode="auto">
            <a:xfrm rot="5400000">
              <a:off x="4284760" y="5374652"/>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bwMode="auto">
            <a:xfrm>
              <a:off x="4082292" y="5837471"/>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104" name="TextBox 103"/>
            <p:cNvSpPr txBox="1"/>
            <p:nvPr/>
          </p:nvSpPr>
          <p:spPr>
            <a:xfrm>
              <a:off x="5244126" y="5792043"/>
              <a:ext cx="376646" cy="369332"/>
            </a:xfrm>
            <a:prstGeom prst="rect">
              <a:avLst/>
            </a:prstGeom>
            <a:noFill/>
          </p:spPr>
          <p:txBody>
            <a:bodyPr wrap="square" rtlCol="0">
              <a:spAutoFit/>
            </a:bodyPr>
            <a:lstStyle/>
            <a:p>
              <a:r>
                <a:rPr lang="en-US" dirty="0" smtClean="0">
                  <a:latin typeface="Euclid" pitchFamily="18" charset="0"/>
                  <a:sym typeface="Symbol"/>
                </a:rPr>
                <a:t>c</a:t>
              </a:r>
              <a:endParaRPr lang="en-US" dirty="0">
                <a:latin typeface="Euclid" pitchFamily="18" charset="0"/>
              </a:endParaRPr>
            </a:p>
          </p:txBody>
        </p:sp>
        <p:sp>
          <p:nvSpPr>
            <p:cNvPr id="105" name="TextBox 104"/>
            <p:cNvSpPr txBox="1"/>
            <p:nvPr/>
          </p:nvSpPr>
          <p:spPr>
            <a:xfrm>
              <a:off x="4071934" y="5813913"/>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grpSp>
      <p:sp>
        <p:nvSpPr>
          <p:cNvPr id="106" name="TextBox 105"/>
          <p:cNvSpPr txBox="1"/>
          <p:nvPr/>
        </p:nvSpPr>
        <p:spPr>
          <a:xfrm>
            <a:off x="5220072" y="3701931"/>
            <a:ext cx="3960440" cy="2031325"/>
          </a:xfrm>
          <a:prstGeom prst="rect">
            <a:avLst/>
          </a:prstGeom>
          <a:noFill/>
        </p:spPr>
        <p:txBody>
          <a:bodyPr wrap="square" rtlCol="0">
            <a:spAutoFit/>
          </a:bodyPr>
          <a:lstStyle/>
          <a:p>
            <a:r>
              <a:rPr lang="en-US" dirty="0" smtClean="0"/>
              <a:t>We read and write in Infix, however we compute in Postfix! !!</a:t>
            </a:r>
          </a:p>
          <a:p>
            <a:endParaRPr lang="en-US" dirty="0" smtClean="0"/>
          </a:p>
          <a:p>
            <a:r>
              <a:rPr lang="en-US" dirty="0" smtClean="0"/>
              <a:t>Computer has to convert to, e.g., Postfix before evaluation.</a:t>
            </a:r>
          </a:p>
          <a:p>
            <a:endParaRPr lang="en-US" dirty="0" smtClean="0"/>
          </a:p>
          <a:p>
            <a:r>
              <a:rPr lang="en-US" dirty="0" smtClean="0"/>
              <a:t>The </a:t>
            </a:r>
            <a:r>
              <a:rPr lang="en-US" i="1" dirty="0" smtClean="0"/>
              <a:t>Polish Forms</a:t>
            </a:r>
            <a:r>
              <a:rPr lang="en-US" dirty="0" smtClean="0"/>
              <a:t> (Ch 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19</a:t>
            </a:fld>
            <a:endParaRPr lang="en-US" dirty="0"/>
          </a:p>
        </p:txBody>
      </p:sp>
      <p:sp>
        <p:nvSpPr>
          <p:cNvPr id="43" name="Rectangle 3"/>
          <p:cNvSpPr txBox="1">
            <a:spLocks noChangeArrowheads="1"/>
          </p:cNvSpPr>
          <p:nvPr/>
        </p:nvSpPr>
        <p:spPr bwMode="auto">
          <a:xfrm>
            <a:off x="-32" y="-27384"/>
            <a:ext cx="9144032" cy="430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200" b="1" dirty="0" smtClean="0">
                <a:latin typeface="Calibri" pitchFamily="34" charset="0"/>
                <a:sym typeface="Wingdings" pitchFamily="2" charset="2"/>
              </a:rPr>
              <a:t>How do we really do it?		</a:t>
            </a:r>
            <a:r>
              <a:rPr lang="en-US" sz="2000" dirty="0" smtClean="0">
                <a:latin typeface="Euclid" pitchFamily="18" charset="0"/>
                <a:sym typeface="Wingdings" pitchFamily="2" charset="2"/>
              </a:rPr>
              <a:t>A + B * C $ D / E – F </a:t>
            </a:r>
          </a:p>
        </p:txBody>
      </p:sp>
      <p:sp>
        <p:nvSpPr>
          <p:cNvPr id="32" name="Footer Placeholder 31"/>
          <p:cNvSpPr>
            <a:spLocks noGrp="1"/>
          </p:cNvSpPr>
          <p:nvPr>
            <p:ph type="ftr" sz="quarter" idx="11"/>
          </p:nvPr>
        </p:nvSpPr>
        <p:spPr/>
        <p:txBody>
          <a:bodyPr/>
          <a:lstStyle/>
          <a:p>
            <a:pPr>
              <a:defRPr/>
            </a:pPr>
            <a:r>
              <a:rPr lang="en-US" smtClean="0"/>
              <a:t>© Waleed A. Yousef 2008</a:t>
            </a:r>
            <a:endParaRPr lang="en-US" dirty="0"/>
          </a:p>
        </p:txBody>
      </p:sp>
      <p:sp>
        <p:nvSpPr>
          <p:cNvPr id="7" name="Rectangle 3"/>
          <p:cNvSpPr txBox="1">
            <a:spLocks noChangeArrowheads="1"/>
          </p:cNvSpPr>
          <p:nvPr/>
        </p:nvSpPr>
        <p:spPr bwMode="auto">
          <a:xfrm>
            <a:off x="3672408" y="404664"/>
            <a:ext cx="5508104" cy="6555641"/>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dirty="0" smtClean="0">
                <a:latin typeface="Euclid" pitchFamily="18" charset="0"/>
                <a:sym typeface="Wingdings" pitchFamily="2" charset="2"/>
              </a:rPr>
              <a:t>A	</a:t>
            </a:r>
          </a:p>
          <a:p>
            <a:r>
              <a:rPr lang="en-US" sz="2000" dirty="0" smtClean="0">
                <a:latin typeface="Euclid" pitchFamily="18" charset="0"/>
                <a:sym typeface="Wingdings" pitchFamily="2" charset="2"/>
              </a:rPr>
              <a:t>A			+</a:t>
            </a:r>
          </a:p>
          <a:p>
            <a:r>
              <a:rPr lang="en-US" sz="2000" dirty="0" smtClean="0">
                <a:latin typeface="Euclid" pitchFamily="18" charset="0"/>
                <a:sym typeface="Wingdings" pitchFamily="2" charset="2"/>
              </a:rPr>
              <a:t>AB			+</a:t>
            </a:r>
          </a:p>
          <a:p>
            <a:r>
              <a:rPr lang="en-US" sz="2000" dirty="0" smtClean="0">
                <a:latin typeface="Euclid" pitchFamily="18" charset="0"/>
                <a:sym typeface="Wingdings" pitchFamily="2" charset="2"/>
              </a:rPr>
              <a:t>AB			+*</a:t>
            </a:r>
          </a:p>
          <a:p>
            <a:r>
              <a:rPr lang="en-US" sz="2000" dirty="0" smtClean="0">
                <a:latin typeface="Euclid" pitchFamily="18" charset="0"/>
                <a:sym typeface="Wingdings" pitchFamily="2" charset="2"/>
              </a:rPr>
              <a:t>ABC			+*</a:t>
            </a:r>
          </a:p>
          <a:p>
            <a:r>
              <a:rPr lang="en-US" sz="2000" dirty="0" smtClean="0">
                <a:latin typeface="Euclid" pitchFamily="18" charset="0"/>
                <a:sym typeface="Wingdings" pitchFamily="2" charset="2"/>
              </a:rPr>
              <a:t>ABC			+*$</a:t>
            </a:r>
          </a:p>
          <a:p>
            <a:r>
              <a:rPr lang="en-US" sz="2000" dirty="0" smtClean="0">
                <a:latin typeface="Euclid" pitchFamily="18" charset="0"/>
                <a:sym typeface="Wingdings" pitchFamily="2" charset="2"/>
              </a:rPr>
              <a:t>ABCD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			+*		/</a:t>
            </a:r>
          </a:p>
          <a:p>
            <a:r>
              <a:rPr lang="en-US" sz="2000" dirty="0" smtClean="0">
                <a:latin typeface="Euclid" pitchFamily="18" charset="0"/>
                <a:sym typeface="Wingdings" pitchFamily="2" charset="2"/>
              </a:rPr>
              <a:t>ABCD$*		+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		+/</a:t>
            </a:r>
          </a:p>
          <a:p>
            <a:r>
              <a:rPr lang="en-US" sz="2000" dirty="0" smtClean="0">
                <a:latin typeface="Euclid" pitchFamily="18" charset="0"/>
                <a:sym typeface="Wingdings" pitchFamily="2" charset="2"/>
              </a:rPr>
              <a:t>ABCD$*E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ABCD$*E		+/		–</a:t>
            </a:r>
          </a:p>
          <a:p>
            <a:r>
              <a:rPr lang="en-US" sz="2000" dirty="0" smtClean="0">
                <a:latin typeface="Euclid" pitchFamily="18" charset="0"/>
                <a:sym typeface="Wingdings" pitchFamily="2" charset="2"/>
              </a:rPr>
              <a:t>ABCD$*E/		+		–</a:t>
            </a:r>
          </a:p>
          <a:p>
            <a:r>
              <a:rPr lang="en-US" sz="2000" dirty="0" smtClean="0">
                <a:latin typeface="Euclid" pitchFamily="18" charset="0"/>
                <a:sym typeface="Wingdings" pitchFamily="2" charset="2"/>
              </a:rPr>
              <a:t>ABCD$*E/+				–</a:t>
            </a:r>
          </a:p>
          <a:p>
            <a:r>
              <a:rPr lang="en-US" sz="2000" dirty="0" smtClean="0">
                <a:latin typeface="Euclid" pitchFamily="18" charset="0"/>
                <a:sym typeface="Wingdings" pitchFamily="2" charset="2"/>
              </a:rPr>
              <a:t>ABCD$*E/+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ABCD$*E/+F		–</a:t>
            </a:r>
          </a:p>
          <a:p>
            <a:r>
              <a:rPr lang="en-US" sz="2000" dirty="0" smtClean="0">
                <a:latin typeface="Euclid" pitchFamily="18" charset="0"/>
                <a:sym typeface="Wingdings" pitchFamily="2" charset="2"/>
              </a:rPr>
              <a:t>ABCD$*E/+F–</a:t>
            </a:r>
          </a:p>
        </p:txBody>
      </p:sp>
      <p:sp>
        <p:nvSpPr>
          <p:cNvPr id="6" name="Rectangle 3"/>
          <p:cNvSpPr txBox="1">
            <a:spLocks noChangeArrowheads="1"/>
          </p:cNvSpPr>
          <p:nvPr/>
        </p:nvSpPr>
        <p:spPr bwMode="auto">
          <a:xfrm>
            <a:off x="-36512" y="1744355"/>
            <a:ext cx="2952328" cy="4708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b="1" dirty="0" smtClean="0">
                <a:latin typeface="Calibri" pitchFamily="34" charset="0"/>
                <a:sym typeface="Wingdings" pitchFamily="2" charset="2"/>
              </a:rPr>
              <a:t>More examples:	</a:t>
            </a:r>
          </a:p>
          <a:p>
            <a:endParaRPr lang="en-US" sz="2000" b="1" dirty="0" smtClean="0">
              <a:latin typeface="Calibri" pitchFamily="34" charset="0"/>
              <a:sym typeface="Wingdings" pitchFamily="2" charset="2"/>
            </a:endParaRPr>
          </a:p>
          <a:p>
            <a:r>
              <a:rPr lang="en-US" sz="2000" dirty="0" smtClean="0">
                <a:latin typeface="Euclid" pitchFamily="18" charset="0"/>
                <a:sym typeface="Wingdings" pitchFamily="2" charset="2"/>
              </a:rPr>
              <a:t>A+B</a:t>
            </a:r>
          </a:p>
          <a:p>
            <a:r>
              <a:rPr lang="en-US" sz="2000" dirty="0" smtClean="0">
                <a:latin typeface="Euclid" pitchFamily="18" charset="0"/>
                <a:sym typeface="Wingdings" pitchFamily="2" charset="2"/>
              </a:rPr>
              <a:t>AB+</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a:t>
            </a:r>
          </a:p>
          <a:p>
            <a:r>
              <a:rPr lang="en-US" sz="2000" dirty="0" smtClean="0">
                <a:latin typeface="Euclid" pitchFamily="18" charset="0"/>
                <a:sym typeface="Wingdings" pitchFamily="2" charset="2"/>
              </a:rPr>
              <a:t>AB+C–</a:t>
            </a:r>
          </a:p>
          <a:p>
            <a:endParaRPr lang="en-US" sz="2000" dirty="0" smtClean="0">
              <a:latin typeface="Euclid" pitchFamily="18" charset="0"/>
              <a:sym typeface="Wingdings" pitchFamily="2" charset="2"/>
            </a:endParaRP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a:t>
            </a:r>
          </a:p>
          <a:p>
            <a:r>
              <a:rPr lang="en-US" sz="2000" dirty="0" smtClean="0">
                <a:latin typeface="Euclid" pitchFamily="18" charset="0"/>
                <a:sym typeface="Wingdings" pitchFamily="2" charset="2"/>
              </a:rPr>
              <a:t>AB+CD–*</a:t>
            </a:r>
          </a:p>
          <a:p>
            <a:endParaRPr lang="en-US" sz="2000" dirty="0" smtClean="0">
              <a:latin typeface="Euclid" pitchFamily="18" charset="0"/>
              <a:sym typeface="Wingdings" pitchFamily="2" charset="2"/>
            </a:endParaRP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A$B*C–D+E/F/(G+H)</a:t>
            </a:r>
          </a:p>
          <a:p>
            <a:r>
              <a:rPr lang="en-US" sz="2000" dirty="0" smtClean="0">
                <a:latin typeface="Euclid" pitchFamily="18" charset="0"/>
                <a:sym typeface="Wingdings" pitchFamily="2" charset="2"/>
              </a:rPr>
              <a:t>AB$C*D– EF/GH+/+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28"/>
          <p:cNvSpPr>
            <a:spLocks noGrp="1"/>
          </p:cNvSpPr>
          <p:nvPr>
            <p:ph type="sldNum" sz="quarter" idx="12"/>
          </p:nvPr>
        </p:nvSpPr>
        <p:spPr/>
        <p:txBody>
          <a:bodyPr/>
          <a:lstStyle/>
          <a:p>
            <a:pPr>
              <a:defRPr/>
            </a:pPr>
            <a:fld id="{E3EAD3CE-0F6E-4D4F-81FA-75D6E2776705}" type="slidenum">
              <a:rPr lang="en-US" smtClean="0"/>
              <a:pPr>
                <a:defRPr/>
              </a:pPr>
              <a:t>2</a:t>
            </a:fld>
            <a:endParaRPr lang="en-US" dirty="0"/>
          </a:p>
        </p:txBody>
      </p:sp>
      <p:sp>
        <p:nvSpPr>
          <p:cNvPr id="25602" name="Rectangle 4"/>
          <p:cNvSpPr>
            <a:spLocks noGrp="1" noChangeArrowheads="1"/>
          </p:cNvSpPr>
          <p:nvPr>
            <p:ph type="title" idx="4294967295"/>
          </p:nvPr>
        </p:nvSpPr>
        <p:spPr>
          <a:xfrm>
            <a:off x="0" y="-357188"/>
            <a:ext cx="8229600" cy="1143001"/>
          </a:xfrm>
        </p:spPr>
        <p:txBody>
          <a:bodyPr/>
          <a:lstStyle/>
          <a:p>
            <a:pPr eaLnBrk="1" hangingPunct="1"/>
            <a:r>
              <a:rPr lang="en-US" sz="3200" dirty="0" smtClean="0"/>
              <a:t>The great importance of Stacks in OS</a:t>
            </a:r>
          </a:p>
        </p:txBody>
      </p:sp>
      <p:grpSp>
        <p:nvGrpSpPr>
          <p:cNvPr id="25603" name="Group 87"/>
          <p:cNvGrpSpPr>
            <a:grpSpLocks/>
          </p:cNvGrpSpPr>
          <p:nvPr/>
        </p:nvGrpSpPr>
        <p:grpSpPr bwMode="auto">
          <a:xfrm>
            <a:off x="95156" y="1142984"/>
            <a:ext cx="5834167" cy="2286017"/>
            <a:chOff x="107950" y="475068"/>
            <a:chExt cx="8640762" cy="3385732"/>
          </a:xfrm>
        </p:grpSpPr>
        <p:grpSp>
          <p:nvGrpSpPr>
            <p:cNvPr id="25640" name="Group 85"/>
            <p:cNvGrpSpPr>
              <a:grpSpLocks/>
            </p:cNvGrpSpPr>
            <p:nvPr/>
          </p:nvGrpSpPr>
          <p:grpSpPr bwMode="auto">
            <a:xfrm>
              <a:off x="107950" y="1773238"/>
              <a:ext cx="8640762" cy="1730375"/>
              <a:chOff x="107950" y="1773238"/>
              <a:chExt cx="8640763" cy="1730375"/>
            </a:xfrm>
          </p:grpSpPr>
          <p:grpSp>
            <p:nvGrpSpPr>
              <p:cNvPr id="25646" name="Group 22"/>
              <p:cNvGrpSpPr>
                <a:grpSpLocks/>
              </p:cNvGrpSpPr>
              <p:nvPr/>
            </p:nvGrpSpPr>
            <p:grpSpPr bwMode="auto">
              <a:xfrm>
                <a:off x="107950" y="3068638"/>
                <a:ext cx="8640763" cy="434975"/>
                <a:chOff x="317" y="1888"/>
                <a:chExt cx="5443" cy="274"/>
              </a:xfrm>
            </p:grpSpPr>
            <p:sp>
              <p:nvSpPr>
                <p:cNvPr id="25672" name="Rectangle 13"/>
                <p:cNvSpPr>
                  <a:spLocks noChangeArrowheads="1"/>
                </p:cNvSpPr>
                <p:nvPr/>
              </p:nvSpPr>
              <p:spPr bwMode="auto">
                <a:xfrm>
                  <a:off x="317"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3" name="Rectangle 10"/>
                <p:cNvSpPr>
                  <a:spLocks noChangeArrowheads="1"/>
                </p:cNvSpPr>
                <p:nvPr/>
              </p:nvSpPr>
              <p:spPr bwMode="auto">
                <a:xfrm>
                  <a:off x="680"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4" name="Rectangle 7"/>
                <p:cNvSpPr>
                  <a:spLocks noChangeArrowheads="1"/>
                </p:cNvSpPr>
                <p:nvPr/>
              </p:nvSpPr>
              <p:spPr bwMode="auto">
                <a:xfrm>
                  <a:off x="1043"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5" name="Rectangle 5"/>
                <p:cNvSpPr>
                  <a:spLocks noChangeArrowheads="1"/>
                </p:cNvSpPr>
                <p:nvPr/>
              </p:nvSpPr>
              <p:spPr bwMode="auto">
                <a:xfrm>
                  <a:off x="1406"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6" name="Rectangle 9"/>
                <p:cNvSpPr>
                  <a:spLocks noChangeArrowheads="1"/>
                </p:cNvSpPr>
                <p:nvPr/>
              </p:nvSpPr>
              <p:spPr bwMode="auto">
                <a:xfrm>
                  <a:off x="1769"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7" name="Rectangle 16"/>
                <p:cNvSpPr>
                  <a:spLocks noChangeArrowheads="1"/>
                </p:cNvSpPr>
                <p:nvPr/>
              </p:nvSpPr>
              <p:spPr bwMode="auto">
                <a:xfrm>
                  <a:off x="2132"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8" name="Rectangle 17"/>
                <p:cNvSpPr>
                  <a:spLocks noChangeArrowheads="1"/>
                </p:cNvSpPr>
                <p:nvPr/>
              </p:nvSpPr>
              <p:spPr bwMode="auto">
                <a:xfrm>
                  <a:off x="2494"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9" name="Rectangle 18"/>
                <p:cNvSpPr>
                  <a:spLocks noChangeArrowheads="1"/>
                </p:cNvSpPr>
                <p:nvPr/>
              </p:nvSpPr>
              <p:spPr bwMode="auto">
                <a:xfrm>
                  <a:off x="2857"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0" name="Rectangle 19"/>
                <p:cNvSpPr>
                  <a:spLocks noChangeArrowheads="1"/>
                </p:cNvSpPr>
                <p:nvPr/>
              </p:nvSpPr>
              <p:spPr bwMode="auto">
                <a:xfrm>
                  <a:off x="3220"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1" name="Rectangle 20"/>
                <p:cNvSpPr>
                  <a:spLocks noChangeArrowheads="1"/>
                </p:cNvSpPr>
                <p:nvPr/>
              </p:nvSpPr>
              <p:spPr bwMode="auto">
                <a:xfrm>
                  <a:off x="3583"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2" name="Rectangle 21"/>
                <p:cNvSpPr>
                  <a:spLocks noChangeArrowheads="1"/>
                </p:cNvSpPr>
                <p:nvPr/>
              </p:nvSpPr>
              <p:spPr bwMode="auto">
                <a:xfrm>
                  <a:off x="3946"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3" name="Rectangle 15"/>
                <p:cNvSpPr>
                  <a:spLocks noChangeArrowheads="1"/>
                </p:cNvSpPr>
                <p:nvPr/>
              </p:nvSpPr>
              <p:spPr bwMode="auto">
                <a:xfrm>
                  <a:off x="4309" y="1890"/>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M</a:t>
                  </a:r>
                </a:p>
              </p:txBody>
            </p:sp>
            <p:sp>
              <p:nvSpPr>
                <p:cNvPr id="25684" name="Rectangle 14"/>
                <p:cNvSpPr>
                  <a:spLocks noChangeArrowheads="1"/>
                </p:cNvSpPr>
                <p:nvPr/>
              </p:nvSpPr>
              <p:spPr bwMode="auto">
                <a:xfrm>
                  <a:off x="4672"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5" name="Rectangle 8"/>
                <p:cNvSpPr>
                  <a:spLocks noChangeArrowheads="1"/>
                </p:cNvSpPr>
                <p:nvPr/>
              </p:nvSpPr>
              <p:spPr bwMode="auto">
                <a:xfrm>
                  <a:off x="5035"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6" name="Rectangle 12"/>
                <p:cNvSpPr>
                  <a:spLocks noChangeArrowheads="1"/>
                </p:cNvSpPr>
                <p:nvPr/>
              </p:nvSpPr>
              <p:spPr bwMode="auto">
                <a:xfrm>
                  <a:off x="5397"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grpSp>
          <p:grpSp>
            <p:nvGrpSpPr>
              <p:cNvPr id="25647" name="Group 44"/>
              <p:cNvGrpSpPr>
                <a:grpSpLocks/>
              </p:cNvGrpSpPr>
              <p:nvPr/>
            </p:nvGrpSpPr>
            <p:grpSpPr bwMode="auto">
              <a:xfrm>
                <a:off x="684213" y="2636838"/>
                <a:ext cx="4032250" cy="431800"/>
                <a:chOff x="431" y="1661"/>
                <a:chExt cx="2540" cy="272"/>
              </a:xfrm>
            </p:grpSpPr>
            <p:sp>
              <p:nvSpPr>
                <p:cNvPr id="25665" name="Rectangle 6"/>
                <p:cNvSpPr>
                  <a:spLocks noChangeArrowheads="1"/>
                </p:cNvSpPr>
                <p:nvPr/>
              </p:nvSpPr>
              <p:spPr bwMode="auto">
                <a:xfrm>
                  <a:off x="431"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66" name="Rectangle 23"/>
                <p:cNvSpPr>
                  <a:spLocks noChangeArrowheads="1"/>
                </p:cNvSpPr>
                <p:nvPr/>
              </p:nvSpPr>
              <p:spPr bwMode="auto">
                <a:xfrm>
                  <a:off x="793"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A</a:t>
                  </a:r>
                </a:p>
              </p:txBody>
            </p:sp>
            <p:sp>
              <p:nvSpPr>
                <p:cNvPr id="25667" name="Rectangle 24"/>
                <p:cNvSpPr>
                  <a:spLocks noChangeArrowheads="1"/>
                </p:cNvSpPr>
                <p:nvPr/>
              </p:nvSpPr>
              <p:spPr bwMode="auto">
                <a:xfrm>
                  <a:off x="1156"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68" name="Rectangle 27"/>
                <p:cNvSpPr>
                  <a:spLocks noChangeArrowheads="1"/>
                </p:cNvSpPr>
                <p:nvPr/>
              </p:nvSpPr>
              <p:spPr bwMode="auto">
                <a:xfrm>
                  <a:off x="1519"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69" name="Rectangle 28"/>
                <p:cNvSpPr>
                  <a:spLocks noChangeArrowheads="1"/>
                </p:cNvSpPr>
                <p:nvPr/>
              </p:nvSpPr>
              <p:spPr bwMode="auto">
                <a:xfrm>
                  <a:off x="1882"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70" name="Rectangle 26"/>
                <p:cNvSpPr>
                  <a:spLocks noChangeArrowheads="1"/>
                </p:cNvSpPr>
                <p:nvPr/>
              </p:nvSpPr>
              <p:spPr bwMode="auto">
                <a:xfrm>
                  <a:off x="2245"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71" name="Rectangle 25"/>
                <p:cNvSpPr>
                  <a:spLocks noChangeArrowheads="1"/>
                </p:cNvSpPr>
                <p:nvPr/>
              </p:nvSpPr>
              <p:spPr bwMode="auto">
                <a:xfrm>
                  <a:off x="2608"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grpSp>
          <p:grpSp>
            <p:nvGrpSpPr>
              <p:cNvPr id="25648" name="Group 46"/>
              <p:cNvGrpSpPr>
                <a:grpSpLocks/>
              </p:cNvGrpSpPr>
              <p:nvPr/>
            </p:nvGrpSpPr>
            <p:grpSpPr bwMode="auto">
              <a:xfrm>
                <a:off x="5292725" y="2636838"/>
                <a:ext cx="2879725" cy="431800"/>
                <a:chOff x="3334" y="1661"/>
                <a:chExt cx="1814" cy="272"/>
              </a:xfrm>
            </p:grpSpPr>
            <p:sp>
              <p:nvSpPr>
                <p:cNvPr id="25660" name="Rectangle 31"/>
                <p:cNvSpPr>
                  <a:spLocks noChangeArrowheads="1"/>
                </p:cNvSpPr>
                <p:nvPr/>
              </p:nvSpPr>
              <p:spPr bwMode="auto">
                <a:xfrm>
                  <a:off x="3334"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61" name="Rectangle 32"/>
                <p:cNvSpPr>
                  <a:spLocks noChangeArrowheads="1"/>
                </p:cNvSpPr>
                <p:nvPr/>
              </p:nvSpPr>
              <p:spPr bwMode="auto">
                <a:xfrm>
                  <a:off x="3696"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62" name="Rectangle 33"/>
                <p:cNvSpPr>
                  <a:spLocks noChangeArrowheads="1"/>
                </p:cNvSpPr>
                <p:nvPr/>
              </p:nvSpPr>
              <p:spPr bwMode="auto">
                <a:xfrm>
                  <a:off x="4059"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D</a:t>
                  </a:r>
                </a:p>
              </p:txBody>
            </p:sp>
            <p:sp>
              <p:nvSpPr>
                <p:cNvPr id="25663" name="Rectangle 34"/>
                <p:cNvSpPr>
                  <a:spLocks noChangeArrowheads="1"/>
                </p:cNvSpPr>
                <p:nvPr/>
              </p:nvSpPr>
              <p:spPr bwMode="auto">
                <a:xfrm>
                  <a:off x="4422"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64" name="Rectangle 35"/>
                <p:cNvSpPr>
                  <a:spLocks noChangeArrowheads="1"/>
                </p:cNvSpPr>
                <p:nvPr/>
              </p:nvSpPr>
              <p:spPr bwMode="auto">
                <a:xfrm>
                  <a:off x="4785"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25649" name="Group 47"/>
              <p:cNvGrpSpPr>
                <a:grpSpLocks/>
              </p:cNvGrpSpPr>
              <p:nvPr/>
            </p:nvGrpSpPr>
            <p:grpSpPr bwMode="auto">
              <a:xfrm>
                <a:off x="5868988" y="2205038"/>
                <a:ext cx="1727200" cy="431800"/>
                <a:chOff x="3697" y="1389"/>
                <a:chExt cx="1088" cy="272"/>
              </a:xfrm>
            </p:grpSpPr>
            <p:sp>
              <p:nvSpPr>
                <p:cNvPr id="25657" name="Rectangle 36"/>
                <p:cNvSpPr>
                  <a:spLocks noChangeArrowheads="1"/>
                </p:cNvSpPr>
                <p:nvPr/>
              </p:nvSpPr>
              <p:spPr bwMode="auto">
                <a:xfrm>
                  <a:off x="3697"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58" name="Rectangle 37"/>
                <p:cNvSpPr>
                  <a:spLocks noChangeArrowheads="1"/>
                </p:cNvSpPr>
                <p:nvPr/>
              </p:nvSpPr>
              <p:spPr bwMode="auto">
                <a:xfrm>
                  <a:off x="4059"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59" name="Rectangle 38"/>
                <p:cNvSpPr>
                  <a:spLocks noChangeArrowheads="1"/>
                </p:cNvSpPr>
                <p:nvPr/>
              </p:nvSpPr>
              <p:spPr bwMode="auto">
                <a:xfrm>
                  <a:off x="4422"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25650" name="Group 45"/>
              <p:cNvGrpSpPr>
                <a:grpSpLocks/>
              </p:cNvGrpSpPr>
              <p:nvPr/>
            </p:nvGrpSpPr>
            <p:grpSpPr bwMode="auto">
              <a:xfrm>
                <a:off x="2413000" y="2205038"/>
                <a:ext cx="1727200" cy="431800"/>
                <a:chOff x="1520" y="1389"/>
                <a:chExt cx="1088" cy="272"/>
              </a:xfrm>
            </p:grpSpPr>
            <p:sp>
              <p:nvSpPr>
                <p:cNvPr id="25654" name="Rectangle 39"/>
                <p:cNvSpPr>
                  <a:spLocks noChangeArrowheads="1"/>
                </p:cNvSpPr>
                <p:nvPr/>
              </p:nvSpPr>
              <p:spPr bwMode="auto">
                <a:xfrm>
                  <a:off x="1520"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C</a:t>
                  </a:r>
                </a:p>
              </p:txBody>
            </p:sp>
            <p:sp>
              <p:nvSpPr>
                <p:cNvPr id="25655" name="Rectangle 40"/>
                <p:cNvSpPr>
                  <a:spLocks noChangeArrowheads="1"/>
                </p:cNvSpPr>
                <p:nvPr/>
              </p:nvSpPr>
              <p:spPr bwMode="auto">
                <a:xfrm>
                  <a:off x="1882"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C</a:t>
                  </a:r>
                </a:p>
              </p:txBody>
            </p:sp>
            <p:sp>
              <p:nvSpPr>
                <p:cNvPr id="25656" name="Rectangle 41"/>
                <p:cNvSpPr>
                  <a:spLocks noChangeArrowheads="1"/>
                </p:cNvSpPr>
                <p:nvPr/>
              </p:nvSpPr>
              <p:spPr bwMode="auto">
                <a:xfrm>
                  <a:off x="2245"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C</a:t>
                  </a:r>
                </a:p>
              </p:txBody>
            </p:sp>
          </p:grpSp>
          <p:sp>
            <p:nvSpPr>
              <p:cNvPr id="25651" name="Rectangle 42"/>
              <p:cNvSpPr>
                <a:spLocks noChangeArrowheads="1"/>
              </p:cNvSpPr>
              <p:nvPr/>
            </p:nvSpPr>
            <p:spPr bwMode="auto">
              <a:xfrm>
                <a:off x="1258888" y="2205038"/>
                <a:ext cx="576263"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B</a:t>
                </a:r>
              </a:p>
            </p:txBody>
          </p:sp>
          <p:sp>
            <p:nvSpPr>
              <p:cNvPr id="25652" name="Rectangle 43"/>
              <p:cNvSpPr>
                <a:spLocks noChangeArrowheads="1"/>
              </p:cNvSpPr>
              <p:nvPr/>
            </p:nvSpPr>
            <p:spPr bwMode="auto">
              <a:xfrm>
                <a:off x="2987675" y="1773238"/>
                <a:ext cx="576263"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53" name="Rectangle 11"/>
              <p:cNvSpPr>
                <a:spLocks noChangeArrowheads="1"/>
              </p:cNvSpPr>
              <p:nvPr/>
            </p:nvSpPr>
            <p:spPr bwMode="auto">
              <a:xfrm>
                <a:off x="6443663" y="1773238"/>
                <a:ext cx="576263"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25641" name="Group 86"/>
            <p:cNvGrpSpPr>
              <a:grpSpLocks/>
            </p:cNvGrpSpPr>
            <p:nvPr/>
          </p:nvGrpSpPr>
          <p:grpSpPr bwMode="auto">
            <a:xfrm>
              <a:off x="2717877" y="475068"/>
              <a:ext cx="3914752" cy="3385732"/>
              <a:chOff x="2717877" y="475068"/>
              <a:chExt cx="3914752" cy="3385732"/>
            </a:xfrm>
          </p:grpSpPr>
          <p:sp>
            <p:nvSpPr>
              <p:cNvPr id="25642" name="Line 49"/>
              <p:cNvSpPr>
                <a:spLocks noChangeShapeType="1"/>
              </p:cNvSpPr>
              <p:nvPr/>
            </p:nvSpPr>
            <p:spPr bwMode="auto">
              <a:xfrm>
                <a:off x="5078297" y="3757221"/>
                <a:ext cx="792164" cy="0"/>
              </a:xfrm>
              <a:prstGeom prst="line">
                <a:avLst/>
              </a:prstGeom>
              <a:noFill/>
              <a:ln w="9525">
                <a:solidFill>
                  <a:schemeClr val="tx1"/>
                </a:solidFill>
                <a:round/>
                <a:headEnd/>
                <a:tailEnd type="triangle" w="med" len="med"/>
              </a:ln>
            </p:spPr>
            <p:txBody>
              <a:bodyPr/>
              <a:lstStyle/>
              <a:p>
                <a:endParaRPr lang="en-US"/>
              </a:p>
            </p:txBody>
          </p:sp>
          <p:sp>
            <p:nvSpPr>
              <p:cNvPr id="25643" name="Line 50"/>
              <p:cNvSpPr>
                <a:spLocks noChangeShapeType="1"/>
              </p:cNvSpPr>
              <p:nvPr/>
            </p:nvSpPr>
            <p:spPr bwMode="auto">
              <a:xfrm flipV="1">
                <a:off x="6632629" y="580872"/>
                <a:ext cx="0" cy="835113"/>
              </a:xfrm>
              <a:prstGeom prst="line">
                <a:avLst/>
              </a:prstGeom>
              <a:noFill/>
              <a:ln w="9525">
                <a:solidFill>
                  <a:schemeClr val="tx1"/>
                </a:solidFill>
                <a:round/>
                <a:headEnd/>
                <a:tailEnd type="triangle" w="med" len="med"/>
              </a:ln>
            </p:spPr>
            <p:txBody>
              <a:bodyPr/>
              <a:lstStyle/>
              <a:p>
                <a:endParaRPr lang="en-US"/>
              </a:p>
            </p:txBody>
          </p:sp>
          <p:sp>
            <p:nvSpPr>
              <p:cNvPr id="25644" name="Text Box 51"/>
              <p:cNvSpPr txBox="1">
                <a:spLocks noChangeArrowheads="1"/>
              </p:cNvSpPr>
              <p:nvPr/>
            </p:nvSpPr>
            <p:spPr bwMode="auto">
              <a:xfrm>
                <a:off x="4095750" y="3494088"/>
                <a:ext cx="692150" cy="366712"/>
              </a:xfrm>
              <a:prstGeom prst="rect">
                <a:avLst/>
              </a:prstGeom>
              <a:noFill/>
              <a:ln w="9525">
                <a:noFill/>
                <a:miter lim="800000"/>
                <a:headEnd/>
                <a:tailEnd/>
              </a:ln>
            </p:spPr>
            <p:txBody>
              <a:bodyPr wrap="none">
                <a:spAutoFit/>
              </a:bodyPr>
              <a:lstStyle/>
              <a:p>
                <a:r>
                  <a:rPr lang="en-US"/>
                  <a:t>Time</a:t>
                </a:r>
              </a:p>
            </p:txBody>
          </p:sp>
          <p:sp>
            <p:nvSpPr>
              <p:cNvPr id="25645" name="Text Box 52"/>
              <p:cNvSpPr txBox="1">
                <a:spLocks noChangeArrowheads="1"/>
              </p:cNvSpPr>
              <p:nvPr/>
            </p:nvSpPr>
            <p:spPr bwMode="auto">
              <a:xfrm>
                <a:off x="2717877" y="475068"/>
                <a:ext cx="3914752" cy="1094007"/>
              </a:xfrm>
              <a:prstGeom prst="rect">
                <a:avLst/>
              </a:prstGeom>
              <a:noFill/>
              <a:ln w="9525">
                <a:noFill/>
                <a:miter lim="800000"/>
                <a:headEnd/>
                <a:tailEnd/>
              </a:ln>
            </p:spPr>
            <p:txBody>
              <a:bodyPr wrap="square">
                <a:spAutoFit/>
              </a:bodyPr>
              <a:lstStyle/>
              <a:p>
                <a:r>
                  <a:rPr lang="en-US" sz="1400" dirty="0" smtClean="0"/>
                  <a:t>Stack space: The </a:t>
                </a:r>
                <a:r>
                  <a:rPr lang="en-US" sz="1400" dirty="0" err="1" smtClean="0"/>
                  <a:t>StackEntry</a:t>
                </a:r>
                <a:r>
                  <a:rPr lang="en-US" sz="1400" dirty="0" smtClean="0"/>
                  <a:t> is a </a:t>
                </a:r>
                <a:r>
                  <a:rPr lang="en-US" sz="1400" dirty="0" err="1" smtClean="0"/>
                  <a:t>struct</a:t>
                </a:r>
                <a:r>
                  <a:rPr lang="en-US" sz="1400" dirty="0" smtClean="0"/>
                  <a:t> of </a:t>
                </a:r>
                <a:r>
                  <a:rPr lang="en-US" sz="1400" dirty="0" err="1" smtClean="0">
                    <a:solidFill>
                      <a:srgbClr val="FF0000"/>
                    </a:solidFill>
                  </a:rPr>
                  <a:t>variabiles</a:t>
                </a:r>
                <a:r>
                  <a:rPr lang="en-US" sz="1400" dirty="0" smtClean="0"/>
                  <a:t> and </a:t>
                </a:r>
                <a:r>
                  <a:rPr lang="en-US" sz="1400" dirty="0" smtClean="0">
                    <a:solidFill>
                      <a:srgbClr val="FF0000"/>
                    </a:solidFill>
                  </a:rPr>
                  <a:t>return address </a:t>
                </a:r>
                <a:r>
                  <a:rPr lang="en-US" sz="1400" dirty="0" smtClean="0"/>
                  <a:t>of each function</a:t>
                </a:r>
                <a:endParaRPr lang="en-US" sz="1400" dirty="0"/>
              </a:p>
            </p:txBody>
          </p:sp>
        </p:grpSp>
      </p:grpSp>
      <p:grpSp>
        <p:nvGrpSpPr>
          <p:cNvPr id="25605" name="Group 103"/>
          <p:cNvGrpSpPr>
            <a:grpSpLocks/>
          </p:cNvGrpSpPr>
          <p:nvPr/>
        </p:nvGrpSpPr>
        <p:grpSpPr bwMode="auto">
          <a:xfrm>
            <a:off x="6072198" y="571480"/>
            <a:ext cx="3071834" cy="3025775"/>
            <a:chOff x="1655" y="2341"/>
            <a:chExt cx="2307" cy="1906"/>
          </a:xfrm>
        </p:grpSpPr>
        <p:grpSp>
          <p:nvGrpSpPr>
            <p:cNvPr id="25606" name="Group 94"/>
            <p:cNvGrpSpPr>
              <a:grpSpLocks/>
            </p:cNvGrpSpPr>
            <p:nvPr/>
          </p:nvGrpSpPr>
          <p:grpSpPr bwMode="auto">
            <a:xfrm>
              <a:off x="1777" y="2662"/>
              <a:ext cx="1859" cy="1361"/>
              <a:chOff x="1747" y="2704"/>
              <a:chExt cx="1859" cy="1361"/>
            </a:xfrm>
          </p:grpSpPr>
          <p:grpSp>
            <p:nvGrpSpPr>
              <p:cNvPr id="25624" name="Group 93"/>
              <p:cNvGrpSpPr>
                <a:grpSpLocks/>
              </p:cNvGrpSpPr>
              <p:nvPr/>
            </p:nvGrpSpPr>
            <p:grpSpPr bwMode="auto">
              <a:xfrm>
                <a:off x="1747" y="2704"/>
                <a:ext cx="1859" cy="1361"/>
                <a:chOff x="1747" y="2704"/>
                <a:chExt cx="1859" cy="1361"/>
              </a:xfrm>
            </p:grpSpPr>
            <p:sp>
              <p:nvSpPr>
                <p:cNvPr id="25632" name="Oval 53"/>
                <p:cNvSpPr>
                  <a:spLocks noChangeArrowheads="1"/>
                </p:cNvSpPr>
                <p:nvPr/>
              </p:nvSpPr>
              <p:spPr bwMode="auto">
                <a:xfrm>
                  <a:off x="2744" y="2704"/>
                  <a:ext cx="317" cy="272"/>
                </a:xfrm>
                <a:prstGeom prst="ellipse">
                  <a:avLst/>
                </a:prstGeom>
                <a:noFill/>
                <a:ln w="9525">
                  <a:solidFill>
                    <a:schemeClr val="tx1"/>
                  </a:solidFill>
                  <a:round/>
                  <a:headEnd/>
                  <a:tailEnd/>
                </a:ln>
              </p:spPr>
              <p:txBody>
                <a:bodyPr wrap="none" anchor="ctr"/>
                <a:lstStyle/>
                <a:p>
                  <a:pPr algn="ctr"/>
                  <a:r>
                    <a:rPr lang="en-US"/>
                    <a:t>M</a:t>
                  </a:r>
                </a:p>
              </p:txBody>
            </p:sp>
            <p:sp>
              <p:nvSpPr>
                <p:cNvPr id="25633" name="Oval 55"/>
                <p:cNvSpPr>
                  <a:spLocks noChangeArrowheads="1"/>
                </p:cNvSpPr>
                <p:nvPr/>
              </p:nvSpPr>
              <p:spPr bwMode="auto">
                <a:xfrm>
                  <a:off x="2200" y="2977"/>
                  <a:ext cx="317" cy="272"/>
                </a:xfrm>
                <a:prstGeom prst="ellipse">
                  <a:avLst/>
                </a:prstGeom>
                <a:noFill/>
                <a:ln w="9525">
                  <a:solidFill>
                    <a:schemeClr val="tx1"/>
                  </a:solidFill>
                  <a:round/>
                  <a:headEnd/>
                  <a:tailEnd/>
                </a:ln>
              </p:spPr>
              <p:txBody>
                <a:bodyPr wrap="none" anchor="ctr"/>
                <a:lstStyle/>
                <a:p>
                  <a:pPr algn="ctr"/>
                  <a:r>
                    <a:rPr lang="en-US"/>
                    <a:t>A</a:t>
                  </a:r>
                </a:p>
              </p:txBody>
            </p:sp>
            <p:sp>
              <p:nvSpPr>
                <p:cNvPr id="25634" name="Oval 56"/>
                <p:cNvSpPr>
                  <a:spLocks noChangeArrowheads="1"/>
                </p:cNvSpPr>
                <p:nvPr/>
              </p:nvSpPr>
              <p:spPr bwMode="auto">
                <a:xfrm>
                  <a:off x="1747" y="3340"/>
                  <a:ext cx="317" cy="272"/>
                </a:xfrm>
                <a:prstGeom prst="ellipse">
                  <a:avLst/>
                </a:prstGeom>
                <a:noFill/>
                <a:ln w="9525">
                  <a:solidFill>
                    <a:schemeClr val="tx1"/>
                  </a:solidFill>
                  <a:round/>
                  <a:headEnd/>
                  <a:tailEnd/>
                </a:ln>
              </p:spPr>
              <p:txBody>
                <a:bodyPr wrap="none" anchor="ctr"/>
                <a:lstStyle/>
                <a:p>
                  <a:pPr algn="ctr"/>
                  <a:r>
                    <a:rPr lang="en-US"/>
                    <a:t>B</a:t>
                  </a:r>
                </a:p>
              </p:txBody>
            </p:sp>
            <p:sp>
              <p:nvSpPr>
                <p:cNvPr id="25635" name="Oval 57"/>
                <p:cNvSpPr>
                  <a:spLocks noChangeArrowheads="1"/>
                </p:cNvSpPr>
                <p:nvPr/>
              </p:nvSpPr>
              <p:spPr bwMode="auto">
                <a:xfrm>
                  <a:off x="2562" y="3340"/>
                  <a:ext cx="317" cy="272"/>
                </a:xfrm>
                <a:prstGeom prst="ellipse">
                  <a:avLst/>
                </a:prstGeom>
                <a:noFill/>
                <a:ln w="9525">
                  <a:solidFill>
                    <a:schemeClr val="tx1"/>
                  </a:solidFill>
                  <a:round/>
                  <a:headEnd/>
                  <a:tailEnd/>
                </a:ln>
              </p:spPr>
              <p:txBody>
                <a:bodyPr wrap="none" anchor="ctr"/>
                <a:lstStyle/>
                <a:p>
                  <a:pPr algn="ctr"/>
                  <a:r>
                    <a:rPr lang="en-US"/>
                    <a:t>C</a:t>
                  </a:r>
                </a:p>
              </p:txBody>
            </p:sp>
            <p:sp>
              <p:nvSpPr>
                <p:cNvPr id="25636" name="Oval 58"/>
                <p:cNvSpPr>
                  <a:spLocks noChangeArrowheads="1"/>
                </p:cNvSpPr>
                <p:nvPr/>
              </p:nvSpPr>
              <p:spPr bwMode="auto">
                <a:xfrm>
                  <a:off x="3289" y="2976"/>
                  <a:ext cx="317" cy="272"/>
                </a:xfrm>
                <a:prstGeom prst="ellipse">
                  <a:avLst/>
                </a:prstGeom>
                <a:noFill/>
                <a:ln w="9525">
                  <a:solidFill>
                    <a:schemeClr val="tx1"/>
                  </a:solidFill>
                  <a:round/>
                  <a:headEnd/>
                  <a:tailEnd/>
                </a:ln>
              </p:spPr>
              <p:txBody>
                <a:bodyPr wrap="none" anchor="ctr"/>
                <a:lstStyle/>
                <a:p>
                  <a:pPr algn="ctr"/>
                  <a:r>
                    <a:rPr lang="en-US"/>
                    <a:t>D</a:t>
                  </a:r>
                </a:p>
              </p:txBody>
            </p:sp>
            <p:sp>
              <p:nvSpPr>
                <p:cNvPr id="25637" name="Oval 59"/>
                <p:cNvSpPr>
                  <a:spLocks noChangeArrowheads="1"/>
                </p:cNvSpPr>
                <p:nvPr/>
              </p:nvSpPr>
              <p:spPr bwMode="auto">
                <a:xfrm>
                  <a:off x="3288" y="3340"/>
                  <a:ext cx="317" cy="272"/>
                </a:xfrm>
                <a:prstGeom prst="ellipse">
                  <a:avLst/>
                </a:prstGeom>
                <a:noFill/>
                <a:ln w="9525">
                  <a:solidFill>
                    <a:schemeClr val="tx1"/>
                  </a:solidFill>
                  <a:round/>
                  <a:headEnd/>
                  <a:tailEnd/>
                </a:ln>
              </p:spPr>
              <p:txBody>
                <a:bodyPr wrap="none" anchor="ctr"/>
                <a:lstStyle/>
                <a:p>
                  <a:pPr algn="ctr"/>
                  <a:r>
                    <a:rPr lang="en-US" dirty="0"/>
                    <a:t>D</a:t>
                  </a:r>
                </a:p>
              </p:txBody>
            </p:sp>
            <p:sp>
              <p:nvSpPr>
                <p:cNvPr id="25638" name="Oval 60"/>
                <p:cNvSpPr>
                  <a:spLocks noChangeArrowheads="1"/>
                </p:cNvSpPr>
                <p:nvPr/>
              </p:nvSpPr>
              <p:spPr bwMode="auto">
                <a:xfrm>
                  <a:off x="3288" y="3793"/>
                  <a:ext cx="317" cy="272"/>
                </a:xfrm>
                <a:prstGeom prst="ellipse">
                  <a:avLst/>
                </a:prstGeom>
                <a:noFill/>
                <a:ln w="9525">
                  <a:solidFill>
                    <a:schemeClr val="tx1"/>
                  </a:solidFill>
                  <a:round/>
                  <a:headEnd/>
                  <a:tailEnd/>
                </a:ln>
              </p:spPr>
              <p:txBody>
                <a:bodyPr wrap="none" anchor="ctr"/>
                <a:lstStyle/>
                <a:p>
                  <a:pPr algn="ctr"/>
                  <a:r>
                    <a:rPr lang="en-US"/>
                    <a:t>D</a:t>
                  </a:r>
                </a:p>
              </p:txBody>
            </p:sp>
            <p:sp>
              <p:nvSpPr>
                <p:cNvPr id="25639" name="Oval 61"/>
                <p:cNvSpPr>
                  <a:spLocks noChangeArrowheads="1"/>
                </p:cNvSpPr>
                <p:nvPr/>
              </p:nvSpPr>
              <p:spPr bwMode="auto">
                <a:xfrm>
                  <a:off x="2562" y="3793"/>
                  <a:ext cx="317" cy="272"/>
                </a:xfrm>
                <a:prstGeom prst="ellipse">
                  <a:avLst/>
                </a:prstGeom>
                <a:noFill/>
                <a:ln w="9525">
                  <a:solidFill>
                    <a:schemeClr val="tx1"/>
                  </a:solidFill>
                  <a:round/>
                  <a:headEnd/>
                  <a:tailEnd/>
                </a:ln>
              </p:spPr>
              <p:txBody>
                <a:bodyPr wrap="none" anchor="ctr"/>
                <a:lstStyle/>
                <a:p>
                  <a:pPr algn="ctr"/>
                  <a:r>
                    <a:rPr lang="en-US"/>
                    <a:t>D</a:t>
                  </a:r>
                </a:p>
              </p:txBody>
            </p:sp>
          </p:grpSp>
          <p:sp>
            <p:nvSpPr>
              <p:cNvPr id="25625" name="Line 62"/>
              <p:cNvSpPr>
                <a:spLocks noChangeShapeType="1"/>
              </p:cNvSpPr>
              <p:nvPr/>
            </p:nvSpPr>
            <p:spPr bwMode="auto">
              <a:xfrm flipH="1">
                <a:off x="2472" y="2840"/>
                <a:ext cx="272" cy="182"/>
              </a:xfrm>
              <a:prstGeom prst="line">
                <a:avLst/>
              </a:prstGeom>
              <a:noFill/>
              <a:ln w="19050">
                <a:solidFill>
                  <a:schemeClr val="tx1"/>
                </a:solidFill>
                <a:round/>
                <a:headEnd/>
                <a:tailEnd/>
              </a:ln>
            </p:spPr>
            <p:txBody>
              <a:bodyPr/>
              <a:lstStyle/>
              <a:p>
                <a:endParaRPr lang="en-US"/>
              </a:p>
            </p:txBody>
          </p:sp>
          <p:sp>
            <p:nvSpPr>
              <p:cNvPr id="25626" name="Line 63"/>
              <p:cNvSpPr>
                <a:spLocks noChangeShapeType="1"/>
              </p:cNvSpPr>
              <p:nvPr/>
            </p:nvSpPr>
            <p:spPr bwMode="auto">
              <a:xfrm flipH="1">
                <a:off x="1973" y="3158"/>
                <a:ext cx="227" cy="181"/>
              </a:xfrm>
              <a:prstGeom prst="line">
                <a:avLst/>
              </a:prstGeom>
              <a:noFill/>
              <a:ln w="19050">
                <a:solidFill>
                  <a:schemeClr val="tx1"/>
                </a:solidFill>
                <a:round/>
                <a:headEnd/>
                <a:tailEnd/>
              </a:ln>
            </p:spPr>
            <p:txBody>
              <a:bodyPr/>
              <a:lstStyle/>
              <a:p>
                <a:endParaRPr lang="en-US"/>
              </a:p>
            </p:txBody>
          </p:sp>
          <p:sp>
            <p:nvSpPr>
              <p:cNvPr id="25627" name="Line 64"/>
              <p:cNvSpPr>
                <a:spLocks noChangeShapeType="1"/>
              </p:cNvSpPr>
              <p:nvPr/>
            </p:nvSpPr>
            <p:spPr bwMode="auto">
              <a:xfrm>
                <a:off x="3061" y="2840"/>
                <a:ext cx="273" cy="182"/>
              </a:xfrm>
              <a:prstGeom prst="line">
                <a:avLst/>
              </a:prstGeom>
              <a:noFill/>
              <a:ln w="19050">
                <a:solidFill>
                  <a:schemeClr val="tx1"/>
                </a:solidFill>
                <a:round/>
                <a:headEnd/>
                <a:tailEnd/>
              </a:ln>
            </p:spPr>
            <p:txBody>
              <a:bodyPr/>
              <a:lstStyle/>
              <a:p>
                <a:endParaRPr lang="en-US"/>
              </a:p>
            </p:txBody>
          </p:sp>
          <p:sp>
            <p:nvSpPr>
              <p:cNvPr id="25628" name="Line 65"/>
              <p:cNvSpPr>
                <a:spLocks noChangeShapeType="1"/>
              </p:cNvSpPr>
              <p:nvPr/>
            </p:nvSpPr>
            <p:spPr bwMode="auto">
              <a:xfrm flipH="1" flipV="1">
                <a:off x="2517" y="3158"/>
                <a:ext cx="182" cy="181"/>
              </a:xfrm>
              <a:prstGeom prst="line">
                <a:avLst/>
              </a:prstGeom>
              <a:noFill/>
              <a:ln w="19050">
                <a:solidFill>
                  <a:schemeClr val="tx1"/>
                </a:solidFill>
                <a:round/>
                <a:headEnd/>
                <a:tailEnd/>
              </a:ln>
            </p:spPr>
            <p:txBody>
              <a:bodyPr/>
              <a:lstStyle/>
              <a:p>
                <a:endParaRPr lang="en-US"/>
              </a:p>
            </p:txBody>
          </p:sp>
          <p:sp>
            <p:nvSpPr>
              <p:cNvPr id="25629" name="Line 67"/>
              <p:cNvSpPr>
                <a:spLocks noChangeShapeType="1"/>
              </p:cNvSpPr>
              <p:nvPr/>
            </p:nvSpPr>
            <p:spPr bwMode="auto">
              <a:xfrm>
                <a:off x="2699" y="3612"/>
                <a:ext cx="0" cy="181"/>
              </a:xfrm>
              <a:prstGeom prst="line">
                <a:avLst/>
              </a:prstGeom>
              <a:noFill/>
              <a:ln w="19050">
                <a:solidFill>
                  <a:schemeClr val="tx1"/>
                </a:solidFill>
                <a:round/>
                <a:headEnd/>
                <a:tailEnd/>
              </a:ln>
            </p:spPr>
            <p:txBody>
              <a:bodyPr/>
              <a:lstStyle/>
              <a:p>
                <a:endParaRPr lang="en-US"/>
              </a:p>
            </p:txBody>
          </p:sp>
          <p:sp>
            <p:nvSpPr>
              <p:cNvPr id="25630" name="Line 68"/>
              <p:cNvSpPr>
                <a:spLocks noChangeShapeType="1"/>
              </p:cNvSpPr>
              <p:nvPr/>
            </p:nvSpPr>
            <p:spPr bwMode="auto">
              <a:xfrm>
                <a:off x="3470" y="3612"/>
                <a:ext cx="0" cy="181"/>
              </a:xfrm>
              <a:prstGeom prst="line">
                <a:avLst/>
              </a:prstGeom>
              <a:noFill/>
              <a:ln w="19050">
                <a:solidFill>
                  <a:schemeClr val="tx1"/>
                </a:solidFill>
                <a:round/>
                <a:headEnd/>
                <a:tailEnd/>
              </a:ln>
            </p:spPr>
            <p:txBody>
              <a:bodyPr/>
              <a:lstStyle/>
              <a:p>
                <a:endParaRPr lang="en-US"/>
              </a:p>
            </p:txBody>
          </p:sp>
          <p:sp>
            <p:nvSpPr>
              <p:cNvPr id="25631" name="Line 69"/>
              <p:cNvSpPr>
                <a:spLocks noChangeShapeType="1"/>
              </p:cNvSpPr>
              <p:nvPr/>
            </p:nvSpPr>
            <p:spPr bwMode="auto">
              <a:xfrm>
                <a:off x="3470" y="3249"/>
                <a:ext cx="0" cy="136"/>
              </a:xfrm>
              <a:prstGeom prst="line">
                <a:avLst/>
              </a:prstGeom>
              <a:noFill/>
              <a:ln w="19050">
                <a:solidFill>
                  <a:schemeClr val="tx1"/>
                </a:solidFill>
                <a:round/>
                <a:headEnd/>
                <a:tailEnd/>
              </a:ln>
            </p:spPr>
            <p:txBody>
              <a:bodyPr/>
              <a:lstStyle/>
              <a:p>
                <a:endParaRPr lang="en-US"/>
              </a:p>
            </p:txBody>
          </p:sp>
        </p:grpSp>
        <p:sp>
          <p:nvSpPr>
            <p:cNvPr id="25607" name="Text Box 91"/>
            <p:cNvSpPr txBox="1">
              <a:spLocks noChangeArrowheads="1"/>
            </p:cNvSpPr>
            <p:nvPr/>
          </p:nvSpPr>
          <p:spPr bwMode="auto">
            <a:xfrm>
              <a:off x="1821" y="2345"/>
              <a:ext cx="420" cy="231"/>
            </a:xfrm>
            <a:prstGeom prst="rect">
              <a:avLst/>
            </a:prstGeom>
            <a:noFill/>
            <a:ln w="9525">
              <a:noFill/>
              <a:miter lim="800000"/>
              <a:headEnd/>
              <a:tailEnd/>
            </a:ln>
          </p:spPr>
          <p:txBody>
            <a:bodyPr wrap="none">
              <a:spAutoFit/>
            </a:bodyPr>
            <a:lstStyle/>
            <a:p>
              <a:r>
                <a:rPr lang="en-US"/>
                <a:t>Start</a:t>
              </a:r>
            </a:p>
          </p:txBody>
        </p:sp>
        <p:sp>
          <p:nvSpPr>
            <p:cNvPr id="25608" name="Text Box 92"/>
            <p:cNvSpPr txBox="1">
              <a:spLocks noChangeArrowheads="1"/>
            </p:cNvSpPr>
            <p:nvPr/>
          </p:nvSpPr>
          <p:spPr bwMode="auto">
            <a:xfrm>
              <a:off x="3462" y="2341"/>
              <a:ext cx="500" cy="231"/>
            </a:xfrm>
            <a:prstGeom prst="rect">
              <a:avLst/>
            </a:prstGeom>
            <a:noFill/>
            <a:ln w="9525">
              <a:noFill/>
              <a:miter lim="800000"/>
              <a:headEnd/>
              <a:tailEnd/>
            </a:ln>
          </p:spPr>
          <p:txBody>
            <a:bodyPr wrap="none">
              <a:spAutoFit/>
            </a:bodyPr>
            <a:lstStyle/>
            <a:p>
              <a:r>
                <a:rPr lang="en-US" dirty="0"/>
                <a:t>Finish</a:t>
              </a:r>
            </a:p>
          </p:txBody>
        </p:sp>
        <p:grpSp>
          <p:nvGrpSpPr>
            <p:cNvPr id="25609" name="Group 102"/>
            <p:cNvGrpSpPr>
              <a:grpSpLocks/>
            </p:cNvGrpSpPr>
            <p:nvPr/>
          </p:nvGrpSpPr>
          <p:grpSpPr bwMode="auto">
            <a:xfrm>
              <a:off x="1655" y="2481"/>
              <a:ext cx="2162" cy="1766"/>
              <a:chOff x="1655" y="2481"/>
              <a:chExt cx="2162" cy="1766"/>
            </a:xfrm>
          </p:grpSpPr>
          <p:grpSp>
            <p:nvGrpSpPr>
              <p:cNvPr id="25610" name="Group 101"/>
              <p:cNvGrpSpPr>
                <a:grpSpLocks/>
              </p:cNvGrpSpPr>
              <p:nvPr/>
            </p:nvGrpSpPr>
            <p:grpSpPr bwMode="auto">
              <a:xfrm>
                <a:off x="1655" y="2481"/>
                <a:ext cx="2162" cy="1766"/>
                <a:chOff x="1655" y="2481"/>
                <a:chExt cx="2162" cy="1766"/>
              </a:xfrm>
            </p:grpSpPr>
            <p:grpSp>
              <p:nvGrpSpPr>
                <p:cNvPr id="25612" name="Group 90"/>
                <p:cNvGrpSpPr>
                  <a:grpSpLocks/>
                </p:cNvGrpSpPr>
                <p:nvPr/>
              </p:nvGrpSpPr>
              <p:grpSpPr bwMode="auto">
                <a:xfrm>
                  <a:off x="1655" y="2481"/>
                  <a:ext cx="2162" cy="1731"/>
                  <a:chOff x="1625" y="2523"/>
                  <a:chExt cx="2162" cy="1731"/>
                </a:xfrm>
              </p:grpSpPr>
              <p:grpSp>
                <p:nvGrpSpPr>
                  <p:cNvPr id="25614" name="Group 87"/>
                  <p:cNvGrpSpPr>
                    <a:grpSpLocks/>
                  </p:cNvGrpSpPr>
                  <p:nvPr/>
                </p:nvGrpSpPr>
                <p:grpSpPr bwMode="auto">
                  <a:xfrm>
                    <a:off x="1625" y="2523"/>
                    <a:ext cx="2162" cy="1731"/>
                    <a:chOff x="158" y="2523"/>
                    <a:chExt cx="2162" cy="1731"/>
                  </a:xfrm>
                </p:grpSpPr>
                <p:grpSp>
                  <p:nvGrpSpPr>
                    <p:cNvPr id="25620" name="Group 76"/>
                    <p:cNvGrpSpPr>
                      <a:grpSpLocks/>
                    </p:cNvGrpSpPr>
                    <p:nvPr/>
                  </p:nvGrpSpPr>
                  <p:grpSpPr bwMode="auto">
                    <a:xfrm>
                      <a:off x="158" y="2523"/>
                      <a:ext cx="2162" cy="1731"/>
                      <a:chOff x="1587" y="2523"/>
                      <a:chExt cx="2162" cy="1731"/>
                    </a:xfrm>
                  </p:grpSpPr>
                  <p:sp>
                    <p:nvSpPr>
                      <p:cNvPr id="25622" name="Freeform 71"/>
                      <p:cNvSpPr>
                        <a:spLocks/>
                      </p:cNvSpPr>
                      <p:nvPr/>
                    </p:nvSpPr>
                    <p:spPr bwMode="auto">
                      <a:xfrm>
                        <a:off x="1587" y="2523"/>
                        <a:ext cx="1338" cy="1671"/>
                      </a:xfrm>
                      <a:custGeom>
                        <a:avLst/>
                        <a:gdLst>
                          <a:gd name="T0" fmla="*/ 567 w 1338"/>
                          <a:gd name="T1" fmla="*/ 0 h 1671"/>
                          <a:gd name="T2" fmla="*/ 794 w 1338"/>
                          <a:gd name="T3" fmla="*/ 91 h 1671"/>
                          <a:gd name="T4" fmla="*/ 522 w 1338"/>
                          <a:gd name="T5" fmla="*/ 363 h 1671"/>
                          <a:gd name="T6" fmla="*/ 68 w 1338"/>
                          <a:gd name="T7" fmla="*/ 816 h 1671"/>
                          <a:gd name="T8" fmla="*/ 114 w 1338"/>
                          <a:gd name="T9" fmla="*/ 1134 h 1671"/>
                          <a:gd name="T10" fmla="*/ 477 w 1338"/>
                          <a:gd name="T11" fmla="*/ 1225 h 1671"/>
                          <a:gd name="T12" fmla="*/ 567 w 1338"/>
                          <a:gd name="T13" fmla="*/ 907 h 1671"/>
                          <a:gd name="T14" fmla="*/ 794 w 1338"/>
                          <a:gd name="T15" fmla="*/ 816 h 1671"/>
                          <a:gd name="T16" fmla="*/ 885 w 1338"/>
                          <a:gd name="T17" fmla="*/ 1361 h 1671"/>
                          <a:gd name="T18" fmla="*/ 975 w 1338"/>
                          <a:gd name="T19" fmla="*/ 1633 h 1671"/>
                          <a:gd name="T20" fmla="*/ 1202 w 1338"/>
                          <a:gd name="T21" fmla="*/ 1587 h 1671"/>
                          <a:gd name="T22" fmla="*/ 1112 w 1338"/>
                          <a:gd name="T23" fmla="*/ 1633 h 1671"/>
                          <a:gd name="T24" fmla="*/ 1338 w 1338"/>
                          <a:gd name="T25" fmla="*/ 1587 h 1671"/>
                          <a:gd name="T26" fmla="*/ 1112 w 1338"/>
                          <a:gd name="T27" fmla="*/ 1633 h 16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38"/>
                          <a:gd name="T43" fmla="*/ 0 h 1671"/>
                          <a:gd name="T44" fmla="*/ 1338 w 1338"/>
                          <a:gd name="T45" fmla="*/ 1671 h 16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38" h="1671">
                            <a:moveTo>
                              <a:pt x="567" y="0"/>
                            </a:moveTo>
                            <a:cubicBezTo>
                              <a:pt x="684" y="15"/>
                              <a:pt x="801" y="31"/>
                              <a:pt x="794" y="91"/>
                            </a:cubicBezTo>
                            <a:cubicBezTo>
                              <a:pt x="787" y="151"/>
                              <a:pt x="643" y="242"/>
                              <a:pt x="522" y="363"/>
                            </a:cubicBezTo>
                            <a:cubicBezTo>
                              <a:pt x="401" y="484"/>
                              <a:pt x="136" y="687"/>
                              <a:pt x="68" y="816"/>
                            </a:cubicBezTo>
                            <a:cubicBezTo>
                              <a:pt x="0" y="945"/>
                              <a:pt x="46" y="1066"/>
                              <a:pt x="114" y="1134"/>
                            </a:cubicBezTo>
                            <a:cubicBezTo>
                              <a:pt x="182" y="1202"/>
                              <a:pt x="402" y="1263"/>
                              <a:pt x="477" y="1225"/>
                            </a:cubicBezTo>
                            <a:cubicBezTo>
                              <a:pt x="552" y="1187"/>
                              <a:pt x="514" y="975"/>
                              <a:pt x="567" y="907"/>
                            </a:cubicBezTo>
                            <a:cubicBezTo>
                              <a:pt x="620" y="839"/>
                              <a:pt x="741" y="741"/>
                              <a:pt x="794" y="816"/>
                            </a:cubicBezTo>
                            <a:cubicBezTo>
                              <a:pt x="847" y="891"/>
                              <a:pt x="855" y="1225"/>
                              <a:pt x="885" y="1361"/>
                            </a:cubicBezTo>
                            <a:cubicBezTo>
                              <a:pt x="915" y="1497"/>
                              <a:pt x="922" y="1595"/>
                              <a:pt x="975" y="1633"/>
                            </a:cubicBezTo>
                            <a:cubicBezTo>
                              <a:pt x="1028" y="1671"/>
                              <a:pt x="1179" y="1587"/>
                              <a:pt x="1202" y="1587"/>
                            </a:cubicBezTo>
                            <a:cubicBezTo>
                              <a:pt x="1225" y="1587"/>
                              <a:pt x="1089" y="1633"/>
                              <a:pt x="1112" y="1633"/>
                            </a:cubicBezTo>
                            <a:cubicBezTo>
                              <a:pt x="1135" y="1633"/>
                              <a:pt x="1338" y="1587"/>
                              <a:pt x="1338" y="1587"/>
                            </a:cubicBezTo>
                            <a:cubicBezTo>
                              <a:pt x="1338" y="1587"/>
                              <a:pt x="1225" y="1610"/>
                              <a:pt x="1112" y="1633"/>
                            </a:cubicBezTo>
                          </a:path>
                        </a:pathLst>
                      </a:custGeom>
                      <a:noFill/>
                      <a:ln w="9525">
                        <a:solidFill>
                          <a:schemeClr val="tx1"/>
                        </a:solidFill>
                        <a:round/>
                        <a:headEnd/>
                        <a:tailEnd/>
                      </a:ln>
                    </p:spPr>
                    <p:txBody>
                      <a:bodyPr/>
                      <a:lstStyle/>
                      <a:p>
                        <a:endParaRPr lang="en-US"/>
                      </a:p>
                    </p:txBody>
                  </p:sp>
                  <p:sp>
                    <p:nvSpPr>
                      <p:cNvPr id="25623" name="Freeform 75"/>
                      <p:cNvSpPr>
                        <a:spLocks/>
                      </p:cNvSpPr>
                      <p:nvPr/>
                    </p:nvSpPr>
                    <p:spPr bwMode="auto">
                      <a:xfrm>
                        <a:off x="2494" y="2568"/>
                        <a:ext cx="1255" cy="1686"/>
                      </a:xfrm>
                      <a:custGeom>
                        <a:avLst/>
                        <a:gdLst>
                          <a:gd name="T0" fmla="*/ 23 w 1255"/>
                          <a:gd name="T1" fmla="*/ 1452 h 1686"/>
                          <a:gd name="T2" fmla="*/ 23 w 1255"/>
                          <a:gd name="T3" fmla="*/ 1542 h 1686"/>
                          <a:gd name="T4" fmla="*/ 159 w 1255"/>
                          <a:gd name="T5" fmla="*/ 1633 h 1686"/>
                          <a:gd name="T6" fmla="*/ 431 w 1255"/>
                          <a:gd name="T7" fmla="*/ 1542 h 1686"/>
                          <a:gd name="T8" fmla="*/ 431 w 1255"/>
                          <a:gd name="T9" fmla="*/ 771 h 1686"/>
                          <a:gd name="T10" fmla="*/ 250 w 1255"/>
                          <a:gd name="T11" fmla="*/ 590 h 1686"/>
                          <a:gd name="T12" fmla="*/ 341 w 1255"/>
                          <a:gd name="T13" fmla="*/ 454 h 1686"/>
                          <a:gd name="T14" fmla="*/ 658 w 1255"/>
                          <a:gd name="T15" fmla="*/ 545 h 1686"/>
                          <a:gd name="T16" fmla="*/ 704 w 1255"/>
                          <a:gd name="T17" fmla="*/ 1452 h 1686"/>
                          <a:gd name="T18" fmla="*/ 1021 w 1255"/>
                          <a:gd name="T19" fmla="*/ 1588 h 1686"/>
                          <a:gd name="T20" fmla="*/ 1202 w 1255"/>
                          <a:gd name="T21" fmla="*/ 1406 h 1686"/>
                          <a:gd name="T22" fmla="*/ 1202 w 1255"/>
                          <a:gd name="T23" fmla="*/ 408 h 1686"/>
                          <a:gd name="T24" fmla="*/ 885 w 1255"/>
                          <a:gd name="T25" fmla="*/ 136 h 1686"/>
                          <a:gd name="T26" fmla="*/ 1202 w 1255"/>
                          <a:gd name="T27" fmla="*/ 0 h 16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55"/>
                          <a:gd name="T43" fmla="*/ 0 h 1686"/>
                          <a:gd name="T44" fmla="*/ 1255 w 1255"/>
                          <a:gd name="T45" fmla="*/ 1686 h 16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55" h="1686">
                            <a:moveTo>
                              <a:pt x="23" y="1452"/>
                            </a:moveTo>
                            <a:cubicBezTo>
                              <a:pt x="11" y="1482"/>
                              <a:pt x="0" y="1512"/>
                              <a:pt x="23" y="1542"/>
                            </a:cubicBezTo>
                            <a:cubicBezTo>
                              <a:pt x="46" y="1572"/>
                              <a:pt x="91" y="1633"/>
                              <a:pt x="159" y="1633"/>
                            </a:cubicBezTo>
                            <a:cubicBezTo>
                              <a:pt x="227" y="1633"/>
                              <a:pt x="386" y="1686"/>
                              <a:pt x="431" y="1542"/>
                            </a:cubicBezTo>
                            <a:cubicBezTo>
                              <a:pt x="476" y="1398"/>
                              <a:pt x="461" y="930"/>
                              <a:pt x="431" y="771"/>
                            </a:cubicBezTo>
                            <a:cubicBezTo>
                              <a:pt x="401" y="612"/>
                              <a:pt x="265" y="643"/>
                              <a:pt x="250" y="590"/>
                            </a:cubicBezTo>
                            <a:cubicBezTo>
                              <a:pt x="235" y="537"/>
                              <a:pt x="273" y="462"/>
                              <a:pt x="341" y="454"/>
                            </a:cubicBezTo>
                            <a:cubicBezTo>
                              <a:pt x="409" y="446"/>
                              <a:pt x="598" y="379"/>
                              <a:pt x="658" y="545"/>
                            </a:cubicBezTo>
                            <a:cubicBezTo>
                              <a:pt x="718" y="711"/>
                              <a:pt x="644" y="1278"/>
                              <a:pt x="704" y="1452"/>
                            </a:cubicBezTo>
                            <a:cubicBezTo>
                              <a:pt x="764" y="1626"/>
                              <a:pt x="938" y="1596"/>
                              <a:pt x="1021" y="1588"/>
                            </a:cubicBezTo>
                            <a:cubicBezTo>
                              <a:pt x="1104" y="1580"/>
                              <a:pt x="1172" y="1603"/>
                              <a:pt x="1202" y="1406"/>
                            </a:cubicBezTo>
                            <a:cubicBezTo>
                              <a:pt x="1232" y="1209"/>
                              <a:pt x="1255" y="620"/>
                              <a:pt x="1202" y="408"/>
                            </a:cubicBezTo>
                            <a:cubicBezTo>
                              <a:pt x="1149" y="196"/>
                              <a:pt x="885" y="204"/>
                              <a:pt x="885" y="136"/>
                            </a:cubicBezTo>
                            <a:cubicBezTo>
                              <a:pt x="885" y="68"/>
                              <a:pt x="1149" y="23"/>
                              <a:pt x="1202" y="0"/>
                            </a:cubicBezTo>
                          </a:path>
                        </a:pathLst>
                      </a:custGeom>
                      <a:noFill/>
                      <a:ln w="9525">
                        <a:solidFill>
                          <a:schemeClr val="tx1"/>
                        </a:solidFill>
                        <a:round/>
                        <a:headEnd/>
                        <a:tailEnd/>
                      </a:ln>
                    </p:spPr>
                    <p:txBody>
                      <a:bodyPr/>
                      <a:lstStyle/>
                      <a:p>
                        <a:endParaRPr lang="en-US"/>
                      </a:p>
                    </p:txBody>
                  </p:sp>
                </p:grpSp>
                <p:sp>
                  <p:nvSpPr>
                    <p:cNvPr id="25617" name="Line 86"/>
                    <p:cNvSpPr>
                      <a:spLocks noChangeShapeType="1"/>
                    </p:cNvSpPr>
                    <p:nvPr/>
                  </p:nvSpPr>
                  <p:spPr bwMode="auto">
                    <a:xfrm flipH="1">
                      <a:off x="793" y="2704"/>
                      <a:ext cx="91" cy="91"/>
                    </a:xfrm>
                    <a:prstGeom prst="line">
                      <a:avLst/>
                    </a:prstGeom>
                    <a:noFill/>
                    <a:ln w="9525">
                      <a:solidFill>
                        <a:schemeClr val="tx1"/>
                      </a:solidFill>
                      <a:round/>
                      <a:headEnd/>
                      <a:tailEnd type="triangle" w="med" len="med"/>
                    </a:ln>
                  </p:spPr>
                  <p:txBody>
                    <a:bodyPr/>
                    <a:lstStyle/>
                    <a:p>
                      <a:endParaRPr lang="en-US"/>
                    </a:p>
                  </p:txBody>
                </p:sp>
              </p:grpSp>
              <p:sp>
                <p:nvSpPr>
                  <p:cNvPr id="25615" name="Line 88"/>
                  <p:cNvSpPr>
                    <a:spLocks noChangeShapeType="1"/>
                  </p:cNvSpPr>
                  <p:nvPr/>
                </p:nvSpPr>
                <p:spPr bwMode="auto">
                  <a:xfrm flipH="1" flipV="1">
                    <a:off x="3742" y="2976"/>
                    <a:ext cx="0" cy="137"/>
                  </a:xfrm>
                  <a:prstGeom prst="line">
                    <a:avLst/>
                  </a:prstGeom>
                  <a:noFill/>
                  <a:ln w="9525">
                    <a:solidFill>
                      <a:schemeClr val="tx1"/>
                    </a:solidFill>
                    <a:round/>
                    <a:headEnd/>
                    <a:tailEnd type="triangle" w="med" len="med"/>
                  </a:ln>
                </p:spPr>
                <p:txBody>
                  <a:bodyPr/>
                  <a:lstStyle/>
                  <a:p>
                    <a:endParaRPr lang="en-US"/>
                  </a:p>
                </p:txBody>
              </p:sp>
            </p:grpSp>
            <p:sp>
              <p:nvSpPr>
                <p:cNvPr id="25613" name="Rectangle 100"/>
                <p:cNvSpPr>
                  <a:spLocks noChangeArrowheads="1"/>
                </p:cNvSpPr>
                <p:nvPr/>
              </p:nvSpPr>
              <p:spPr bwMode="auto">
                <a:xfrm>
                  <a:off x="2517" y="4066"/>
                  <a:ext cx="544" cy="181"/>
                </a:xfrm>
                <a:prstGeom prst="rect">
                  <a:avLst/>
                </a:prstGeom>
                <a:solidFill>
                  <a:schemeClr val="bg1"/>
                </a:solidFill>
                <a:ln w="9525">
                  <a:noFill/>
                  <a:miter lim="800000"/>
                  <a:headEnd/>
                  <a:tailEnd/>
                </a:ln>
              </p:spPr>
              <p:txBody>
                <a:bodyPr wrap="none" anchor="ctr"/>
                <a:lstStyle/>
                <a:p>
                  <a:endParaRPr lang="en-US"/>
                </a:p>
              </p:txBody>
            </p:sp>
          </p:grpSp>
          <p:sp>
            <p:nvSpPr>
              <p:cNvPr id="25611" name="Freeform 99"/>
              <p:cNvSpPr>
                <a:spLocks/>
              </p:cNvSpPr>
              <p:nvPr/>
            </p:nvSpPr>
            <p:spPr bwMode="auto">
              <a:xfrm>
                <a:off x="2562" y="4020"/>
                <a:ext cx="454" cy="211"/>
              </a:xfrm>
              <a:custGeom>
                <a:avLst/>
                <a:gdLst>
                  <a:gd name="T0" fmla="*/ 0 w 454"/>
                  <a:gd name="T1" fmla="*/ 0 h 211"/>
                  <a:gd name="T2" fmla="*/ 136 w 454"/>
                  <a:gd name="T3" fmla="*/ 181 h 211"/>
                  <a:gd name="T4" fmla="*/ 272 w 454"/>
                  <a:gd name="T5" fmla="*/ 181 h 211"/>
                  <a:gd name="T6" fmla="*/ 408 w 454"/>
                  <a:gd name="T7" fmla="*/ 136 h 211"/>
                  <a:gd name="T8" fmla="*/ 454 w 454"/>
                  <a:gd name="T9" fmla="*/ 0 h 211"/>
                  <a:gd name="T10" fmla="*/ 0 60000 65536"/>
                  <a:gd name="T11" fmla="*/ 0 60000 65536"/>
                  <a:gd name="T12" fmla="*/ 0 60000 65536"/>
                  <a:gd name="T13" fmla="*/ 0 60000 65536"/>
                  <a:gd name="T14" fmla="*/ 0 60000 65536"/>
                  <a:gd name="T15" fmla="*/ 0 w 454"/>
                  <a:gd name="T16" fmla="*/ 0 h 211"/>
                  <a:gd name="T17" fmla="*/ 454 w 454"/>
                  <a:gd name="T18" fmla="*/ 211 h 211"/>
                </a:gdLst>
                <a:ahLst/>
                <a:cxnLst>
                  <a:cxn ang="T10">
                    <a:pos x="T0" y="T1"/>
                  </a:cxn>
                  <a:cxn ang="T11">
                    <a:pos x="T2" y="T3"/>
                  </a:cxn>
                  <a:cxn ang="T12">
                    <a:pos x="T4" y="T5"/>
                  </a:cxn>
                  <a:cxn ang="T13">
                    <a:pos x="T6" y="T7"/>
                  </a:cxn>
                  <a:cxn ang="T14">
                    <a:pos x="T8" y="T9"/>
                  </a:cxn>
                </a:cxnLst>
                <a:rect l="T15" t="T16" r="T17" b="T18"/>
                <a:pathLst>
                  <a:path w="454" h="211">
                    <a:moveTo>
                      <a:pt x="0" y="0"/>
                    </a:moveTo>
                    <a:cubicBezTo>
                      <a:pt x="45" y="75"/>
                      <a:pt x="91" y="151"/>
                      <a:pt x="136" y="181"/>
                    </a:cubicBezTo>
                    <a:cubicBezTo>
                      <a:pt x="181" y="211"/>
                      <a:pt x="227" y="188"/>
                      <a:pt x="272" y="181"/>
                    </a:cubicBezTo>
                    <a:cubicBezTo>
                      <a:pt x="317" y="174"/>
                      <a:pt x="378" y="166"/>
                      <a:pt x="408" y="136"/>
                    </a:cubicBezTo>
                    <a:cubicBezTo>
                      <a:pt x="438" y="106"/>
                      <a:pt x="446" y="23"/>
                      <a:pt x="454" y="0"/>
                    </a:cubicBezTo>
                  </a:path>
                </a:pathLst>
              </a:custGeom>
              <a:noFill/>
              <a:ln w="9525">
                <a:solidFill>
                  <a:schemeClr val="tx1"/>
                </a:solidFill>
                <a:round/>
                <a:headEnd/>
                <a:tailEnd/>
              </a:ln>
            </p:spPr>
            <p:txBody>
              <a:bodyPr/>
              <a:lstStyle/>
              <a:p>
                <a:endParaRPr lang="en-US"/>
              </a:p>
            </p:txBody>
          </p:sp>
        </p:grpSp>
      </p:grpSp>
      <p:sp>
        <p:nvSpPr>
          <p:cNvPr id="88" name="TextBox 87"/>
          <p:cNvSpPr txBox="1"/>
          <p:nvPr/>
        </p:nvSpPr>
        <p:spPr>
          <a:xfrm>
            <a:off x="357190" y="3857628"/>
            <a:ext cx="9001156" cy="3170099"/>
          </a:xfrm>
          <a:prstGeom prst="rect">
            <a:avLst/>
          </a:prstGeom>
          <a:noFill/>
        </p:spPr>
        <p:txBody>
          <a:bodyPr wrap="square" rtlCol="0">
            <a:spAutoFit/>
          </a:bodyPr>
          <a:lstStyle/>
          <a:p>
            <a:pPr>
              <a:buFont typeface="Arial" pitchFamily="34" charset="0"/>
              <a:buChar char="•"/>
            </a:pPr>
            <a:r>
              <a:rPr lang="en-US" sz="2000" dirty="0" smtClean="0"/>
              <a:t>Program M starts, then calls A, which calls B, which ends then A calls C…</a:t>
            </a:r>
          </a:p>
          <a:p>
            <a:pPr>
              <a:buFont typeface="Arial" pitchFamily="34" charset="0"/>
              <a:buChar char="•"/>
            </a:pPr>
            <a:r>
              <a:rPr lang="en-US" sz="2000" dirty="0" smtClean="0"/>
              <a:t>All local parameters and return address of each function has to be stored.</a:t>
            </a:r>
          </a:p>
          <a:p>
            <a:pPr>
              <a:buFont typeface="Arial" pitchFamily="34" charset="0"/>
              <a:buChar char="•"/>
            </a:pPr>
            <a:r>
              <a:rPr lang="en-US" sz="2000" dirty="0" smtClean="0"/>
              <a:t>Return is in LIFO order.</a:t>
            </a:r>
          </a:p>
          <a:p>
            <a:pPr>
              <a:buFont typeface="Arial" pitchFamily="34" charset="0"/>
              <a:buChar char="•"/>
            </a:pPr>
            <a:r>
              <a:rPr lang="en-US" sz="2000" dirty="0" smtClean="0"/>
              <a:t>Space required is the height of this tree.</a:t>
            </a:r>
          </a:p>
          <a:p>
            <a:pPr>
              <a:buFont typeface="Arial" pitchFamily="34" charset="0"/>
              <a:buChar char="•"/>
            </a:pPr>
            <a:r>
              <a:rPr lang="en-US" sz="2000" dirty="0" smtClean="0"/>
              <a:t>OS has to use a stack to keep track of this storage sequence.</a:t>
            </a:r>
          </a:p>
          <a:p>
            <a:pPr>
              <a:buFont typeface="Arial" pitchFamily="34" charset="0"/>
              <a:buChar char="•"/>
            </a:pPr>
            <a:endParaRPr lang="en-US" sz="2000" dirty="0"/>
          </a:p>
          <a:p>
            <a:pPr>
              <a:buFont typeface="Arial" pitchFamily="34" charset="0"/>
              <a:buChar char="•"/>
            </a:pPr>
            <a:r>
              <a:rPr lang="en-US" sz="2000" dirty="0" smtClean="0"/>
              <a:t>When a function calls itself, this is recursion.</a:t>
            </a:r>
          </a:p>
          <a:p>
            <a:pPr>
              <a:buFont typeface="Arial" pitchFamily="34" charset="0"/>
              <a:buChar char="•"/>
            </a:pPr>
            <a:r>
              <a:rPr lang="en-US" sz="2000" dirty="0" smtClean="0"/>
              <a:t>Still stack is needed, no difference between A call B, or B calls itself.</a:t>
            </a:r>
          </a:p>
          <a:p>
            <a:pPr>
              <a:buFont typeface="Arial" pitchFamily="34" charset="0"/>
              <a:buChar char="•"/>
            </a:pPr>
            <a:r>
              <a:rPr lang="en-US" sz="2000" dirty="0" smtClean="0"/>
              <a:t>When does a function call itself recursively, or why recursion? See next.</a:t>
            </a:r>
          </a:p>
          <a:p>
            <a:pPr>
              <a:buFontTx/>
              <a:buChar char="-"/>
            </a:pPr>
            <a:endParaRPr lang="en-US" sz="2000" dirty="0"/>
          </a:p>
        </p:txBody>
      </p:sp>
      <p:sp>
        <p:nvSpPr>
          <p:cNvPr id="84" name="Footer Placeholder 8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6243950" y="312062"/>
            <a:ext cx="2879304" cy="6647974"/>
          </a:xfrm>
          <a:prstGeom prst="rect">
            <a:avLst/>
          </a:prstGeom>
          <a:solidFill>
            <a:srgbClr val="EAF5F6"/>
          </a:solidFill>
          <a:ln w="9525">
            <a:noFill/>
            <a:miter lim="800000"/>
            <a:headEnd/>
            <a:tailEnd/>
          </a:ln>
        </p:spPr>
        <p:txBody>
          <a:bodyPr vert="horz" wrap="square" lIns="0" tIns="0" rIns="0" bIns="0" numCol="1" anchor="t" anchorCtr="0" compatLnSpc="1">
            <a:prstTxWarp prst="textNoShape">
              <a:avLst/>
            </a:prstTxWarp>
            <a:spAutoFit/>
          </a:bodyPr>
          <a:lstStyle/>
          <a:p>
            <a:pPr algn="ctr"/>
            <a:r>
              <a:rPr lang="en-US" b="1" dirty="0" smtClean="0">
                <a:solidFill>
                  <a:srgbClr val="339933"/>
                </a:solidFill>
                <a:latin typeface="Euclid" pitchFamily="18" charset="0"/>
                <a:sym typeface="Wingdings" pitchFamily="2" charset="2"/>
              </a:rPr>
              <a:t>A + B * C $ D / E – F</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	</a:t>
            </a:r>
          </a:p>
          <a:p>
            <a:r>
              <a:rPr lang="en-US" b="1" dirty="0" smtClean="0">
                <a:solidFill>
                  <a:srgbClr val="339933"/>
                </a:solidFill>
                <a:latin typeface="Euclid" pitchFamily="18" charset="0"/>
                <a:sym typeface="Wingdings" pitchFamily="2" charset="2"/>
              </a:rPr>
              <a:t>A		+</a:t>
            </a:r>
          </a:p>
          <a:p>
            <a:r>
              <a:rPr lang="en-US" b="1" dirty="0" smtClean="0">
                <a:solidFill>
                  <a:srgbClr val="339933"/>
                </a:solidFill>
                <a:latin typeface="Euclid" pitchFamily="18" charset="0"/>
                <a:sym typeface="Wingdings" pitchFamily="2" charset="2"/>
              </a:rPr>
              <a:t>AB		+</a:t>
            </a:r>
          </a:p>
          <a:p>
            <a:r>
              <a:rPr lang="en-US" b="1" dirty="0" smtClean="0">
                <a:solidFill>
                  <a:srgbClr val="339933"/>
                </a:solidFill>
                <a:latin typeface="Euclid" pitchFamily="18" charset="0"/>
                <a:sym typeface="Wingdings" pitchFamily="2" charset="2"/>
              </a:rPr>
              <a:t>AB		+*</a:t>
            </a:r>
          </a:p>
          <a:p>
            <a:r>
              <a:rPr lang="en-US" b="1" dirty="0" smtClean="0">
                <a:solidFill>
                  <a:srgbClr val="339933"/>
                </a:solidFill>
                <a:latin typeface="Euclid" pitchFamily="18" charset="0"/>
                <a:sym typeface="Wingdings" pitchFamily="2" charset="2"/>
              </a:rPr>
              <a:t>ABC		+*</a:t>
            </a:r>
          </a:p>
          <a:p>
            <a:r>
              <a:rPr lang="en-US" b="1" dirty="0" smtClean="0">
                <a:solidFill>
                  <a:srgbClr val="339933"/>
                </a:solidFill>
                <a:latin typeface="Euclid" pitchFamily="18" charset="0"/>
                <a:sym typeface="Wingdings" pitchFamily="2" charset="2"/>
              </a:rPr>
              <a:t>ABC		+*$</a:t>
            </a:r>
          </a:p>
          <a:p>
            <a:r>
              <a:rPr lang="en-US" b="1" dirty="0" smtClean="0">
                <a:solidFill>
                  <a:srgbClr val="339933"/>
                </a:solidFill>
                <a:latin typeface="Euclid" pitchFamily="18" charset="0"/>
                <a:sym typeface="Wingdings" pitchFamily="2" charset="2"/>
              </a:rPr>
              <a:t>ABCD		+*$</a:t>
            </a:r>
          </a:p>
          <a:p>
            <a:endParaRPr lang="en-US" b="1" dirty="0" smtClean="0">
              <a:solidFill>
                <a:srgbClr val="339933"/>
              </a:solidFill>
              <a:latin typeface="Euclid" pitchFamily="18" charset="0"/>
              <a:sym typeface="Wingdings" pitchFamily="2" charset="2"/>
            </a:endParaRP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		+*	/</a:t>
            </a:r>
          </a:p>
          <a:p>
            <a:r>
              <a:rPr lang="en-US" b="1" dirty="0" smtClean="0">
                <a:solidFill>
                  <a:srgbClr val="339933"/>
                </a:solidFill>
                <a:latin typeface="Euclid" pitchFamily="18" charset="0"/>
                <a:sym typeface="Wingdings" pitchFamily="2" charset="2"/>
              </a:rPr>
              <a:t>ABCD$*		+	/</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		+/</a:t>
            </a:r>
          </a:p>
          <a:p>
            <a:r>
              <a:rPr lang="en-US" b="1" dirty="0" smtClean="0">
                <a:solidFill>
                  <a:srgbClr val="339933"/>
                </a:solidFill>
                <a:latin typeface="Euclid" pitchFamily="18" charset="0"/>
                <a:sym typeface="Wingdings" pitchFamily="2" charset="2"/>
              </a:rPr>
              <a:t>ABCD$*E	+/</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ABCD$*E	+/	–</a:t>
            </a:r>
          </a:p>
          <a:p>
            <a:r>
              <a:rPr lang="en-US" b="1" dirty="0" smtClean="0">
                <a:solidFill>
                  <a:srgbClr val="339933"/>
                </a:solidFill>
                <a:latin typeface="Euclid" pitchFamily="18" charset="0"/>
                <a:sym typeface="Wingdings" pitchFamily="2" charset="2"/>
              </a:rPr>
              <a:t>ABCD$*E/	+	–</a:t>
            </a:r>
          </a:p>
          <a:p>
            <a:r>
              <a:rPr lang="en-US" b="1" dirty="0" smtClean="0">
                <a:solidFill>
                  <a:srgbClr val="339933"/>
                </a:solidFill>
                <a:latin typeface="Euclid" pitchFamily="18" charset="0"/>
                <a:sym typeface="Wingdings" pitchFamily="2" charset="2"/>
              </a:rPr>
              <a:t>ABCD$*E/+		–</a:t>
            </a:r>
          </a:p>
          <a:p>
            <a:r>
              <a:rPr lang="en-US" b="1" dirty="0" smtClean="0">
                <a:solidFill>
                  <a:srgbClr val="339933"/>
                </a:solidFill>
                <a:latin typeface="Euclid" pitchFamily="18" charset="0"/>
                <a:sym typeface="Wingdings" pitchFamily="2" charset="2"/>
              </a:rPr>
              <a:t>ABCD$*E/+	–</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ABCD$*E/+F	–</a:t>
            </a:r>
          </a:p>
          <a:p>
            <a:r>
              <a:rPr lang="en-US" b="1" dirty="0" smtClean="0">
                <a:solidFill>
                  <a:srgbClr val="339933"/>
                </a:solidFill>
                <a:latin typeface="Euclid" pitchFamily="18" charset="0"/>
                <a:sym typeface="Wingdings" pitchFamily="2" charset="2"/>
              </a:rPr>
              <a:t>ABCD$*E/+F–</a:t>
            </a:r>
          </a:p>
        </p:txBody>
      </p:sp>
      <p:sp>
        <p:nvSpPr>
          <p:cNvPr id="6" name="Rectangle 5"/>
          <p:cNvSpPr>
            <a:spLocks noChangeArrowheads="1"/>
          </p:cNvSpPr>
          <p:nvPr/>
        </p:nvSpPr>
        <p:spPr bwMode="auto">
          <a:xfrm>
            <a:off x="-32" y="32475"/>
            <a:ext cx="9144032" cy="6924973"/>
          </a:xfrm>
          <a:prstGeom prst="rect">
            <a:avLst/>
          </a:prstGeom>
          <a:noFill/>
          <a:ln w="9525">
            <a:noFill/>
            <a:miter lim="800000"/>
            <a:headEnd/>
            <a:tailEnd/>
          </a:ln>
        </p:spPr>
        <p:txBody>
          <a:bodyPr wrap="square" lIns="0" tIns="0" rIns="0" bIns="0" anchor="ctr">
            <a:spAutoFit/>
          </a:bodyPr>
          <a:lstStyle/>
          <a:p>
            <a:r>
              <a:rPr lang="en-US" dirty="0" smtClean="0">
                <a:solidFill>
                  <a:srgbClr val="0000FF"/>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InfixToPostfix</a:t>
            </a:r>
            <a:r>
              <a:rPr lang="en-US" dirty="0" smtClean="0">
                <a:latin typeface="Courier New" pitchFamily="49" charset="0"/>
                <a:cs typeface="Courier New" pitchFamily="49" charset="0"/>
              </a:rPr>
              <a:t>(</a:t>
            </a:r>
            <a:r>
              <a:rPr lang="en-US" dirty="0" smtClean="0">
                <a:solidFill>
                  <a:srgbClr val="0000FF"/>
                </a:solidFill>
                <a:latin typeface="Courier New" pitchFamily="49" charset="0"/>
                <a:cs typeface="Courier New" pitchFamily="49" charset="0"/>
              </a:rPr>
              <a:t>char</a:t>
            </a:r>
            <a:r>
              <a:rPr lang="en-US" dirty="0" smtClean="0">
                <a:latin typeface="Courier New" pitchFamily="49" charset="0"/>
                <a:cs typeface="Courier New" pitchFamily="49" charset="0"/>
              </a:rPr>
              <a:t> infix[], </a:t>
            </a:r>
            <a:r>
              <a:rPr lang="en-US" dirty="0" smtClean="0">
                <a:solidFill>
                  <a:srgbClr val="0000FF"/>
                </a:solidFill>
                <a:latin typeface="Courier New" pitchFamily="49" charset="0"/>
                <a:cs typeface="Courier New" pitchFamily="49" charset="0"/>
              </a:rPr>
              <a:t>char </a:t>
            </a:r>
            <a:r>
              <a:rPr lang="en-US" dirty="0" smtClean="0">
                <a:latin typeface="Courier New" pitchFamily="49" charset="0"/>
                <a:cs typeface="Courier New" pitchFamily="49" charset="0"/>
              </a:rPr>
              <a:t>postfix[]){</a:t>
            </a:r>
          </a:p>
          <a:p>
            <a:r>
              <a:rPr lang="en-US" dirty="0" smtClean="0">
                <a:solidFill>
                  <a:srgbClr val="0000FF"/>
                </a:solidFill>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p>
          <a:p>
            <a:pPr lvl="1"/>
            <a:r>
              <a:rPr lang="en-US" dirty="0" smtClean="0">
                <a:latin typeface="Courier New" pitchFamily="49" charset="0"/>
                <a:cs typeface="Courier New" pitchFamily="49" charset="0"/>
              </a:rPr>
              <a:t>Char op, c;</a:t>
            </a:r>
          </a:p>
          <a:p>
            <a:pPr lvl="1"/>
            <a:r>
              <a:rPr lang="en-US" dirty="0" smtClean="0">
                <a:latin typeface="Courier New" pitchFamily="49" charset="0"/>
                <a:cs typeface="Courier New" pitchFamily="49" charset="0"/>
              </a:rPr>
              <a:t>Stack s;</a:t>
            </a:r>
          </a:p>
          <a:p>
            <a:pPr lvl="1"/>
            <a:r>
              <a:rPr lang="en-US" dirty="0" err="1" smtClean="0">
                <a:latin typeface="Courier New" pitchFamily="49" charset="0"/>
                <a:cs typeface="Courier New" pitchFamily="49" charset="0"/>
              </a:rPr>
              <a:t>CreateStack</a:t>
            </a:r>
            <a:r>
              <a:rPr lang="en-US" dirty="0" smtClean="0">
                <a:latin typeface="Courier New" pitchFamily="49" charset="0"/>
                <a:cs typeface="Courier New" pitchFamily="49" charset="0"/>
              </a:rPr>
              <a:t>(&amp;s);</a:t>
            </a:r>
          </a:p>
          <a:p>
            <a:pPr lvl="1"/>
            <a:r>
              <a:rPr lang="en-US" dirty="0" smtClean="0">
                <a:solidFill>
                  <a:srgbClr val="0000FF"/>
                </a:solidFill>
                <a:latin typeface="Courier New" pitchFamily="49" charset="0"/>
                <a:cs typeface="Courier New" pitchFamily="49" charset="0"/>
              </a:rPr>
              <a:t>for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j=0; (c=infix[</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IsDigit</a:t>
            </a:r>
            <a:r>
              <a:rPr lang="en-US" dirty="0" smtClean="0">
                <a:latin typeface="Courier New" pitchFamily="49" charset="0"/>
                <a:cs typeface="Courier New" pitchFamily="49" charset="0"/>
              </a:rPr>
              <a:t>(c))</a:t>
            </a:r>
          </a:p>
          <a:p>
            <a:pPr lvl="1"/>
            <a:r>
              <a:rPr lang="en-US" dirty="0" smtClean="0">
                <a:latin typeface="Courier New" pitchFamily="49" charset="0"/>
                <a:cs typeface="Courier New" pitchFamily="49" charset="0"/>
              </a:rPr>
              <a:t>	   postfix[j++]=c;</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else</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StackTop</a:t>
            </a:r>
            <a:r>
              <a:rPr lang="en-US" dirty="0" smtClean="0">
                <a:latin typeface="Courier New" pitchFamily="49" charset="0"/>
                <a:cs typeface="Courier New" pitchFamily="49" charset="0"/>
              </a:rPr>
              <a:t>(&amp;op, &amp;s);</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while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 &amp;&amp; Precedent(op, c)){</a:t>
            </a:r>
          </a:p>
          <a:p>
            <a:pPr lvl="1"/>
            <a:r>
              <a:rPr lang="en-US" dirty="0" smtClean="0">
                <a:latin typeface="Courier New" pitchFamily="49" charset="0"/>
                <a:cs typeface="Courier New" pitchFamily="49" charset="0"/>
              </a:rPr>
              <a:t>		   Pop(&amp;op, &amp;s);</a:t>
            </a:r>
          </a:p>
          <a:p>
            <a:pPr lvl="1"/>
            <a:r>
              <a:rPr lang="en-US" dirty="0" smtClean="0">
                <a:latin typeface="Courier New" pitchFamily="49" charset="0"/>
                <a:cs typeface="Courier New" pitchFamily="49" charset="0"/>
              </a:rPr>
              <a:t>		   postfix[j++]=op;</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 </a:t>
            </a:r>
            <a:r>
              <a:rPr lang="en-US" dirty="0" err="1" smtClean="0">
                <a:latin typeface="Courier New" pitchFamily="49" charset="0"/>
                <a:cs typeface="Courier New" pitchFamily="49" charset="0"/>
              </a:rPr>
              <a:t>StackTop</a:t>
            </a:r>
            <a:r>
              <a:rPr lang="en-US" dirty="0" smtClean="0">
                <a:latin typeface="Courier New" pitchFamily="49" charset="0"/>
                <a:cs typeface="Courier New" pitchFamily="49" charset="0"/>
              </a:rPr>
              <a:t>(&amp;op, &amp;s);</a:t>
            </a:r>
          </a:p>
          <a:p>
            <a:pPr lvl="1"/>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Push(c, &amp;s);</a:t>
            </a:r>
          </a:p>
          <a:p>
            <a:pPr lvl="1"/>
            <a:r>
              <a:rPr lang="en-US" dirty="0" smtClean="0">
                <a:latin typeface="Courier New" pitchFamily="49" charset="0"/>
                <a:cs typeface="Courier New" pitchFamily="49" charset="0"/>
              </a:rPr>
              <a:t>	}</a:t>
            </a:r>
          </a:p>
          <a:p>
            <a:pPr lvl="1"/>
            <a:r>
              <a:rPr lang="en-US" dirty="0" smtClean="0">
                <a:solidFill>
                  <a:srgbClr val="0000FF"/>
                </a:solidFill>
                <a:latin typeface="Courier New" pitchFamily="49" charset="0"/>
                <a:cs typeface="Courier New" pitchFamily="49" charset="0"/>
              </a:rPr>
              <a:t>while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a:t>
            </a:r>
          </a:p>
          <a:p>
            <a:pPr lvl="1"/>
            <a:r>
              <a:rPr lang="en-US" dirty="0" smtClean="0">
                <a:latin typeface="Courier New" pitchFamily="49" charset="0"/>
                <a:cs typeface="Courier New" pitchFamily="49" charset="0"/>
              </a:rPr>
              <a:t>	Pop(&amp;op, &amp;s);</a:t>
            </a:r>
          </a:p>
          <a:p>
            <a:pPr lvl="1"/>
            <a:r>
              <a:rPr lang="en-US" dirty="0" smtClean="0">
                <a:latin typeface="Courier New" pitchFamily="49" charset="0"/>
                <a:cs typeface="Courier New" pitchFamily="49" charset="0"/>
              </a:rPr>
              <a:t>	postfix[j++]=op;</a:t>
            </a:r>
          </a:p>
          <a:p>
            <a:pPr lvl="1"/>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postfix[j]='\0';</a:t>
            </a:r>
          </a:p>
          <a:p>
            <a:r>
              <a:rPr lang="en-US" dirty="0" smtClean="0">
                <a:latin typeface="Courier New" pitchFamily="49" charset="0"/>
                <a:cs typeface="Courier New" pitchFamily="49" charset="0"/>
              </a:rPr>
              <a:t>}</a:t>
            </a: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20</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21" end="2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3" end="2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5724128" y="-27384"/>
            <a:ext cx="3456384" cy="4616648"/>
          </a:xfrm>
          <a:prstGeom prst="rect">
            <a:avLst/>
          </a:prstGeom>
          <a:solidFill>
            <a:srgbClr val="EAF5F6"/>
          </a:solidFill>
          <a:ln w="9525">
            <a:noFill/>
            <a:miter lim="800000"/>
            <a:headEnd/>
            <a:tailEnd/>
          </a:ln>
        </p:spPr>
        <p:txBody>
          <a:bodyPr wrap="square" lIns="0" tIns="0" rIns="0" bIns="0" anchor="ctr">
            <a:spAutoFit/>
          </a:bodyPr>
          <a:lstStyle/>
          <a:p>
            <a:r>
              <a:rPr lang="en-US" sz="2000" b="1" dirty="0" smtClean="0">
                <a:latin typeface="Calibri" pitchFamily="34" charset="0"/>
                <a:cs typeface="Courier New" pitchFamily="49" charset="0"/>
              </a:rPr>
              <a:t>Obvious Limitations:</a:t>
            </a:r>
          </a:p>
          <a:p>
            <a:endParaRPr lang="en-US" sz="2000" dirty="0" smtClean="0">
              <a:latin typeface="Calibri" pitchFamily="34" charset="0"/>
              <a:cs typeface="Courier New" pitchFamily="49" charset="0"/>
            </a:endParaRPr>
          </a:p>
          <a:p>
            <a:pPr marL="91440" indent="-274320">
              <a:buFont typeface="+mj-lt"/>
              <a:buAutoNum type="arabicPeriod"/>
            </a:pPr>
            <a:r>
              <a:rPr lang="en-US" sz="2000" dirty="0" smtClean="0">
                <a:latin typeface="Calibri" pitchFamily="34" charset="0"/>
                <a:cs typeface="Courier New" pitchFamily="49" charset="0"/>
              </a:rPr>
              <a:t>only single digit integers</a:t>
            </a:r>
          </a:p>
          <a:p>
            <a:pPr marL="91440" indent="-274320">
              <a:buFont typeface="+mj-lt"/>
              <a:buAutoNum type="arabicPeriod"/>
            </a:pPr>
            <a:r>
              <a:rPr lang="en-US" sz="2000" dirty="0" smtClean="0">
                <a:latin typeface="Calibri" pitchFamily="34" charset="0"/>
                <a:cs typeface="Courier New" pitchFamily="49" charset="0"/>
              </a:rPr>
              <a:t>only positive integers</a:t>
            </a:r>
          </a:p>
          <a:p>
            <a:pPr marL="91440" indent="-274320">
              <a:buFont typeface="+mj-lt"/>
              <a:buAutoNum type="arabicPeriod"/>
            </a:pPr>
            <a:r>
              <a:rPr lang="en-US" sz="2000" dirty="0" smtClean="0">
                <a:latin typeface="Calibri" pitchFamily="34" charset="0"/>
                <a:cs typeface="Courier New" pitchFamily="49" charset="0"/>
              </a:rPr>
              <a:t>no unary operators allowed.</a:t>
            </a:r>
          </a:p>
          <a:p>
            <a:pPr marL="91440" indent="-274320">
              <a:buFont typeface="+mj-lt"/>
              <a:buAutoNum type="arabicPeriod"/>
            </a:pPr>
            <a:r>
              <a:rPr lang="en-US" sz="2000" dirty="0" smtClean="0">
                <a:latin typeface="Calibri" pitchFamily="34" charset="0"/>
                <a:cs typeface="Courier New" pitchFamily="49" charset="0"/>
              </a:rPr>
              <a:t>no brackets !!!</a:t>
            </a:r>
          </a:p>
          <a:p>
            <a:pPr marL="91440" indent="-274320">
              <a:buFont typeface="+mj-lt"/>
              <a:buAutoNum type="arabicPeriod"/>
            </a:pPr>
            <a:r>
              <a:rPr lang="en-US" sz="2000" dirty="0" smtClean="0">
                <a:latin typeface="Calibri" pitchFamily="34" charset="0"/>
                <a:cs typeface="Courier New" pitchFamily="49" charset="0"/>
              </a:rPr>
              <a:t>no handling for invalid </a:t>
            </a:r>
            <a:r>
              <a:rPr lang="en-US" sz="2000" dirty="0" err="1" smtClean="0">
                <a:latin typeface="Courier New" pitchFamily="49" charset="0"/>
                <a:cs typeface="Courier New" pitchFamily="49" charset="0"/>
              </a:rPr>
              <a:t>expr</a:t>
            </a:r>
            <a:r>
              <a:rPr lang="en-US" sz="2000" dirty="0" smtClean="0">
                <a:latin typeface="Calibri" pitchFamily="34" charset="0"/>
                <a:cs typeface="Courier New" pitchFamily="49" charset="0"/>
              </a:rPr>
              <a:t>.</a:t>
            </a:r>
          </a:p>
          <a:p>
            <a:r>
              <a:rPr lang="en-US" sz="2000" dirty="0" smtClean="0">
                <a:latin typeface="Calibri" pitchFamily="34" charset="0"/>
                <a:cs typeface="Courier New" pitchFamily="49" charset="0"/>
              </a:rPr>
              <a:t>    - extra operators.</a:t>
            </a:r>
          </a:p>
          <a:p>
            <a:r>
              <a:rPr lang="en-US" sz="2000" dirty="0" smtClean="0">
                <a:latin typeface="Calibri" pitchFamily="34" charset="0"/>
                <a:cs typeface="Courier New" pitchFamily="49" charset="0"/>
              </a:rPr>
              <a:t>    - invalid ordering</a:t>
            </a:r>
          </a:p>
          <a:p>
            <a:r>
              <a:rPr lang="en-US" sz="2000" dirty="0" smtClean="0">
                <a:latin typeface="Calibri" pitchFamily="34" charset="0"/>
                <a:cs typeface="Courier New" pitchFamily="49" charset="0"/>
              </a:rPr>
              <a:t>6. No characters allowed</a:t>
            </a:r>
          </a:p>
          <a:p>
            <a:endParaRPr lang="en-US" sz="2000" b="1" dirty="0" smtClean="0">
              <a:latin typeface="Calibri" pitchFamily="34" charset="0"/>
              <a:cs typeface="Courier New" pitchFamily="49" charset="0"/>
            </a:endParaRPr>
          </a:p>
          <a:p>
            <a:r>
              <a:rPr lang="en-US" sz="2000" b="1" dirty="0" smtClean="0">
                <a:latin typeface="Calibri" pitchFamily="34" charset="0"/>
                <a:cs typeface="Courier New" pitchFamily="49" charset="0"/>
              </a:rPr>
              <a:t>HW:</a:t>
            </a:r>
            <a:r>
              <a:rPr lang="en-US" sz="2000" dirty="0" smtClean="0">
                <a:latin typeface="Calibri" pitchFamily="34" charset="0"/>
                <a:cs typeface="Courier New" pitchFamily="49" charset="0"/>
              </a:rPr>
              <a:t> rewrite it to account for as much as limitations you can! This can be your course project.</a:t>
            </a:r>
          </a:p>
          <a:p>
            <a:r>
              <a:rPr lang="en-US" sz="2000" b="1" dirty="0" smtClean="0">
                <a:latin typeface="Calibri" pitchFamily="34" charset="0"/>
                <a:cs typeface="Courier New" pitchFamily="49" charset="0"/>
              </a:rPr>
              <a:t>Hint:</a:t>
            </a:r>
            <a:r>
              <a:rPr lang="en-US" sz="2000" dirty="0" smtClean="0">
                <a:latin typeface="Calibri" pitchFamily="34" charset="0"/>
                <a:cs typeface="Courier New" pitchFamily="49" charset="0"/>
              </a:rPr>
              <a:t> read Polish Notation, Ch.12.</a:t>
            </a:r>
          </a:p>
        </p:txBody>
      </p:sp>
      <p:sp>
        <p:nvSpPr>
          <p:cNvPr id="6" name="Rectangle 5"/>
          <p:cNvSpPr>
            <a:spLocks noChangeArrowheads="1"/>
          </p:cNvSpPr>
          <p:nvPr/>
        </p:nvSpPr>
        <p:spPr bwMode="auto">
          <a:xfrm>
            <a:off x="-32" y="2403956"/>
            <a:ext cx="8100424" cy="3385542"/>
          </a:xfrm>
          <a:prstGeom prst="rect">
            <a:avLst/>
          </a:prstGeom>
          <a:noFill/>
          <a:ln w="9525">
            <a:noFill/>
            <a:miter lim="800000"/>
            <a:headEnd/>
            <a:tailEnd/>
          </a:ln>
        </p:spPr>
        <p:txBody>
          <a:bodyPr wrap="square" lIns="0" tIns="0" rIns="0" bIns="0" anchor="ctr">
            <a:spAutoFit/>
          </a:bodyPr>
          <a:lstStyle/>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Precedent(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op1, </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(op1=='$') </a:t>
            </a:r>
            <a:r>
              <a:rPr lang="en-US" sz="2000" dirty="0" smtClean="0">
                <a:solidFill>
                  <a:srgbClr val="0000FF"/>
                </a:solidFill>
                <a:latin typeface="Courier New" pitchFamily="49" charset="0"/>
                <a:cs typeface="Courier New" pitchFamily="49" charset="0"/>
              </a:rPr>
              <a:t>return </a:t>
            </a:r>
            <a:r>
              <a:rPr lang="en-US" sz="2000" dirty="0" smtClean="0">
                <a:latin typeface="Courier New" pitchFamily="49" charset="0"/>
                <a:cs typeface="Courier New" pitchFamily="49" charset="0"/>
              </a:rPr>
              <a:t>1;</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 </a:t>
            </a:r>
            <a:r>
              <a:rPr lang="en-US" sz="2000" dirty="0" smtClean="0">
                <a:latin typeface="Courier New" pitchFamily="49" charset="0"/>
                <a:cs typeface="Courier New" pitchFamily="49" charset="0"/>
              </a:rPr>
              <a:t>((op1=='*') || (op1=='/'))</a:t>
            </a:r>
          </a:p>
          <a:p>
            <a:r>
              <a:rPr lang="en-US" sz="2000" dirty="0" smtClean="0">
                <a:solidFill>
                  <a:srgbClr val="0000FF"/>
                </a:solidFill>
                <a:latin typeface="Courier New" pitchFamily="49" charset="0"/>
                <a:cs typeface="Courier New" pitchFamily="49" charset="0"/>
              </a:rPr>
              <a:t>	return</a:t>
            </a:r>
            <a:r>
              <a:rPr lang="en-US" sz="2000" dirty="0" smtClean="0">
                <a:latin typeface="Courier New" pitchFamily="49" charset="0"/>
                <a:cs typeface="Courier New" pitchFamily="49" charset="0"/>
              </a:rPr>
              <a:t> (op2!='$');</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 </a:t>
            </a:r>
            <a:r>
              <a:rPr lang="en-US" sz="2000" dirty="0" smtClean="0">
                <a:latin typeface="Courier New" pitchFamily="49" charset="0"/>
                <a:cs typeface="Courier New" pitchFamily="49" charset="0"/>
              </a:rPr>
              <a:t>((op1=='+') || (op1=='-')) </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 (op2!='$')&amp;&amp;(op2!='*')&amp;&amp;(op2!='/')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0;</a:t>
            </a:r>
          </a:p>
          <a:p>
            <a:r>
              <a:rPr lang="en-US" sz="2000" dirty="0" smtClean="0">
                <a:latin typeface="Courier New" pitchFamily="49" charset="0"/>
                <a:cs typeface="Courier New" pitchFamily="49" charset="0"/>
              </a:rPr>
              <a:t>}</a:t>
            </a: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21</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
        <p:nvSpPr>
          <p:cNvPr id="9" name="Rectangle 8"/>
          <p:cNvSpPr>
            <a:spLocks noChangeArrowheads="1"/>
          </p:cNvSpPr>
          <p:nvPr/>
        </p:nvSpPr>
        <p:spPr bwMode="auto">
          <a:xfrm>
            <a:off x="4427984" y="4946392"/>
            <a:ext cx="4716016" cy="1938992"/>
          </a:xfrm>
          <a:prstGeom prst="rect">
            <a:avLst/>
          </a:prstGeom>
          <a:noFill/>
          <a:ln w="9525">
            <a:noFill/>
            <a:miter lim="800000"/>
            <a:headEnd/>
            <a:tailEnd/>
          </a:ln>
        </p:spPr>
        <p:txBody>
          <a:bodyPr wrap="square" lIns="0" tIns="0" rIns="0" bIns="0" anchor="ctr">
            <a:spAutoFit/>
          </a:bodyPr>
          <a:lstStyle/>
          <a:p>
            <a:r>
              <a:rPr lang="en-US" dirty="0" smtClean="0">
                <a:solidFill>
                  <a:srgbClr val="0000FF"/>
                </a:solidFill>
                <a:latin typeface="Courier New" pitchFamily="49" charset="0"/>
                <a:cs typeface="Courier New" pitchFamily="49" charset="0"/>
              </a:rPr>
              <a:t>void</a:t>
            </a:r>
            <a:r>
              <a:rPr lang="en-US" dirty="0" smtClean="0">
                <a:latin typeface="Courier New" pitchFamily="49" charset="0"/>
                <a:cs typeface="Courier New" pitchFamily="49" charset="0"/>
              </a:rPr>
              <a:t> main(){</a:t>
            </a:r>
          </a:p>
          <a:p>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char</a:t>
            </a:r>
            <a:r>
              <a:rPr lang="en-US" dirty="0" smtClean="0">
                <a:latin typeface="Courier New" pitchFamily="49" charset="0"/>
                <a:cs typeface="Courier New" pitchFamily="49" charset="0"/>
              </a:rPr>
              <a:t> infix[]="1+2*3$4/5+6";</a:t>
            </a:r>
          </a:p>
          <a:p>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char</a:t>
            </a:r>
            <a:r>
              <a:rPr lang="en-US" dirty="0" smtClean="0">
                <a:latin typeface="Courier New" pitchFamily="49" charset="0"/>
                <a:cs typeface="Courier New" pitchFamily="49" charset="0"/>
              </a:rPr>
              <a:t> postfix[80];</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InfixToPostfix</a:t>
            </a:r>
            <a:r>
              <a:rPr lang="en-US" dirty="0" smtClean="0">
                <a:latin typeface="Courier New" pitchFamily="49" charset="0"/>
                <a:cs typeface="Courier New" pitchFamily="49" charset="0"/>
              </a:rPr>
              <a:t>(infix, postfix);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("\n %s", postfix);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p:txBody>
      </p:sp>
      <p:cxnSp>
        <p:nvCxnSpPr>
          <p:cNvPr id="10" name="Straight Connector 9"/>
          <p:cNvCxnSpPr/>
          <p:nvPr/>
        </p:nvCxnSpPr>
        <p:spPr>
          <a:xfrm>
            <a:off x="4427984" y="4883452"/>
            <a:ext cx="0" cy="20334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48730" y="4869160"/>
            <a:ext cx="469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32" y="37073"/>
            <a:ext cx="6948296" cy="1015663"/>
          </a:xfrm>
          <a:prstGeom prst="rect">
            <a:avLst/>
          </a:prstGeom>
          <a:noFill/>
          <a:ln w="9525">
            <a:noFill/>
            <a:miter lim="800000"/>
            <a:headEnd/>
            <a:tailEnd/>
          </a:ln>
        </p:spPr>
        <p:txBody>
          <a:bodyPr wrap="square" anchor="ctr">
            <a:spAutoFit/>
          </a:bodyPr>
          <a:lstStyle/>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IsDigit</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c){</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(c&gt;='0' &amp;&amp; c&lt;='9');</a:t>
            </a:r>
          </a:p>
          <a:p>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2" y="-27384"/>
            <a:ext cx="5508136" cy="6463308"/>
          </a:xfrm>
          <a:prstGeom prst="rect">
            <a:avLst/>
          </a:prstGeom>
          <a:noFill/>
          <a:ln w="9525">
            <a:noFill/>
            <a:miter lim="800000"/>
            <a:headEnd/>
            <a:tailEnd/>
          </a:ln>
        </p:spPr>
        <p:txBody>
          <a:bodyPr wrap="square" lIns="0" tIns="0" rIns="0" bIns="0" anchor="ctr">
            <a:spAutoFit/>
          </a:bodyPr>
          <a:lstStyle/>
          <a:p>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EvaluatePostfix</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r>
              <a:rPr lang="en-US" sz="2000" dirty="0" smtClean="0">
                <a:solidFill>
                  <a:srgbClr val="0000FF"/>
                </a:solidFill>
                <a:latin typeface="Courier New" pitchFamily="49" charset="0"/>
                <a:cs typeface="Courier New" pitchFamily="49" charset="0"/>
              </a:rPr>
              <a:t>   char</a:t>
            </a:r>
            <a:r>
              <a:rPr lang="en-US" sz="2000" dirty="0" smtClean="0">
                <a:latin typeface="Courier New" pitchFamily="49" charset="0"/>
                <a:cs typeface="Courier New" pitchFamily="49" charset="0"/>
              </a:rPr>
              <a:t> c;</a:t>
            </a:r>
          </a:p>
          <a:p>
            <a:r>
              <a:rPr lang="en-US" sz="2000" dirty="0" smtClean="0">
                <a:solidFill>
                  <a:srgbClr val="0000FF"/>
                </a:solidFill>
                <a:latin typeface="Courier New" pitchFamily="49" charset="0"/>
                <a:cs typeface="Courier New" pitchFamily="49" charset="0"/>
              </a:rPr>
              <a:t>   double</a:t>
            </a:r>
            <a:r>
              <a:rPr lang="en-US" sz="2000" dirty="0" smtClean="0">
                <a:latin typeface="Courier New" pitchFamily="49" charset="0"/>
                <a:cs typeface="Courier New" pitchFamily="49" charset="0"/>
              </a:rPr>
              <a:t> op1, op2, </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Stack s;</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CreateStack</a:t>
            </a:r>
            <a:r>
              <a:rPr lang="en-US" sz="2000" dirty="0" smtClean="0">
                <a:latin typeface="Courier New" pitchFamily="49" charset="0"/>
                <a:cs typeface="Courier New" pitchFamily="49" charset="0"/>
              </a:rPr>
              <a:t>(&amp;s);</a:t>
            </a:r>
          </a:p>
          <a:p>
            <a:r>
              <a:rPr lang="en-US" sz="2000" dirty="0" smtClean="0">
                <a:solidFill>
                  <a:srgbClr val="0000FF"/>
                </a:solidFill>
                <a:latin typeface="Courier New" pitchFamily="49" charset="0"/>
                <a:cs typeface="Courier New" pitchFamily="49" charset="0"/>
              </a:rPr>
              <a:t>   for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 (c=</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r>
              <a:rPr lang="en-US" sz="2000" dirty="0" smtClean="0">
                <a:solidFill>
                  <a:srgbClr val="0000FF"/>
                </a:solidFill>
                <a:latin typeface="Courier New" pitchFamily="49" charset="0"/>
                <a:cs typeface="Courier New" pitchFamily="49" charset="0"/>
              </a:rPr>
              <a:t>      if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IsDigit</a:t>
            </a:r>
            <a:r>
              <a:rPr lang="en-US" sz="2000" dirty="0" smtClean="0">
                <a:latin typeface="Courier New" pitchFamily="49" charset="0"/>
                <a:cs typeface="Courier New" pitchFamily="49" charset="0"/>
              </a:rPr>
              <a:t>(c))</a:t>
            </a:r>
          </a:p>
          <a:p>
            <a:r>
              <a:rPr lang="en-US" sz="2000" dirty="0" smtClean="0">
                <a:latin typeface="Courier New" pitchFamily="49" charset="0"/>
                <a:cs typeface="Courier New" pitchFamily="49" charset="0"/>
              </a:rPr>
              <a:t>         Push((</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)(c-'0'), &amp;s);</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else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Pop(&amp;op2, &amp;s);</a:t>
            </a:r>
          </a:p>
          <a:p>
            <a:r>
              <a:rPr lang="en-US" sz="2000" dirty="0" smtClean="0">
                <a:latin typeface="Courier New" pitchFamily="49" charset="0"/>
                <a:cs typeface="Courier New" pitchFamily="49" charset="0"/>
              </a:rPr>
              <a:t>          Pop(&amp;op1, &amp;s);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Oper</a:t>
            </a:r>
            <a:r>
              <a:rPr lang="en-US" sz="2000" dirty="0" smtClean="0">
                <a:latin typeface="Courier New" pitchFamily="49" charset="0"/>
                <a:cs typeface="Courier New" pitchFamily="49" charset="0"/>
              </a:rPr>
              <a:t>(c, op1, op2);</a:t>
            </a:r>
          </a:p>
          <a:p>
            <a:r>
              <a:rPr lang="en-US" sz="2000" dirty="0" smtClean="0">
                <a:latin typeface="Courier New" pitchFamily="49" charset="0"/>
                <a:cs typeface="Courier New" pitchFamily="49" charset="0"/>
              </a:rPr>
              <a:t>          Push(</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&amp;s);</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Pop(&amp;</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&amp;s);</a:t>
            </a:r>
          </a:p>
          <a:p>
            <a:r>
              <a:rPr lang="en-US" sz="2000" dirty="0" smtClean="0">
                <a:solidFill>
                  <a:srgbClr val="0000FF"/>
                </a:solidFill>
                <a:latin typeface="Courier New" pitchFamily="49" charset="0"/>
                <a:cs typeface="Courier New" pitchFamily="49" charset="0"/>
              </a:rPr>
              <a:t>    return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endParaRPr lang="en-US" sz="2000" dirty="0" smtClean="0">
              <a:latin typeface="Courier New" pitchFamily="49" charset="0"/>
              <a:cs typeface="Courier New" pitchFamily="49" charset="0"/>
            </a:endParaRPr>
          </a:p>
          <a:p>
            <a:pPr algn="ctr"/>
            <a:r>
              <a:rPr lang="en-US" sz="2000" dirty="0" smtClean="0">
                <a:latin typeface="Euclid" pitchFamily="18" charset="0"/>
                <a:sym typeface="Wingdings" pitchFamily="2" charset="2"/>
              </a:rPr>
              <a:t>A B C D $ * E / + F –</a:t>
            </a:r>
            <a:endParaRPr lang="en-US" sz="2000" dirty="0" smtClean="0">
              <a:latin typeface="Courier New" pitchFamily="49" charset="0"/>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22</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
        <p:nvSpPr>
          <p:cNvPr id="7" name="Rectangle 6"/>
          <p:cNvSpPr>
            <a:spLocks noChangeArrowheads="1"/>
          </p:cNvSpPr>
          <p:nvPr/>
        </p:nvSpPr>
        <p:spPr bwMode="auto">
          <a:xfrm>
            <a:off x="5724128" y="-27384"/>
            <a:ext cx="3456384" cy="4616648"/>
          </a:xfrm>
          <a:prstGeom prst="rect">
            <a:avLst/>
          </a:prstGeom>
          <a:solidFill>
            <a:srgbClr val="EAF5F6"/>
          </a:solidFill>
          <a:ln w="9525">
            <a:noFill/>
            <a:miter lim="800000"/>
            <a:headEnd/>
            <a:tailEnd/>
          </a:ln>
        </p:spPr>
        <p:txBody>
          <a:bodyPr wrap="square" lIns="0" tIns="0" rIns="0" bIns="0" anchor="ctr">
            <a:spAutoFit/>
          </a:bodyPr>
          <a:lstStyle/>
          <a:p>
            <a:r>
              <a:rPr lang="en-US" sz="2000" b="1" dirty="0" smtClean="0">
                <a:latin typeface="Calibri" pitchFamily="34" charset="0"/>
                <a:cs typeface="Courier New" pitchFamily="49" charset="0"/>
              </a:rPr>
              <a:t>Obvious Limitations:</a:t>
            </a:r>
          </a:p>
          <a:p>
            <a:endParaRPr lang="en-US" sz="2000" dirty="0" smtClean="0">
              <a:latin typeface="Calibri" pitchFamily="34" charset="0"/>
              <a:cs typeface="Courier New" pitchFamily="49" charset="0"/>
            </a:endParaRPr>
          </a:p>
          <a:p>
            <a:pPr marL="91440" indent="-274320">
              <a:buFont typeface="+mj-lt"/>
              <a:buAutoNum type="arabicPeriod"/>
            </a:pPr>
            <a:r>
              <a:rPr lang="en-US" sz="2000" dirty="0" smtClean="0">
                <a:latin typeface="Calibri" pitchFamily="34" charset="0"/>
                <a:cs typeface="Courier New" pitchFamily="49" charset="0"/>
              </a:rPr>
              <a:t>only single digit integers</a:t>
            </a:r>
          </a:p>
          <a:p>
            <a:pPr marL="91440" indent="-274320">
              <a:buFont typeface="+mj-lt"/>
              <a:buAutoNum type="arabicPeriod"/>
            </a:pPr>
            <a:r>
              <a:rPr lang="en-US" sz="2000" dirty="0" smtClean="0">
                <a:latin typeface="Calibri" pitchFamily="34" charset="0"/>
                <a:cs typeface="Courier New" pitchFamily="49" charset="0"/>
              </a:rPr>
              <a:t>only positive integers</a:t>
            </a:r>
          </a:p>
          <a:p>
            <a:pPr marL="91440" indent="-274320">
              <a:buFont typeface="+mj-lt"/>
              <a:buAutoNum type="arabicPeriod"/>
            </a:pPr>
            <a:r>
              <a:rPr lang="en-US" sz="2000" dirty="0" smtClean="0">
                <a:latin typeface="Calibri" pitchFamily="34" charset="0"/>
                <a:cs typeface="Courier New" pitchFamily="49" charset="0"/>
              </a:rPr>
              <a:t>no unary operators allowed.</a:t>
            </a:r>
          </a:p>
          <a:p>
            <a:pPr marL="91440" indent="-274320">
              <a:buFont typeface="+mj-lt"/>
              <a:buAutoNum type="arabicPeriod"/>
            </a:pPr>
            <a:r>
              <a:rPr lang="en-US" sz="2000" dirty="0" smtClean="0">
                <a:latin typeface="Calibri" pitchFamily="34" charset="0"/>
                <a:cs typeface="Courier New" pitchFamily="49" charset="0"/>
              </a:rPr>
              <a:t>no brackets !!!</a:t>
            </a:r>
          </a:p>
          <a:p>
            <a:pPr marL="91440" indent="-274320">
              <a:buFont typeface="+mj-lt"/>
              <a:buAutoNum type="arabicPeriod"/>
            </a:pPr>
            <a:r>
              <a:rPr lang="en-US" sz="2000" dirty="0" smtClean="0">
                <a:latin typeface="Calibri" pitchFamily="34" charset="0"/>
                <a:cs typeface="Courier New" pitchFamily="49" charset="0"/>
              </a:rPr>
              <a:t>no handling for invalid </a:t>
            </a:r>
            <a:r>
              <a:rPr lang="en-US" sz="2000" dirty="0" err="1" smtClean="0">
                <a:latin typeface="Courier New" pitchFamily="49" charset="0"/>
                <a:cs typeface="Courier New" pitchFamily="49" charset="0"/>
              </a:rPr>
              <a:t>expr</a:t>
            </a:r>
            <a:r>
              <a:rPr lang="en-US" sz="2000" dirty="0" smtClean="0">
                <a:latin typeface="Calibri" pitchFamily="34" charset="0"/>
                <a:cs typeface="Courier New" pitchFamily="49" charset="0"/>
              </a:rPr>
              <a:t>.</a:t>
            </a:r>
          </a:p>
          <a:p>
            <a:r>
              <a:rPr lang="en-US" sz="2000" dirty="0" smtClean="0">
                <a:latin typeface="Calibri" pitchFamily="34" charset="0"/>
                <a:cs typeface="Courier New" pitchFamily="49" charset="0"/>
              </a:rPr>
              <a:t>    - extra operators.</a:t>
            </a:r>
          </a:p>
          <a:p>
            <a:r>
              <a:rPr lang="en-US" sz="2000" dirty="0" smtClean="0">
                <a:latin typeface="Calibri" pitchFamily="34" charset="0"/>
                <a:cs typeface="Courier New" pitchFamily="49" charset="0"/>
              </a:rPr>
              <a:t>    - invalid ordering</a:t>
            </a:r>
          </a:p>
          <a:p>
            <a:r>
              <a:rPr lang="en-US" sz="2000" dirty="0" smtClean="0">
                <a:latin typeface="Calibri" pitchFamily="34" charset="0"/>
                <a:cs typeface="Courier New" pitchFamily="49" charset="0"/>
              </a:rPr>
              <a:t>      …</a:t>
            </a:r>
          </a:p>
          <a:p>
            <a:endParaRPr lang="en-US" sz="2000" b="1" dirty="0" smtClean="0">
              <a:latin typeface="Calibri" pitchFamily="34" charset="0"/>
              <a:cs typeface="Courier New" pitchFamily="49" charset="0"/>
            </a:endParaRPr>
          </a:p>
          <a:p>
            <a:r>
              <a:rPr lang="en-US" sz="2000" b="1" dirty="0" smtClean="0">
                <a:latin typeface="Calibri" pitchFamily="34" charset="0"/>
                <a:cs typeface="Courier New" pitchFamily="49" charset="0"/>
              </a:rPr>
              <a:t>HW:</a:t>
            </a:r>
            <a:r>
              <a:rPr lang="en-US" sz="2000" dirty="0" smtClean="0">
                <a:latin typeface="Calibri" pitchFamily="34" charset="0"/>
                <a:cs typeface="Courier New" pitchFamily="49" charset="0"/>
              </a:rPr>
              <a:t> rewrite it to account for as much as limitations you can! This can be your course project.</a:t>
            </a:r>
          </a:p>
          <a:p>
            <a:r>
              <a:rPr lang="en-US" sz="2000" b="1" dirty="0" smtClean="0">
                <a:latin typeface="Calibri" pitchFamily="34" charset="0"/>
                <a:cs typeface="Courier New" pitchFamily="49" charset="0"/>
              </a:rPr>
              <a:t>Hint:</a:t>
            </a:r>
            <a:r>
              <a:rPr lang="en-US" sz="2000" dirty="0" smtClean="0">
                <a:latin typeface="Calibri" pitchFamily="34" charset="0"/>
                <a:cs typeface="Courier New" pitchFamily="49" charset="0"/>
              </a:rPr>
              <a:t> read Polish Notation, Ch.12.</a:t>
            </a:r>
          </a:p>
        </p:txBody>
      </p:sp>
      <p:sp>
        <p:nvSpPr>
          <p:cNvPr id="8" name="Rectangle 7"/>
          <p:cNvSpPr>
            <a:spLocks noChangeArrowheads="1"/>
          </p:cNvSpPr>
          <p:nvPr/>
        </p:nvSpPr>
        <p:spPr bwMode="auto">
          <a:xfrm>
            <a:off x="4716016" y="4730948"/>
            <a:ext cx="4427984" cy="2154436"/>
          </a:xfrm>
          <a:prstGeom prst="rect">
            <a:avLst/>
          </a:prstGeom>
          <a:noFill/>
          <a:ln w="9525">
            <a:noFill/>
            <a:miter lim="800000"/>
            <a:headEnd/>
            <a:tailEnd/>
          </a:ln>
        </p:spPr>
        <p:txBody>
          <a:bodyPr wrap="square" lIns="0" tIns="0" rIns="0" bIns="0" anchor="ctr">
            <a:spAutoFit/>
          </a:bodyPr>
          <a:lstStyle/>
          <a:p>
            <a:r>
              <a:rPr lang="en-US" sz="2000" dirty="0" smtClean="0">
                <a:solidFill>
                  <a:srgbClr val="0000FF"/>
                </a:solidFill>
                <a:latin typeface="Courier New" pitchFamily="49" charset="0"/>
                <a:cs typeface="Courier New" pitchFamily="49" charset="0"/>
              </a:rPr>
              <a:t>void</a:t>
            </a:r>
            <a:r>
              <a:rPr lang="en-US" sz="2000" dirty="0" smtClean="0">
                <a:latin typeface="Courier New" pitchFamily="49" charset="0"/>
                <a:cs typeface="Courier New" pitchFamily="49" charset="0"/>
              </a:rPr>
              <a:t> main(){</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[]="354*+2$";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x;</a:t>
            </a:r>
          </a:p>
          <a:p>
            <a:r>
              <a:rPr lang="en-US" sz="2000" dirty="0" smtClean="0">
                <a:latin typeface="Courier New" pitchFamily="49" charset="0"/>
                <a:cs typeface="Courier New" pitchFamily="49" charset="0"/>
              </a:rPr>
              <a:t>   x=</a:t>
            </a:r>
            <a:r>
              <a:rPr lang="en-US" sz="2000" dirty="0" err="1" smtClean="0">
                <a:latin typeface="Courier New" pitchFamily="49" charset="0"/>
                <a:cs typeface="Courier New" pitchFamily="49" charset="0"/>
              </a:rPr>
              <a:t>EvaluatePostfix</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("\n %f", x);</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getch</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p:txBody>
      </p:sp>
      <p:cxnSp>
        <p:nvCxnSpPr>
          <p:cNvPr id="10" name="Straight Connector 9"/>
          <p:cNvCxnSpPr/>
          <p:nvPr/>
        </p:nvCxnSpPr>
        <p:spPr>
          <a:xfrm>
            <a:off x="4716016" y="4725144"/>
            <a:ext cx="0" cy="2132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16016" y="4725144"/>
            <a:ext cx="44279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2" y="-27384"/>
            <a:ext cx="6948296" cy="4093428"/>
          </a:xfrm>
          <a:prstGeom prst="rect">
            <a:avLst/>
          </a:prstGeom>
          <a:noFill/>
          <a:ln w="9525">
            <a:noFill/>
            <a:miter lim="800000"/>
            <a:headEnd/>
            <a:tailEnd/>
          </a:ln>
        </p:spPr>
        <p:txBody>
          <a:bodyPr wrap="square" anchor="ctr">
            <a:spAutoFit/>
          </a:bodyPr>
          <a:lstStyle/>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IsDigit</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c){</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(c&gt;='0' &amp;&amp; c&lt;='9');</a:t>
            </a:r>
          </a:p>
          <a:p>
            <a:r>
              <a:rPr lang="en-US" sz="2000" dirty="0" smtClean="0">
                <a:latin typeface="Courier New" pitchFamily="49" charset="0"/>
                <a:cs typeface="Courier New" pitchFamily="49" charset="0"/>
              </a:rPr>
              <a:t>}</a:t>
            </a:r>
          </a:p>
          <a:p>
            <a:endParaRPr lang="en-US" sz="2000" dirty="0" smtClean="0">
              <a:latin typeface="Courier New" pitchFamily="49" charset="0"/>
              <a:cs typeface="Courier New" pitchFamily="49" charset="0"/>
            </a:endParaRPr>
          </a:p>
          <a:p>
            <a:r>
              <a:rPr lang="en-US" sz="2000" dirty="0" smtClean="0">
                <a:solidFill>
                  <a:srgbClr val="0000FF"/>
                </a:solidFill>
                <a:latin typeface="Courier New" pitchFamily="49" charset="0"/>
                <a:cs typeface="Courier New" pitchFamily="49" charset="0"/>
              </a:rPr>
              <a:t>double </a:t>
            </a:r>
            <a:r>
              <a:rPr lang="en-US" sz="2000" dirty="0" err="1" smtClean="0">
                <a:latin typeface="Courier New" pitchFamily="49" charset="0"/>
                <a:cs typeface="Courier New" pitchFamily="49" charset="0"/>
              </a:rPr>
              <a:t>Oper</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c, </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op1, </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op2){</a:t>
            </a:r>
          </a:p>
          <a:p>
            <a:r>
              <a:rPr lang="en-US" sz="2000" dirty="0" smtClean="0">
                <a:solidFill>
                  <a:srgbClr val="0000FF"/>
                </a:solidFill>
                <a:latin typeface="Courier New" pitchFamily="49" charset="0"/>
                <a:cs typeface="Courier New" pitchFamily="49" charset="0"/>
              </a:rPr>
              <a:t>   switch</a:t>
            </a:r>
            <a:r>
              <a:rPr lang="en-US" sz="2000" dirty="0" smtClean="0">
                <a:latin typeface="Courier New" pitchFamily="49" charset="0"/>
                <a:cs typeface="Courier New" pitchFamily="49" charset="0"/>
              </a:rPr>
              <a:t>(c){</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pow</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23</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3491880" y="1628800"/>
            <a:ext cx="5652120" cy="5232202"/>
          </a:xfrm>
          <a:prstGeom prst="rect">
            <a:avLst/>
          </a:prstGeom>
          <a:solidFill>
            <a:srgbClr val="EAF5F6"/>
          </a:solidFill>
          <a:ln w="9525">
            <a:noFill/>
            <a:miter lim="800000"/>
            <a:headEnd/>
            <a:tailEnd/>
          </a:ln>
        </p:spPr>
        <p:txBody>
          <a:bodyPr wrap="square" lIns="0" tIns="0" rIns="0" bIns="0" anchor="ctr">
            <a:spAutoFit/>
          </a:bodyPr>
          <a:lstStyle/>
          <a:p>
            <a:r>
              <a:rPr lang="en-US" sz="2000" dirty="0" smtClean="0">
                <a:solidFill>
                  <a:srgbClr val="339933"/>
                </a:solidFill>
                <a:latin typeface="Courier New" pitchFamily="49" charset="0"/>
                <a:cs typeface="Courier New" pitchFamily="49" charset="0"/>
              </a:rPr>
              <a:t>		/*</a:t>
            </a:r>
            <a:r>
              <a:rPr lang="en-US" sz="2000" dirty="0" err="1" smtClean="0">
                <a:solidFill>
                  <a:srgbClr val="339933"/>
                </a:solidFill>
                <a:latin typeface="Courier New" pitchFamily="49" charset="0"/>
                <a:cs typeface="Courier New" pitchFamily="49" charset="0"/>
              </a:rPr>
              <a:t>Stack.h</a:t>
            </a:r>
            <a:r>
              <a:rPr lang="en-US" sz="2000" dirty="0" smtClean="0">
                <a:solidFill>
                  <a:srgbClr val="339933"/>
                </a:solidFill>
                <a:latin typeface="Courier New" pitchFamily="49" charset="0"/>
                <a:cs typeface="Courier New" pitchFamily="49" charset="0"/>
              </a:rPr>
              <a:t>*/</a:t>
            </a:r>
          </a:p>
          <a:p>
            <a:r>
              <a:rPr lang="en-US" sz="2000" dirty="0" smtClean="0">
                <a:solidFill>
                  <a:srgbClr val="339933"/>
                </a:solidFill>
                <a:latin typeface="Courier New" pitchFamily="49" charset="0"/>
                <a:cs typeface="Courier New" pitchFamily="49" charset="0"/>
              </a:rPr>
              <a:t>//#define INFIX_TO_POSTFIX</a:t>
            </a:r>
          </a:p>
          <a:p>
            <a:r>
              <a:rPr lang="en-US" sz="2000" dirty="0" smtClean="0">
                <a:solidFill>
                  <a:srgbClr val="0000FF"/>
                </a:solidFill>
                <a:latin typeface="Courier New" pitchFamily="49" charset="0"/>
                <a:cs typeface="Courier New" pitchFamily="49" charset="0"/>
              </a:rPr>
              <a:t>#define</a:t>
            </a:r>
            <a:r>
              <a:rPr lang="en-US" sz="2000" dirty="0" smtClean="0">
                <a:latin typeface="Courier New" pitchFamily="49" charset="0"/>
                <a:cs typeface="Courier New" pitchFamily="49" charset="0"/>
              </a:rPr>
              <a:t> EVALUATE_POSTFIX</a:t>
            </a:r>
          </a:p>
          <a:p>
            <a:endParaRPr lang="en-US" sz="2000" dirty="0" smtClean="0">
              <a:latin typeface="Courier New" pitchFamily="49" charset="0"/>
              <a:cs typeface="Courier New" pitchFamily="49" charset="0"/>
            </a:endParaRP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ifdef</a:t>
            </a:r>
            <a:r>
              <a:rPr lang="en-US" sz="2000" dirty="0" smtClean="0">
                <a:latin typeface="Courier New" pitchFamily="49" charset="0"/>
                <a:cs typeface="Courier New" pitchFamily="49" charset="0"/>
              </a:rPr>
              <a:t> INFIX_TO_POSTFIX</a:t>
            </a:r>
          </a:p>
          <a:p>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typedef</a:t>
            </a:r>
            <a:r>
              <a:rPr lang="en-US" sz="2000" dirty="0" smtClean="0">
                <a:solidFill>
                  <a:schemeClr val="bg1">
                    <a:lumMod val="75000"/>
                  </a:schemeClr>
                </a:solidFill>
                <a:latin typeface="Courier New" pitchFamily="49" charset="0"/>
                <a:cs typeface="Courier New" pitchFamily="49" charset="0"/>
              </a:rPr>
              <a:t> char </a:t>
            </a:r>
            <a:r>
              <a:rPr lang="en-US" sz="2000" dirty="0" err="1" smtClean="0">
                <a:solidFill>
                  <a:schemeClr val="bg1">
                    <a:lumMod val="75000"/>
                  </a:schemeClr>
                </a:solidFill>
                <a:latin typeface="Courier New" pitchFamily="49" charset="0"/>
                <a:cs typeface="Courier New" pitchFamily="49" charset="0"/>
              </a:rPr>
              <a:t>ElementType</a:t>
            </a:r>
            <a:r>
              <a:rPr lang="en-US" sz="2000" dirty="0" smtClean="0">
                <a:solidFill>
                  <a:schemeClr val="bg1">
                    <a:lumMod val="75000"/>
                  </a:schemeClr>
                </a:solidFill>
                <a:latin typeface="Courier New" pitchFamily="49" charset="0"/>
                <a:cs typeface="Courier New" pitchFamily="49" charset="0"/>
              </a:rPr>
              <a:t>;</a:t>
            </a:r>
          </a:p>
          <a:p>
            <a:r>
              <a:rPr lang="en-US" sz="2000" dirty="0" smtClean="0">
                <a:solidFill>
                  <a:schemeClr val="bg1">
                    <a:lumMod val="75000"/>
                  </a:schemeClr>
                </a:solidFill>
                <a:latin typeface="Courier New" pitchFamily="49" charset="0"/>
                <a:cs typeface="Courier New" pitchFamily="49" charset="0"/>
              </a:rPr>
              <a:t>	#define MAXELEMENTS 100</a:t>
            </a:r>
          </a:p>
          <a:p>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typedef</a:t>
            </a:r>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ElementType</a:t>
            </a:r>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StackEntry</a:t>
            </a:r>
            <a:r>
              <a:rPr lang="en-US" sz="2000" dirty="0" smtClean="0">
                <a:solidFill>
                  <a:schemeClr val="bg1">
                    <a:lumMod val="75000"/>
                  </a:schemeClr>
                </a:solidFill>
                <a:latin typeface="Courier New" pitchFamily="49" charset="0"/>
                <a:cs typeface="Courier New" pitchFamily="49" charset="0"/>
              </a:rPr>
              <a:t>;</a:t>
            </a:r>
          </a:p>
          <a:p>
            <a:r>
              <a:rPr lang="en-US" sz="2000" dirty="0" smtClean="0">
                <a:solidFill>
                  <a:schemeClr val="bg1">
                    <a:lumMod val="75000"/>
                  </a:schemeClr>
                </a:solidFill>
                <a:latin typeface="Courier New" pitchFamily="49" charset="0"/>
                <a:cs typeface="Courier New" pitchFamily="49" charset="0"/>
              </a:rPr>
              <a:t>	#define MAXSTACK MAXELEMENTS</a:t>
            </a: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endif</a:t>
            </a:r>
            <a:endParaRPr lang="en-US" sz="2000" dirty="0" smtClean="0">
              <a:solidFill>
                <a:srgbClr val="0000FF"/>
              </a:solidFill>
              <a:latin typeface="Courier New" pitchFamily="49" charset="0"/>
              <a:cs typeface="Courier New" pitchFamily="49" charset="0"/>
            </a:endParaRPr>
          </a:p>
          <a:p>
            <a:endParaRPr lang="en-US" sz="2000" dirty="0" smtClean="0">
              <a:latin typeface="Courier New" pitchFamily="49" charset="0"/>
              <a:cs typeface="Courier New" pitchFamily="49" charset="0"/>
            </a:endParaRP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ifdef</a:t>
            </a:r>
            <a:r>
              <a:rPr lang="en-US" sz="2000" dirty="0" smtClean="0">
                <a:solidFill>
                  <a:srgbClr val="0000FF"/>
                </a:solidFill>
                <a:latin typeface="Courier New" pitchFamily="49" charset="0"/>
                <a:cs typeface="Courier New" pitchFamily="49" charset="0"/>
              </a:rPr>
              <a:t> </a:t>
            </a:r>
            <a:r>
              <a:rPr lang="en-US" sz="2000" dirty="0" smtClean="0">
                <a:latin typeface="Courier New" pitchFamily="49" charset="0"/>
                <a:cs typeface="Courier New" pitchFamily="49" charset="0"/>
              </a:rPr>
              <a:t>EVALUATE_POSTFIX</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typedef</a:t>
            </a:r>
            <a:r>
              <a:rPr lang="en-US" sz="2000" dirty="0" smtClean="0">
                <a:solidFill>
                  <a:srgbClr val="0000FF"/>
                </a:solidFill>
                <a:latin typeface="Courier New" pitchFamily="49" charset="0"/>
                <a:cs typeface="Courier New" pitchFamily="49" charset="0"/>
              </a:rPr>
              <a:t> double </a:t>
            </a:r>
            <a:r>
              <a:rPr lang="en-US" sz="2000" dirty="0" err="1" smtClean="0">
                <a:latin typeface="Courier New" pitchFamily="49" charset="0"/>
                <a:cs typeface="Courier New" pitchFamily="49" charset="0"/>
              </a:rPr>
              <a:t>ElementType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#define </a:t>
            </a:r>
            <a:r>
              <a:rPr lang="en-US" sz="2000" dirty="0" smtClean="0">
                <a:latin typeface="Courier New" pitchFamily="49" charset="0"/>
                <a:cs typeface="Courier New" pitchFamily="49" charset="0"/>
              </a:rPr>
              <a:t>MAXELEMENTS 100</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typedef</a:t>
            </a:r>
            <a:r>
              <a:rPr lang="en-US" sz="2000" dirty="0" smtClean="0">
                <a:solidFill>
                  <a:srgbClr val="0000FF"/>
                </a:solidFill>
                <a:latin typeface="Courier New" pitchFamily="49" charset="0"/>
                <a:cs typeface="Courier New" pitchFamily="49" charset="0"/>
              </a:rPr>
              <a:t> </a:t>
            </a:r>
            <a:r>
              <a:rPr lang="en-US" sz="2000" dirty="0" err="1" smtClean="0">
                <a:latin typeface="Courier New" pitchFamily="49" charset="0"/>
                <a:cs typeface="Courier New" pitchFamily="49" charset="0"/>
              </a:rPr>
              <a:t>ElementType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StackEntry</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#define </a:t>
            </a:r>
            <a:r>
              <a:rPr lang="en-US" sz="2000" dirty="0" smtClean="0">
                <a:latin typeface="Courier New" pitchFamily="49" charset="0"/>
                <a:cs typeface="Courier New" pitchFamily="49" charset="0"/>
              </a:rPr>
              <a:t>MAXSTACK MAXELEMENTS</a:t>
            </a: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endif</a:t>
            </a:r>
            <a:endParaRPr lang="en-US" sz="2000" dirty="0" smtClean="0">
              <a:latin typeface="Courier New" pitchFamily="49" charset="0"/>
              <a:cs typeface="Courier New" pitchFamily="49" charset="0"/>
            </a:endParaRPr>
          </a:p>
        </p:txBody>
      </p:sp>
      <p:sp>
        <p:nvSpPr>
          <p:cNvPr id="6" name="Rectangle 5"/>
          <p:cNvSpPr>
            <a:spLocks noChangeArrowheads="1"/>
          </p:cNvSpPr>
          <p:nvPr/>
        </p:nvSpPr>
        <p:spPr bwMode="auto">
          <a:xfrm>
            <a:off x="72008" y="126504"/>
            <a:ext cx="9108504" cy="1600438"/>
          </a:xfrm>
          <a:prstGeom prst="rect">
            <a:avLst/>
          </a:prstGeom>
          <a:noFill/>
          <a:ln w="9525">
            <a:noFill/>
            <a:miter lim="800000"/>
            <a:headEnd/>
            <a:tailEnd/>
          </a:ln>
        </p:spPr>
        <p:txBody>
          <a:bodyPr wrap="square" lIns="0" tIns="0" rIns="0" bIns="0" anchor="ctr">
            <a:spAutoFit/>
          </a:bodyPr>
          <a:lstStyle/>
          <a:p>
            <a:r>
              <a:rPr lang="en-US" sz="2400" b="1" dirty="0" smtClean="0">
                <a:solidFill>
                  <a:srgbClr val="FF0000"/>
                </a:solidFill>
                <a:latin typeface="Calibri" pitchFamily="34" charset="0"/>
                <a:cs typeface="Courier New" pitchFamily="49" charset="0"/>
              </a:rPr>
              <a:t>Big Surprise!</a:t>
            </a:r>
          </a:p>
          <a:p>
            <a:endParaRPr lang="en-US" sz="2000" b="1" dirty="0" smtClean="0">
              <a:latin typeface="Calibri" pitchFamily="34" charset="0"/>
              <a:cs typeface="Courier New" pitchFamily="49" charset="0"/>
            </a:endParaRPr>
          </a:p>
          <a:p>
            <a:r>
              <a:rPr lang="en-US" sz="2000" dirty="0" smtClean="0">
                <a:latin typeface="Calibri" pitchFamily="34" charset="0"/>
                <a:cs typeface="Courier New" pitchFamily="49" charset="0"/>
              </a:rPr>
              <a:t>We cannot combine both routines, </a:t>
            </a:r>
            <a:r>
              <a:rPr lang="en-US" sz="2000" dirty="0" err="1" smtClean="0">
                <a:latin typeface="Courier New" pitchFamily="49" charset="0"/>
                <a:cs typeface="Courier New" pitchFamily="49" charset="0"/>
              </a:rPr>
              <a:t>InfixToPostfix</a:t>
            </a:r>
            <a:r>
              <a:rPr lang="en-US" sz="2000" dirty="0" smtClean="0">
                <a:latin typeface="Calibri" pitchFamily="34" charset="0"/>
                <a:cs typeface="Courier New" pitchFamily="49" charset="0"/>
              </a:rPr>
              <a:t> and </a:t>
            </a:r>
            <a:r>
              <a:rPr lang="en-US" sz="2000" dirty="0" err="1" smtClean="0">
                <a:latin typeface="Courier New" pitchFamily="49" charset="0"/>
                <a:cs typeface="Courier New" pitchFamily="49" charset="0"/>
              </a:rPr>
              <a:t>EvaluatePostfix</a:t>
            </a:r>
            <a:r>
              <a:rPr lang="en-US" sz="2000" dirty="0" smtClean="0">
                <a:latin typeface="Courier New" pitchFamily="49" charset="0"/>
                <a:cs typeface="Courier New" pitchFamily="49" charset="0"/>
              </a:rPr>
              <a:t>,</a:t>
            </a:r>
            <a:r>
              <a:rPr lang="en-US" sz="2000" dirty="0" smtClean="0">
                <a:latin typeface="Calibri" pitchFamily="34" charset="0"/>
                <a:cs typeface="Courier New" pitchFamily="49" charset="0"/>
              </a:rPr>
              <a:t> in a single program because of different element types!!!</a:t>
            </a:r>
          </a:p>
          <a:p>
            <a:endParaRPr lang="en-US" sz="2000" dirty="0" smtClean="0">
              <a:latin typeface="Calibri" pitchFamily="34" charset="0"/>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24</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
        <p:nvSpPr>
          <p:cNvPr id="12" name="Rectangle 11"/>
          <p:cNvSpPr>
            <a:spLocks noChangeArrowheads="1"/>
          </p:cNvSpPr>
          <p:nvPr/>
        </p:nvSpPr>
        <p:spPr bwMode="auto">
          <a:xfrm>
            <a:off x="35496" y="1628800"/>
            <a:ext cx="3456384" cy="4924425"/>
          </a:xfrm>
          <a:prstGeom prst="rect">
            <a:avLst/>
          </a:prstGeom>
          <a:noFill/>
          <a:ln w="9525">
            <a:noFill/>
            <a:miter lim="800000"/>
            <a:headEnd/>
            <a:tailEnd/>
          </a:ln>
        </p:spPr>
        <p:txBody>
          <a:bodyPr wrap="square" lIns="0" tIns="0" rIns="0" bIns="0" anchor="ctr">
            <a:spAutoFit/>
          </a:bodyPr>
          <a:lstStyle/>
          <a:p>
            <a:r>
              <a:rPr lang="en-US" sz="2000" dirty="0" smtClean="0">
                <a:latin typeface="Calibri" pitchFamily="34" charset="0"/>
                <a:cs typeface="Courier New" pitchFamily="49" charset="0"/>
              </a:rPr>
              <a:t>Solutions will be provided in: (“Abstraction and Implementation Related Issues”)</a:t>
            </a:r>
          </a:p>
          <a:p>
            <a:endParaRPr lang="en-US" sz="2000" dirty="0" smtClean="0">
              <a:latin typeface="Calibri" pitchFamily="34" charset="0"/>
              <a:cs typeface="Courier New" pitchFamily="49" charset="0"/>
            </a:endParaRPr>
          </a:p>
          <a:p>
            <a:endParaRPr lang="en-US" sz="2000" dirty="0" smtClean="0">
              <a:latin typeface="Calibri" pitchFamily="34" charset="0"/>
              <a:cs typeface="Courier New" pitchFamily="49" charset="0"/>
            </a:endParaRPr>
          </a:p>
          <a:p>
            <a:r>
              <a:rPr lang="en-US" sz="2000" dirty="0" smtClean="0">
                <a:latin typeface="Calibri" pitchFamily="34" charset="0"/>
                <a:cs typeface="Courier New" pitchFamily="49" charset="0"/>
              </a:rPr>
              <a:t>Until we reach it, a good programming style to cope with different types and configurations is via compiler directives, e.g., </a:t>
            </a:r>
            <a:r>
              <a:rPr lang="en-US" sz="2000" dirty="0" smtClean="0">
                <a:solidFill>
                  <a:srgbClr val="0000FF"/>
                </a:solidFill>
                <a:latin typeface="Courier New" pitchFamily="49" charset="0"/>
                <a:cs typeface="Courier New" pitchFamily="49" charset="0"/>
              </a:rPr>
              <a:t>#define, #</a:t>
            </a:r>
            <a:r>
              <a:rPr lang="en-US" sz="2000" dirty="0" err="1" smtClean="0">
                <a:solidFill>
                  <a:srgbClr val="0000FF"/>
                </a:solidFill>
                <a:latin typeface="Courier New" pitchFamily="49" charset="0"/>
                <a:cs typeface="Courier New" pitchFamily="49" charset="0"/>
              </a:rPr>
              <a:t>ifdef</a:t>
            </a:r>
            <a:r>
              <a:rPr lang="en-US" dirty="0" smtClean="0">
                <a:latin typeface="Courier New" pitchFamily="49" charset="0"/>
                <a:cs typeface="Courier New" pitchFamily="49" charset="0"/>
              </a:rPr>
              <a:t>, </a:t>
            </a:r>
            <a:r>
              <a:rPr lang="en-US" sz="2000" dirty="0" smtClean="0">
                <a:latin typeface="Calibri" pitchFamily="34" charset="0"/>
                <a:cs typeface="Courier New" pitchFamily="49" charset="0"/>
              </a:rPr>
              <a:t>…</a:t>
            </a:r>
          </a:p>
          <a:p>
            <a:endParaRPr lang="en-US" sz="2000" dirty="0" smtClean="0">
              <a:latin typeface="Calibri" pitchFamily="34" charset="0"/>
              <a:cs typeface="Courier New" pitchFamily="49" charset="0"/>
            </a:endParaRPr>
          </a:p>
          <a:p>
            <a:endParaRPr lang="en-US" sz="2000" dirty="0" smtClean="0">
              <a:latin typeface="Calibri" pitchFamily="34" charset="0"/>
              <a:cs typeface="Courier New" pitchFamily="49" charset="0"/>
            </a:endParaRPr>
          </a:p>
          <a:p>
            <a:r>
              <a:rPr lang="en-US" sz="2000" dirty="0" smtClean="0">
                <a:latin typeface="Calibri" pitchFamily="34" charset="0"/>
                <a:cs typeface="Courier New" pitchFamily="49" charset="0"/>
              </a:rPr>
              <a:t>This way, you will change only a single line of code instead changing the whole </a:t>
            </a:r>
            <a:r>
              <a:rPr lang="en-US" sz="2000" dirty="0" err="1" smtClean="0">
                <a:latin typeface="Courier New" pitchFamily="49" charset="0"/>
                <a:cs typeface="Courier New" pitchFamily="49" charset="0"/>
              </a:rPr>
              <a:t>Stack.h</a:t>
            </a:r>
            <a:endParaRPr lang="en-US" sz="2000" dirty="0" smtClean="0">
              <a:latin typeface="Calibri" pitchFamily="34"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28"/>
          <p:cNvSpPr>
            <a:spLocks noGrp="1"/>
          </p:cNvSpPr>
          <p:nvPr>
            <p:ph type="sldNum" sz="quarter" idx="12"/>
          </p:nvPr>
        </p:nvSpPr>
        <p:spPr/>
        <p:txBody>
          <a:bodyPr/>
          <a:lstStyle/>
          <a:p>
            <a:pPr>
              <a:defRPr/>
            </a:pPr>
            <a:fld id="{E3EAD3CE-0F6E-4D4F-81FA-75D6E2776705}" type="slidenum">
              <a:rPr lang="en-US" smtClean="0"/>
              <a:pPr>
                <a:defRPr/>
              </a:pPr>
              <a:t>25</a:t>
            </a:fld>
            <a:endParaRPr lang="en-US" dirty="0"/>
          </a:p>
        </p:txBody>
      </p:sp>
      <p:sp>
        <p:nvSpPr>
          <p:cNvPr id="31746" name="Title 1"/>
          <p:cNvSpPr>
            <a:spLocks noGrp="1"/>
          </p:cNvSpPr>
          <p:nvPr>
            <p:ph type="title" idx="4294967295"/>
          </p:nvPr>
        </p:nvSpPr>
        <p:spPr>
          <a:xfrm>
            <a:off x="0" y="71438"/>
            <a:ext cx="9144000" cy="1143000"/>
          </a:xfrm>
        </p:spPr>
        <p:txBody>
          <a:bodyPr/>
          <a:lstStyle/>
          <a:p>
            <a:pPr eaLnBrk="1" hangingPunct="1"/>
            <a:r>
              <a:rPr lang="en-US" sz="3000" dirty="0" smtClean="0"/>
              <a:t>Backtracking (postponing the work):</a:t>
            </a:r>
            <a:br>
              <a:rPr lang="en-US" sz="3000" dirty="0" smtClean="0"/>
            </a:br>
            <a:r>
              <a:rPr lang="en-US" sz="3000" dirty="0" smtClean="0"/>
              <a:t>another application for stacks</a:t>
            </a:r>
            <a:br>
              <a:rPr lang="en-US" sz="3000" dirty="0" smtClean="0"/>
            </a:br>
            <a:r>
              <a:rPr lang="en-US" sz="3000" b="1" dirty="0" smtClean="0"/>
              <a:t>Eight Queens Puzzle (read it yourself)</a:t>
            </a:r>
          </a:p>
        </p:txBody>
      </p:sp>
      <p:graphicFrame>
        <p:nvGraphicFramePr>
          <p:cNvPr id="3" name="Table 2"/>
          <p:cNvGraphicFramePr>
            <a:graphicFrameLocks noGrp="1"/>
          </p:cNvGraphicFramePr>
          <p:nvPr/>
        </p:nvGraphicFramePr>
        <p:xfrm>
          <a:off x="642938" y="1497037"/>
          <a:ext cx="7786746" cy="2966720"/>
        </p:xfrm>
        <a:graphic>
          <a:graphicData uri="http://schemas.openxmlformats.org/drawingml/2006/table">
            <a:tbl>
              <a:tblPr firstRow="1" bandRow="1">
                <a:tableStyleId>{5940675A-B579-460E-94D1-54222C63F5DA}</a:tableStyleId>
              </a:tblPr>
              <a:tblGrid>
                <a:gridCol w="432597"/>
                <a:gridCol w="432597"/>
                <a:gridCol w="432597"/>
                <a:gridCol w="432597"/>
                <a:gridCol w="432597"/>
                <a:gridCol w="432597"/>
                <a:gridCol w="432597"/>
                <a:gridCol w="432597"/>
                <a:gridCol w="432597"/>
                <a:gridCol w="432597"/>
                <a:gridCol w="432597"/>
                <a:gridCol w="432597"/>
                <a:gridCol w="432597"/>
                <a:gridCol w="432597"/>
                <a:gridCol w="432597"/>
                <a:gridCol w="432597"/>
                <a:gridCol w="432597"/>
                <a:gridCol w="432597"/>
              </a:tblGrid>
              <a:tr h="370840">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370840">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370840">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370840">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500063" y="4711724"/>
          <a:ext cx="8143932" cy="1463040"/>
        </p:xfrm>
        <a:graphic>
          <a:graphicData uri="http://schemas.openxmlformats.org/drawingml/2006/table">
            <a:tbl>
              <a:tblPr firstRow="1" bandRow="1">
                <a:tableStyleId>{5940675A-B579-460E-94D1-54222C63F5DA}</a:tableStyleId>
              </a:tblPr>
              <a:tblGrid>
                <a:gridCol w="428628"/>
                <a:gridCol w="428628"/>
                <a:gridCol w="428628"/>
                <a:gridCol w="428628"/>
                <a:gridCol w="428628"/>
                <a:gridCol w="428628"/>
                <a:gridCol w="428628"/>
                <a:gridCol w="428628"/>
                <a:gridCol w="428628"/>
                <a:gridCol w="428628"/>
                <a:gridCol w="428628"/>
                <a:gridCol w="428628"/>
                <a:gridCol w="428628"/>
                <a:gridCol w="428628"/>
                <a:gridCol w="428628"/>
                <a:gridCol w="428628"/>
                <a:gridCol w="428628"/>
                <a:gridCol w="428628"/>
                <a:gridCol w="428628"/>
              </a:tblGrid>
              <a:tr h="207328">
                <a:tc>
                  <a:txBody>
                    <a:bodyPr/>
                    <a:lstStyle/>
                    <a:p>
                      <a:endParaRPr lang="en-US" dirty="0"/>
                    </a:p>
                  </a:txBody>
                  <a:tcPr/>
                </a:tc>
                <a:tc>
                  <a:txBody>
                    <a:bodyPr/>
                    <a:lstStyle/>
                    <a:p>
                      <a:pPr algn="ctr"/>
                      <a:r>
                        <a:rPr lang="en-US" dirty="0" smtClean="0"/>
                        <a:t>?</a:t>
                      </a:r>
                      <a:endParaRPr lang="en-US" dirty="0"/>
                    </a:p>
                  </a:txBody>
                  <a:tcPr>
                    <a:solidFill>
                      <a:schemeClr val="bg1">
                        <a:lumMod val="85000"/>
                      </a:schemeClr>
                    </a:solid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tc>
                <a:tc>
                  <a:txBody>
                    <a:bodyPr/>
                    <a:lstStyle/>
                    <a:p>
                      <a:pPr algn="ctr"/>
                      <a:r>
                        <a:rPr lang="en-US" dirty="0" smtClean="0"/>
                        <a:t>?</a:t>
                      </a:r>
                      <a:endParaRPr lang="en-US" dirty="0"/>
                    </a:p>
                  </a:txBody>
                  <a:tcPr>
                    <a:solidFill>
                      <a:schemeClr val="bg1">
                        <a:lumMod val="85000"/>
                      </a:schemeClr>
                    </a:solidFill>
                  </a:tcPr>
                </a:tc>
                <a:tc>
                  <a:txBody>
                    <a:bodyPr/>
                    <a:lstStyle/>
                    <a:p>
                      <a:pPr algn="ctr"/>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tcPr>
                </a:tc>
                <a:tc>
                  <a:txBody>
                    <a:bodyPr/>
                    <a:lstStyle/>
                    <a:p>
                      <a:pPr algn="ctr"/>
                      <a:endParaRPr lang="en-US" dirty="0"/>
                    </a:p>
                  </a:txBody>
                  <a:tcPr>
                    <a:solidFill>
                      <a:schemeClr val="bg1">
                        <a:lumMod val="85000"/>
                      </a:schemeClr>
                    </a:solid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207328">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endParaRPr lang="en-US" dirty="0"/>
                    </a:p>
                  </a:txBody>
                  <a:tcPr>
                    <a:solidFill>
                      <a:schemeClr val="bg1">
                        <a:lumMod val="85000"/>
                      </a:schemeClr>
                    </a:solidFill>
                  </a:tcPr>
                </a:tc>
                <a:tc>
                  <a:txBody>
                    <a:bodyPr/>
                    <a:lstStyle/>
                    <a:p>
                      <a:pPr algn="ctr"/>
                      <a:r>
                        <a:rPr lang="en-US" dirty="0" smtClean="0"/>
                        <a:t>?</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pPr algn="ct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207328">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tc>
                <a:tc>
                  <a:txBody>
                    <a:bodyPr/>
                    <a:lstStyle/>
                    <a:p>
                      <a:pPr algn="ctr"/>
                      <a:endParaRPr lang="en-US" dirty="0"/>
                    </a:p>
                  </a:txBody>
                  <a:tcPr>
                    <a:solidFill>
                      <a:schemeClr val="bg1">
                        <a:lumMod val="85000"/>
                      </a:schemeClr>
                    </a:solidFill>
                  </a:tcPr>
                </a:tc>
                <a:tc>
                  <a:txBody>
                    <a:bodyPr/>
                    <a:lstStyle/>
                    <a:p>
                      <a:pPr algn="ctr"/>
                      <a:r>
                        <a:rPr lang="en-US" dirty="0" smtClean="0"/>
                        <a:t>X</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207328">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dirty="0" smtClean="0"/>
                        <a:t>X</a:t>
                      </a:r>
                      <a:endParaRPr lang="en-US" dirty="0"/>
                    </a:p>
                  </a:txBody>
                  <a:tcPr/>
                </a:tc>
                <a:tc>
                  <a:txBody>
                    <a:bodyPr/>
                    <a:lstStyle/>
                    <a:p>
                      <a:pPr algn="ct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bl>
          </a:graphicData>
        </a:graphic>
      </p:graphicFrame>
      <p:grpSp>
        <p:nvGrpSpPr>
          <p:cNvPr id="2" name="Group 93"/>
          <p:cNvGrpSpPr>
            <a:grpSpLocks/>
          </p:cNvGrpSpPr>
          <p:nvPr/>
        </p:nvGrpSpPr>
        <p:grpSpPr bwMode="auto">
          <a:xfrm>
            <a:off x="571500" y="4783162"/>
            <a:ext cx="1071563" cy="571500"/>
            <a:chOff x="571472" y="4643446"/>
            <a:chExt cx="1071570" cy="571504"/>
          </a:xfrm>
        </p:grpSpPr>
        <p:grpSp>
          <p:nvGrpSpPr>
            <p:cNvPr id="7" name="Group 22"/>
            <p:cNvGrpSpPr>
              <a:grpSpLocks/>
            </p:cNvGrpSpPr>
            <p:nvPr/>
          </p:nvGrpSpPr>
          <p:grpSpPr bwMode="auto">
            <a:xfrm>
              <a:off x="1428728" y="5000636"/>
              <a:ext cx="214314" cy="214314"/>
              <a:chOff x="285720" y="2928934"/>
              <a:chExt cx="214314" cy="214314"/>
            </a:xfrm>
          </p:grpSpPr>
          <p:sp>
            <p:nvSpPr>
              <p:cNvPr id="24" name="5-Point Star 23"/>
              <p:cNvSpPr/>
              <p:nvPr/>
            </p:nvSpPr>
            <p:spPr>
              <a:xfrm>
                <a:off x="285720" y="2928933"/>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85720" y="3071809"/>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 name="Group 25"/>
            <p:cNvGrpSpPr>
              <a:grpSpLocks/>
            </p:cNvGrpSpPr>
            <p:nvPr/>
          </p:nvGrpSpPr>
          <p:grpSpPr bwMode="auto">
            <a:xfrm>
              <a:off x="571472" y="4643446"/>
              <a:ext cx="214314" cy="214314"/>
              <a:chOff x="285720" y="2928934"/>
              <a:chExt cx="214314" cy="214314"/>
            </a:xfrm>
          </p:grpSpPr>
          <p:sp>
            <p:nvSpPr>
              <p:cNvPr id="27" name="5-Point Star 26"/>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11" name="Group 91"/>
          <p:cNvGrpSpPr>
            <a:grpSpLocks/>
          </p:cNvGrpSpPr>
          <p:nvPr/>
        </p:nvGrpSpPr>
        <p:grpSpPr bwMode="auto">
          <a:xfrm>
            <a:off x="785813" y="1568474"/>
            <a:ext cx="3214687" cy="2786063"/>
            <a:chOff x="785786" y="1428736"/>
            <a:chExt cx="3214710" cy="2786082"/>
          </a:xfrm>
        </p:grpSpPr>
        <p:grpSp>
          <p:nvGrpSpPr>
            <p:cNvPr id="14" name="Group 7"/>
            <p:cNvGrpSpPr>
              <a:grpSpLocks/>
            </p:cNvGrpSpPr>
            <p:nvPr/>
          </p:nvGrpSpPr>
          <p:grpSpPr bwMode="auto">
            <a:xfrm>
              <a:off x="1214414" y="1428736"/>
              <a:ext cx="214314" cy="214314"/>
              <a:chOff x="285720" y="2928934"/>
              <a:chExt cx="214314" cy="214314"/>
            </a:xfrm>
          </p:grpSpPr>
          <p:sp>
            <p:nvSpPr>
              <p:cNvPr id="9" name="5-Point Star 8"/>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10"/>
            <p:cNvGrpSpPr>
              <a:grpSpLocks/>
            </p:cNvGrpSpPr>
            <p:nvPr/>
          </p:nvGrpSpPr>
          <p:grpSpPr bwMode="auto">
            <a:xfrm>
              <a:off x="1643042" y="2928934"/>
              <a:ext cx="214314" cy="214314"/>
              <a:chOff x="285720" y="2928934"/>
              <a:chExt cx="214314" cy="214314"/>
            </a:xfrm>
          </p:grpSpPr>
          <p:sp>
            <p:nvSpPr>
              <p:cNvPr id="12" name="5-Point Star 11"/>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oup 13"/>
            <p:cNvGrpSpPr>
              <a:grpSpLocks/>
            </p:cNvGrpSpPr>
            <p:nvPr/>
          </p:nvGrpSpPr>
          <p:grpSpPr bwMode="auto">
            <a:xfrm>
              <a:off x="785786" y="3286124"/>
              <a:ext cx="214314" cy="214314"/>
              <a:chOff x="285720" y="2928934"/>
              <a:chExt cx="214314" cy="214314"/>
            </a:xfrm>
          </p:grpSpPr>
          <p:sp>
            <p:nvSpPr>
              <p:cNvPr id="15" name="5-Point Star 14"/>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 name="Group 28"/>
            <p:cNvGrpSpPr>
              <a:grpSpLocks/>
            </p:cNvGrpSpPr>
            <p:nvPr/>
          </p:nvGrpSpPr>
          <p:grpSpPr bwMode="auto">
            <a:xfrm>
              <a:off x="3357554" y="3643314"/>
              <a:ext cx="214314" cy="214314"/>
              <a:chOff x="285720" y="2928934"/>
              <a:chExt cx="214314" cy="214314"/>
            </a:xfrm>
          </p:grpSpPr>
          <p:sp>
            <p:nvSpPr>
              <p:cNvPr id="30" name="5-Point Star 29"/>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6" name="Group 31"/>
            <p:cNvGrpSpPr>
              <a:grpSpLocks/>
            </p:cNvGrpSpPr>
            <p:nvPr/>
          </p:nvGrpSpPr>
          <p:grpSpPr bwMode="auto">
            <a:xfrm>
              <a:off x="2500298" y="4000504"/>
              <a:ext cx="214314" cy="214314"/>
              <a:chOff x="285720" y="2928934"/>
              <a:chExt cx="214314" cy="214314"/>
            </a:xfrm>
          </p:grpSpPr>
          <p:sp>
            <p:nvSpPr>
              <p:cNvPr id="33" name="5-Point Star 32"/>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34"/>
            <p:cNvGrpSpPr>
              <a:grpSpLocks/>
            </p:cNvGrpSpPr>
            <p:nvPr/>
          </p:nvGrpSpPr>
          <p:grpSpPr bwMode="auto">
            <a:xfrm>
              <a:off x="3786182" y="2571744"/>
              <a:ext cx="214314" cy="214314"/>
              <a:chOff x="285720" y="2928934"/>
              <a:chExt cx="214314" cy="214314"/>
            </a:xfrm>
          </p:grpSpPr>
          <p:sp>
            <p:nvSpPr>
              <p:cNvPr id="36" name="5-Point Star 35"/>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2" name="Group 37"/>
            <p:cNvGrpSpPr>
              <a:grpSpLocks/>
            </p:cNvGrpSpPr>
            <p:nvPr/>
          </p:nvGrpSpPr>
          <p:grpSpPr bwMode="auto">
            <a:xfrm>
              <a:off x="2928926" y="2214554"/>
              <a:ext cx="214314" cy="214314"/>
              <a:chOff x="285720" y="2928934"/>
              <a:chExt cx="214314" cy="214314"/>
            </a:xfrm>
          </p:grpSpPr>
          <p:sp>
            <p:nvSpPr>
              <p:cNvPr id="39" name="5-Point Star 38"/>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3" name="Group 40"/>
            <p:cNvGrpSpPr>
              <a:grpSpLocks/>
            </p:cNvGrpSpPr>
            <p:nvPr/>
          </p:nvGrpSpPr>
          <p:grpSpPr bwMode="auto">
            <a:xfrm>
              <a:off x="2071670" y="1785926"/>
              <a:ext cx="214314" cy="214314"/>
              <a:chOff x="285720" y="2928934"/>
              <a:chExt cx="214314" cy="214314"/>
            </a:xfrm>
          </p:grpSpPr>
          <p:sp>
            <p:nvSpPr>
              <p:cNvPr id="42" name="5-Point Star 41"/>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34" name="Group 94"/>
          <p:cNvGrpSpPr>
            <a:grpSpLocks/>
          </p:cNvGrpSpPr>
          <p:nvPr/>
        </p:nvGrpSpPr>
        <p:grpSpPr bwMode="auto">
          <a:xfrm>
            <a:off x="2786063" y="4783162"/>
            <a:ext cx="1500187" cy="928687"/>
            <a:chOff x="2786050" y="4643446"/>
            <a:chExt cx="1500198" cy="928694"/>
          </a:xfrm>
        </p:grpSpPr>
        <p:grpSp>
          <p:nvGrpSpPr>
            <p:cNvPr id="32035" name="Group 16"/>
            <p:cNvGrpSpPr>
              <a:grpSpLocks/>
            </p:cNvGrpSpPr>
            <p:nvPr/>
          </p:nvGrpSpPr>
          <p:grpSpPr bwMode="auto">
            <a:xfrm>
              <a:off x="3143240" y="5357826"/>
              <a:ext cx="214314" cy="214314"/>
              <a:chOff x="285720" y="2928934"/>
              <a:chExt cx="214314" cy="214314"/>
            </a:xfrm>
          </p:grpSpPr>
          <p:sp>
            <p:nvSpPr>
              <p:cNvPr id="18" name="5-Point Star 17"/>
              <p:cNvSpPr/>
              <p:nvPr/>
            </p:nvSpPr>
            <p:spPr>
              <a:xfrm>
                <a:off x="285720" y="2928934"/>
                <a:ext cx="214315"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85720" y="3071810"/>
                <a:ext cx="214315"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6" name="Group 19"/>
            <p:cNvGrpSpPr>
              <a:grpSpLocks/>
            </p:cNvGrpSpPr>
            <p:nvPr/>
          </p:nvGrpSpPr>
          <p:grpSpPr bwMode="auto">
            <a:xfrm>
              <a:off x="2786050" y="4643446"/>
              <a:ext cx="214314" cy="214314"/>
              <a:chOff x="285720" y="2928934"/>
              <a:chExt cx="214314" cy="214314"/>
            </a:xfrm>
          </p:grpSpPr>
          <p:sp>
            <p:nvSpPr>
              <p:cNvPr id="21" name="5-Point Star 20"/>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7" name="Group 43"/>
            <p:cNvGrpSpPr>
              <a:grpSpLocks/>
            </p:cNvGrpSpPr>
            <p:nvPr/>
          </p:nvGrpSpPr>
          <p:grpSpPr bwMode="auto">
            <a:xfrm>
              <a:off x="4071934" y="5000636"/>
              <a:ext cx="214314" cy="214314"/>
              <a:chOff x="285720" y="2928934"/>
              <a:chExt cx="214314" cy="214314"/>
            </a:xfrm>
          </p:grpSpPr>
          <p:sp>
            <p:nvSpPr>
              <p:cNvPr id="45" name="5-Point Star 44"/>
              <p:cNvSpPr/>
              <p:nvPr/>
            </p:nvSpPr>
            <p:spPr>
              <a:xfrm>
                <a:off x="285720" y="2928934"/>
                <a:ext cx="214314" cy="214315"/>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285720" y="3071810"/>
                <a:ext cx="214314" cy="7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38" name="Group 95"/>
          <p:cNvGrpSpPr>
            <a:grpSpLocks/>
          </p:cNvGrpSpPr>
          <p:nvPr/>
        </p:nvGrpSpPr>
        <p:grpSpPr bwMode="auto">
          <a:xfrm>
            <a:off x="4857750" y="4783162"/>
            <a:ext cx="1571625" cy="1285875"/>
            <a:chOff x="4857752" y="4643446"/>
            <a:chExt cx="1571636" cy="1285884"/>
          </a:xfrm>
        </p:grpSpPr>
        <p:grpSp>
          <p:nvGrpSpPr>
            <p:cNvPr id="32039" name="Group 46"/>
            <p:cNvGrpSpPr>
              <a:grpSpLocks/>
            </p:cNvGrpSpPr>
            <p:nvPr/>
          </p:nvGrpSpPr>
          <p:grpSpPr bwMode="auto">
            <a:xfrm>
              <a:off x="4857752" y="5357826"/>
              <a:ext cx="214314" cy="214314"/>
              <a:chOff x="285720" y="2928934"/>
              <a:chExt cx="214314" cy="214314"/>
            </a:xfrm>
          </p:grpSpPr>
          <p:sp>
            <p:nvSpPr>
              <p:cNvPr id="48" name="5-Point Star 47"/>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0" name="Group 49"/>
            <p:cNvGrpSpPr>
              <a:grpSpLocks/>
            </p:cNvGrpSpPr>
            <p:nvPr/>
          </p:nvGrpSpPr>
          <p:grpSpPr bwMode="auto">
            <a:xfrm>
              <a:off x="5357818" y="4643446"/>
              <a:ext cx="214314" cy="214314"/>
              <a:chOff x="285720" y="2928934"/>
              <a:chExt cx="214314" cy="214314"/>
            </a:xfrm>
          </p:grpSpPr>
          <p:sp>
            <p:nvSpPr>
              <p:cNvPr id="51" name="5-Point Star 50"/>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1" name="Group 52"/>
            <p:cNvGrpSpPr>
              <a:grpSpLocks/>
            </p:cNvGrpSpPr>
            <p:nvPr/>
          </p:nvGrpSpPr>
          <p:grpSpPr bwMode="auto">
            <a:xfrm>
              <a:off x="5715008" y="5715016"/>
              <a:ext cx="214314" cy="214314"/>
              <a:chOff x="285720" y="2928934"/>
              <a:chExt cx="214314" cy="214314"/>
            </a:xfrm>
          </p:grpSpPr>
          <p:sp>
            <p:nvSpPr>
              <p:cNvPr id="54" name="5-Point Star 53"/>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2" name="Group 55"/>
            <p:cNvGrpSpPr>
              <a:grpSpLocks/>
            </p:cNvGrpSpPr>
            <p:nvPr/>
          </p:nvGrpSpPr>
          <p:grpSpPr bwMode="auto">
            <a:xfrm>
              <a:off x="6215074" y="5000636"/>
              <a:ext cx="214314" cy="214314"/>
              <a:chOff x="285720" y="2928934"/>
              <a:chExt cx="214314" cy="214314"/>
            </a:xfrm>
          </p:grpSpPr>
          <p:sp>
            <p:nvSpPr>
              <p:cNvPr id="57" name="5-Point Star 56"/>
              <p:cNvSpPr/>
              <p:nvPr/>
            </p:nvSpPr>
            <p:spPr>
              <a:xfrm>
                <a:off x="285720" y="2928933"/>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p:nvPr/>
            </p:nvSpPr>
            <p:spPr>
              <a:xfrm>
                <a:off x="285720" y="3071809"/>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43" name="Group 96"/>
          <p:cNvGrpSpPr>
            <a:grpSpLocks/>
          </p:cNvGrpSpPr>
          <p:nvPr/>
        </p:nvGrpSpPr>
        <p:grpSpPr bwMode="auto">
          <a:xfrm>
            <a:off x="7072313" y="4783162"/>
            <a:ext cx="1500187" cy="1285875"/>
            <a:chOff x="7072330" y="4643446"/>
            <a:chExt cx="1500198" cy="1285884"/>
          </a:xfrm>
        </p:grpSpPr>
        <p:grpSp>
          <p:nvGrpSpPr>
            <p:cNvPr id="32044" name="Group 58"/>
            <p:cNvGrpSpPr>
              <a:grpSpLocks/>
            </p:cNvGrpSpPr>
            <p:nvPr/>
          </p:nvGrpSpPr>
          <p:grpSpPr bwMode="auto">
            <a:xfrm>
              <a:off x="7072330" y="5000636"/>
              <a:ext cx="214314" cy="214314"/>
              <a:chOff x="285720" y="2928934"/>
              <a:chExt cx="214314" cy="214314"/>
            </a:xfrm>
          </p:grpSpPr>
          <p:sp>
            <p:nvSpPr>
              <p:cNvPr id="60" name="5-Point Star 59"/>
              <p:cNvSpPr/>
              <p:nvPr/>
            </p:nvSpPr>
            <p:spPr>
              <a:xfrm>
                <a:off x="285720" y="2928933"/>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Oval 60"/>
              <p:cNvSpPr/>
              <p:nvPr/>
            </p:nvSpPr>
            <p:spPr>
              <a:xfrm>
                <a:off x="285720" y="3071809"/>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5" name="Group 61"/>
            <p:cNvGrpSpPr>
              <a:grpSpLocks/>
            </p:cNvGrpSpPr>
            <p:nvPr/>
          </p:nvGrpSpPr>
          <p:grpSpPr bwMode="auto">
            <a:xfrm>
              <a:off x="7500958" y="5715016"/>
              <a:ext cx="214314" cy="214314"/>
              <a:chOff x="285720" y="2928934"/>
              <a:chExt cx="214314" cy="214314"/>
            </a:xfrm>
          </p:grpSpPr>
          <p:sp>
            <p:nvSpPr>
              <p:cNvPr id="63" name="5-Point Star 62"/>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Oval 63"/>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6" name="Group 64"/>
            <p:cNvGrpSpPr>
              <a:grpSpLocks/>
            </p:cNvGrpSpPr>
            <p:nvPr/>
          </p:nvGrpSpPr>
          <p:grpSpPr bwMode="auto">
            <a:xfrm>
              <a:off x="7929586" y="4643446"/>
              <a:ext cx="214314" cy="214314"/>
              <a:chOff x="285720" y="2928934"/>
              <a:chExt cx="214314" cy="214314"/>
            </a:xfrm>
          </p:grpSpPr>
          <p:sp>
            <p:nvSpPr>
              <p:cNvPr id="66" name="5-Point Star 65"/>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7" name="Group 67"/>
            <p:cNvGrpSpPr>
              <a:grpSpLocks/>
            </p:cNvGrpSpPr>
            <p:nvPr/>
          </p:nvGrpSpPr>
          <p:grpSpPr bwMode="auto">
            <a:xfrm>
              <a:off x="8358214" y="5357826"/>
              <a:ext cx="214314" cy="214314"/>
              <a:chOff x="285720" y="2928934"/>
              <a:chExt cx="214314" cy="214314"/>
            </a:xfrm>
          </p:grpSpPr>
          <p:sp>
            <p:nvSpPr>
              <p:cNvPr id="69" name="5-Point Star 68"/>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48" name="Group 92"/>
          <p:cNvGrpSpPr>
            <a:grpSpLocks/>
          </p:cNvGrpSpPr>
          <p:nvPr/>
        </p:nvGrpSpPr>
        <p:grpSpPr bwMode="auto">
          <a:xfrm>
            <a:off x="5072063" y="1568474"/>
            <a:ext cx="3286125" cy="2786063"/>
            <a:chOff x="5072066" y="1428736"/>
            <a:chExt cx="3286148" cy="2786082"/>
          </a:xfrm>
        </p:grpSpPr>
        <p:grpSp>
          <p:nvGrpSpPr>
            <p:cNvPr id="32049" name="Group 6"/>
            <p:cNvGrpSpPr>
              <a:grpSpLocks/>
            </p:cNvGrpSpPr>
            <p:nvPr/>
          </p:nvGrpSpPr>
          <p:grpSpPr bwMode="auto">
            <a:xfrm>
              <a:off x="5072066" y="2214554"/>
              <a:ext cx="214314" cy="214314"/>
              <a:chOff x="285720" y="2928934"/>
              <a:chExt cx="214314" cy="214314"/>
            </a:xfrm>
          </p:grpSpPr>
          <p:sp>
            <p:nvSpPr>
              <p:cNvPr id="5" name="5-Point Star 4"/>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0" name="Group 70"/>
            <p:cNvGrpSpPr>
              <a:grpSpLocks/>
            </p:cNvGrpSpPr>
            <p:nvPr/>
          </p:nvGrpSpPr>
          <p:grpSpPr bwMode="auto">
            <a:xfrm>
              <a:off x="7215206" y="2571744"/>
              <a:ext cx="214314" cy="214314"/>
              <a:chOff x="285720" y="2928934"/>
              <a:chExt cx="214314" cy="214314"/>
            </a:xfrm>
          </p:grpSpPr>
          <p:sp>
            <p:nvSpPr>
              <p:cNvPr id="72" name="5-Point Star 71"/>
              <p:cNvSpPr/>
              <p:nvPr/>
            </p:nvSpPr>
            <p:spPr>
              <a:xfrm>
                <a:off x="285720" y="2928934"/>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p:cNvSpPr/>
              <p:nvPr/>
            </p:nvSpPr>
            <p:spPr>
              <a:xfrm>
                <a:off x="285720" y="3071810"/>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1" name="Group 73"/>
            <p:cNvGrpSpPr>
              <a:grpSpLocks/>
            </p:cNvGrpSpPr>
            <p:nvPr/>
          </p:nvGrpSpPr>
          <p:grpSpPr bwMode="auto">
            <a:xfrm>
              <a:off x="8143900" y="2928934"/>
              <a:ext cx="214314" cy="214314"/>
              <a:chOff x="285720" y="2928934"/>
              <a:chExt cx="214314" cy="214314"/>
            </a:xfrm>
          </p:grpSpPr>
          <p:sp>
            <p:nvSpPr>
              <p:cNvPr id="75" name="5-Point Star 74"/>
              <p:cNvSpPr/>
              <p:nvPr/>
            </p:nvSpPr>
            <p:spPr>
              <a:xfrm>
                <a:off x="285719"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285719"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2" name="Group 76"/>
            <p:cNvGrpSpPr>
              <a:grpSpLocks/>
            </p:cNvGrpSpPr>
            <p:nvPr/>
          </p:nvGrpSpPr>
          <p:grpSpPr bwMode="auto">
            <a:xfrm>
              <a:off x="6786578" y="1428736"/>
              <a:ext cx="214314" cy="214314"/>
              <a:chOff x="285720" y="2928934"/>
              <a:chExt cx="214314" cy="214314"/>
            </a:xfrm>
          </p:grpSpPr>
          <p:sp>
            <p:nvSpPr>
              <p:cNvPr id="78" name="5-Point Star 77"/>
              <p:cNvSpPr/>
              <p:nvPr/>
            </p:nvSpPr>
            <p:spPr>
              <a:xfrm>
                <a:off x="285720" y="2928934"/>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285720" y="3071810"/>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3" name="Group 79"/>
            <p:cNvGrpSpPr>
              <a:grpSpLocks/>
            </p:cNvGrpSpPr>
            <p:nvPr/>
          </p:nvGrpSpPr>
          <p:grpSpPr bwMode="auto">
            <a:xfrm>
              <a:off x="5929322" y="1785926"/>
              <a:ext cx="214314" cy="214314"/>
              <a:chOff x="285720" y="2928934"/>
              <a:chExt cx="214314" cy="214314"/>
            </a:xfrm>
          </p:grpSpPr>
          <p:sp>
            <p:nvSpPr>
              <p:cNvPr id="81" name="5-Point Star 80"/>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4" name="Group 82"/>
            <p:cNvGrpSpPr>
              <a:grpSpLocks/>
            </p:cNvGrpSpPr>
            <p:nvPr/>
          </p:nvGrpSpPr>
          <p:grpSpPr bwMode="auto">
            <a:xfrm>
              <a:off x="5500694" y="3286124"/>
              <a:ext cx="214314" cy="214314"/>
              <a:chOff x="285720" y="2928934"/>
              <a:chExt cx="214314" cy="214314"/>
            </a:xfrm>
          </p:grpSpPr>
          <p:sp>
            <p:nvSpPr>
              <p:cNvPr id="84" name="5-Point Star 83"/>
              <p:cNvSpPr/>
              <p:nvPr/>
            </p:nvSpPr>
            <p:spPr>
              <a:xfrm>
                <a:off x="285720" y="2928934"/>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p:cNvSpPr/>
              <p:nvPr/>
            </p:nvSpPr>
            <p:spPr>
              <a:xfrm>
                <a:off x="285720" y="3071810"/>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5" name="Group 85"/>
            <p:cNvGrpSpPr>
              <a:grpSpLocks/>
            </p:cNvGrpSpPr>
            <p:nvPr/>
          </p:nvGrpSpPr>
          <p:grpSpPr bwMode="auto">
            <a:xfrm>
              <a:off x="6357950" y="3643314"/>
              <a:ext cx="214314" cy="214314"/>
              <a:chOff x="285720" y="2928934"/>
              <a:chExt cx="214314" cy="214314"/>
            </a:xfrm>
          </p:grpSpPr>
          <p:sp>
            <p:nvSpPr>
              <p:cNvPr id="87" name="5-Point Star 86"/>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60" name="Group 88"/>
            <p:cNvGrpSpPr>
              <a:grpSpLocks/>
            </p:cNvGrpSpPr>
            <p:nvPr/>
          </p:nvGrpSpPr>
          <p:grpSpPr bwMode="auto">
            <a:xfrm>
              <a:off x="7715272" y="4000504"/>
              <a:ext cx="214314" cy="214314"/>
              <a:chOff x="285720" y="2928934"/>
              <a:chExt cx="214314" cy="214314"/>
            </a:xfrm>
          </p:grpSpPr>
          <p:sp>
            <p:nvSpPr>
              <p:cNvPr id="90" name="5-Point Star 89"/>
              <p:cNvSpPr/>
              <p:nvPr/>
            </p:nvSpPr>
            <p:spPr>
              <a:xfrm>
                <a:off x="285719"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p:nvPr/>
            </p:nvSpPr>
            <p:spPr>
              <a:xfrm>
                <a:off x="285719"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
        <p:nvSpPr>
          <p:cNvPr id="32056" name="TextBox 97"/>
          <p:cNvSpPr txBox="1">
            <a:spLocks noChangeArrowheads="1"/>
          </p:cNvSpPr>
          <p:nvPr/>
        </p:nvSpPr>
        <p:spPr bwMode="auto">
          <a:xfrm>
            <a:off x="744538" y="6211912"/>
            <a:ext cx="1184275" cy="646112"/>
          </a:xfrm>
          <a:prstGeom prst="rect">
            <a:avLst/>
          </a:prstGeom>
          <a:noFill/>
          <a:ln w="9525">
            <a:noFill/>
            <a:miter lim="800000"/>
            <a:headEnd/>
            <a:tailEnd/>
          </a:ln>
        </p:spPr>
        <p:txBody>
          <a:bodyPr wrap="none">
            <a:spAutoFit/>
          </a:bodyPr>
          <a:lstStyle/>
          <a:p>
            <a:pPr algn="ctr"/>
            <a:r>
              <a:rPr lang="en-US"/>
              <a:t>Dead end</a:t>
            </a:r>
          </a:p>
          <a:p>
            <a:pPr algn="ctr"/>
            <a:r>
              <a:rPr lang="en-US"/>
              <a:t>(a)</a:t>
            </a:r>
          </a:p>
        </p:txBody>
      </p:sp>
      <p:sp>
        <p:nvSpPr>
          <p:cNvPr id="32057" name="TextBox 98"/>
          <p:cNvSpPr txBox="1">
            <a:spLocks noChangeArrowheads="1"/>
          </p:cNvSpPr>
          <p:nvPr/>
        </p:nvSpPr>
        <p:spPr bwMode="auto">
          <a:xfrm>
            <a:off x="2959100" y="6211912"/>
            <a:ext cx="1184275" cy="646112"/>
          </a:xfrm>
          <a:prstGeom prst="rect">
            <a:avLst/>
          </a:prstGeom>
          <a:noFill/>
          <a:ln w="9525">
            <a:noFill/>
            <a:miter lim="800000"/>
            <a:headEnd/>
            <a:tailEnd/>
          </a:ln>
        </p:spPr>
        <p:txBody>
          <a:bodyPr wrap="none">
            <a:spAutoFit/>
          </a:bodyPr>
          <a:lstStyle/>
          <a:p>
            <a:pPr algn="ctr"/>
            <a:r>
              <a:rPr lang="en-US"/>
              <a:t>Dead end</a:t>
            </a:r>
          </a:p>
          <a:p>
            <a:pPr algn="ctr"/>
            <a:r>
              <a:rPr lang="en-US"/>
              <a:t>(b)</a:t>
            </a:r>
          </a:p>
        </p:txBody>
      </p:sp>
      <p:sp>
        <p:nvSpPr>
          <p:cNvPr id="32058" name="TextBox 99"/>
          <p:cNvSpPr txBox="1">
            <a:spLocks noChangeArrowheads="1"/>
          </p:cNvSpPr>
          <p:nvPr/>
        </p:nvSpPr>
        <p:spPr bwMode="auto">
          <a:xfrm>
            <a:off x="5102225" y="6211912"/>
            <a:ext cx="1017588" cy="646112"/>
          </a:xfrm>
          <a:prstGeom prst="rect">
            <a:avLst/>
          </a:prstGeom>
          <a:noFill/>
          <a:ln w="9525">
            <a:noFill/>
            <a:miter lim="800000"/>
            <a:headEnd/>
            <a:tailEnd/>
          </a:ln>
        </p:spPr>
        <p:txBody>
          <a:bodyPr wrap="none">
            <a:spAutoFit/>
          </a:bodyPr>
          <a:lstStyle/>
          <a:p>
            <a:pPr algn="ctr"/>
            <a:r>
              <a:rPr lang="en-US"/>
              <a:t>Solution</a:t>
            </a:r>
          </a:p>
          <a:p>
            <a:pPr algn="ctr"/>
            <a:r>
              <a:rPr lang="en-US"/>
              <a:t>( c)</a:t>
            </a:r>
          </a:p>
        </p:txBody>
      </p:sp>
      <p:sp>
        <p:nvSpPr>
          <p:cNvPr id="32059" name="TextBox 100"/>
          <p:cNvSpPr txBox="1">
            <a:spLocks noChangeArrowheads="1"/>
          </p:cNvSpPr>
          <p:nvPr/>
        </p:nvSpPr>
        <p:spPr bwMode="auto">
          <a:xfrm>
            <a:off x="7286625" y="6211912"/>
            <a:ext cx="1017588" cy="646112"/>
          </a:xfrm>
          <a:prstGeom prst="rect">
            <a:avLst/>
          </a:prstGeom>
          <a:noFill/>
          <a:ln w="9525">
            <a:noFill/>
            <a:miter lim="800000"/>
            <a:headEnd/>
            <a:tailEnd/>
          </a:ln>
        </p:spPr>
        <p:txBody>
          <a:bodyPr wrap="none">
            <a:spAutoFit/>
          </a:bodyPr>
          <a:lstStyle/>
          <a:p>
            <a:pPr algn="ctr"/>
            <a:r>
              <a:rPr lang="en-US"/>
              <a:t>Solution</a:t>
            </a:r>
          </a:p>
          <a:p>
            <a:pPr algn="ctr"/>
            <a:r>
              <a:rPr lang="en-US"/>
              <a:t>( d)</a:t>
            </a:r>
          </a:p>
        </p:txBody>
      </p:sp>
      <p:sp>
        <p:nvSpPr>
          <p:cNvPr id="103" name="Footer Placeholder 102"/>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8"/>
          <p:cNvSpPr>
            <a:spLocks noGrp="1"/>
          </p:cNvSpPr>
          <p:nvPr>
            <p:ph type="sldNum" sz="quarter" idx="12"/>
          </p:nvPr>
        </p:nvSpPr>
        <p:spPr/>
        <p:txBody>
          <a:bodyPr/>
          <a:lstStyle/>
          <a:p>
            <a:pPr>
              <a:defRPr/>
            </a:pPr>
            <a:fld id="{E3EAD3CE-0F6E-4D4F-81FA-75D6E2776705}" type="slidenum">
              <a:rPr lang="en-US" smtClean="0"/>
              <a:pPr>
                <a:defRPr/>
              </a:pPr>
              <a:t>3</a:t>
            </a:fld>
            <a:endParaRPr lang="en-US" dirty="0"/>
          </a:p>
        </p:txBody>
      </p:sp>
      <p:sp>
        <p:nvSpPr>
          <p:cNvPr id="27650" name="Rectangle 2"/>
          <p:cNvSpPr>
            <a:spLocks noGrp="1" noChangeArrowheads="1"/>
          </p:cNvSpPr>
          <p:nvPr>
            <p:ph type="title" idx="4294967295"/>
          </p:nvPr>
        </p:nvSpPr>
        <p:spPr>
          <a:xfrm>
            <a:off x="0" y="-142875"/>
            <a:ext cx="8686800" cy="714375"/>
          </a:xfrm>
        </p:spPr>
        <p:txBody>
          <a:bodyPr/>
          <a:lstStyle/>
          <a:p>
            <a:pPr eaLnBrk="1" hangingPunct="1"/>
            <a:r>
              <a:rPr lang="en-US" sz="2800" dirty="0" smtClean="0"/>
              <a:t>Applications: Towers of Hanoi, a game of 19</a:t>
            </a:r>
            <a:r>
              <a:rPr lang="en-US" sz="2800" baseline="30000" dirty="0" smtClean="0"/>
              <a:t>th</a:t>
            </a:r>
            <a:r>
              <a:rPr lang="en-US" sz="2800" dirty="0" smtClean="0"/>
              <a:t> century</a:t>
            </a:r>
          </a:p>
        </p:txBody>
      </p:sp>
      <p:grpSp>
        <p:nvGrpSpPr>
          <p:cNvPr id="27651" name="Group 23"/>
          <p:cNvGrpSpPr>
            <a:grpSpLocks/>
          </p:cNvGrpSpPr>
          <p:nvPr/>
        </p:nvGrpSpPr>
        <p:grpSpPr bwMode="auto">
          <a:xfrm>
            <a:off x="-32" y="500042"/>
            <a:ext cx="4380240" cy="1811329"/>
            <a:chOff x="521" y="1434"/>
            <a:chExt cx="4718" cy="1951"/>
          </a:xfrm>
        </p:grpSpPr>
        <p:grpSp>
          <p:nvGrpSpPr>
            <p:cNvPr id="27652" name="Group 19"/>
            <p:cNvGrpSpPr>
              <a:grpSpLocks/>
            </p:cNvGrpSpPr>
            <p:nvPr/>
          </p:nvGrpSpPr>
          <p:grpSpPr bwMode="auto">
            <a:xfrm>
              <a:off x="521" y="1752"/>
              <a:ext cx="4718" cy="1633"/>
              <a:chOff x="521" y="1752"/>
              <a:chExt cx="4718" cy="1633"/>
            </a:xfrm>
          </p:grpSpPr>
          <p:sp>
            <p:nvSpPr>
              <p:cNvPr id="27656" name="AutoShape 4"/>
              <p:cNvSpPr>
                <a:spLocks noChangeArrowheads="1"/>
              </p:cNvSpPr>
              <p:nvPr/>
            </p:nvSpPr>
            <p:spPr bwMode="auto">
              <a:xfrm>
                <a:off x="3152" y="1752"/>
                <a:ext cx="91" cy="1497"/>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27657" name="Rectangle 10"/>
              <p:cNvSpPr>
                <a:spLocks noChangeArrowheads="1"/>
              </p:cNvSpPr>
              <p:nvPr/>
            </p:nvSpPr>
            <p:spPr bwMode="auto">
              <a:xfrm>
                <a:off x="521" y="3249"/>
                <a:ext cx="4718" cy="136"/>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27658" name="Group 17"/>
              <p:cNvGrpSpPr>
                <a:grpSpLocks/>
              </p:cNvGrpSpPr>
              <p:nvPr/>
            </p:nvGrpSpPr>
            <p:grpSpPr bwMode="auto">
              <a:xfrm>
                <a:off x="748" y="1752"/>
                <a:ext cx="1497" cy="1497"/>
                <a:chOff x="748" y="1752"/>
                <a:chExt cx="1497" cy="1497"/>
              </a:xfrm>
            </p:grpSpPr>
            <p:sp>
              <p:nvSpPr>
                <p:cNvPr id="27660" name="AutoShape 6"/>
                <p:cNvSpPr>
                  <a:spLocks noChangeArrowheads="1"/>
                </p:cNvSpPr>
                <p:nvPr/>
              </p:nvSpPr>
              <p:spPr bwMode="auto">
                <a:xfrm>
                  <a:off x="1429" y="1752"/>
                  <a:ext cx="90" cy="227"/>
                </a:xfrm>
                <a:prstGeom prst="flowChartTerminator">
                  <a:avLst/>
                </a:prstGeom>
                <a:solidFill>
                  <a:schemeClr val="tx1"/>
                </a:solidFill>
                <a:ln w="9525">
                  <a:solidFill>
                    <a:schemeClr val="tx1"/>
                  </a:solidFill>
                  <a:miter lim="800000"/>
                  <a:headEnd/>
                  <a:tailEnd/>
                </a:ln>
              </p:spPr>
              <p:txBody>
                <a:bodyPr wrap="none" anchor="ctr"/>
                <a:lstStyle/>
                <a:p>
                  <a:endParaRPr lang="en-US"/>
                </a:p>
              </p:txBody>
            </p:sp>
            <p:grpSp>
              <p:nvGrpSpPr>
                <p:cNvPr id="27661" name="Group 16"/>
                <p:cNvGrpSpPr>
                  <a:grpSpLocks/>
                </p:cNvGrpSpPr>
                <p:nvPr/>
              </p:nvGrpSpPr>
              <p:grpSpPr bwMode="auto">
                <a:xfrm>
                  <a:off x="748" y="1979"/>
                  <a:ext cx="1497" cy="1270"/>
                  <a:chOff x="748" y="1979"/>
                  <a:chExt cx="1497" cy="1270"/>
                </a:xfrm>
              </p:grpSpPr>
              <p:sp>
                <p:nvSpPr>
                  <p:cNvPr id="27662" name="AutoShape 8"/>
                  <p:cNvSpPr>
                    <a:spLocks noChangeArrowheads="1"/>
                  </p:cNvSpPr>
                  <p:nvPr/>
                </p:nvSpPr>
                <p:spPr bwMode="auto">
                  <a:xfrm>
                    <a:off x="1292" y="1979"/>
                    <a:ext cx="408"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3" name="AutoShape 9"/>
                  <p:cNvSpPr>
                    <a:spLocks noChangeArrowheads="1"/>
                  </p:cNvSpPr>
                  <p:nvPr/>
                </p:nvSpPr>
                <p:spPr bwMode="auto">
                  <a:xfrm>
                    <a:off x="748" y="3067"/>
                    <a:ext cx="1497" cy="182"/>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27664" name="AutoShape 11"/>
                  <p:cNvSpPr>
                    <a:spLocks noChangeArrowheads="1"/>
                  </p:cNvSpPr>
                  <p:nvPr/>
                </p:nvSpPr>
                <p:spPr bwMode="auto">
                  <a:xfrm>
                    <a:off x="839" y="2886"/>
                    <a:ext cx="1315"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5" name="AutoShape 12"/>
                  <p:cNvSpPr>
                    <a:spLocks noChangeArrowheads="1"/>
                  </p:cNvSpPr>
                  <p:nvPr/>
                </p:nvSpPr>
                <p:spPr bwMode="auto">
                  <a:xfrm>
                    <a:off x="1202" y="2161"/>
                    <a:ext cx="589"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6" name="AutoShape 13"/>
                  <p:cNvSpPr>
                    <a:spLocks noChangeArrowheads="1"/>
                  </p:cNvSpPr>
                  <p:nvPr/>
                </p:nvSpPr>
                <p:spPr bwMode="auto">
                  <a:xfrm>
                    <a:off x="1110" y="2342"/>
                    <a:ext cx="772"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7" name="AutoShape 14"/>
                  <p:cNvSpPr>
                    <a:spLocks noChangeArrowheads="1"/>
                  </p:cNvSpPr>
                  <p:nvPr/>
                </p:nvSpPr>
                <p:spPr bwMode="auto">
                  <a:xfrm>
                    <a:off x="1020" y="2523"/>
                    <a:ext cx="952"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8" name="AutoShape 15"/>
                  <p:cNvSpPr>
                    <a:spLocks noChangeArrowheads="1"/>
                  </p:cNvSpPr>
                  <p:nvPr/>
                </p:nvSpPr>
                <p:spPr bwMode="auto">
                  <a:xfrm>
                    <a:off x="930" y="2704"/>
                    <a:ext cx="1134"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grpSp>
          </p:grpSp>
          <p:sp>
            <p:nvSpPr>
              <p:cNvPr id="27659" name="AutoShape 18"/>
              <p:cNvSpPr>
                <a:spLocks noChangeArrowheads="1"/>
              </p:cNvSpPr>
              <p:nvPr/>
            </p:nvSpPr>
            <p:spPr bwMode="auto">
              <a:xfrm>
                <a:off x="4558" y="1752"/>
                <a:ext cx="91" cy="1497"/>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grpSp>
        <p:sp>
          <p:nvSpPr>
            <p:cNvPr id="27653" name="Text Box 20"/>
            <p:cNvSpPr txBox="1">
              <a:spLocks noChangeArrowheads="1"/>
            </p:cNvSpPr>
            <p:nvPr/>
          </p:nvSpPr>
          <p:spPr bwMode="auto">
            <a:xfrm>
              <a:off x="1383" y="1434"/>
              <a:ext cx="196" cy="231"/>
            </a:xfrm>
            <a:prstGeom prst="rect">
              <a:avLst/>
            </a:prstGeom>
            <a:noFill/>
            <a:ln w="9525">
              <a:noFill/>
              <a:miter lim="800000"/>
              <a:headEnd/>
              <a:tailEnd/>
            </a:ln>
          </p:spPr>
          <p:txBody>
            <a:bodyPr wrap="none">
              <a:spAutoFit/>
            </a:bodyPr>
            <a:lstStyle/>
            <a:p>
              <a:r>
                <a:rPr lang="en-US"/>
                <a:t>1</a:t>
              </a:r>
            </a:p>
          </p:txBody>
        </p:sp>
        <p:sp>
          <p:nvSpPr>
            <p:cNvPr id="27654" name="Text Box 21"/>
            <p:cNvSpPr txBox="1">
              <a:spLocks noChangeArrowheads="1"/>
            </p:cNvSpPr>
            <p:nvPr/>
          </p:nvSpPr>
          <p:spPr bwMode="auto">
            <a:xfrm>
              <a:off x="3107" y="1434"/>
              <a:ext cx="196" cy="231"/>
            </a:xfrm>
            <a:prstGeom prst="rect">
              <a:avLst/>
            </a:prstGeom>
            <a:noFill/>
            <a:ln w="9525">
              <a:noFill/>
              <a:miter lim="800000"/>
              <a:headEnd/>
              <a:tailEnd/>
            </a:ln>
          </p:spPr>
          <p:txBody>
            <a:bodyPr wrap="none">
              <a:spAutoFit/>
            </a:bodyPr>
            <a:lstStyle/>
            <a:p>
              <a:r>
                <a:rPr lang="en-US"/>
                <a:t>2</a:t>
              </a:r>
            </a:p>
          </p:txBody>
        </p:sp>
        <p:sp>
          <p:nvSpPr>
            <p:cNvPr id="27655" name="Text Box 22"/>
            <p:cNvSpPr txBox="1">
              <a:spLocks noChangeArrowheads="1"/>
            </p:cNvSpPr>
            <p:nvPr/>
          </p:nvSpPr>
          <p:spPr bwMode="auto">
            <a:xfrm>
              <a:off x="4498" y="1434"/>
              <a:ext cx="196" cy="231"/>
            </a:xfrm>
            <a:prstGeom prst="rect">
              <a:avLst/>
            </a:prstGeom>
            <a:noFill/>
            <a:ln w="9525">
              <a:noFill/>
              <a:miter lim="800000"/>
              <a:headEnd/>
              <a:tailEnd/>
            </a:ln>
          </p:spPr>
          <p:txBody>
            <a:bodyPr wrap="none">
              <a:spAutoFit/>
            </a:bodyPr>
            <a:lstStyle/>
            <a:p>
              <a:r>
                <a:rPr lang="en-US"/>
                <a:t>3</a:t>
              </a:r>
            </a:p>
          </p:txBody>
        </p:sp>
      </p:grpSp>
      <p:sp>
        <p:nvSpPr>
          <p:cNvPr id="21" name="TextBox 20"/>
          <p:cNvSpPr txBox="1"/>
          <p:nvPr/>
        </p:nvSpPr>
        <p:spPr>
          <a:xfrm>
            <a:off x="-32" y="2643182"/>
            <a:ext cx="4429156" cy="3693319"/>
          </a:xfrm>
          <a:prstGeom prst="rect">
            <a:avLst/>
          </a:prstGeom>
          <a:noFill/>
        </p:spPr>
        <p:txBody>
          <a:bodyPr wrap="square" rtlCol="0">
            <a:spAutoFit/>
          </a:bodyPr>
          <a:lstStyle/>
          <a:p>
            <a:pPr algn="just"/>
            <a:r>
              <a:rPr lang="en-US" dirty="0" smtClean="0"/>
              <a:t>Write a computer function that writes down the steps needed to move the disks from tower 1 to tower 3 using tower 2 with the restrictions that:</a:t>
            </a:r>
          </a:p>
          <a:p>
            <a:pPr algn="just"/>
            <a:endParaRPr lang="en-US" dirty="0" smtClean="0"/>
          </a:p>
          <a:p>
            <a:pPr algn="just"/>
            <a:r>
              <a:rPr lang="en-US" dirty="0" smtClean="0"/>
              <a:t>1- Only one disk should be removed at a time.</a:t>
            </a:r>
          </a:p>
          <a:p>
            <a:pPr algn="just"/>
            <a:endParaRPr lang="en-US" dirty="0" smtClean="0"/>
          </a:p>
          <a:p>
            <a:pPr algn="just"/>
            <a:r>
              <a:rPr lang="en-US" dirty="0" smtClean="0"/>
              <a:t>2- No disk should be placed on top of a smaller disk.</a:t>
            </a:r>
          </a:p>
          <a:p>
            <a:pPr algn="just"/>
            <a:endParaRPr lang="en-US" dirty="0"/>
          </a:p>
          <a:p>
            <a:pPr algn="just"/>
            <a:r>
              <a:rPr lang="en-US" dirty="0" smtClean="0"/>
              <a:t>The call of this function will be, </a:t>
            </a:r>
            <a:r>
              <a:rPr lang="en-US" dirty="0" smtClean="0">
                <a:solidFill>
                  <a:srgbClr val="FF0000"/>
                </a:solidFill>
              </a:rPr>
              <a:t>e.g., for  this figure</a:t>
            </a:r>
            <a:r>
              <a:rPr lang="en-US" dirty="0" smtClean="0"/>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(7, 1, 3, 2).</a:t>
            </a:r>
            <a:endParaRPr lang="en-US" dirty="0">
              <a:latin typeface="Courier New" pitchFamily="49" charset="0"/>
              <a:cs typeface="Courier New" pitchFamily="49" charset="0"/>
            </a:endParaRPr>
          </a:p>
        </p:txBody>
      </p:sp>
      <p:sp>
        <p:nvSpPr>
          <p:cNvPr id="22" name="TextBox 21"/>
          <p:cNvSpPr txBox="1"/>
          <p:nvPr/>
        </p:nvSpPr>
        <p:spPr>
          <a:xfrm>
            <a:off x="4572000" y="571480"/>
            <a:ext cx="4572032" cy="6186309"/>
          </a:xfrm>
          <a:prstGeom prst="rect">
            <a:avLst/>
          </a:prstGeom>
          <a:noFill/>
        </p:spPr>
        <p:txBody>
          <a:bodyPr wrap="square" rtlCol="0">
            <a:spAutoFit/>
          </a:bodyPr>
          <a:lstStyle/>
          <a:p>
            <a:pPr algn="just"/>
            <a:r>
              <a:rPr lang="en-US" b="1" dirty="0" smtClean="0">
                <a:latin typeface="+mn-lt"/>
              </a:rPr>
              <a:t>Solution:</a:t>
            </a:r>
          </a:p>
          <a:p>
            <a:pPr algn="just"/>
            <a:endParaRPr lang="en-US" dirty="0" smtClean="0">
              <a:latin typeface="+mn-lt"/>
            </a:endParaRPr>
          </a:p>
          <a:p>
            <a:pPr algn="just"/>
            <a:r>
              <a:rPr lang="en-US" dirty="0" smtClean="0">
                <a:latin typeface="+mn-lt"/>
              </a:rPr>
              <a:t>1- To move the largest disk from 1 to 3, we have to move first all others from 1 to 2 !!!</a:t>
            </a:r>
          </a:p>
          <a:p>
            <a:pPr algn="just"/>
            <a:endParaRPr lang="en-US" dirty="0">
              <a:latin typeface="+mn-lt"/>
              <a:cs typeface="Courier New" pitchFamily="49" charset="0"/>
            </a:endParaRPr>
          </a:p>
          <a:p>
            <a:pPr algn="just"/>
            <a:r>
              <a:rPr lang="en-US" dirty="0" smtClean="0">
                <a:latin typeface="+mn-lt"/>
                <a:cs typeface="Courier New" pitchFamily="49" charset="0"/>
              </a:rPr>
              <a:t>2- Move the largest from 1 to 3.</a:t>
            </a:r>
          </a:p>
          <a:p>
            <a:pPr algn="just"/>
            <a:endParaRPr lang="en-US" dirty="0">
              <a:latin typeface="+mn-lt"/>
              <a:cs typeface="Courier New" pitchFamily="49" charset="0"/>
            </a:endParaRPr>
          </a:p>
          <a:p>
            <a:pPr algn="just"/>
            <a:r>
              <a:rPr lang="en-US" dirty="0" smtClean="0">
                <a:latin typeface="+mn-lt"/>
                <a:cs typeface="Courier New" pitchFamily="49" charset="0"/>
              </a:rPr>
              <a:t>3- Move all others from 2 to 3.</a:t>
            </a:r>
          </a:p>
          <a:p>
            <a:pPr algn="just"/>
            <a:endParaRPr lang="en-US" dirty="0">
              <a:latin typeface="+mn-lt"/>
              <a:cs typeface="Courier New" pitchFamily="49" charset="0"/>
            </a:endParaRPr>
          </a:p>
          <a:p>
            <a:pPr algn="just"/>
            <a:r>
              <a:rPr lang="en-US" dirty="0" smtClean="0">
                <a:latin typeface="+mn-lt"/>
                <a:cs typeface="Courier New" pitchFamily="49" charset="0"/>
              </a:rPr>
              <a:t>Then the solution is:</a:t>
            </a:r>
          </a:p>
          <a:p>
            <a:pPr algn="just"/>
            <a:r>
              <a:rPr lang="en-US" dirty="0" err="1" smtClean="0">
                <a:solidFill>
                  <a:srgbClr val="0000FF"/>
                </a:solidFill>
                <a:latin typeface="Courier New" pitchFamily="49" charset="0"/>
                <a:cs typeface="Courier New" pitchFamily="49" charset="0"/>
              </a:rPr>
              <a:t>MoveDisks</a:t>
            </a:r>
            <a:r>
              <a:rPr lang="en-US" dirty="0" smtClean="0">
                <a:solidFill>
                  <a:srgbClr val="0000FF"/>
                </a:solidFill>
                <a:latin typeface="Courier New" pitchFamily="49" charset="0"/>
                <a:cs typeface="Courier New" pitchFamily="49" charset="0"/>
              </a:rPr>
              <a:t>(6, 1, 2, 3);</a:t>
            </a:r>
          </a:p>
          <a:p>
            <a:pPr algn="just"/>
            <a:r>
              <a:rPr lang="en-US" dirty="0" smtClean="0">
                <a:solidFill>
                  <a:srgbClr val="FF0000"/>
                </a:solidFill>
                <a:latin typeface="Courier New" pitchFamily="49" charset="0"/>
                <a:cs typeface="Courier New" pitchFamily="49" charset="0"/>
              </a:rPr>
              <a:t>“Move disk 7 from 1 to 3”</a:t>
            </a:r>
          </a:p>
          <a:p>
            <a:pPr algn="just"/>
            <a:r>
              <a:rPr lang="en-US" dirty="0" err="1" smtClean="0">
                <a:solidFill>
                  <a:srgbClr val="0000FF"/>
                </a:solidFill>
                <a:latin typeface="Courier New" pitchFamily="49" charset="0"/>
                <a:cs typeface="Courier New" pitchFamily="49" charset="0"/>
              </a:rPr>
              <a:t>MoveDisks</a:t>
            </a:r>
            <a:r>
              <a:rPr lang="en-US" dirty="0" smtClean="0">
                <a:solidFill>
                  <a:srgbClr val="0000FF"/>
                </a:solidFill>
                <a:latin typeface="Courier New" pitchFamily="49" charset="0"/>
                <a:cs typeface="Courier New" pitchFamily="49" charset="0"/>
              </a:rPr>
              <a:t>(6, 2, 3, 1);</a:t>
            </a:r>
          </a:p>
          <a:p>
            <a:pPr algn="just"/>
            <a:endParaRPr lang="en-US" dirty="0">
              <a:latin typeface="Courier New" pitchFamily="49" charset="0"/>
              <a:cs typeface="Courier New" pitchFamily="49" charset="0"/>
            </a:endParaRPr>
          </a:p>
          <a:p>
            <a:pPr algn="just"/>
            <a:r>
              <a:rPr lang="en-US" dirty="0" smtClean="0">
                <a:cs typeface="Courier New" pitchFamily="49" charset="0"/>
              </a:rPr>
              <a:t>This is the idea of recursion; define a </a:t>
            </a:r>
            <a:r>
              <a:rPr lang="en-US" dirty="0" smtClean="0">
                <a:solidFill>
                  <a:srgbClr val="FF0000"/>
                </a:solidFill>
                <a:cs typeface="Courier New" pitchFamily="49" charset="0"/>
              </a:rPr>
              <a:t>base step</a:t>
            </a:r>
            <a:r>
              <a:rPr lang="en-US" dirty="0" smtClean="0">
                <a:cs typeface="Courier New" pitchFamily="49" charset="0"/>
              </a:rPr>
              <a:t> then do the </a:t>
            </a:r>
            <a:r>
              <a:rPr lang="en-US" dirty="0" smtClean="0">
                <a:solidFill>
                  <a:srgbClr val="0000FF"/>
                </a:solidFill>
                <a:cs typeface="Courier New" pitchFamily="49" charset="0"/>
              </a:rPr>
              <a:t>same thing again</a:t>
            </a:r>
            <a:r>
              <a:rPr lang="en-US" dirty="0" smtClean="0">
                <a:cs typeface="Courier New" pitchFamily="49" charset="0"/>
              </a:rPr>
              <a:t>.</a:t>
            </a:r>
          </a:p>
          <a:p>
            <a:pPr algn="just"/>
            <a:endParaRPr lang="en-US" dirty="0">
              <a:cs typeface="Courier New" pitchFamily="49" charset="0"/>
            </a:endParaRPr>
          </a:p>
          <a:p>
            <a:pPr algn="just"/>
            <a:r>
              <a:rPr lang="en-US" dirty="0" smtClean="0">
                <a:cs typeface="Courier New" pitchFamily="49" charset="0"/>
              </a:rPr>
              <a:t>This is the same concept of </a:t>
            </a:r>
            <a:r>
              <a:rPr lang="en-US" b="1" dirty="0" smtClean="0">
                <a:cs typeface="Courier New" pitchFamily="49" charset="0"/>
              </a:rPr>
              <a:t>divide and conquer</a:t>
            </a:r>
            <a:r>
              <a:rPr lang="en-US" dirty="0" smtClean="0">
                <a:cs typeface="Courier New" pitchFamily="49" charset="0"/>
              </a:rPr>
              <a:t>: To solve a problem, we split it into smaller and smaller parts.</a:t>
            </a:r>
          </a:p>
          <a:p>
            <a:pPr algn="just"/>
            <a:endParaRPr lang="en-US" dirty="0">
              <a:cs typeface="Courier New" pitchFamily="49" charset="0"/>
            </a:endParaRPr>
          </a:p>
          <a:p>
            <a:pPr algn="just"/>
            <a:r>
              <a:rPr lang="en-US" dirty="0" smtClean="0">
                <a:cs typeface="Courier New" pitchFamily="49" charset="0"/>
              </a:rPr>
              <a:t>Now, how do we code the function </a:t>
            </a:r>
            <a:r>
              <a:rPr lang="en-US" dirty="0" smtClean="0">
                <a:latin typeface="Courier New" pitchFamily="49" charset="0"/>
                <a:cs typeface="Courier New" pitchFamily="49" charset="0"/>
              </a:rPr>
              <a:t>Move</a:t>
            </a:r>
            <a:r>
              <a:rPr lang="en-US" dirty="0" smtClean="0">
                <a:cs typeface="Courier New" pitchFamily="49" charset="0"/>
              </a:rPr>
              <a:t>?</a:t>
            </a:r>
            <a:endParaRPr lang="en-US" dirty="0">
              <a:latin typeface="Courier New" pitchFamily="49" charset="0"/>
              <a:cs typeface="Courier New" pitchFamily="49" charset="0"/>
            </a:endParaRPr>
          </a:p>
        </p:txBody>
      </p:sp>
      <p:sp>
        <p:nvSpPr>
          <p:cNvPr id="24" name="Footer Placeholder 2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0" y="-24"/>
            <a:ext cx="9143999" cy="1938992"/>
          </a:xfrm>
          <a:prstGeom prst="rect">
            <a:avLst/>
          </a:prstGeom>
          <a:noFill/>
          <a:ln w="9525">
            <a:noFill/>
            <a:miter lim="800000"/>
            <a:headEnd/>
            <a:tailEnd/>
          </a:ln>
        </p:spPr>
        <p:txBody>
          <a:bodyPr wrap="square" anchor="ctr">
            <a:spAutoFit/>
          </a:bodyPr>
          <a:lstStyle/>
          <a:p>
            <a:pPr marL="342900" indent="-342900" algn="just"/>
            <a:r>
              <a:rPr lang="en-US" sz="2000" b="1" dirty="0"/>
              <a:t>Every recursive process consists of two parts:</a:t>
            </a:r>
          </a:p>
          <a:p>
            <a:pPr marL="457200" indent="-457200" algn="just">
              <a:buAutoNum type="arabicPeriod"/>
            </a:pPr>
            <a:r>
              <a:rPr lang="en-US" sz="2000" dirty="0" smtClean="0"/>
              <a:t>A </a:t>
            </a:r>
            <a:r>
              <a:rPr lang="en-US" sz="2000" dirty="0"/>
              <a:t>smallest, base case that is processed without </a:t>
            </a:r>
            <a:r>
              <a:rPr lang="en-US" sz="2000" dirty="0" smtClean="0"/>
              <a:t>recursion.</a:t>
            </a:r>
          </a:p>
          <a:p>
            <a:pPr marL="457200" indent="-457200" algn="just">
              <a:buAutoNum type="arabicPeriod"/>
            </a:pPr>
            <a:endParaRPr lang="en-US" sz="2000" dirty="0" smtClean="0"/>
          </a:p>
          <a:p>
            <a:pPr marL="457200" indent="-457200" algn="just">
              <a:buAutoNum type="arabicPeriod"/>
            </a:pPr>
            <a:r>
              <a:rPr lang="en-US" sz="2000" dirty="0" smtClean="0"/>
              <a:t>A </a:t>
            </a:r>
            <a:r>
              <a:rPr lang="en-US" sz="2000" dirty="0"/>
              <a:t>general method that reduces a particular case to one or </a:t>
            </a:r>
            <a:r>
              <a:rPr lang="en-US" sz="2000" dirty="0" smtClean="0"/>
              <a:t>more </a:t>
            </a:r>
            <a:r>
              <a:rPr lang="en-US" sz="2000" dirty="0"/>
              <a:t>of the smaller cases, thereby making progress </a:t>
            </a:r>
            <a:r>
              <a:rPr lang="en-US" sz="2000" dirty="0" smtClean="0"/>
              <a:t>toward eventually </a:t>
            </a:r>
            <a:r>
              <a:rPr lang="en-US" sz="2000" dirty="0"/>
              <a:t>reducing the problem all the way to the base case</a:t>
            </a:r>
            <a:r>
              <a:rPr lang="en-US" sz="2000" dirty="0" smtClean="0"/>
              <a:t>.</a:t>
            </a:r>
          </a:p>
        </p:txBody>
      </p:sp>
      <p:sp>
        <p:nvSpPr>
          <p:cNvPr id="5" name="Rectangle 4"/>
          <p:cNvSpPr>
            <a:spLocks noChangeArrowheads="1"/>
          </p:cNvSpPr>
          <p:nvPr/>
        </p:nvSpPr>
        <p:spPr bwMode="auto">
          <a:xfrm>
            <a:off x="-32" y="2275826"/>
            <a:ext cx="9286940" cy="3785652"/>
          </a:xfrm>
          <a:prstGeom prst="rect">
            <a:avLst/>
          </a:prstGeom>
          <a:noFill/>
          <a:ln w="9525">
            <a:noFill/>
            <a:miter lim="800000"/>
            <a:headEnd/>
            <a:tailEnd/>
          </a:ln>
        </p:spPr>
        <p:txBody>
          <a:bodyPr wrap="square" anchor="ctr">
            <a:spAutoFit/>
          </a:bodyPr>
          <a:lstStyle/>
          <a:p>
            <a:pPr marL="342900" indent="-342900"/>
            <a:r>
              <a:rPr lang="en-US" sz="2000" dirty="0" smtClean="0">
                <a:solidFill>
                  <a:srgbClr val="0000FF"/>
                </a:solidFill>
                <a:latin typeface="Courier New" pitchFamily="49" charset="0"/>
                <a:cs typeface="Courier New" pitchFamily="49" charset="0"/>
              </a:rPr>
              <a:t>void </a:t>
            </a:r>
            <a:r>
              <a:rPr lang="en-US" sz="2000" dirty="0" err="1" smtClean="0">
                <a:latin typeface="Courier New" pitchFamily="49" charset="0"/>
                <a:cs typeface="Courier New" pitchFamily="49" charset="0"/>
              </a:rPr>
              <a:t>MoveDisks</a:t>
            </a: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count,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start,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finish,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temp);</a:t>
            </a:r>
          </a:p>
          <a:p>
            <a:pPr marL="342900" indent="-342900"/>
            <a:r>
              <a:rPr lang="en-US" sz="2000" dirty="0" smtClean="0">
                <a:solidFill>
                  <a:srgbClr val="00B050"/>
                </a:solidFill>
                <a:latin typeface="Courier New" pitchFamily="49" charset="0"/>
                <a:cs typeface="Courier New" pitchFamily="49" charset="0"/>
              </a:rPr>
              <a:t>/*	</a:t>
            </a:r>
          </a:p>
          <a:p>
            <a:pPr marL="342900" indent="-342900"/>
            <a:r>
              <a:rPr lang="en-US" sz="2000" dirty="0" smtClean="0">
                <a:solidFill>
                  <a:srgbClr val="00B050"/>
                </a:solidFill>
                <a:latin typeface="Courier New" pitchFamily="49" charset="0"/>
                <a:cs typeface="Courier New" pitchFamily="49" charset="0"/>
              </a:rPr>
              <a:t>Pre:</a:t>
            </a:r>
          </a:p>
          <a:p>
            <a:pPr marL="342900" indent="-342900"/>
            <a:r>
              <a:rPr lang="en-US" sz="2000" dirty="0">
                <a:solidFill>
                  <a:srgbClr val="00B050"/>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There are at least </a:t>
            </a:r>
            <a:r>
              <a:rPr lang="en-US" sz="2000" b="1" i="1" dirty="0" smtClean="0">
                <a:solidFill>
                  <a:srgbClr val="00B050"/>
                </a:solidFill>
                <a:latin typeface="Courier New" pitchFamily="49" charset="0"/>
                <a:cs typeface="Courier New" pitchFamily="49" charset="0"/>
              </a:rPr>
              <a:t>count</a:t>
            </a:r>
            <a:r>
              <a:rPr lang="en-US" sz="2000" dirty="0" smtClean="0">
                <a:solidFill>
                  <a:srgbClr val="00B050"/>
                </a:solidFill>
                <a:latin typeface="Courier New" pitchFamily="49" charset="0"/>
                <a:cs typeface="Courier New" pitchFamily="49" charset="0"/>
              </a:rPr>
              <a:t> disks on the tower </a:t>
            </a:r>
            <a:r>
              <a:rPr lang="en-US" sz="2000" b="1" i="1" dirty="0" smtClean="0">
                <a:solidFill>
                  <a:srgbClr val="00B050"/>
                </a:solidFill>
                <a:latin typeface="Courier New" pitchFamily="49" charset="0"/>
                <a:cs typeface="Courier New" pitchFamily="49" charset="0"/>
              </a:rPr>
              <a:t>start</a:t>
            </a:r>
            <a:r>
              <a:rPr lang="en-US" sz="2000" dirty="0" smtClean="0">
                <a:solidFill>
                  <a:srgbClr val="00B050"/>
                </a:solidFill>
                <a:latin typeface="Courier New" pitchFamily="49" charset="0"/>
                <a:cs typeface="Courier New" pitchFamily="49" charset="0"/>
              </a:rPr>
              <a:t>.</a:t>
            </a:r>
          </a:p>
          <a:p>
            <a:pPr marL="342900" indent="-342900"/>
            <a:r>
              <a:rPr lang="en-US" sz="2000" dirty="0">
                <a:solidFill>
                  <a:srgbClr val="00B050"/>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The top disk on each of towers </a:t>
            </a:r>
            <a:r>
              <a:rPr lang="en-US" sz="2000" b="1" i="1" dirty="0" smtClean="0">
                <a:solidFill>
                  <a:srgbClr val="00B050"/>
                </a:solidFill>
                <a:latin typeface="Courier New" pitchFamily="49" charset="0"/>
                <a:cs typeface="Courier New" pitchFamily="49" charset="0"/>
              </a:rPr>
              <a:t>temp</a:t>
            </a:r>
            <a:r>
              <a:rPr lang="en-US" sz="2000" dirty="0" smtClean="0">
                <a:solidFill>
                  <a:srgbClr val="00B050"/>
                </a:solidFill>
                <a:latin typeface="Courier New" pitchFamily="49" charset="0"/>
                <a:cs typeface="Courier New" pitchFamily="49" charset="0"/>
              </a:rPr>
              <a:t> and </a:t>
            </a:r>
            <a:r>
              <a:rPr lang="en-US" sz="2000" b="1" i="1" dirty="0" smtClean="0">
                <a:solidFill>
                  <a:srgbClr val="00B050"/>
                </a:solidFill>
                <a:latin typeface="Courier New" pitchFamily="49" charset="0"/>
                <a:cs typeface="Courier New" pitchFamily="49" charset="0"/>
              </a:rPr>
              <a:t>finish </a:t>
            </a:r>
            <a:r>
              <a:rPr lang="en-US" sz="2000" dirty="0" smtClean="0">
                <a:solidFill>
                  <a:srgbClr val="00B050"/>
                </a:solidFill>
                <a:latin typeface="Courier New" pitchFamily="49" charset="0"/>
                <a:cs typeface="Courier New" pitchFamily="49" charset="0"/>
              </a:rPr>
              <a:t>is larger than any of the top </a:t>
            </a:r>
            <a:r>
              <a:rPr lang="en-US" sz="2000" b="1" i="1" dirty="0" smtClean="0">
                <a:solidFill>
                  <a:srgbClr val="00B050"/>
                </a:solidFill>
                <a:latin typeface="Courier New" pitchFamily="49" charset="0"/>
                <a:cs typeface="Courier New" pitchFamily="49" charset="0"/>
              </a:rPr>
              <a:t>count</a:t>
            </a:r>
            <a:r>
              <a:rPr lang="en-US" sz="2000" dirty="0" smtClean="0">
                <a:solidFill>
                  <a:srgbClr val="00B050"/>
                </a:solidFill>
                <a:latin typeface="Courier New" pitchFamily="49" charset="0"/>
                <a:cs typeface="Courier New" pitchFamily="49" charset="0"/>
              </a:rPr>
              <a:t> disks on tower </a:t>
            </a:r>
            <a:r>
              <a:rPr lang="en-US" sz="2000" b="1" i="1" dirty="0" smtClean="0">
                <a:solidFill>
                  <a:srgbClr val="00B050"/>
                </a:solidFill>
                <a:latin typeface="Courier New" pitchFamily="49" charset="0"/>
                <a:cs typeface="Courier New" pitchFamily="49" charset="0"/>
              </a:rPr>
              <a:t>start</a:t>
            </a:r>
            <a:r>
              <a:rPr lang="en-US" sz="2000" dirty="0" smtClean="0">
                <a:solidFill>
                  <a:srgbClr val="00B050"/>
                </a:solidFill>
                <a:latin typeface="Courier New" pitchFamily="49" charset="0"/>
                <a:cs typeface="Courier New" pitchFamily="49" charset="0"/>
              </a:rPr>
              <a:t>.</a:t>
            </a:r>
          </a:p>
          <a:p>
            <a:pPr marL="342900" indent="-342900"/>
            <a:endParaRPr lang="en-US" sz="2000" dirty="0" smtClean="0">
              <a:solidFill>
                <a:srgbClr val="00B050"/>
              </a:solidFill>
              <a:latin typeface="Courier New" pitchFamily="49" charset="0"/>
              <a:cs typeface="Courier New" pitchFamily="49" charset="0"/>
            </a:endParaRPr>
          </a:p>
          <a:p>
            <a:pPr marL="342900" indent="-342900"/>
            <a:r>
              <a:rPr lang="en-US" sz="2000" dirty="0" smtClean="0">
                <a:solidFill>
                  <a:srgbClr val="00B050"/>
                </a:solidFill>
                <a:latin typeface="Courier New" pitchFamily="49" charset="0"/>
                <a:cs typeface="Courier New" pitchFamily="49" charset="0"/>
              </a:rPr>
              <a:t>Post:</a:t>
            </a:r>
          </a:p>
          <a:p>
            <a:pPr marL="342900" indent="-342900"/>
            <a:r>
              <a:rPr lang="en-US" sz="2000" dirty="0">
                <a:solidFill>
                  <a:srgbClr val="00B050"/>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The top </a:t>
            </a:r>
            <a:r>
              <a:rPr lang="en-US" sz="2000" b="1" i="1" dirty="0" smtClean="0">
                <a:solidFill>
                  <a:srgbClr val="00B050"/>
                </a:solidFill>
                <a:latin typeface="Courier New" pitchFamily="49" charset="0"/>
                <a:cs typeface="Courier New" pitchFamily="49" charset="0"/>
              </a:rPr>
              <a:t>count</a:t>
            </a:r>
            <a:r>
              <a:rPr lang="en-US" sz="2000" dirty="0" smtClean="0">
                <a:solidFill>
                  <a:srgbClr val="00B050"/>
                </a:solidFill>
                <a:latin typeface="Courier New" pitchFamily="49" charset="0"/>
                <a:cs typeface="Courier New" pitchFamily="49" charset="0"/>
              </a:rPr>
              <a:t> disks on </a:t>
            </a:r>
            <a:r>
              <a:rPr lang="en-US" sz="2000" b="1" i="1" dirty="0" smtClean="0">
                <a:solidFill>
                  <a:srgbClr val="00B050"/>
                </a:solidFill>
                <a:latin typeface="Courier New" pitchFamily="49" charset="0"/>
                <a:cs typeface="Courier New" pitchFamily="49" charset="0"/>
              </a:rPr>
              <a:t>start</a:t>
            </a:r>
            <a:r>
              <a:rPr lang="en-US" sz="2000" dirty="0" smtClean="0">
                <a:solidFill>
                  <a:srgbClr val="00B050"/>
                </a:solidFill>
                <a:latin typeface="Courier New" pitchFamily="49" charset="0"/>
                <a:cs typeface="Courier New" pitchFamily="49" charset="0"/>
              </a:rPr>
              <a:t> have been moved to </a:t>
            </a:r>
            <a:r>
              <a:rPr lang="en-US" sz="2000" b="1" i="1" dirty="0" smtClean="0">
                <a:solidFill>
                  <a:srgbClr val="00B050"/>
                </a:solidFill>
                <a:latin typeface="Courier New" pitchFamily="49" charset="0"/>
                <a:cs typeface="Courier New" pitchFamily="49" charset="0"/>
              </a:rPr>
              <a:t>finish</a:t>
            </a:r>
            <a:r>
              <a:rPr lang="en-US" sz="2000" dirty="0" smtClean="0">
                <a:solidFill>
                  <a:srgbClr val="00B050"/>
                </a:solidFill>
                <a:latin typeface="Courier New" pitchFamily="49" charset="0"/>
                <a:cs typeface="Courier New" pitchFamily="49" charset="0"/>
              </a:rPr>
              <a:t>;</a:t>
            </a:r>
          </a:p>
          <a:p>
            <a:pPr marL="342900" indent="-342900"/>
            <a:r>
              <a:rPr lang="en-US" sz="2000" b="1" i="1" dirty="0" smtClean="0">
                <a:solidFill>
                  <a:srgbClr val="00B050"/>
                </a:solidFill>
                <a:latin typeface="Courier New" pitchFamily="49" charset="0"/>
                <a:cs typeface="Courier New" pitchFamily="49" charset="0"/>
              </a:rPr>
              <a:t>	- temp</a:t>
            </a:r>
            <a:r>
              <a:rPr lang="en-US" sz="2000" dirty="0" smtClean="0">
                <a:solidFill>
                  <a:srgbClr val="00B050"/>
                </a:solidFill>
                <a:latin typeface="Courier New" pitchFamily="49" charset="0"/>
                <a:cs typeface="Courier New" pitchFamily="49" charset="0"/>
              </a:rPr>
              <a:t> (used for temporary storage) has been returned to its starting position.</a:t>
            </a:r>
          </a:p>
          <a:p>
            <a:pPr marL="342900" indent="-342900"/>
            <a:r>
              <a:rPr lang="en-US" sz="2000" dirty="0" smtClean="0">
                <a:solidFill>
                  <a:srgbClr val="00B050"/>
                </a:solidFill>
                <a:latin typeface="Courier New" pitchFamily="49" charset="0"/>
                <a:cs typeface="Courier New" pitchFamily="49" charset="0"/>
              </a:rPr>
              <a:t>*/</a:t>
            </a:r>
          </a:p>
        </p:txBody>
      </p:sp>
      <p:sp>
        <p:nvSpPr>
          <p:cNvPr id="4" name="Slide Number Placeholder 28"/>
          <p:cNvSpPr>
            <a:spLocks noGrp="1"/>
          </p:cNvSpPr>
          <p:nvPr>
            <p:ph type="sldNum" sz="quarter" idx="12"/>
          </p:nvPr>
        </p:nvSpPr>
        <p:spPr/>
        <p:txBody>
          <a:bodyPr/>
          <a:lstStyle/>
          <a:p>
            <a:pPr>
              <a:defRPr/>
            </a:pPr>
            <a:fld id="{E3EAD3CE-0F6E-4D4F-81FA-75D6E2776705}" type="slidenum">
              <a:rPr lang="en-US" smtClean="0"/>
              <a:pPr>
                <a:defRPr/>
              </a:pPr>
              <a:t>4</a:t>
            </a:fld>
            <a:endParaRPr lang="en-US" dirty="0"/>
          </a:p>
        </p:txBody>
      </p:sp>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18"/>
          <p:cNvSpPr>
            <a:spLocks noChangeArrowheads="1"/>
          </p:cNvSpPr>
          <p:nvPr/>
        </p:nvSpPr>
        <p:spPr bwMode="auto">
          <a:xfrm>
            <a:off x="2630127" y="1285860"/>
            <a:ext cx="84485" cy="1389830"/>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5" name="Rectangle 4"/>
          <p:cNvSpPr>
            <a:spLocks noChangeArrowheads="1"/>
          </p:cNvSpPr>
          <p:nvPr/>
        </p:nvSpPr>
        <p:spPr bwMode="auto">
          <a:xfrm>
            <a:off x="-32" y="3071810"/>
            <a:ext cx="9286940" cy="3231654"/>
          </a:xfrm>
          <a:prstGeom prst="rect">
            <a:avLst/>
          </a:prstGeom>
          <a:noFill/>
          <a:ln w="9525">
            <a:noFill/>
            <a:miter lim="800000"/>
            <a:headEnd/>
            <a:tailEnd/>
          </a:ln>
        </p:spPr>
        <p:txBody>
          <a:bodyPr wrap="square" anchor="ctr">
            <a:spAutoFit/>
          </a:bodyPr>
          <a:lstStyle/>
          <a:p>
            <a:pPr marL="342900" indent="-342900"/>
            <a:r>
              <a:rPr lang="en-US" sz="2000" dirty="0" smtClean="0">
                <a:solidFill>
                  <a:srgbClr val="FF0000"/>
                </a:solidFill>
                <a:latin typeface="+mj-lt"/>
                <a:cs typeface="Courier New" pitchFamily="49" charset="0"/>
              </a:rPr>
              <a:t>Convince yourself that </a:t>
            </a:r>
            <a:r>
              <a:rPr lang="en-US" sz="2000" dirty="0" err="1" smtClean="0">
                <a:latin typeface="Courier New" pitchFamily="49" charset="0"/>
                <a:cs typeface="Courier New" pitchFamily="49" charset="0"/>
              </a:rPr>
              <a:t>MoveDisks</a:t>
            </a:r>
            <a:r>
              <a:rPr lang="en-US" sz="2000" dirty="0" smtClean="0">
                <a:solidFill>
                  <a:srgbClr val="FF0000"/>
                </a:solidFill>
                <a:latin typeface="+mj-lt"/>
                <a:cs typeface="Courier New" pitchFamily="49" charset="0"/>
              </a:rPr>
              <a:t> really writes down the steps of moving </a:t>
            </a:r>
            <a:r>
              <a:rPr lang="en-US" sz="2000" dirty="0">
                <a:latin typeface="Courier New" pitchFamily="49" charset="0"/>
                <a:cs typeface="Courier New" pitchFamily="49" charset="0"/>
              </a:rPr>
              <a:t>count</a:t>
            </a:r>
            <a:r>
              <a:rPr lang="en-US" sz="2000" dirty="0" smtClean="0">
                <a:solidFill>
                  <a:srgbClr val="FF0000"/>
                </a:solidFill>
                <a:latin typeface="+mj-lt"/>
                <a:cs typeface="Courier New" pitchFamily="49" charset="0"/>
              </a:rPr>
              <a:t> from </a:t>
            </a:r>
            <a:r>
              <a:rPr lang="en-US" sz="2000" dirty="0">
                <a:latin typeface="Courier New" pitchFamily="49" charset="0"/>
                <a:cs typeface="Courier New" pitchFamily="49" charset="0"/>
              </a:rPr>
              <a:t>start</a:t>
            </a:r>
            <a:r>
              <a:rPr lang="en-US" sz="2000" dirty="0" smtClean="0">
                <a:solidFill>
                  <a:srgbClr val="FF0000"/>
                </a:solidFill>
                <a:latin typeface="+mj-lt"/>
                <a:cs typeface="Courier New" pitchFamily="49" charset="0"/>
              </a:rPr>
              <a:t> to </a:t>
            </a:r>
            <a:r>
              <a:rPr lang="en-US" sz="2000" dirty="0">
                <a:latin typeface="Courier New" pitchFamily="49" charset="0"/>
                <a:cs typeface="Courier New" pitchFamily="49" charset="0"/>
              </a:rPr>
              <a:t>finish</a:t>
            </a:r>
            <a:r>
              <a:rPr lang="en-US" sz="2000" dirty="0" smtClean="0">
                <a:solidFill>
                  <a:srgbClr val="FF0000"/>
                </a:solidFill>
                <a:latin typeface="+mj-lt"/>
                <a:cs typeface="Courier New" pitchFamily="49" charset="0"/>
              </a:rPr>
              <a:t> using </a:t>
            </a:r>
            <a:r>
              <a:rPr lang="en-US" sz="2000" dirty="0" smtClean="0">
                <a:latin typeface="Courier New" pitchFamily="49" charset="0"/>
                <a:cs typeface="Courier New" pitchFamily="49" charset="0"/>
              </a:rPr>
              <a:t>temp.</a:t>
            </a:r>
            <a:endParaRPr lang="en-US" sz="2000" dirty="0">
              <a:latin typeface="Courier New" pitchFamily="49" charset="0"/>
              <a:cs typeface="Courier New" pitchFamily="49" charset="0"/>
            </a:endParaRPr>
          </a:p>
          <a:p>
            <a:pPr marL="342900" indent="-342900"/>
            <a:r>
              <a:rPr lang="en-US" sz="2000" dirty="0" smtClean="0">
                <a:solidFill>
                  <a:srgbClr val="0000FF"/>
                </a:solidFill>
                <a:latin typeface="Courier New" pitchFamily="49" charset="0"/>
                <a:cs typeface="Courier New" pitchFamily="49" charset="0"/>
              </a:rPr>
              <a:t> </a:t>
            </a:r>
          </a:p>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r>
              <a:rPr lang="en-US" dirty="0" smtClean="0">
                <a:latin typeface="Courier New" pitchFamily="49" charset="0"/>
                <a:cs typeface="Courier New" pitchFamily="49" charset="0"/>
              </a:rPr>
              <a:t>  if (count&gt;0){</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start, temp, finish);</a:t>
            </a:r>
          </a:p>
          <a:p>
            <a:pPr marL="342900" indent="-342900"/>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printf</a:t>
            </a:r>
            <a:r>
              <a:rPr lang="en-US" dirty="0" smtClean="0">
                <a:solidFill>
                  <a:srgbClr val="FF0000"/>
                </a:solidFill>
                <a:latin typeface="Courier New" pitchFamily="49" charset="0"/>
                <a:cs typeface="Courier New" pitchFamily="49" charset="0"/>
              </a:rPr>
              <a:t>(“Move disk %d from %d to %d\n”, count, start, finish);</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//This step of </a:t>
            </a:r>
            <a:r>
              <a:rPr lang="en-US" dirty="0" err="1" smtClean="0">
                <a:solidFill>
                  <a:srgbClr val="00B050"/>
                </a:solidFill>
                <a:latin typeface="Courier New" pitchFamily="49" charset="0"/>
                <a:cs typeface="Courier New" pitchFamily="49" charset="0"/>
              </a:rPr>
              <a:t>printf</a:t>
            </a:r>
            <a:r>
              <a:rPr lang="en-US" dirty="0" smtClean="0">
                <a:solidFill>
                  <a:srgbClr val="00B050"/>
                </a:solidFill>
                <a:latin typeface="Courier New" pitchFamily="49" charset="0"/>
                <a:cs typeface="Courier New" pitchFamily="49" charset="0"/>
              </a:rPr>
              <a:t> is the base condition.</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temp, finish, start);</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endParaRPr lang="en-US" dirty="0" smtClean="0">
              <a:solidFill>
                <a:srgbClr val="00B050"/>
              </a:solidFill>
              <a:latin typeface="Courier New" pitchFamily="49" charset="0"/>
              <a:cs typeface="Courier New" pitchFamily="49" charset="0"/>
            </a:endParaRPr>
          </a:p>
        </p:txBody>
      </p:sp>
      <p:sp>
        <p:nvSpPr>
          <p:cNvPr id="10" name="AutoShape 4"/>
          <p:cNvSpPr>
            <a:spLocks noChangeArrowheads="1"/>
          </p:cNvSpPr>
          <p:nvPr/>
        </p:nvSpPr>
        <p:spPr bwMode="auto">
          <a:xfrm>
            <a:off x="4206044" y="1269964"/>
            <a:ext cx="84485" cy="1389830"/>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11" name="Rectangle 10"/>
          <p:cNvSpPr>
            <a:spLocks noChangeArrowheads="1"/>
          </p:cNvSpPr>
          <p:nvPr/>
        </p:nvSpPr>
        <p:spPr bwMode="auto">
          <a:xfrm>
            <a:off x="1763396" y="2643083"/>
            <a:ext cx="4809167" cy="1429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 name="AutoShape 8"/>
          <p:cNvSpPr>
            <a:spLocks noChangeArrowheads="1"/>
          </p:cNvSpPr>
          <p:nvPr/>
        </p:nvSpPr>
        <p:spPr bwMode="auto">
          <a:xfrm>
            <a:off x="2479200" y="1486284"/>
            <a:ext cx="378792"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17" name="AutoShape 9"/>
          <p:cNvSpPr>
            <a:spLocks noChangeArrowheads="1"/>
          </p:cNvSpPr>
          <p:nvPr/>
        </p:nvSpPr>
        <p:spPr bwMode="auto">
          <a:xfrm>
            <a:off x="1974145" y="2490823"/>
            <a:ext cx="1389831" cy="168971"/>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18" name="AutoShape 11"/>
          <p:cNvSpPr>
            <a:spLocks noChangeArrowheads="1"/>
          </p:cNvSpPr>
          <p:nvPr/>
        </p:nvSpPr>
        <p:spPr bwMode="auto">
          <a:xfrm>
            <a:off x="2058630" y="2322781"/>
            <a:ext cx="1220860"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19" name="AutoShape 12"/>
          <p:cNvSpPr>
            <a:spLocks noChangeArrowheads="1"/>
          </p:cNvSpPr>
          <p:nvPr/>
        </p:nvSpPr>
        <p:spPr bwMode="auto">
          <a:xfrm>
            <a:off x="2395644" y="1649684"/>
            <a:ext cx="546834"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0" name="AutoShape 13"/>
          <p:cNvSpPr>
            <a:spLocks noChangeArrowheads="1"/>
          </p:cNvSpPr>
          <p:nvPr/>
        </p:nvSpPr>
        <p:spPr bwMode="auto">
          <a:xfrm>
            <a:off x="2310230" y="1817726"/>
            <a:ext cx="716733"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1" name="AutoShape 14"/>
          <p:cNvSpPr>
            <a:spLocks noChangeArrowheads="1"/>
          </p:cNvSpPr>
          <p:nvPr/>
        </p:nvSpPr>
        <p:spPr bwMode="auto">
          <a:xfrm>
            <a:off x="2226673" y="1985768"/>
            <a:ext cx="883847"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2" name="AutoShape 15"/>
          <p:cNvSpPr>
            <a:spLocks noChangeArrowheads="1"/>
          </p:cNvSpPr>
          <p:nvPr/>
        </p:nvSpPr>
        <p:spPr bwMode="auto">
          <a:xfrm>
            <a:off x="2143116" y="2153811"/>
            <a:ext cx="1052818"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13" name="AutoShape 18"/>
          <p:cNvSpPr>
            <a:spLocks noChangeArrowheads="1"/>
          </p:cNvSpPr>
          <p:nvPr/>
        </p:nvSpPr>
        <p:spPr bwMode="auto">
          <a:xfrm>
            <a:off x="5701714" y="1269964"/>
            <a:ext cx="84485" cy="1389830"/>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7" name="Text Box 20"/>
          <p:cNvSpPr txBox="1">
            <a:spLocks noChangeArrowheads="1"/>
          </p:cNvSpPr>
          <p:nvPr/>
        </p:nvSpPr>
        <p:spPr bwMode="auto">
          <a:xfrm>
            <a:off x="2563686" y="974729"/>
            <a:ext cx="633176" cy="369507"/>
          </a:xfrm>
          <a:prstGeom prst="rect">
            <a:avLst/>
          </a:prstGeom>
          <a:noFill/>
          <a:ln w="9525">
            <a:noFill/>
            <a:miter lim="800000"/>
            <a:headEnd/>
            <a:tailEnd/>
          </a:ln>
        </p:spPr>
        <p:txBody>
          <a:bodyPr wrap="none">
            <a:spAutoFit/>
          </a:bodyPr>
          <a:lstStyle/>
          <a:p>
            <a:r>
              <a:rPr lang="en-US" dirty="0" smtClean="0"/>
              <a:t>start</a:t>
            </a:r>
            <a:endParaRPr lang="en-US" dirty="0"/>
          </a:p>
        </p:txBody>
      </p:sp>
      <p:sp>
        <p:nvSpPr>
          <p:cNvPr id="8" name="Text Box 21"/>
          <p:cNvSpPr txBox="1">
            <a:spLocks noChangeArrowheads="1"/>
          </p:cNvSpPr>
          <p:nvPr/>
        </p:nvSpPr>
        <p:spPr bwMode="auto">
          <a:xfrm>
            <a:off x="4000866" y="974729"/>
            <a:ext cx="569116" cy="369507"/>
          </a:xfrm>
          <a:prstGeom prst="rect">
            <a:avLst/>
          </a:prstGeom>
          <a:noFill/>
          <a:ln w="9525">
            <a:noFill/>
            <a:miter lim="800000"/>
            <a:headEnd/>
            <a:tailEnd/>
          </a:ln>
        </p:spPr>
        <p:txBody>
          <a:bodyPr wrap="none">
            <a:spAutoFit/>
          </a:bodyPr>
          <a:lstStyle/>
          <a:p>
            <a:r>
              <a:rPr lang="en-US" dirty="0" err="1" smtClean="0"/>
              <a:t>tmp</a:t>
            </a:r>
            <a:endParaRPr lang="en-US" dirty="0"/>
          </a:p>
        </p:txBody>
      </p:sp>
      <p:sp>
        <p:nvSpPr>
          <p:cNvPr id="9" name="Text Box 22"/>
          <p:cNvSpPr txBox="1">
            <a:spLocks noChangeArrowheads="1"/>
          </p:cNvSpPr>
          <p:nvPr/>
        </p:nvSpPr>
        <p:spPr bwMode="auto">
          <a:xfrm>
            <a:off x="5215227" y="974729"/>
            <a:ext cx="723232" cy="369507"/>
          </a:xfrm>
          <a:prstGeom prst="rect">
            <a:avLst/>
          </a:prstGeom>
          <a:noFill/>
          <a:ln w="9525">
            <a:noFill/>
            <a:miter lim="800000"/>
            <a:headEnd/>
            <a:tailEnd/>
          </a:ln>
        </p:spPr>
        <p:txBody>
          <a:bodyPr wrap="none">
            <a:spAutoFit/>
          </a:bodyPr>
          <a:lstStyle/>
          <a:p>
            <a:r>
              <a:rPr lang="en-US" dirty="0" smtClean="0"/>
              <a:t>finish</a:t>
            </a:r>
            <a:endParaRPr lang="en-US" dirty="0"/>
          </a:p>
        </p:txBody>
      </p:sp>
      <p:sp>
        <p:nvSpPr>
          <p:cNvPr id="23" name="AutoShape 8"/>
          <p:cNvSpPr>
            <a:spLocks noChangeArrowheads="1"/>
          </p:cNvSpPr>
          <p:nvPr/>
        </p:nvSpPr>
        <p:spPr bwMode="auto">
          <a:xfrm>
            <a:off x="4128901" y="1643050"/>
            <a:ext cx="378791"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4" name="AutoShape 11"/>
          <p:cNvSpPr>
            <a:spLocks noChangeArrowheads="1"/>
          </p:cNvSpPr>
          <p:nvPr/>
        </p:nvSpPr>
        <p:spPr bwMode="auto">
          <a:xfrm>
            <a:off x="3708331" y="2479220"/>
            <a:ext cx="1220859"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5" name="AutoShape 12"/>
          <p:cNvSpPr>
            <a:spLocks noChangeArrowheads="1"/>
          </p:cNvSpPr>
          <p:nvPr/>
        </p:nvSpPr>
        <p:spPr bwMode="auto">
          <a:xfrm>
            <a:off x="4045344" y="1806123"/>
            <a:ext cx="546834"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6" name="AutoShape 13"/>
          <p:cNvSpPr>
            <a:spLocks noChangeArrowheads="1"/>
          </p:cNvSpPr>
          <p:nvPr/>
        </p:nvSpPr>
        <p:spPr bwMode="auto">
          <a:xfrm>
            <a:off x="3959930" y="1974165"/>
            <a:ext cx="716733"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 name="AutoShape 14"/>
          <p:cNvSpPr>
            <a:spLocks noChangeArrowheads="1"/>
          </p:cNvSpPr>
          <p:nvPr/>
        </p:nvSpPr>
        <p:spPr bwMode="auto">
          <a:xfrm>
            <a:off x="3876374" y="2142207"/>
            <a:ext cx="883846"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8" name="AutoShape 15"/>
          <p:cNvSpPr>
            <a:spLocks noChangeArrowheads="1"/>
          </p:cNvSpPr>
          <p:nvPr/>
        </p:nvSpPr>
        <p:spPr bwMode="auto">
          <a:xfrm>
            <a:off x="3792817" y="2310249"/>
            <a:ext cx="1052817"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9" name="AutoShape 9"/>
          <p:cNvSpPr>
            <a:spLocks noChangeArrowheads="1"/>
          </p:cNvSpPr>
          <p:nvPr/>
        </p:nvSpPr>
        <p:spPr bwMode="auto">
          <a:xfrm>
            <a:off x="5072066" y="2463593"/>
            <a:ext cx="1389830" cy="168971"/>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30" name="AutoShape 8"/>
          <p:cNvSpPr>
            <a:spLocks noChangeArrowheads="1"/>
          </p:cNvSpPr>
          <p:nvPr/>
        </p:nvSpPr>
        <p:spPr bwMode="auto">
          <a:xfrm>
            <a:off x="5559649" y="1472944"/>
            <a:ext cx="378791"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1" name="AutoShape 11"/>
          <p:cNvSpPr>
            <a:spLocks noChangeArrowheads="1"/>
          </p:cNvSpPr>
          <p:nvPr/>
        </p:nvSpPr>
        <p:spPr bwMode="auto">
          <a:xfrm>
            <a:off x="5139079" y="2309114"/>
            <a:ext cx="1220859"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2" name="AutoShape 12"/>
          <p:cNvSpPr>
            <a:spLocks noChangeArrowheads="1"/>
          </p:cNvSpPr>
          <p:nvPr/>
        </p:nvSpPr>
        <p:spPr bwMode="auto">
          <a:xfrm>
            <a:off x="5476092" y="1636017"/>
            <a:ext cx="546834"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3" name="AutoShape 13"/>
          <p:cNvSpPr>
            <a:spLocks noChangeArrowheads="1"/>
          </p:cNvSpPr>
          <p:nvPr/>
        </p:nvSpPr>
        <p:spPr bwMode="auto">
          <a:xfrm>
            <a:off x="5390678" y="1804059"/>
            <a:ext cx="716733"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4" name="AutoShape 14"/>
          <p:cNvSpPr>
            <a:spLocks noChangeArrowheads="1"/>
          </p:cNvSpPr>
          <p:nvPr/>
        </p:nvSpPr>
        <p:spPr bwMode="auto">
          <a:xfrm>
            <a:off x="5307122" y="1972101"/>
            <a:ext cx="883846"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5" name="AutoShape 15"/>
          <p:cNvSpPr>
            <a:spLocks noChangeArrowheads="1"/>
          </p:cNvSpPr>
          <p:nvPr/>
        </p:nvSpPr>
        <p:spPr bwMode="auto">
          <a:xfrm>
            <a:off x="5223565" y="2140143"/>
            <a:ext cx="1052817"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7" name="Slide Number Placeholder 28"/>
          <p:cNvSpPr>
            <a:spLocks noGrp="1"/>
          </p:cNvSpPr>
          <p:nvPr>
            <p:ph type="sldNum" sz="quarter" idx="12"/>
          </p:nvPr>
        </p:nvSpPr>
        <p:spPr/>
        <p:txBody>
          <a:bodyPr/>
          <a:lstStyle/>
          <a:p>
            <a:pPr>
              <a:defRPr/>
            </a:pPr>
            <a:fld id="{E3EAD3CE-0F6E-4D4F-81FA-75D6E2776705}" type="slidenum">
              <a:rPr lang="en-US" smtClean="0"/>
              <a:pPr>
                <a:defRPr/>
              </a:pPr>
              <a:t>5</a:t>
            </a:fld>
            <a:endParaRPr lang="en-US" dirty="0"/>
          </a:p>
        </p:txBody>
      </p:sp>
      <p:sp>
        <p:nvSpPr>
          <p:cNvPr id="38" name="Footer Placeholder 37"/>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0-#ppt_h/2"/>
                                          </p:val>
                                        </p:tav>
                                        <p:tav tm="100000">
                                          <p:val>
                                            <p:strVal val="#ppt_y"/>
                                          </p:val>
                                        </p:tav>
                                      </p:tavLst>
                                    </p:anim>
                                  </p:childTnLst>
                                </p:cTn>
                              </p:par>
                              <p:par>
                                <p:cTn id="29" presetID="2" presetClass="exit" presetSubtype="1" fill="hold" grpId="0" nodeType="with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0-ppt_h/2"/>
                                          </p:val>
                                        </p:tav>
                                      </p:tavLst>
                                    </p:anim>
                                    <p:set>
                                      <p:cBhvr>
                                        <p:cTn id="32" dur="1" fill="hold">
                                          <p:stCondLst>
                                            <p:cond delay="499"/>
                                          </p:stCondLst>
                                        </p:cTn>
                                        <p:tgtEl>
                                          <p:spTgt spid="16"/>
                                        </p:tgtEl>
                                        <p:attrNameLst>
                                          <p:attrName>style.visibility</p:attrName>
                                        </p:attrNameLst>
                                      </p:cBhvr>
                                      <p:to>
                                        <p:strVal val="hidden"/>
                                      </p:to>
                                    </p:set>
                                  </p:childTnLst>
                                </p:cTn>
                              </p:par>
                              <p:par>
                                <p:cTn id="33" presetID="2" presetClass="exit" presetSubtype="1" fill="hold" grpId="0" nodeType="withEffect">
                                  <p:stCondLst>
                                    <p:cond delay="0"/>
                                  </p:stCondLst>
                                  <p:childTnLst>
                                    <p:anim calcmode="lin" valueType="num">
                                      <p:cBhvr additive="base">
                                        <p:cTn id="34" dur="500"/>
                                        <p:tgtEl>
                                          <p:spTgt spid="19"/>
                                        </p:tgtEl>
                                        <p:attrNameLst>
                                          <p:attrName>ppt_x</p:attrName>
                                        </p:attrNameLst>
                                      </p:cBhvr>
                                      <p:tavLst>
                                        <p:tav tm="0">
                                          <p:val>
                                            <p:strVal val="ppt_x"/>
                                          </p:val>
                                        </p:tav>
                                        <p:tav tm="100000">
                                          <p:val>
                                            <p:strVal val="ppt_x"/>
                                          </p:val>
                                        </p:tav>
                                      </p:tavLst>
                                    </p:anim>
                                    <p:anim calcmode="lin" valueType="num">
                                      <p:cBhvr additive="base">
                                        <p:cTn id="35" dur="500"/>
                                        <p:tgtEl>
                                          <p:spTgt spid="19"/>
                                        </p:tgtEl>
                                        <p:attrNameLst>
                                          <p:attrName>ppt_y</p:attrName>
                                        </p:attrNameLst>
                                      </p:cBhvr>
                                      <p:tavLst>
                                        <p:tav tm="0">
                                          <p:val>
                                            <p:strVal val="ppt_y"/>
                                          </p:val>
                                        </p:tav>
                                        <p:tav tm="100000">
                                          <p:val>
                                            <p:strVal val="0-ppt_h/2"/>
                                          </p:val>
                                        </p:tav>
                                      </p:tavLst>
                                    </p:anim>
                                    <p:set>
                                      <p:cBhvr>
                                        <p:cTn id="36" dur="1" fill="hold">
                                          <p:stCondLst>
                                            <p:cond delay="499"/>
                                          </p:stCondLst>
                                        </p:cTn>
                                        <p:tgtEl>
                                          <p:spTgt spid="19"/>
                                        </p:tgtEl>
                                        <p:attrNameLst>
                                          <p:attrName>style.visibility</p:attrName>
                                        </p:attrNameLst>
                                      </p:cBhvr>
                                      <p:to>
                                        <p:strVal val="hidden"/>
                                      </p:to>
                                    </p:set>
                                  </p:childTnLst>
                                </p:cTn>
                              </p:par>
                              <p:par>
                                <p:cTn id="37" presetID="2" presetClass="exit" presetSubtype="1" fill="hold" grpId="0" nodeType="withEffect">
                                  <p:stCondLst>
                                    <p:cond delay="0"/>
                                  </p:stCondLst>
                                  <p:childTnLst>
                                    <p:anim calcmode="lin" valueType="num">
                                      <p:cBhvr additive="base">
                                        <p:cTn id="38" dur="500"/>
                                        <p:tgtEl>
                                          <p:spTgt spid="20"/>
                                        </p:tgtEl>
                                        <p:attrNameLst>
                                          <p:attrName>ppt_x</p:attrName>
                                        </p:attrNameLst>
                                      </p:cBhvr>
                                      <p:tavLst>
                                        <p:tav tm="0">
                                          <p:val>
                                            <p:strVal val="ppt_x"/>
                                          </p:val>
                                        </p:tav>
                                        <p:tav tm="100000">
                                          <p:val>
                                            <p:strVal val="ppt_x"/>
                                          </p:val>
                                        </p:tav>
                                      </p:tavLst>
                                    </p:anim>
                                    <p:anim calcmode="lin" valueType="num">
                                      <p:cBhvr additive="base">
                                        <p:cTn id="39" dur="500"/>
                                        <p:tgtEl>
                                          <p:spTgt spid="20"/>
                                        </p:tgtEl>
                                        <p:attrNameLst>
                                          <p:attrName>ppt_y</p:attrName>
                                        </p:attrNameLst>
                                      </p:cBhvr>
                                      <p:tavLst>
                                        <p:tav tm="0">
                                          <p:val>
                                            <p:strVal val="ppt_y"/>
                                          </p:val>
                                        </p:tav>
                                        <p:tav tm="100000">
                                          <p:val>
                                            <p:strVal val="0-ppt_h/2"/>
                                          </p:val>
                                        </p:tav>
                                      </p:tavLst>
                                    </p:anim>
                                    <p:set>
                                      <p:cBhvr>
                                        <p:cTn id="40" dur="1" fill="hold">
                                          <p:stCondLst>
                                            <p:cond delay="499"/>
                                          </p:stCondLst>
                                        </p:cTn>
                                        <p:tgtEl>
                                          <p:spTgt spid="20"/>
                                        </p:tgtEl>
                                        <p:attrNameLst>
                                          <p:attrName>style.visibility</p:attrName>
                                        </p:attrNameLst>
                                      </p:cBhvr>
                                      <p:to>
                                        <p:strVal val="hidden"/>
                                      </p:to>
                                    </p:set>
                                  </p:childTnLst>
                                </p:cTn>
                              </p:par>
                              <p:par>
                                <p:cTn id="41" presetID="2" presetClass="exit" presetSubtype="1" fill="hold" grpId="0" nodeType="withEffect">
                                  <p:stCondLst>
                                    <p:cond delay="0"/>
                                  </p:stCondLst>
                                  <p:childTnLst>
                                    <p:anim calcmode="lin" valueType="num">
                                      <p:cBhvr additive="base">
                                        <p:cTn id="42" dur="500"/>
                                        <p:tgtEl>
                                          <p:spTgt spid="21"/>
                                        </p:tgtEl>
                                        <p:attrNameLst>
                                          <p:attrName>ppt_x</p:attrName>
                                        </p:attrNameLst>
                                      </p:cBhvr>
                                      <p:tavLst>
                                        <p:tav tm="0">
                                          <p:val>
                                            <p:strVal val="ppt_x"/>
                                          </p:val>
                                        </p:tav>
                                        <p:tav tm="100000">
                                          <p:val>
                                            <p:strVal val="ppt_x"/>
                                          </p:val>
                                        </p:tav>
                                      </p:tavLst>
                                    </p:anim>
                                    <p:anim calcmode="lin" valueType="num">
                                      <p:cBhvr additive="base">
                                        <p:cTn id="43" dur="500"/>
                                        <p:tgtEl>
                                          <p:spTgt spid="21"/>
                                        </p:tgtEl>
                                        <p:attrNameLst>
                                          <p:attrName>ppt_y</p:attrName>
                                        </p:attrNameLst>
                                      </p:cBhvr>
                                      <p:tavLst>
                                        <p:tav tm="0">
                                          <p:val>
                                            <p:strVal val="ppt_y"/>
                                          </p:val>
                                        </p:tav>
                                        <p:tav tm="100000">
                                          <p:val>
                                            <p:strVal val="0-ppt_h/2"/>
                                          </p:val>
                                        </p:tav>
                                      </p:tavLst>
                                    </p:anim>
                                    <p:set>
                                      <p:cBhvr>
                                        <p:cTn id="44" dur="1" fill="hold">
                                          <p:stCondLst>
                                            <p:cond delay="499"/>
                                          </p:stCondLst>
                                        </p:cTn>
                                        <p:tgtEl>
                                          <p:spTgt spid="21"/>
                                        </p:tgtEl>
                                        <p:attrNameLst>
                                          <p:attrName>style.visibility</p:attrName>
                                        </p:attrNameLst>
                                      </p:cBhvr>
                                      <p:to>
                                        <p:strVal val="hidden"/>
                                      </p:to>
                                    </p:set>
                                  </p:childTnLst>
                                </p:cTn>
                              </p:par>
                              <p:par>
                                <p:cTn id="45" presetID="2" presetClass="exit" presetSubtype="1" fill="hold" grpId="0" nodeType="withEffect">
                                  <p:stCondLst>
                                    <p:cond delay="0"/>
                                  </p:stCondLst>
                                  <p:childTnLst>
                                    <p:anim calcmode="lin" valueType="num">
                                      <p:cBhvr additive="base">
                                        <p:cTn id="46" dur="500"/>
                                        <p:tgtEl>
                                          <p:spTgt spid="22"/>
                                        </p:tgtEl>
                                        <p:attrNameLst>
                                          <p:attrName>ppt_x</p:attrName>
                                        </p:attrNameLst>
                                      </p:cBhvr>
                                      <p:tavLst>
                                        <p:tav tm="0">
                                          <p:val>
                                            <p:strVal val="ppt_x"/>
                                          </p:val>
                                        </p:tav>
                                        <p:tav tm="100000">
                                          <p:val>
                                            <p:strVal val="ppt_x"/>
                                          </p:val>
                                        </p:tav>
                                      </p:tavLst>
                                    </p:anim>
                                    <p:anim calcmode="lin" valueType="num">
                                      <p:cBhvr additive="base">
                                        <p:cTn id="47" dur="500"/>
                                        <p:tgtEl>
                                          <p:spTgt spid="22"/>
                                        </p:tgtEl>
                                        <p:attrNameLst>
                                          <p:attrName>ppt_y</p:attrName>
                                        </p:attrNameLst>
                                      </p:cBhvr>
                                      <p:tavLst>
                                        <p:tav tm="0">
                                          <p:val>
                                            <p:strVal val="ppt_y"/>
                                          </p:val>
                                        </p:tav>
                                        <p:tav tm="100000">
                                          <p:val>
                                            <p:strVal val="0-ppt_h/2"/>
                                          </p:val>
                                        </p:tav>
                                      </p:tavLst>
                                    </p:anim>
                                    <p:set>
                                      <p:cBhvr>
                                        <p:cTn id="48" dur="1" fill="hold">
                                          <p:stCondLst>
                                            <p:cond delay="499"/>
                                          </p:stCondLst>
                                        </p:cTn>
                                        <p:tgtEl>
                                          <p:spTgt spid="22"/>
                                        </p:tgtEl>
                                        <p:attrNameLst>
                                          <p:attrName>style.visibility</p:attrName>
                                        </p:attrNameLst>
                                      </p:cBhvr>
                                      <p:to>
                                        <p:strVal val="hidden"/>
                                      </p:to>
                                    </p:set>
                                  </p:childTnLst>
                                </p:cTn>
                              </p:par>
                              <p:par>
                                <p:cTn id="49" presetID="2" presetClass="exit" presetSubtype="1" fill="hold" grpId="0" nodeType="withEffect">
                                  <p:stCondLst>
                                    <p:cond delay="0"/>
                                  </p:stCondLst>
                                  <p:childTnLst>
                                    <p:anim calcmode="lin" valueType="num">
                                      <p:cBhvr additive="base">
                                        <p:cTn id="50" dur="500"/>
                                        <p:tgtEl>
                                          <p:spTgt spid="18"/>
                                        </p:tgtEl>
                                        <p:attrNameLst>
                                          <p:attrName>ppt_x</p:attrName>
                                        </p:attrNameLst>
                                      </p:cBhvr>
                                      <p:tavLst>
                                        <p:tav tm="0">
                                          <p:val>
                                            <p:strVal val="ppt_x"/>
                                          </p:val>
                                        </p:tav>
                                        <p:tav tm="100000">
                                          <p:val>
                                            <p:strVal val="ppt_x"/>
                                          </p:val>
                                        </p:tav>
                                      </p:tavLst>
                                    </p:anim>
                                    <p:anim calcmode="lin" valueType="num">
                                      <p:cBhvr additive="base">
                                        <p:cTn id="51" dur="500"/>
                                        <p:tgtEl>
                                          <p:spTgt spid="18"/>
                                        </p:tgtEl>
                                        <p:attrNameLst>
                                          <p:attrName>ppt_y</p:attrName>
                                        </p:attrNameLst>
                                      </p:cBhvr>
                                      <p:tavLst>
                                        <p:tav tm="0">
                                          <p:val>
                                            <p:strVal val="ppt_y"/>
                                          </p:val>
                                        </p:tav>
                                        <p:tav tm="100000">
                                          <p:val>
                                            <p:strVal val="0-ppt_h/2"/>
                                          </p:val>
                                        </p:tav>
                                      </p:tavLst>
                                    </p:anim>
                                    <p:set>
                                      <p:cBhvr>
                                        <p:cTn id="52" dur="1" fill="hold">
                                          <p:stCondLst>
                                            <p:cond delay="499"/>
                                          </p:stCondLst>
                                        </p:cTn>
                                        <p:tgtEl>
                                          <p:spTgt spid="1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0-#ppt_h/2"/>
                                          </p:val>
                                        </p:tav>
                                        <p:tav tm="100000">
                                          <p:val>
                                            <p:strVal val="#ppt_y"/>
                                          </p:val>
                                        </p:tav>
                                      </p:tavLst>
                                    </p:anim>
                                  </p:childTnLst>
                                </p:cTn>
                              </p:par>
                              <p:par>
                                <p:cTn id="61" presetID="2" presetClass="exit" presetSubtype="1" fill="hold" grpId="0"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0-ppt_h/2"/>
                                          </p:val>
                                        </p:tav>
                                      </p:tavLst>
                                    </p:anim>
                                    <p:set>
                                      <p:cBhvr>
                                        <p:cTn id="64" dur="1" fill="hold">
                                          <p:stCondLst>
                                            <p:cond delay="499"/>
                                          </p:stCondLst>
                                        </p:cTn>
                                        <p:tgtEl>
                                          <p:spTgt spid="1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1" fill="hold" grpId="1" nodeType="clickEffect">
                                  <p:stCondLst>
                                    <p:cond delay="0"/>
                                  </p:stCondLst>
                                  <p:childTnLst>
                                    <p:anim calcmode="lin" valueType="num">
                                      <p:cBhvr additive="base">
                                        <p:cTn id="72" dur="500"/>
                                        <p:tgtEl>
                                          <p:spTgt spid="23"/>
                                        </p:tgtEl>
                                        <p:attrNameLst>
                                          <p:attrName>ppt_x</p:attrName>
                                        </p:attrNameLst>
                                      </p:cBhvr>
                                      <p:tavLst>
                                        <p:tav tm="0">
                                          <p:val>
                                            <p:strVal val="ppt_x"/>
                                          </p:val>
                                        </p:tav>
                                        <p:tav tm="100000">
                                          <p:val>
                                            <p:strVal val="ppt_x"/>
                                          </p:val>
                                        </p:tav>
                                      </p:tavLst>
                                    </p:anim>
                                    <p:anim calcmode="lin" valueType="num">
                                      <p:cBhvr additive="base">
                                        <p:cTn id="73" dur="500"/>
                                        <p:tgtEl>
                                          <p:spTgt spid="23"/>
                                        </p:tgtEl>
                                        <p:attrNameLst>
                                          <p:attrName>ppt_y</p:attrName>
                                        </p:attrNameLst>
                                      </p:cBhvr>
                                      <p:tavLst>
                                        <p:tav tm="0">
                                          <p:val>
                                            <p:strVal val="ppt_y"/>
                                          </p:val>
                                        </p:tav>
                                        <p:tav tm="100000">
                                          <p:val>
                                            <p:strVal val="0-ppt_h/2"/>
                                          </p:val>
                                        </p:tav>
                                      </p:tavLst>
                                    </p:anim>
                                    <p:set>
                                      <p:cBhvr>
                                        <p:cTn id="74" dur="1" fill="hold">
                                          <p:stCondLst>
                                            <p:cond delay="499"/>
                                          </p:stCondLst>
                                        </p:cTn>
                                        <p:tgtEl>
                                          <p:spTgt spid="23"/>
                                        </p:tgtEl>
                                        <p:attrNameLst>
                                          <p:attrName>style.visibility</p:attrName>
                                        </p:attrNameLst>
                                      </p:cBhvr>
                                      <p:to>
                                        <p:strVal val="hidden"/>
                                      </p:to>
                                    </p:set>
                                  </p:childTnLst>
                                </p:cTn>
                              </p:par>
                              <p:par>
                                <p:cTn id="75" presetID="2" presetClass="exit" presetSubtype="1" fill="hold" grpId="1" nodeType="withEffect">
                                  <p:stCondLst>
                                    <p:cond delay="0"/>
                                  </p:stCondLst>
                                  <p:childTnLst>
                                    <p:anim calcmode="lin" valueType="num">
                                      <p:cBhvr additive="base">
                                        <p:cTn id="76" dur="500"/>
                                        <p:tgtEl>
                                          <p:spTgt spid="25"/>
                                        </p:tgtEl>
                                        <p:attrNameLst>
                                          <p:attrName>ppt_x</p:attrName>
                                        </p:attrNameLst>
                                      </p:cBhvr>
                                      <p:tavLst>
                                        <p:tav tm="0">
                                          <p:val>
                                            <p:strVal val="ppt_x"/>
                                          </p:val>
                                        </p:tav>
                                        <p:tav tm="100000">
                                          <p:val>
                                            <p:strVal val="ppt_x"/>
                                          </p:val>
                                        </p:tav>
                                      </p:tavLst>
                                    </p:anim>
                                    <p:anim calcmode="lin" valueType="num">
                                      <p:cBhvr additive="base">
                                        <p:cTn id="77" dur="500"/>
                                        <p:tgtEl>
                                          <p:spTgt spid="25"/>
                                        </p:tgtEl>
                                        <p:attrNameLst>
                                          <p:attrName>ppt_y</p:attrName>
                                        </p:attrNameLst>
                                      </p:cBhvr>
                                      <p:tavLst>
                                        <p:tav tm="0">
                                          <p:val>
                                            <p:strVal val="ppt_y"/>
                                          </p:val>
                                        </p:tav>
                                        <p:tav tm="100000">
                                          <p:val>
                                            <p:strVal val="0-ppt_h/2"/>
                                          </p:val>
                                        </p:tav>
                                      </p:tavLst>
                                    </p:anim>
                                    <p:set>
                                      <p:cBhvr>
                                        <p:cTn id="78" dur="1" fill="hold">
                                          <p:stCondLst>
                                            <p:cond delay="499"/>
                                          </p:stCondLst>
                                        </p:cTn>
                                        <p:tgtEl>
                                          <p:spTgt spid="25"/>
                                        </p:tgtEl>
                                        <p:attrNameLst>
                                          <p:attrName>style.visibility</p:attrName>
                                        </p:attrNameLst>
                                      </p:cBhvr>
                                      <p:to>
                                        <p:strVal val="hidden"/>
                                      </p:to>
                                    </p:set>
                                  </p:childTnLst>
                                </p:cTn>
                              </p:par>
                              <p:par>
                                <p:cTn id="79" presetID="2" presetClass="exit" presetSubtype="1" fill="hold" grpId="1" nodeType="withEffect">
                                  <p:stCondLst>
                                    <p:cond delay="0"/>
                                  </p:stCondLst>
                                  <p:childTnLst>
                                    <p:anim calcmode="lin" valueType="num">
                                      <p:cBhvr additive="base">
                                        <p:cTn id="80" dur="500"/>
                                        <p:tgtEl>
                                          <p:spTgt spid="26"/>
                                        </p:tgtEl>
                                        <p:attrNameLst>
                                          <p:attrName>ppt_x</p:attrName>
                                        </p:attrNameLst>
                                      </p:cBhvr>
                                      <p:tavLst>
                                        <p:tav tm="0">
                                          <p:val>
                                            <p:strVal val="ppt_x"/>
                                          </p:val>
                                        </p:tav>
                                        <p:tav tm="100000">
                                          <p:val>
                                            <p:strVal val="ppt_x"/>
                                          </p:val>
                                        </p:tav>
                                      </p:tavLst>
                                    </p:anim>
                                    <p:anim calcmode="lin" valueType="num">
                                      <p:cBhvr additive="base">
                                        <p:cTn id="81" dur="500"/>
                                        <p:tgtEl>
                                          <p:spTgt spid="26"/>
                                        </p:tgtEl>
                                        <p:attrNameLst>
                                          <p:attrName>ppt_y</p:attrName>
                                        </p:attrNameLst>
                                      </p:cBhvr>
                                      <p:tavLst>
                                        <p:tav tm="0">
                                          <p:val>
                                            <p:strVal val="ppt_y"/>
                                          </p:val>
                                        </p:tav>
                                        <p:tav tm="100000">
                                          <p:val>
                                            <p:strVal val="0-ppt_h/2"/>
                                          </p:val>
                                        </p:tav>
                                      </p:tavLst>
                                    </p:anim>
                                    <p:set>
                                      <p:cBhvr>
                                        <p:cTn id="82" dur="1" fill="hold">
                                          <p:stCondLst>
                                            <p:cond delay="499"/>
                                          </p:stCondLst>
                                        </p:cTn>
                                        <p:tgtEl>
                                          <p:spTgt spid="26"/>
                                        </p:tgtEl>
                                        <p:attrNameLst>
                                          <p:attrName>style.visibility</p:attrName>
                                        </p:attrNameLst>
                                      </p:cBhvr>
                                      <p:to>
                                        <p:strVal val="hidden"/>
                                      </p:to>
                                    </p:set>
                                  </p:childTnLst>
                                </p:cTn>
                              </p:par>
                              <p:par>
                                <p:cTn id="83" presetID="2" presetClass="exit" presetSubtype="1" fill="hold" grpId="1" nodeType="withEffect">
                                  <p:stCondLst>
                                    <p:cond delay="0"/>
                                  </p:stCondLst>
                                  <p:childTnLst>
                                    <p:anim calcmode="lin" valueType="num">
                                      <p:cBhvr additive="base">
                                        <p:cTn id="84" dur="500"/>
                                        <p:tgtEl>
                                          <p:spTgt spid="27"/>
                                        </p:tgtEl>
                                        <p:attrNameLst>
                                          <p:attrName>ppt_x</p:attrName>
                                        </p:attrNameLst>
                                      </p:cBhvr>
                                      <p:tavLst>
                                        <p:tav tm="0">
                                          <p:val>
                                            <p:strVal val="ppt_x"/>
                                          </p:val>
                                        </p:tav>
                                        <p:tav tm="100000">
                                          <p:val>
                                            <p:strVal val="ppt_x"/>
                                          </p:val>
                                        </p:tav>
                                      </p:tavLst>
                                    </p:anim>
                                    <p:anim calcmode="lin" valueType="num">
                                      <p:cBhvr additive="base">
                                        <p:cTn id="85" dur="500"/>
                                        <p:tgtEl>
                                          <p:spTgt spid="27"/>
                                        </p:tgtEl>
                                        <p:attrNameLst>
                                          <p:attrName>ppt_y</p:attrName>
                                        </p:attrNameLst>
                                      </p:cBhvr>
                                      <p:tavLst>
                                        <p:tav tm="0">
                                          <p:val>
                                            <p:strVal val="ppt_y"/>
                                          </p:val>
                                        </p:tav>
                                        <p:tav tm="100000">
                                          <p:val>
                                            <p:strVal val="0-ppt_h/2"/>
                                          </p:val>
                                        </p:tav>
                                      </p:tavLst>
                                    </p:anim>
                                    <p:set>
                                      <p:cBhvr>
                                        <p:cTn id="86" dur="1" fill="hold">
                                          <p:stCondLst>
                                            <p:cond delay="499"/>
                                          </p:stCondLst>
                                        </p:cTn>
                                        <p:tgtEl>
                                          <p:spTgt spid="27"/>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500"/>
                                        <p:tgtEl>
                                          <p:spTgt spid="28"/>
                                        </p:tgtEl>
                                        <p:attrNameLst>
                                          <p:attrName>ppt_x</p:attrName>
                                        </p:attrNameLst>
                                      </p:cBhvr>
                                      <p:tavLst>
                                        <p:tav tm="0">
                                          <p:val>
                                            <p:strVal val="ppt_x"/>
                                          </p:val>
                                        </p:tav>
                                        <p:tav tm="100000">
                                          <p:val>
                                            <p:strVal val="ppt_x"/>
                                          </p:val>
                                        </p:tav>
                                      </p:tavLst>
                                    </p:anim>
                                    <p:anim calcmode="lin" valueType="num">
                                      <p:cBhvr additive="base">
                                        <p:cTn id="89" dur="500"/>
                                        <p:tgtEl>
                                          <p:spTgt spid="28"/>
                                        </p:tgtEl>
                                        <p:attrNameLst>
                                          <p:attrName>ppt_y</p:attrName>
                                        </p:attrNameLst>
                                      </p:cBhvr>
                                      <p:tavLst>
                                        <p:tav tm="0">
                                          <p:val>
                                            <p:strVal val="ppt_y"/>
                                          </p:val>
                                        </p:tav>
                                        <p:tav tm="100000">
                                          <p:val>
                                            <p:strVal val="0-ppt_h/2"/>
                                          </p:val>
                                        </p:tav>
                                      </p:tavLst>
                                    </p:anim>
                                    <p:set>
                                      <p:cBhvr>
                                        <p:cTn id="90" dur="1" fill="hold">
                                          <p:stCondLst>
                                            <p:cond delay="499"/>
                                          </p:stCondLst>
                                        </p:cTn>
                                        <p:tgtEl>
                                          <p:spTgt spid="28"/>
                                        </p:tgtEl>
                                        <p:attrNameLst>
                                          <p:attrName>style.visibility</p:attrName>
                                        </p:attrNameLst>
                                      </p:cBhvr>
                                      <p:to>
                                        <p:strVal val="hidden"/>
                                      </p:to>
                                    </p:set>
                                  </p:childTnLst>
                                </p:cTn>
                              </p:par>
                              <p:par>
                                <p:cTn id="91" presetID="2" presetClass="exit" presetSubtype="1" fill="hold" grpId="1" nodeType="withEffect">
                                  <p:stCondLst>
                                    <p:cond delay="0"/>
                                  </p:stCondLst>
                                  <p:childTnLst>
                                    <p:anim calcmode="lin" valueType="num">
                                      <p:cBhvr additive="base">
                                        <p:cTn id="92" dur="500"/>
                                        <p:tgtEl>
                                          <p:spTgt spid="24"/>
                                        </p:tgtEl>
                                        <p:attrNameLst>
                                          <p:attrName>ppt_x</p:attrName>
                                        </p:attrNameLst>
                                      </p:cBhvr>
                                      <p:tavLst>
                                        <p:tav tm="0">
                                          <p:val>
                                            <p:strVal val="ppt_x"/>
                                          </p:val>
                                        </p:tav>
                                        <p:tav tm="100000">
                                          <p:val>
                                            <p:strVal val="ppt_x"/>
                                          </p:val>
                                        </p:tav>
                                      </p:tavLst>
                                    </p:anim>
                                    <p:anim calcmode="lin" valueType="num">
                                      <p:cBhvr additive="base">
                                        <p:cTn id="93" dur="500"/>
                                        <p:tgtEl>
                                          <p:spTgt spid="24"/>
                                        </p:tgtEl>
                                        <p:attrNameLst>
                                          <p:attrName>ppt_y</p:attrName>
                                        </p:attrNameLst>
                                      </p:cBhvr>
                                      <p:tavLst>
                                        <p:tav tm="0">
                                          <p:val>
                                            <p:strVal val="ppt_y"/>
                                          </p:val>
                                        </p:tav>
                                        <p:tav tm="100000">
                                          <p:val>
                                            <p:strVal val="0-ppt_h/2"/>
                                          </p:val>
                                        </p:tav>
                                      </p:tavLst>
                                    </p:anim>
                                    <p:set>
                                      <p:cBhvr>
                                        <p:cTn id="94" dur="1" fill="hold">
                                          <p:stCondLst>
                                            <p:cond delay="499"/>
                                          </p:stCondLst>
                                        </p:cTn>
                                        <p:tgtEl>
                                          <p:spTgt spid="24"/>
                                        </p:tgtEl>
                                        <p:attrNameLst>
                                          <p:attrName>style.visibility</p:attrName>
                                        </p:attrNameLst>
                                      </p:cBhvr>
                                      <p:to>
                                        <p:strVal val="hidden"/>
                                      </p:to>
                                    </p:set>
                                  </p:childTnLst>
                                </p:cTn>
                              </p:par>
                              <p:par>
                                <p:cTn id="95" presetID="2" presetClass="entr" presetSubtype="1"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ppt_x"/>
                                          </p:val>
                                        </p:tav>
                                        <p:tav tm="100000">
                                          <p:val>
                                            <p:strVal val="#ppt_x"/>
                                          </p:val>
                                        </p:tav>
                                      </p:tavLst>
                                    </p:anim>
                                    <p:anim calcmode="lin" valueType="num">
                                      <p:cBhvr additive="base">
                                        <p:cTn id="102" dur="500" fill="hold"/>
                                        <p:tgtEl>
                                          <p:spTgt spid="32"/>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fill="hold"/>
                                        <p:tgtEl>
                                          <p:spTgt spid="33"/>
                                        </p:tgtEl>
                                        <p:attrNameLst>
                                          <p:attrName>ppt_x</p:attrName>
                                        </p:attrNameLst>
                                      </p:cBhvr>
                                      <p:tavLst>
                                        <p:tav tm="0">
                                          <p:val>
                                            <p:strVal val="#ppt_x"/>
                                          </p:val>
                                        </p:tav>
                                        <p:tav tm="100000">
                                          <p:val>
                                            <p:strVal val="#ppt_x"/>
                                          </p:val>
                                        </p:tav>
                                      </p:tavLst>
                                    </p:anim>
                                    <p:anim calcmode="lin" valueType="num">
                                      <p:cBhvr additive="base">
                                        <p:cTn id="106" dur="500" fill="hold"/>
                                        <p:tgtEl>
                                          <p:spTgt spid="33"/>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500" fill="hold"/>
                                        <p:tgtEl>
                                          <p:spTgt spid="34"/>
                                        </p:tgtEl>
                                        <p:attrNameLst>
                                          <p:attrName>ppt_x</p:attrName>
                                        </p:attrNameLst>
                                      </p:cBhvr>
                                      <p:tavLst>
                                        <p:tav tm="0">
                                          <p:val>
                                            <p:strVal val="#ppt_x"/>
                                          </p:val>
                                        </p:tav>
                                        <p:tav tm="100000">
                                          <p:val>
                                            <p:strVal val="#ppt_x"/>
                                          </p:val>
                                        </p:tav>
                                      </p:tavLst>
                                    </p:anim>
                                    <p:anim calcmode="lin" valueType="num">
                                      <p:cBhvr additive="base">
                                        <p:cTn id="110" dur="500" fill="hold"/>
                                        <p:tgtEl>
                                          <p:spTgt spid="34"/>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anim calcmode="lin" valueType="num">
                                      <p:cBhvr additive="base">
                                        <p:cTn id="113" dur="500" fill="hold"/>
                                        <p:tgtEl>
                                          <p:spTgt spid="35"/>
                                        </p:tgtEl>
                                        <p:attrNameLst>
                                          <p:attrName>ppt_x</p:attrName>
                                        </p:attrNameLst>
                                      </p:cBhvr>
                                      <p:tavLst>
                                        <p:tav tm="0">
                                          <p:val>
                                            <p:strVal val="#ppt_x"/>
                                          </p:val>
                                        </p:tav>
                                        <p:tav tm="100000">
                                          <p:val>
                                            <p:strVal val="#ppt_x"/>
                                          </p:val>
                                        </p:tav>
                                      </p:tavLst>
                                    </p:anim>
                                    <p:anim calcmode="lin" valueType="num">
                                      <p:cBhvr additive="base">
                                        <p:cTn id="114" dur="500" fill="hold"/>
                                        <p:tgtEl>
                                          <p:spTgt spid="35"/>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0-#ppt_h/2"/>
                                          </p:val>
                                        </p:tav>
                                        <p:tav tm="100000">
                                          <p:val>
                                            <p:strVal val="#ppt_y"/>
                                          </p:val>
                                        </p:tav>
                                      </p:tavLst>
                                    </p:anim>
                                  </p:childTnLst>
                                </p:cTn>
                              </p:par>
                              <p:par>
                                <p:cTn id="119" presetID="1" presetClass="entr" presetSubtype="0" fill="hold" nodeType="withEffect">
                                  <p:stCondLst>
                                    <p:cond delay="0"/>
                                  </p:stCondLst>
                                  <p:childTnLst>
                                    <p:set>
                                      <p:cBhvr>
                                        <p:cTn id="1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P spid="31" grpId="0" animBg="1"/>
      <p:bldP spid="32"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AutoShape 4"/>
          <p:cNvSpPr>
            <a:spLocks noChangeArrowheads="1"/>
          </p:cNvSpPr>
          <p:nvPr/>
        </p:nvSpPr>
        <p:spPr bwMode="auto">
          <a:xfrm>
            <a:off x="6035485" y="228603"/>
            <a:ext cx="45969" cy="504358"/>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3" name="Rounded Rectangle 2"/>
          <p:cNvSpPr/>
          <p:nvPr/>
        </p:nvSpPr>
        <p:spPr bwMode="auto">
          <a:xfrm>
            <a:off x="142844" y="357166"/>
            <a:ext cx="4357688" cy="6429420"/>
          </a:xfrm>
          <a:prstGeom prst="round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5" name="TextBox 4"/>
          <p:cNvSpPr txBox="1">
            <a:spLocks noChangeArrowheads="1"/>
          </p:cNvSpPr>
          <p:nvPr/>
        </p:nvSpPr>
        <p:spPr bwMode="auto">
          <a:xfrm>
            <a:off x="571445" y="59272"/>
            <a:ext cx="249299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(2, 1, 3, 2</a:t>
            </a:r>
            <a:r>
              <a:rPr lang="en-US" dirty="0" smtClean="0"/>
              <a:t>);</a:t>
            </a:r>
            <a:endParaRPr lang="en-US" dirty="0"/>
          </a:p>
        </p:txBody>
      </p:sp>
      <p:sp>
        <p:nvSpPr>
          <p:cNvPr id="4" name="Rounded Rectangle 3"/>
          <p:cNvSpPr/>
          <p:nvPr/>
        </p:nvSpPr>
        <p:spPr bwMode="auto">
          <a:xfrm>
            <a:off x="571469" y="714353"/>
            <a:ext cx="3500438" cy="2214562"/>
          </a:xfrm>
          <a:prstGeom prst="roundRect">
            <a:avLst>
              <a:gd name="adj" fmla="val 88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29767" name="TextBox 6"/>
          <p:cNvSpPr txBox="1">
            <a:spLocks noChangeArrowheads="1"/>
          </p:cNvSpPr>
          <p:nvPr/>
        </p:nvSpPr>
        <p:spPr bwMode="auto">
          <a:xfrm>
            <a:off x="849955" y="916529"/>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(0, 1, 3, 2)</a:t>
            </a:r>
          </a:p>
        </p:txBody>
      </p:sp>
      <p:sp>
        <p:nvSpPr>
          <p:cNvPr id="9" name="Rounded Rectangle 8"/>
          <p:cNvSpPr/>
          <p:nvPr/>
        </p:nvSpPr>
        <p:spPr bwMode="auto">
          <a:xfrm>
            <a:off x="928657" y="1214416"/>
            <a:ext cx="2857500" cy="2143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9763" name="TextBox 9"/>
          <p:cNvSpPr txBox="1">
            <a:spLocks noChangeArrowheads="1"/>
          </p:cNvSpPr>
          <p:nvPr/>
        </p:nvSpPr>
        <p:spPr bwMode="auto">
          <a:xfrm>
            <a:off x="785786" y="1571612"/>
            <a:ext cx="2919251" cy="369332"/>
          </a:xfrm>
          <a:prstGeom prst="rect">
            <a:avLst/>
          </a:prstGeom>
          <a:noFill/>
          <a:ln w="9525">
            <a:noFill/>
            <a:miter lim="800000"/>
            <a:headEnd/>
            <a:tailEnd/>
          </a:ln>
        </p:spPr>
        <p:txBody>
          <a:bodyPr>
            <a:spAutoFit/>
          </a:bodyPr>
          <a:lstStyle/>
          <a:p>
            <a:r>
              <a:rPr lang="en-US" dirty="0" smtClean="0"/>
              <a:t>“Move  </a:t>
            </a:r>
            <a:r>
              <a:rPr lang="en-US" dirty="0"/>
              <a:t>disk 1 </a:t>
            </a:r>
            <a:r>
              <a:rPr lang="en-US" dirty="0" smtClean="0"/>
              <a:t>from 1 </a:t>
            </a:r>
            <a:r>
              <a:rPr lang="en-US" dirty="0"/>
              <a:t>to 2.”</a:t>
            </a:r>
          </a:p>
        </p:txBody>
      </p:sp>
      <p:sp>
        <p:nvSpPr>
          <p:cNvPr id="29765" name="TextBox 12"/>
          <p:cNvSpPr txBox="1">
            <a:spLocks noChangeArrowheads="1"/>
          </p:cNvSpPr>
          <p:nvPr/>
        </p:nvSpPr>
        <p:spPr bwMode="auto">
          <a:xfrm>
            <a:off x="849955" y="2273853"/>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(0, 3, 2, 1)</a:t>
            </a:r>
          </a:p>
        </p:txBody>
      </p:sp>
      <p:sp>
        <p:nvSpPr>
          <p:cNvPr id="14" name="Rounded Rectangle 13"/>
          <p:cNvSpPr/>
          <p:nvPr/>
        </p:nvSpPr>
        <p:spPr bwMode="auto">
          <a:xfrm>
            <a:off x="928657" y="2571744"/>
            <a:ext cx="285750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9" name="TextBox 27"/>
          <p:cNvSpPr txBox="1">
            <a:spLocks noChangeArrowheads="1"/>
          </p:cNvSpPr>
          <p:nvPr/>
        </p:nvSpPr>
        <p:spPr bwMode="auto">
          <a:xfrm>
            <a:off x="849955" y="4059803"/>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(1, 2, 3, 1)</a:t>
            </a:r>
          </a:p>
        </p:txBody>
      </p:sp>
      <p:sp>
        <p:nvSpPr>
          <p:cNvPr id="30" name="Rounded Rectangle 3"/>
          <p:cNvSpPr/>
          <p:nvPr/>
        </p:nvSpPr>
        <p:spPr bwMode="auto">
          <a:xfrm>
            <a:off x="571469" y="4357711"/>
            <a:ext cx="3500438"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29757" name="TextBox 6"/>
          <p:cNvSpPr txBox="1">
            <a:spLocks noChangeArrowheads="1"/>
          </p:cNvSpPr>
          <p:nvPr/>
        </p:nvSpPr>
        <p:spPr bwMode="auto">
          <a:xfrm>
            <a:off x="849955" y="4429163"/>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(0, 2, 1, 3)</a:t>
            </a:r>
          </a:p>
        </p:txBody>
      </p:sp>
      <p:sp>
        <p:nvSpPr>
          <p:cNvPr id="37" name="Rounded Rectangle 36"/>
          <p:cNvSpPr/>
          <p:nvPr/>
        </p:nvSpPr>
        <p:spPr bwMode="auto">
          <a:xfrm>
            <a:off x="928657" y="4714898"/>
            <a:ext cx="2857500" cy="2857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53" name="TextBox 31"/>
          <p:cNvSpPr txBox="1">
            <a:spLocks noChangeArrowheads="1"/>
          </p:cNvSpPr>
          <p:nvPr/>
        </p:nvSpPr>
        <p:spPr bwMode="auto">
          <a:xfrm>
            <a:off x="785786" y="5345687"/>
            <a:ext cx="2919251" cy="369329"/>
          </a:xfrm>
          <a:prstGeom prst="rect">
            <a:avLst/>
          </a:prstGeom>
          <a:noFill/>
          <a:ln w="9525">
            <a:noFill/>
            <a:miter lim="800000"/>
            <a:headEnd/>
            <a:tailEnd/>
          </a:ln>
        </p:spPr>
        <p:txBody>
          <a:bodyPr>
            <a:spAutoFit/>
          </a:bodyPr>
          <a:lstStyle/>
          <a:p>
            <a:r>
              <a:rPr lang="en-US" dirty="0"/>
              <a:t>“Move  disk 1 from 2 to 3.”</a:t>
            </a:r>
          </a:p>
        </p:txBody>
      </p:sp>
      <p:sp>
        <p:nvSpPr>
          <p:cNvPr id="29755" name="TextBox 33"/>
          <p:cNvSpPr txBox="1">
            <a:spLocks noChangeArrowheads="1"/>
          </p:cNvSpPr>
          <p:nvPr/>
        </p:nvSpPr>
        <p:spPr bwMode="auto">
          <a:xfrm>
            <a:off x="849955" y="5917190"/>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(0, 3, 1, 2)</a:t>
            </a:r>
          </a:p>
        </p:txBody>
      </p:sp>
      <p:sp>
        <p:nvSpPr>
          <p:cNvPr id="35" name="Rounded Rectangle 34"/>
          <p:cNvSpPr/>
          <p:nvPr/>
        </p:nvSpPr>
        <p:spPr bwMode="auto">
          <a:xfrm>
            <a:off x="928657" y="6215079"/>
            <a:ext cx="2857500" cy="2857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8" name="TextBox 37"/>
          <p:cNvSpPr txBox="1">
            <a:spLocks noChangeArrowheads="1"/>
          </p:cNvSpPr>
          <p:nvPr/>
        </p:nvSpPr>
        <p:spPr bwMode="auto">
          <a:xfrm>
            <a:off x="785786" y="3345423"/>
            <a:ext cx="2919251" cy="369329"/>
          </a:xfrm>
          <a:prstGeom prst="rect">
            <a:avLst/>
          </a:prstGeom>
          <a:noFill/>
          <a:ln w="9525">
            <a:noFill/>
            <a:miter lim="800000"/>
            <a:headEnd/>
            <a:tailEnd/>
          </a:ln>
        </p:spPr>
        <p:txBody>
          <a:bodyPr>
            <a:spAutoFit/>
          </a:bodyPr>
          <a:lstStyle/>
          <a:p>
            <a:r>
              <a:rPr lang="en-US" dirty="0"/>
              <a:t>“Move  disk 2 from 1 to 3.”</a:t>
            </a:r>
          </a:p>
        </p:txBody>
      </p:sp>
      <p:sp>
        <p:nvSpPr>
          <p:cNvPr id="78" name="AutoShape 4"/>
          <p:cNvSpPr>
            <a:spLocks noChangeArrowheads="1"/>
          </p:cNvSpPr>
          <p:nvPr/>
        </p:nvSpPr>
        <p:spPr bwMode="auto">
          <a:xfrm>
            <a:off x="7196746" y="234994"/>
            <a:ext cx="45969" cy="504358"/>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79" name="Rectangle 10"/>
          <p:cNvSpPr>
            <a:spLocks noChangeArrowheads="1"/>
          </p:cNvSpPr>
          <p:nvPr/>
        </p:nvSpPr>
        <p:spPr bwMode="auto">
          <a:xfrm>
            <a:off x="5429256" y="739352"/>
            <a:ext cx="3143240" cy="6075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7" name="AutoShape 12"/>
          <p:cNvSpPr>
            <a:spLocks noChangeArrowheads="1"/>
          </p:cNvSpPr>
          <p:nvPr/>
        </p:nvSpPr>
        <p:spPr bwMode="auto">
          <a:xfrm>
            <a:off x="5882953" y="569595"/>
            <a:ext cx="392405"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88" name="AutoShape 13"/>
          <p:cNvSpPr>
            <a:spLocks noChangeArrowheads="1"/>
          </p:cNvSpPr>
          <p:nvPr/>
        </p:nvSpPr>
        <p:spPr bwMode="auto">
          <a:xfrm>
            <a:off x="5821661" y="650453"/>
            <a:ext cx="514324"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81" name="AutoShape 18"/>
          <p:cNvSpPr>
            <a:spLocks noChangeArrowheads="1"/>
          </p:cNvSpPr>
          <p:nvPr/>
        </p:nvSpPr>
        <p:spPr bwMode="auto">
          <a:xfrm>
            <a:off x="8133455" y="234994"/>
            <a:ext cx="45969" cy="504358"/>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76" name="Text Box 21"/>
          <p:cNvSpPr txBox="1">
            <a:spLocks noChangeArrowheads="1"/>
          </p:cNvSpPr>
          <p:nvPr/>
        </p:nvSpPr>
        <p:spPr bwMode="auto">
          <a:xfrm>
            <a:off x="7152109" y="-71462"/>
            <a:ext cx="130580" cy="103194"/>
          </a:xfrm>
          <a:prstGeom prst="rect">
            <a:avLst/>
          </a:prstGeom>
          <a:noFill/>
          <a:ln w="9525">
            <a:noFill/>
            <a:miter lim="800000"/>
            <a:headEnd/>
            <a:tailEnd/>
          </a:ln>
        </p:spPr>
        <p:txBody>
          <a:bodyPr wrap="none">
            <a:spAutoFit/>
          </a:bodyPr>
          <a:lstStyle/>
          <a:p>
            <a:r>
              <a:rPr lang="en-US"/>
              <a:t>2</a:t>
            </a:r>
          </a:p>
        </p:txBody>
      </p:sp>
      <p:sp>
        <p:nvSpPr>
          <p:cNvPr id="77" name="Text Box 22"/>
          <p:cNvSpPr txBox="1">
            <a:spLocks noChangeArrowheads="1"/>
          </p:cNvSpPr>
          <p:nvPr/>
        </p:nvSpPr>
        <p:spPr bwMode="auto">
          <a:xfrm>
            <a:off x="8078825" y="-71462"/>
            <a:ext cx="130580" cy="103194"/>
          </a:xfrm>
          <a:prstGeom prst="rect">
            <a:avLst/>
          </a:prstGeom>
          <a:noFill/>
          <a:ln w="9525">
            <a:noFill/>
            <a:miter lim="800000"/>
            <a:headEnd/>
            <a:tailEnd/>
          </a:ln>
        </p:spPr>
        <p:txBody>
          <a:bodyPr wrap="none">
            <a:spAutoFit/>
          </a:bodyPr>
          <a:lstStyle/>
          <a:p>
            <a:r>
              <a:rPr lang="en-US"/>
              <a:t>3</a:t>
            </a:r>
          </a:p>
        </p:txBody>
      </p:sp>
      <p:sp>
        <p:nvSpPr>
          <p:cNvPr id="91" name="Text Box 21"/>
          <p:cNvSpPr txBox="1">
            <a:spLocks noChangeArrowheads="1"/>
          </p:cNvSpPr>
          <p:nvPr/>
        </p:nvSpPr>
        <p:spPr bwMode="auto">
          <a:xfrm>
            <a:off x="5929322" y="-71462"/>
            <a:ext cx="312906" cy="369332"/>
          </a:xfrm>
          <a:prstGeom prst="rect">
            <a:avLst/>
          </a:prstGeom>
          <a:noFill/>
          <a:ln w="9525">
            <a:noFill/>
            <a:miter lim="800000"/>
            <a:headEnd/>
            <a:tailEnd/>
          </a:ln>
        </p:spPr>
        <p:txBody>
          <a:bodyPr wrap="none">
            <a:spAutoFit/>
          </a:bodyPr>
          <a:lstStyle/>
          <a:p>
            <a:r>
              <a:rPr lang="en-US" dirty="0" smtClean="0"/>
              <a:t>1</a:t>
            </a:r>
            <a:endParaRPr lang="en-US" dirty="0"/>
          </a:p>
        </p:txBody>
      </p:sp>
      <p:sp>
        <p:nvSpPr>
          <p:cNvPr id="92" name="AutoShape 12"/>
          <p:cNvSpPr>
            <a:spLocks noChangeArrowheads="1"/>
          </p:cNvSpPr>
          <p:nvPr/>
        </p:nvSpPr>
        <p:spPr bwMode="auto">
          <a:xfrm>
            <a:off x="7037115" y="647811"/>
            <a:ext cx="392405"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93" name="AutoShape 13"/>
          <p:cNvSpPr>
            <a:spLocks noChangeArrowheads="1"/>
          </p:cNvSpPr>
          <p:nvPr/>
        </p:nvSpPr>
        <p:spPr bwMode="auto">
          <a:xfrm>
            <a:off x="7915328" y="642918"/>
            <a:ext cx="514324"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95" name="AutoShape 12"/>
          <p:cNvSpPr>
            <a:spLocks noChangeArrowheads="1"/>
          </p:cNvSpPr>
          <p:nvPr/>
        </p:nvSpPr>
        <p:spPr bwMode="auto">
          <a:xfrm>
            <a:off x="7965809" y="571480"/>
            <a:ext cx="392405"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9759" name="TextBox 5"/>
          <p:cNvSpPr txBox="1">
            <a:spLocks noChangeArrowheads="1"/>
          </p:cNvSpPr>
          <p:nvPr/>
        </p:nvSpPr>
        <p:spPr bwMode="auto">
          <a:xfrm>
            <a:off x="803996" y="416465"/>
            <a:ext cx="3339376" cy="369332"/>
          </a:xfrm>
          <a:prstGeom prst="rect">
            <a:avLst/>
          </a:prstGeom>
          <a:noFill/>
          <a:ln w="9525">
            <a:noFill/>
            <a:miter lim="800000"/>
            <a:headEnd/>
            <a:tailEnd/>
          </a:ln>
        </p:spPr>
        <p:txBody>
          <a:bodyPr wrap="square">
            <a:spAutoFit/>
          </a:bodyPr>
          <a:lstStyle/>
          <a:p>
            <a:r>
              <a:rPr lang="en-US" dirty="0" err="1" smtClean="0"/>
              <a:t>MoveDisks</a:t>
            </a:r>
            <a:r>
              <a:rPr lang="en-US" dirty="0" smtClean="0"/>
              <a:t> </a:t>
            </a:r>
            <a:r>
              <a:rPr lang="en-US" dirty="0"/>
              <a:t>(1, 1, 2, 3</a:t>
            </a:r>
            <a:r>
              <a:rPr lang="en-US" dirty="0" smtClean="0"/>
              <a:t>)</a:t>
            </a:r>
          </a:p>
        </p:txBody>
      </p:sp>
      <p:sp>
        <p:nvSpPr>
          <p:cNvPr id="112" name="Rectangle 111"/>
          <p:cNvSpPr/>
          <p:nvPr/>
        </p:nvSpPr>
        <p:spPr>
          <a:xfrm>
            <a:off x="4500594" y="1000108"/>
            <a:ext cx="4714876" cy="5078313"/>
          </a:xfrm>
          <a:prstGeom prst="rect">
            <a:avLst/>
          </a:prstGeom>
        </p:spPr>
        <p:txBody>
          <a:bodyPr wrap="square">
            <a:spAutoFit/>
          </a:bodyPr>
          <a:lstStyle/>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endParaRPr lang="en-US" dirty="0" smtClean="0">
              <a:latin typeface="Courier New" pitchFamily="49" charset="0"/>
              <a:cs typeface="Courier New" pitchFamily="49" charset="0"/>
            </a:endParaRPr>
          </a:p>
          <a:p>
            <a:pPr marL="342900" indent="-342900"/>
            <a:r>
              <a:rPr lang="en-US" dirty="0" smtClean="0">
                <a:latin typeface="Courier New" pitchFamily="49" charset="0"/>
                <a:cs typeface="Courier New" pitchFamily="49" charset="0"/>
              </a:rPr>
              <a:t>if (count&gt;0){</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start, temp, finish);</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a:latin typeface="Courier New" pitchFamily="49" charset="0"/>
                <a:cs typeface="Courier New" pitchFamily="49" charset="0"/>
              </a:rPr>
              <a:t>(“Move disk %d from %d to %</a:t>
            </a:r>
            <a:r>
              <a:rPr lang="en-US" dirty="0" smtClean="0">
                <a:latin typeface="Courier New" pitchFamily="49" charset="0"/>
                <a:cs typeface="Courier New" pitchFamily="49" charset="0"/>
              </a:rPr>
              <a:t>d\n</a:t>
            </a:r>
            <a:r>
              <a:rPr lang="en-US" dirty="0">
                <a:latin typeface="Courier New" pitchFamily="49" charset="0"/>
                <a:cs typeface="Courier New" pitchFamily="49" charset="0"/>
              </a:rPr>
              <a:t>”, count, start, finish);</a:t>
            </a:r>
          </a:p>
          <a:p>
            <a:pPr marL="342900" indent="-342900"/>
            <a:endParaRPr lang="en-US" dirty="0" smtClean="0">
              <a:latin typeface="Courier New" pitchFamily="49" charset="0"/>
              <a:cs typeface="Courier New" pitchFamily="49" charset="0"/>
            </a:endParaRP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temp, finish, start);</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a:t>
            </a:r>
          </a:p>
          <a:p>
            <a:pPr marL="342900" indent="-342900"/>
            <a:endParaRPr lang="en-US" dirty="0" smtClean="0">
              <a:latin typeface="Courier New" pitchFamily="49" charset="0"/>
              <a:cs typeface="Courier New" pitchFamily="49" charset="0"/>
            </a:endParaRPr>
          </a:p>
          <a:p>
            <a:pPr marL="342900" indent="-342900"/>
            <a:r>
              <a:rPr lang="en-US" dirty="0" smtClean="0">
                <a:latin typeface="+mj-lt"/>
                <a:cs typeface="Courier New" pitchFamily="49" charset="0"/>
              </a:rPr>
              <a:t>Every call to </a:t>
            </a:r>
            <a:r>
              <a:rPr lang="en-US" dirty="0" err="1" smtClean="0">
                <a:latin typeface="+mj-lt"/>
                <a:cs typeface="Courier New" pitchFamily="49" charset="0"/>
              </a:rPr>
              <a:t>MoveDisks</a:t>
            </a:r>
            <a:r>
              <a:rPr lang="en-US" dirty="0" smtClean="0">
                <a:latin typeface="+mj-lt"/>
                <a:cs typeface="Courier New" pitchFamily="49" charset="0"/>
              </a:rPr>
              <a:t> creates a new set of formal parameters with pushing the upper level to the stack.</a:t>
            </a:r>
          </a:p>
        </p:txBody>
      </p:sp>
      <p:sp>
        <p:nvSpPr>
          <p:cNvPr id="32" name="Slide Number Placeholder 28"/>
          <p:cNvSpPr>
            <a:spLocks noGrp="1"/>
          </p:cNvSpPr>
          <p:nvPr>
            <p:ph type="sldNum" sz="quarter" idx="12"/>
          </p:nvPr>
        </p:nvSpPr>
        <p:spPr/>
        <p:txBody>
          <a:bodyPr/>
          <a:lstStyle/>
          <a:p>
            <a:pPr>
              <a:defRPr/>
            </a:pPr>
            <a:fld id="{E3EAD3CE-0F6E-4D4F-81FA-75D6E2776705}" type="slidenum">
              <a:rPr lang="en-US" smtClean="0"/>
              <a:pPr>
                <a:defRPr/>
              </a:pPr>
              <a:t>6</a:t>
            </a:fld>
            <a:endParaRPr lang="en-US" dirty="0"/>
          </a:p>
        </p:txBody>
      </p:sp>
      <p:sp>
        <p:nvSpPr>
          <p:cNvPr id="33" name="Footer Placeholder 32"/>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63"/>
                                        </p:tgtEl>
                                        <p:attrNameLst>
                                          <p:attrName>style.visibility</p:attrName>
                                        </p:attrNameLst>
                                      </p:cBhvr>
                                      <p:to>
                                        <p:strVal val="visible"/>
                                      </p:to>
                                    </p:set>
                                  </p:childTnLst>
                                </p:cTn>
                              </p:par>
                              <p:par>
                                <p:cTn id="23" presetID="2" presetClass="entr" presetSubtype="1"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ppt_x"/>
                                          </p:val>
                                        </p:tav>
                                        <p:tav tm="100000">
                                          <p:val>
                                            <p:strVal val="#ppt_x"/>
                                          </p:val>
                                        </p:tav>
                                      </p:tavLst>
                                    </p:anim>
                                    <p:anim calcmode="lin" valueType="num">
                                      <p:cBhvr additive="base">
                                        <p:cTn id="26" dur="500" fill="hold"/>
                                        <p:tgtEl>
                                          <p:spTgt spid="92"/>
                                        </p:tgtEl>
                                        <p:attrNameLst>
                                          <p:attrName>ppt_y</p:attrName>
                                        </p:attrNameLst>
                                      </p:cBhvr>
                                      <p:tavLst>
                                        <p:tav tm="0">
                                          <p:val>
                                            <p:strVal val="0-#ppt_h/2"/>
                                          </p:val>
                                        </p:tav>
                                        <p:tav tm="100000">
                                          <p:val>
                                            <p:strVal val="#ppt_y"/>
                                          </p:val>
                                        </p:tav>
                                      </p:tavLst>
                                    </p:anim>
                                  </p:childTnLst>
                                </p:cTn>
                              </p:par>
                              <p:par>
                                <p:cTn id="27" presetID="2" presetClass="exit" presetSubtype="4" fill="hold" grpId="0" nodeType="withEffect">
                                  <p:stCondLst>
                                    <p:cond delay="0"/>
                                  </p:stCondLst>
                                  <p:childTnLst>
                                    <p:anim calcmode="lin" valueType="num">
                                      <p:cBhvr additive="base">
                                        <p:cTn id="28" dur="500"/>
                                        <p:tgtEl>
                                          <p:spTgt spid="87"/>
                                        </p:tgtEl>
                                        <p:attrNameLst>
                                          <p:attrName>ppt_x</p:attrName>
                                        </p:attrNameLst>
                                      </p:cBhvr>
                                      <p:tavLst>
                                        <p:tav tm="0">
                                          <p:val>
                                            <p:strVal val="ppt_x"/>
                                          </p:val>
                                        </p:tav>
                                        <p:tav tm="100000">
                                          <p:val>
                                            <p:strVal val="ppt_x"/>
                                          </p:val>
                                        </p:tav>
                                      </p:tavLst>
                                    </p:anim>
                                    <p:anim calcmode="lin" valueType="num">
                                      <p:cBhvr additive="base">
                                        <p:cTn id="29" dur="500"/>
                                        <p:tgtEl>
                                          <p:spTgt spid="87"/>
                                        </p:tgtEl>
                                        <p:attrNameLst>
                                          <p:attrName>ppt_y</p:attrName>
                                        </p:attrNameLst>
                                      </p:cBhvr>
                                      <p:tavLst>
                                        <p:tav tm="0">
                                          <p:val>
                                            <p:strVal val="ppt_y"/>
                                          </p:val>
                                        </p:tav>
                                        <p:tav tm="100000">
                                          <p:val>
                                            <p:strVal val="1+ppt_h/2"/>
                                          </p:val>
                                        </p:tav>
                                      </p:tavLst>
                                    </p:anim>
                                    <p:set>
                                      <p:cBhvr>
                                        <p:cTn id="30" dur="1" fill="hold">
                                          <p:stCondLst>
                                            <p:cond delay="499"/>
                                          </p:stCondLst>
                                        </p:cTn>
                                        <p:tgtEl>
                                          <p:spTgt spid="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976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9767"/>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2976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976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748"/>
                                        </p:tgtEl>
                                        <p:attrNameLst>
                                          <p:attrName>style.visibility</p:attrName>
                                        </p:attrNameLst>
                                      </p:cBhvr>
                                      <p:to>
                                        <p:strVal val="visible"/>
                                      </p:to>
                                    </p:set>
                                  </p:childTnLst>
                                </p:cTn>
                              </p:par>
                              <p:par>
                                <p:cTn id="57" presetID="2" presetClass="entr" presetSubtype="4"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additive="base">
                                        <p:cTn id="59" dur="500" fill="hold"/>
                                        <p:tgtEl>
                                          <p:spTgt spid="93"/>
                                        </p:tgtEl>
                                        <p:attrNameLst>
                                          <p:attrName>ppt_x</p:attrName>
                                        </p:attrNameLst>
                                      </p:cBhvr>
                                      <p:tavLst>
                                        <p:tav tm="0">
                                          <p:val>
                                            <p:strVal val="#ppt_x"/>
                                          </p:val>
                                        </p:tav>
                                        <p:tav tm="100000">
                                          <p:val>
                                            <p:strVal val="#ppt_x"/>
                                          </p:val>
                                        </p:tav>
                                      </p:tavLst>
                                    </p:anim>
                                    <p:anim calcmode="lin" valueType="num">
                                      <p:cBhvr additive="base">
                                        <p:cTn id="60" dur="500" fill="hold"/>
                                        <p:tgtEl>
                                          <p:spTgt spid="93"/>
                                        </p:tgtEl>
                                        <p:attrNameLst>
                                          <p:attrName>ppt_y</p:attrName>
                                        </p:attrNameLst>
                                      </p:cBhvr>
                                      <p:tavLst>
                                        <p:tav tm="0">
                                          <p:val>
                                            <p:strVal val="1+#ppt_h/2"/>
                                          </p:val>
                                        </p:tav>
                                        <p:tav tm="100000">
                                          <p:val>
                                            <p:strVal val="#ppt_y"/>
                                          </p:val>
                                        </p:tav>
                                      </p:tavLst>
                                    </p:anim>
                                  </p:childTnLst>
                                </p:cTn>
                              </p:par>
                              <p:par>
                                <p:cTn id="61" presetID="2" presetClass="exit" presetSubtype="4" fill="hold" grpId="0" nodeType="withEffect">
                                  <p:stCondLst>
                                    <p:cond delay="0"/>
                                  </p:stCondLst>
                                  <p:childTnLst>
                                    <p:anim calcmode="lin" valueType="num">
                                      <p:cBhvr additive="base">
                                        <p:cTn id="62" dur="500"/>
                                        <p:tgtEl>
                                          <p:spTgt spid="88"/>
                                        </p:tgtEl>
                                        <p:attrNameLst>
                                          <p:attrName>ppt_x</p:attrName>
                                        </p:attrNameLst>
                                      </p:cBhvr>
                                      <p:tavLst>
                                        <p:tav tm="0">
                                          <p:val>
                                            <p:strVal val="ppt_x"/>
                                          </p:val>
                                        </p:tav>
                                        <p:tav tm="100000">
                                          <p:val>
                                            <p:strVal val="ppt_x"/>
                                          </p:val>
                                        </p:tav>
                                      </p:tavLst>
                                    </p:anim>
                                    <p:anim calcmode="lin" valueType="num">
                                      <p:cBhvr additive="base">
                                        <p:cTn id="63" dur="500"/>
                                        <p:tgtEl>
                                          <p:spTgt spid="88"/>
                                        </p:tgtEl>
                                        <p:attrNameLst>
                                          <p:attrName>ppt_y</p:attrName>
                                        </p:attrNameLst>
                                      </p:cBhvr>
                                      <p:tavLst>
                                        <p:tav tm="0">
                                          <p:val>
                                            <p:strVal val="ppt_y"/>
                                          </p:val>
                                        </p:tav>
                                        <p:tav tm="100000">
                                          <p:val>
                                            <p:strVal val="1+ppt_h/2"/>
                                          </p:val>
                                        </p:tav>
                                      </p:tavLst>
                                    </p:anim>
                                    <p:set>
                                      <p:cBhvr>
                                        <p:cTn id="64" dur="1" fill="hold">
                                          <p:stCondLst>
                                            <p:cond delay="499"/>
                                          </p:stCondLst>
                                        </p:cTn>
                                        <p:tgtEl>
                                          <p:spTgt spid="8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7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7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3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753"/>
                                        </p:tgtEl>
                                        <p:attrNameLst>
                                          <p:attrName>style.visibility</p:attrName>
                                        </p:attrNameLst>
                                      </p:cBhvr>
                                      <p:to>
                                        <p:strVal val="visible"/>
                                      </p:to>
                                    </p:set>
                                  </p:childTnLst>
                                </p:cTn>
                              </p:par>
                              <p:par>
                                <p:cTn id="85" presetID="2" presetClass="entr" presetSubtype="4" fill="hold" nodeType="withEffect">
                                  <p:stCondLst>
                                    <p:cond delay="0"/>
                                  </p:stCondLst>
                                  <p:childTnLst>
                                    <p:set>
                                      <p:cBhvr>
                                        <p:cTn id="86" dur="1" fill="hold">
                                          <p:stCondLst>
                                            <p:cond delay="0"/>
                                          </p:stCondLst>
                                        </p:cTn>
                                        <p:tgtEl>
                                          <p:spTgt spid="95"/>
                                        </p:tgtEl>
                                        <p:attrNameLst>
                                          <p:attrName>style.visibility</p:attrName>
                                        </p:attrNameLst>
                                      </p:cBhvr>
                                      <p:to>
                                        <p:strVal val="visible"/>
                                      </p:to>
                                    </p:set>
                                    <p:anim calcmode="lin" valueType="num">
                                      <p:cBhvr additive="base">
                                        <p:cTn id="87" dur="500" fill="hold"/>
                                        <p:tgtEl>
                                          <p:spTgt spid="95"/>
                                        </p:tgtEl>
                                        <p:attrNameLst>
                                          <p:attrName>ppt_x</p:attrName>
                                        </p:attrNameLst>
                                      </p:cBhvr>
                                      <p:tavLst>
                                        <p:tav tm="0">
                                          <p:val>
                                            <p:strVal val="#ppt_x"/>
                                          </p:val>
                                        </p:tav>
                                        <p:tav tm="100000">
                                          <p:val>
                                            <p:strVal val="#ppt_x"/>
                                          </p:val>
                                        </p:tav>
                                      </p:tavLst>
                                    </p:anim>
                                    <p:anim calcmode="lin" valueType="num">
                                      <p:cBhvr additive="base">
                                        <p:cTn id="88" dur="500" fill="hold"/>
                                        <p:tgtEl>
                                          <p:spTgt spid="95"/>
                                        </p:tgtEl>
                                        <p:attrNameLst>
                                          <p:attrName>ppt_y</p:attrName>
                                        </p:attrNameLst>
                                      </p:cBhvr>
                                      <p:tavLst>
                                        <p:tav tm="0">
                                          <p:val>
                                            <p:strVal val="1+#ppt_h/2"/>
                                          </p:val>
                                        </p:tav>
                                        <p:tav tm="100000">
                                          <p:val>
                                            <p:strVal val="#ppt_y"/>
                                          </p:val>
                                        </p:tav>
                                      </p:tavLst>
                                    </p:anim>
                                  </p:childTnLst>
                                </p:cTn>
                              </p:par>
                              <p:par>
                                <p:cTn id="89" presetID="2" presetClass="exit" presetSubtype="4" fill="hold" grpId="1" nodeType="withEffect">
                                  <p:stCondLst>
                                    <p:cond delay="0"/>
                                  </p:stCondLst>
                                  <p:childTnLst>
                                    <p:anim calcmode="lin" valueType="num">
                                      <p:cBhvr additive="base">
                                        <p:cTn id="90" dur="500"/>
                                        <p:tgtEl>
                                          <p:spTgt spid="92"/>
                                        </p:tgtEl>
                                        <p:attrNameLst>
                                          <p:attrName>ppt_x</p:attrName>
                                        </p:attrNameLst>
                                      </p:cBhvr>
                                      <p:tavLst>
                                        <p:tav tm="0">
                                          <p:val>
                                            <p:strVal val="ppt_x"/>
                                          </p:val>
                                        </p:tav>
                                        <p:tav tm="100000">
                                          <p:val>
                                            <p:strVal val="ppt_x"/>
                                          </p:val>
                                        </p:tav>
                                      </p:tavLst>
                                    </p:anim>
                                    <p:anim calcmode="lin" valueType="num">
                                      <p:cBhvr additive="base">
                                        <p:cTn id="91" dur="500"/>
                                        <p:tgtEl>
                                          <p:spTgt spid="92"/>
                                        </p:tgtEl>
                                        <p:attrNameLst>
                                          <p:attrName>ppt_y</p:attrName>
                                        </p:attrNameLst>
                                      </p:cBhvr>
                                      <p:tavLst>
                                        <p:tav tm="0">
                                          <p:val>
                                            <p:strVal val="ppt_y"/>
                                          </p:val>
                                        </p:tav>
                                        <p:tav tm="100000">
                                          <p:val>
                                            <p:strVal val="1+ppt_h/2"/>
                                          </p:val>
                                        </p:tav>
                                      </p:tavLst>
                                    </p:anim>
                                    <p:set>
                                      <p:cBhvr>
                                        <p:cTn id="92" dur="1" fill="hold">
                                          <p:stCondLst>
                                            <p:cond delay="499"/>
                                          </p:stCondLst>
                                        </p:cTn>
                                        <p:tgtEl>
                                          <p:spTgt spid="9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7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9757"/>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9755"/>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29753"/>
                                        </p:tgtEl>
                                      </p:cBhvr>
                                    </p:animEffect>
                                    <p:set>
                                      <p:cBhvr>
                                        <p:cTn id="113" dur="1" fill="hold">
                                          <p:stCondLst>
                                            <p:cond delay="499"/>
                                          </p:stCondLst>
                                        </p:cTn>
                                        <p:tgtEl>
                                          <p:spTgt spid="2975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0" nodeType="clickEffect">
                                  <p:stCondLst>
                                    <p:cond delay="0"/>
                                  </p:stCondLst>
                                  <p:childTnLst>
                                    <p:set>
                                      <p:cBhvr>
                                        <p:cTn id="117" dur="1" fill="hold">
                                          <p:stCondLst>
                                            <p:cond delay="0"/>
                                          </p:stCondLst>
                                        </p:cTn>
                                        <p:tgtEl>
                                          <p:spTgt spid="3"/>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29745"/>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9749"/>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9759"/>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97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745" grpId="0"/>
      <p:bldP spid="4" grpId="0" animBg="1"/>
      <p:bldP spid="4" grpId="1" animBg="1"/>
      <p:bldP spid="29767" grpId="0"/>
      <p:bldP spid="29767" grpId="1"/>
      <p:bldP spid="9" grpId="0" animBg="1"/>
      <p:bldP spid="9" grpId="1" animBg="1"/>
      <p:bldP spid="29763" grpId="0"/>
      <p:bldP spid="29763" grpId="1"/>
      <p:bldP spid="29763" grpId="2"/>
      <p:bldP spid="29765" grpId="0"/>
      <p:bldP spid="29765" grpId="1"/>
      <p:bldP spid="14" grpId="0" animBg="1"/>
      <p:bldP spid="14" grpId="1" animBg="1"/>
      <p:bldP spid="29749" grpId="0"/>
      <p:bldP spid="29749" grpId="1"/>
      <p:bldP spid="30" grpId="0" animBg="1"/>
      <p:bldP spid="30" grpId="1" animBg="1"/>
      <p:bldP spid="29757" grpId="0"/>
      <p:bldP spid="29757" grpId="1"/>
      <p:bldP spid="37" grpId="0" animBg="1"/>
      <p:bldP spid="29753" grpId="0"/>
      <p:bldP spid="29753" grpId="1"/>
      <p:bldP spid="29755" grpId="0"/>
      <p:bldP spid="29755" grpId="1"/>
      <p:bldP spid="35" grpId="0" animBg="1"/>
      <p:bldP spid="35" grpId="1" animBg="1"/>
      <p:bldP spid="29748" grpId="0"/>
      <p:bldP spid="29748" grpId="1"/>
      <p:bldP spid="87" grpId="0" animBg="1"/>
      <p:bldP spid="88" grpId="0" animBg="1"/>
      <p:bldP spid="92" grpId="0" animBg="1"/>
      <p:bldP spid="92" grpId="1" animBg="1"/>
      <p:bldP spid="93" grpId="0" animBg="1"/>
      <p:bldP spid="29759" grpId="0"/>
      <p:bldP spid="2975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bwMode="auto">
          <a:xfrm>
            <a:off x="5000626" y="285726"/>
            <a:ext cx="357188" cy="285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8" name="Straight Connector 87"/>
          <p:cNvCxnSpPr>
            <a:stCxn id="60" idx="3"/>
            <a:endCxn id="6" idx="0"/>
          </p:cNvCxnSpPr>
          <p:nvPr/>
        </p:nvCxnSpPr>
        <p:spPr bwMode="auto">
          <a:xfrm rot="5400000">
            <a:off x="3394144" y="-301497"/>
            <a:ext cx="827667" cy="2489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0" idx="6"/>
            <a:endCxn id="84" idx="0"/>
          </p:cNvCxnSpPr>
          <p:nvPr/>
        </p:nvCxnSpPr>
        <p:spPr bwMode="auto">
          <a:xfrm>
            <a:off x="5357814" y="428601"/>
            <a:ext cx="1295400" cy="928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2384425" y="1357295"/>
            <a:ext cx="357188" cy="285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Connector 64"/>
          <p:cNvCxnSpPr>
            <a:stCxn id="6" idx="3"/>
          </p:cNvCxnSpPr>
          <p:nvPr/>
        </p:nvCxnSpPr>
        <p:spPr bwMode="auto">
          <a:xfrm rot="5400000">
            <a:off x="1402007" y="1305801"/>
            <a:ext cx="739331" cy="1330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5"/>
          </p:cNvCxnSpPr>
          <p:nvPr/>
        </p:nvCxnSpPr>
        <p:spPr bwMode="auto">
          <a:xfrm rot="16200000" flipH="1">
            <a:off x="2627762" y="1662739"/>
            <a:ext cx="726631" cy="60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91" name="TextBox 22"/>
          <p:cNvSpPr txBox="1">
            <a:spLocks noChangeArrowheads="1"/>
          </p:cNvSpPr>
          <p:nvPr/>
        </p:nvSpPr>
        <p:spPr bwMode="auto">
          <a:xfrm>
            <a:off x="1214414" y="2285983"/>
            <a:ext cx="1486304" cy="307777"/>
          </a:xfrm>
          <a:prstGeom prst="rect">
            <a:avLst/>
          </a:prstGeom>
          <a:noFill/>
          <a:ln w="9525">
            <a:noFill/>
            <a:miter lim="800000"/>
            <a:headEnd/>
            <a:tailEnd/>
          </a:ln>
        </p:spPr>
        <p:txBody>
          <a:bodyPr wrap="none">
            <a:spAutoFit/>
          </a:bodyPr>
          <a:lstStyle/>
          <a:p>
            <a:r>
              <a:rPr lang="en-US" sz="1400" dirty="0"/>
              <a:t>Move (1, 1, 3, 2)</a:t>
            </a:r>
          </a:p>
        </p:txBody>
      </p:sp>
      <p:grpSp>
        <p:nvGrpSpPr>
          <p:cNvPr id="30793" name="Group 25"/>
          <p:cNvGrpSpPr>
            <a:grpSpLocks/>
          </p:cNvGrpSpPr>
          <p:nvPr/>
        </p:nvGrpSpPr>
        <p:grpSpPr bwMode="auto">
          <a:xfrm>
            <a:off x="-32" y="2298125"/>
            <a:ext cx="1857388" cy="1345209"/>
            <a:chOff x="611925" y="2857496"/>
            <a:chExt cx="2602753" cy="1345218"/>
          </a:xfrm>
        </p:grpSpPr>
        <p:sp>
          <p:nvSpPr>
            <p:cNvPr id="30795" name="TextBox 9"/>
            <p:cNvSpPr txBox="1">
              <a:spLocks noChangeArrowheads="1"/>
            </p:cNvSpPr>
            <p:nvPr/>
          </p:nvSpPr>
          <p:spPr bwMode="auto">
            <a:xfrm>
              <a:off x="611925" y="3894935"/>
              <a:ext cx="1485985" cy="307779"/>
            </a:xfrm>
            <a:prstGeom prst="rect">
              <a:avLst/>
            </a:prstGeom>
            <a:noFill/>
            <a:ln w="9525">
              <a:noFill/>
              <a:miter lim="800000"/>
              <a:headEnd/>
              <a:tailEnd/>
            </a:ln>
          </p:spPr>
          <p:txBody>
            <a:bodyPr wrap="none">
              <a:spAutoFit/>
            </a:bodyPr>
            <a:lstStyle/>
            <a:p>
              <a:r>
                <a:rPr lang="en-US" sz="1400" dirty="0"/>
                <a:t>Move (0, 1, 2, 3)</a:t>
              </a:r>
            </a:p>
          </p:txBody>
        </p:sp>
        <p:grpSp>
          <p:nvGrpSpPr>
            <p:cNvPr id="30796" name="Group 15"/>
            <p:cNvGrpSpPr>
              <a:grpSpLocks/>
            </p:cNvGrpSpPr>
            <p:nvPr/>
          </p:nvGrpSpPr>
          <p:grpSpPr bwMode="auto">
            <a:xfrm>
              <a:off x="928662" y="2857496"/>
              <a:ext cx="2286016" cy="1071570"/>
              <a:chOff x="928662" y="2857496"/>
              <a:chExt cx="2286016" cy="1071570"/>
            </a:xfrm>
          </p:grpSpPr>
          <p:sp>
            <p:nvSpPr>
              <p:cNvPr id="7" name="Oval 6"/>
              <p:cNvSpPr/>
              <p:nvPr/>
            </p:nvSpPr>
            <p:spPr>
              <a:xfrm>
                <a:off x="1857845" y="2858054"/>
                <a:ext cx="357111"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57756" y="3643871"/>
                <a:ext cx="357111"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929357" y="3643871"/>
                <a:ext cx="357110"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a:stCxn id="7" idx="3"/>
                <a:endCxn id="9" idx="7"/>
              </p:cNvCxnSpPr>
              <p:nvPr/>
            </p:nvCxnSpPr>
            <p:spPr>
              <a:xfrm rot="5400000">
                <a:off x="1280849" y="3055773"/>
                <a:ext cx="582616" cy="676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8" idx="1"/>
              </p:cNvCxnSpPr>
              <p:nvPr/>
            </p:nvCxnSpPr>
            <p:spPr>
              <a:xfrm rot="16200000" flipH="1">
                <a:off x="2245048" y="3020062"/>
                <a:ext cx="582616" cy="747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794" name="TextBox 108"/>
          <p:cNvSpPr txBox="1">
            <a:spLocks noChangeArrowheads="1"/>
          </p:cNvSpPr>
          <p:nvPr/>
        </p:nvSpPr>
        <p:spPr bwMode="auto">
          <a:xfrm>
            <a:off x="1071538" y="3907041"/>
            <a:ext cx="1486304" cy="307777"/>
          </a:xfrm>
          <a:prstGeom prst="rect">
            <a:avLst/>
          </a:prstGeom>
          <a:noFill/>
          <a:ln w="9525">
            <a:noFill/>
            <a:miter lim="800000"/>
            <a:headEnd/>
            <a:tailEnd/>
          </a:ln>
        </p:spPr>
        <p:txBody>
          <a:bodyPr wrap="none">
            <a:spAutoFit/>
          </a:bodyPr>
          <a:lstStyle/>
          <a:p>
            <a:r>
              <a:rPr lang="en-US" sz="1400" dirty="0"/>
              <a:t>Move (0, 2, 3, 1)</a:t>
            </a:r>
          </a:p>
        </p:txBody>
      </p:sp>
      <p:sp>
        <p:nvSpPr>
          <p:cNvPr id="30780" name="TextBox 60"/>
          <p:cNvSpPr txBox="1">
            <a:spLocks noChangeArrowheads="1"/>
          </p:cNvSpPr>
          <p:nvPr/>
        </p:nvSpPr>
        <p:spPr bwMode="auto">
          <a:xfrm>
            <a:off x="3500430" y="2263987"/>
            <a:ext cx="1486304" cy="307777"/>
          </a:xfrm>
          <a:prstGeom prst="rect">
            <a:avLst/>
          </a:prstGeom>
          <a:noFill/>
          <a:ln w="9525">
            <a:noFill/>
            <a:miter lim="800000"/>
            <a:headEnd/>
            <a:tailEnd/>
          </a:ln>
        </p:spPr>
        <p:txBody>
          <a:bodyPr wrap="none">
            <a:spAutoFit/>
          </a:bodyPr>
          <a:lstStyle/>
          <a:p>
            <a:r>
              <a:rPr lang="en-US" sz="1400" dirty="0"/>
              <a:t>Move (1, 3, 2, 1)</a:t>
            </a:r>
          </a:p>
        </p:txBody>
      </p:sp>
      <p:grpSp>
        <p:nvGrpSpPr>
          <p:cNvPr id="30782" name="Group 24"/>
          <p:cNvGrpSpPr>
            <a:grpSpLocks/>
          </p:cNvGrpSpPr>
          <p:nvPr/>
        </p:nvGrpSpPr>
        <p:grpSpPr bwMode="auto">
          <a:xfrm>
            <a:off x="2285984" y="2285985"/>
            <a:ext cx="1857390" cy="1357330"/>
            <a:chOff x="2794138" y="2857496"/>
            <a:chExt cx="2849432" cy="1357339"/>
          </a:xfrm>
        </p:grpSpPr>
        <p:grpSp>
          <p:nvGrpSpPr>
            <p:cNvPr id="30784" name="Group 16"/>
            <p:cNvGrpSpPr>
              <a:grpSpLocks/>
            </p:cNvGrpSpPr>
            <p:nvPr/>
          </p:nvGrpSpPr>
          <p:grpSpPr bwMode="auto">
            <a:xfrm>
              <a:off x="3357554" y="2857496"/>
              <a:ext cx="2286016" cy="1071570"/>
              <a:chOff x="928662" y="2857496"/>
              <a:chExt cx="2286016" cy="1071570"/>
            </a:xfrm>
          </p:grpSpPr>
          <p:sp>
            <p:nvSpPr>
              <p:cNvPr id="18" name="Oval 17"/>
              <p:cNvSpPr/>
              <p:nvPr/>
            </p:nvSpPr>
            <p:spPr>
              <a:xfrm>
                <a:off x="1857568" y="2857496"/>
                <a:ext cx="357266"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857913" y="3643314"/>
                <a:ext cx="357266"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928677" y="3643314"/>
                <a:ext cx="357265"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a:stCxn id="18" idx="3"/>
                <a:endCxn id="20" idx="7"/>
              </p:cNvCxnSpPr>
              <p:nvPr/>
            </p:nvCxnSpPr>
            <p:spPr>
              <a:xfrm rot="5400000">
                <a:off x="1280448" y="3055069"/>
                <a:ext cx="582616" cy="6764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5"/>
                <a:endCxn id="19" idx="1"/>
              </p:cNvCxnSpPr>
              <p:nvPr/>
            </p:nvCxnSpPr>
            <p:spPr>
              <a:xfrm rot="16200000" flipH="1">
                <a:off x="2245066" y="3019342"/>
                <a:ext cx="582616" cy="747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85" name="TextBox 23"/>
            <p:cNvSpPr txBox="1">
              <a:spLocks noChangeArrowheads="1"/>
            </p:cNvSpPr>
            <p:nvPr/>
          </p:nvSpPr>
          <p:spPr bwMode="auto">
            <a:xfrm>
              <a:off x="2794138" y="3907056"/>
              <a:ext cx="1486631" cy="307779"/>
            </a:xfrm>
            <a:prstGeom prst="rect">
              <a:avLst/>
            </a:prstGeom>
            <a:noFill/>
            <a:ln w="9525">
              <a:noFill/>
              <a:miter lim="800000"/>
              <a:headEnd/>
              <a:tailEnd/>
            </a:ln>
          </p:spPr>
          <p:txBody>
            <a:bodyPr wrap="none">
              <a:spAutoFit/>
            </a:bodyPr>
            <a:lstStyle/>
            <a:p>
              <a:r>
                <a:rPr lang="en-US" sz="1400" dirty="0"/>
                <a:t>Move (0, 3, 1, 2)</a:t>
              </a:r>
            </a:p>
          </p:txBody>
        </p:sp>
      </p:grpSp>
      <p:sp>
        <p:nvSpPr>
          <p:cNvPr id="30783" name="TextBox 109"/>
          <p:cNvSpPr txBox="1">
            <a:spLocks noChangeArrowheads="1"/>
          </p:cNvSpPr>
          <p:nvPr/>
        </p:nvSpPr>
        <p:spPr bwMode="auto">
          <a:xfrm>
            <a:off x="3428992" y="3978479"/>
            <a:ext cx="1486304" cy="307777"/>
          </a:xfrm>
          <a:prstGeom prst="rect">
            <a:avLst/>
          </a:prstGeom>
          <a:noFill/>
          <a:ln w="9525">
            <a:noFill/>
            <a:miter lim="800000"/>
            <a:headEnd/>
            <a:tailEnd/>
          </a:ln>
        </p:spPr>
        <p:txBody>
          <a:bodyPr wrap="none">
            <a:spAutoFit/>
          </a:bodyPr>
          <a:lstStyle/>
          <a:p>
            <a:r>
              <a:rPr lang="en-US" sz="1400" dirty="0"/>
              <a:t>Move (0, 1, 2, 3)</a:t>
            </a:r>
          </a:p>
        </p:txBody>
      </p:sp>
      <p:sp>
        <p:nvSpPr>
          <p:cNvPr id="30779" name="TextBox 110"/>
          <p:cNvSpPr txBox="1">
            <a:spLocks noChangeArrowheads="1"/>
          </p:cNvSpPr>
          <p:nvPr/>
        </p:nvSpPr>
        <p:spPr bwMode="auto">
          <a:xfrm>
            <a:off x="871118" y="1192397"/>
            <a:ext cx="1486304" cy="307777"/>
          </a:xfrm>
          <a:prstGeom prst="rect">
            <a:avLst/>
          </a:prstGeom>
          <a:noFill/>
          <a:ln w="9525">
            <a:noFill/>
            <a:miter lim="800000"/>
            <a:headEnd/>
            <a:tailEnd/>
          </a:ln>
        </p:spPr>
        <p:txBody>
          <a:bodyPr wrap="none">
            <a:spAutoFit/>
          </a:bodyPr>
          <a:lstStyle/>
          <a:p>
            <a:r>
              <a:rPr lang="en-US" sz="1400" dirty="0"/>
              <a:t>Move (2, 1, 2, 3)</a:t>
            </a:r>
          </a:p>
        </p:txBody>
      </p:sp>
      <p:sp>
        <p:nvSpPr>
          <p:cNvPr id="30747" name="TextBox 112"/>
          <p:cNvSpPr txBox="1">
            <a:spLocks noChangeArrowheads="1"/>
          </p:cNvSpPr>
          <p:nvPr/>
        </p:nvSpPr>
        <p:spPr bwMode="auto">
          <a:xfrm>
            <a:off x="3279776" y="-24"/>
            <a:ext cx="1486304" cy="307777"/>
          </a:xfrm>
          <a:prstGeom prst="rect">
            <a:avLst/>
          </a:prstGeom>
          <a:noFill/>
          <a:ln w="9525">
            <a:noFill/>
            <a:miter lim="800000"/>
            <a:headEnd/>
            <a:tailEnd/>
          </a:ln>
        </p:spPr>
        <p:txBody>
          <a:bodyPr wrap="none">
            <a:spAutoFit/>
          </a:bodyPr>
          <a:lstStyle/>
          <a:p>
            <a:r>
              <a:rPr lang="en-US" sz="1400" dirty="0"/>
              <a:t>Move (3, 1, 3, 2)</a:t>
            </a:r>
          </a:p>
        </p:txBody>
      </p:sp>
      <p:sp>
        <p:nvSpPr>
          <p:cNvPr id="84" name="Oval 83"/>
          <p:cNvSpPr/>
          <p:nvPr/>
        </p:nvSpPr>
        <p:spPr bwMode="auto">
          <a:xfrm>
            <a:off x="6473825" y="1357288"/>
            <a:ext cx="357188" cy="285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5" name="Straight Connector 84"/>
          <p:cNvCxnSpPr>
            <a:stCxn id="84" idx="3"/>
          </p:cNvCxnSpPr>
          <p:nvPr/>
        </p:nvCxnSpPr>
        <p:spPr bwMode="auto">
          <a:xfrm rot="5400000">
            <a:off x="5686425" y="1487463"/>
            <a:ext cx="725488" cy="954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5"/>
          </p:cNvCxnSpPr>
          <p:nvPr/>
        </p:nvCxnSpPr>
        <p:spPr bwMode="auto">
          <a:xfrm rot="16200000" flipH="1">
            <a:off x="6901657" y="1480319"/>
            <a:ext cx="725488" cy="968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50" name="TextBox 113"/>
          <p:cNvSpPr txBox="1">
            <a:spLocks noChangeArrowheads="1"/>
          </p:cNvSpPr>
          <p:nvPr/>
        </p:nvSpPr>
        <p:spPr bwMode="auto">
          <a:xfrm>
            <a:off x="6786564" y="1130276"/>
            <a:ext cx="1486304" cy="307777"/>
          </a:xfrm>
          <a:prstGeom prst="rect">
            <a:avLst/>
          </a:prstGeom>
          <a:noFill/>
          <a:ln w="9525">
            <a:noFill/>
            <a:miter lim="800000"/>
            <a:headEnd/>
            <a:tailEnd/>
          </a:ln>
        </p:spPr>
        <p:txBody>
          <a:bodyPr wrap="none">
            <a:spAutoFit/>
          </a:bodyPr>
          <a:lstStyle/>
          <a:p>
            <a:r>
              <a:rPr lang="en-US" sz="1400" dirty="0"/>
              <a:t>Move (2, 2, 3, 1)</a:t>
            </a:r>
          </a:p>
        </p:txBody>
      </p:sp>
      <p:grpSp>
        <p:nvGrpSpPr>
          <p:cNvPr id="30766" name="Group 16"/>
          <p:cNvGrpSpPr>
            <a:grpSpLocks/>
          </p:cNvGrpSpPr>
          <p:nvPr/>
        </p:nvGrpSpPr>
        <p:grpSpPr bwMode="auto">
          <a:xfrm>
            <a:off x="7286644" y="2285452"/>
            <a:ext cx="1857388" cy="1071594"/>
            <a:chOff x="928662" y="2857496"/>
            <a:chExt cx="2286016" cy="1071570"/>
          </a:xfrm>
        </p:grpSpPr>
        <p:sp>
          <p:nvSpPr>
            <p:cNvPr id="54" name="Oval 53"/>
            <p:cNvSpPr/>
            <p:nvPr/>
          </p:nvSpPr>
          <p:spPr>
            <a:xfrm>
              <a:off x="1857570" y="2858020"/>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2857556" y="3643814"/>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p:nvPr/>
          </p:nvSpPr>
          <p:spPr>
            <a:xfrm>
              <a:off x="929010" y="3643814"/>
              <a:ext cx="357139"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7" name="Straight Connector 56"/>
            <p:cNvCxnSpPr>
              <a:stCxn id="54" idx="3"/>
              <a:endCxn id="56" idx="7"/>
            </p:cNvCxnSpPr>
            <p:nvPr/>
          </p:nvCxnSpPr>
          <p:spPr>
            <a:xfrm rot="5400000">
              <a:off x="1280560" y="3055698"/>
              <a:ext cx="582599" cy="676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5"/>
              <a:endCxn id="55" idx="1"/>
            </p:cNvCxnSpPr>
            <p:nvPr/>
          </p:nvCxnSpPr>
          <p:spPr>
            <a:xfrm rot="16200000" flipH="1">
              <a:off x="2244832" y="3019985"/>
              <a:ext cx="582599" cy="747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67" name="TextBox 52"/>
          <p:cNvSpPr txBox="1">
            <a:spLocks noChangeArrowheads="1"/>
          </p:cNvSpPr>
          <p:nvPr/>
        </p:nvSpPr>
        <p:spPr bwMode="auto">
          <a:xfrm>
            <a:off x="7229100" y="3478413"/>
            <a:ext cx="1486304" cy="307777"/>
          </a:xfrm>
          <a:prstGeom prst="rect">
            <a:avLst/>
          </a:prstGeom>
          <a:noFill/>
          <a:ln w="9525">
            <a:noFill/>
            <a:miter lim="800000"/>
            <a:headEnd/>
            <a:tailEnd/>
          </a:ln>
        </p:spPr>
        <p:txBody>
          <a:bodyPr wrap="none">
            <a:spAutoFit/>
          </a:bodyPr>
          <a:lstStyle/>
          <a:p>
            <a:r>
              <a:rPr lang="en-US" sz="1400" dirty="0"/>
              <a:t>Move (0, 1, 2, 3)</a:t>
            </a:r>
          </a:p>
        </p:txBody>
      </p:sp>
      <p:sp>
        <p:nvSpPr>
          <p:cNvPr id="30764" name="TextBox 62"/>
          <p:cNvSpPr txBox="1">
            <a:spLocks noChangeArrowheads="1"/>
          </p:cNvSpPr>
          <p:nvPr/>
        </p:nvSpPr>
        <p:spPr bwMode="auto">
          <a:xfrm>
            <a:off x="7800604" y="3264099"/>
            <a:ext cx="1486304" cy="307777"/>
          </a:xfrm>
          <a:prstGeom prst="rect">
            <a:avLst/>
          </a:prstGeom>
          <a:noFill/>
          <a:ln w="9525">
            <a:noFill/>
            <a:miter lim="800000"/>
            <a:headEnd/>
            <a:tailEnd/>
          </a:ln>
        </p:spPr>
        <p:txBody>
          <a:bodyPr wrap="none">
            <a:spAutoFit/>
          </a:bodyPr>
          <a:lstStyle/>
          <a:p>
            <a:r>
              <a:rPr lang="en-US" sz="1400" dirty="0"/>
              <a:t>Move (0, 2, 3, 1)</a:t>
            </a:r>
          </a:p>
        </p:txBody>
      </p:sp>
      <p:sp>
        <p:nvSpPr>
          <p:cNvPr id="30765" name="TextBox 114"/>
          <p:cNvSpPr txBox="1">
            <a:spLocks noChangeArrowheads="1"/>
          </p:cNvSpPr>
          <p:nvPr/>
        </p:nvSpPr>
        <p:spPr bwMode="auto">
          <a:xfrm>
            <a:off x="7586290" y="1906777"/>
            <a:ext cx="1486304" cy="307777"/>
          </a:xfrm>
          <a:prstGeom prst="rect">
            <a:avLst/>
          </a:prstGeom>
          <a:noFill/>
          <a:ln w="9525">
            <a:noFill/>
            <a:miter lim="800000"/>
            <a:headEnd/>
            <a:tailEnd/>
          </a:ln>
        </p:spPr>
        <p:txBody>
          <a:bodyPr wrap="none">
            <a:spAutoFit/>
          </a:bodyPr>
          <a:lstStyle/>
          <a:p>
            <a:r>
              <a:rPr lang="en-US" sz="1400" dirty="0"/>
              <a:t>Move (1, 1, 3, 2)</a:t>
            </a:r>
          </a:p>
        </p:txBody>
      </p:sp>
      <p:sp>
        <p:nvSpPr>
          <p:cNvPr id="30756" name="TextBox 43"/>
          <p:cNvSpPr txBox="1">
            <a:spLocks noChangeArrowheads="1"/>
          </p:cNvSpPr>
          <p:nvPr/>
        </p:nvSpPr>
        <p:spPr bwMode="auto">
          <a:xfrm>
            <a:off x="4286251" y="3429266"/>
            <a:ext cx="1486304" cy="307777"/>
          </a:xfrm>
          <a:prstGeom prst="rect">
            <a:avLst/>
          </a:prstGeom>
          <a:noFill/>
          <a:ln w="9525">
            <a:noFill/>
            <a:miter lim="800000"/>
            <a:headEnd/>
            <a:tailEnd/>
          </a:ln>
        </p:spPr>
        <p:txBody>
          <a:bodyPr wrap="none">
            <a:spAutoFit/>
          </a:bodyPr>
          <a:lstStyle/>
          <a:p>
            <a:r>
              <a:rPr lang="en-US" sz="1400" dirty="0"/>
              <a:t>Move (0, 2, 3, 1)</a:t>
            </a:r>
          </a:p>
        </p:txBody>
      </p:sp>
      <p:grpSp>
        <p:nvGrpSpPr>
          <p:cNvPr id="30757" name="Group 15"/>
          <p:cNvGrpSpPr>
            <a:grpSpLocks/>
          </p:cNvGrpSpPr>
          <p:nvPr/>
        </p:nvGrpSpPr>
        <p:grpSpPr bwMode="auto">
          <a:xfrm>
            <a:off x="4786314" y="2285453"/>
            <a:ext cx="1928826" cy="1071594"/>
            <a:chOff x="928662" y="2857496"/>
            <a:chExt cx="2286016" cy="1071570"/>
          </a:xfrm>
        </p:grpSpPr>
        <p:sp>
          <p:nvSpPr>
            <p:cNvPr id="46" name="Oval 45"/>
            <p:cNvSpPr/>
            <p:nvPr/>
          </p:nvSpPr>
          <p:spPr>
            <a:xfrm>
              <a:off x="1857922" y="2858019"/>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2857909" y="3643813"/>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929362" y="3643813"/>
              <a:ext cx="357139"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Connector 48"/>
            <p:cNvCxnSpPr>
              <a:stCxn id="46" idx="3"/>
              <a:endCxn id="48" idx="7"/>
            </p:cNvCxnSpPr>
            <p:nvPr/>
          </p:nvCxnSpPr>
          <p:spPr>
            <a:xfrm rot="5400000">
              <a:off x="1280912" y="3055697"/>
              <a:ext cx="582599" cy="676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5"/>
              <a:endCxn id="47" idx="1"/>
            </p:cNvCxnSpPr>
            <p:nvPr/>
          </p:nvCxnSpPr>
          <p:spPr>
            <a:xfrm rot="16200000" flipH="1">
              <a:off x="2245185" y="3019983"/>
              <a:ext cx="582599" cy="747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54" name="TextBox 61"/>
          <p:cNvSpPr txBox="1">
            <a:spLocks noChangeArrowheads="1"/>
          </p:cNvSpPr>
          <p:nvPr/>
        </p:nvSpPr>
        <p:spPr bwMode="auto">
          <a:xfrm>
            <a:off x="5728902" y="3335537"/>
            <a:ext cx="1486304" cy="307777"/>
          </a:xfrm>
          <a:prstGeom prst="rect">
            <a:avLst/>
          </a:prstGeom>
          <a:noFill/>
          <a:ln w="9525">
            <a:noFill/>
            <a:miter lim="800000"/>
            <a:headEnd/>
            <a:tailEnd/>
          </a:ln>
        </p:spPr>
        <p:txBody>
          <a:bodyPr wrap="none">
            <a:spAutoFit/>
          </a:bodyPr>
          <a:lstStyle/>
          <a:p>
            <a:r>
              <a:rPr lang="en-US" sz="1400" dirty="0"/>
              <a:t>Move (0, 3, 1, 2)</a:t>
            </a:r>
          </a:p>
        </p:txBody>
      </p:sp>
      <p:sp>
        <p:nvSpPr>
          <p:cNvPr id="30755" name="TextBox 115"/>
          <p:cNvSpPr txBox="1">
            <a:spLocks noChangeArrowheads="1"/>
          </p:cNvSpPr>
          <p:nvPr/>
        </p:nvSpPr>
        <p:spPr bwMode="auto">
          <a:xfrm>
            <a:off x="5714899" y="2214013"/>
            <a:ext cx="1486304" cy="307777"/>
          </a:xfrm>
          <a:prstGeom prst="rect">
            <a:avLst/>
          </a:prstGeom>
          <a:noFill/>
          <a:ln w="9525">
            <a:noFill/>
            <a:miter lim="800000"/>
            <a:headEnd/>
            <a:tailEnd/>
          </a:ln>
        </p:spPr>
        <p:txBody>
          <a:bodyPr wrap="none">
            <a:spAutoFit/>
          </a:bodyPr>
          <a:lstStyle/>
          <a:p>
            <a:r>
              <a:rPr lang="en-US" sz="1400" dirty="0"/>
              <a:t>Move (1, 2, 1, 3)</a:t>
            </a:r>
          </a:p>
        </p:txBody>
      </p:sp>
      <p:sp>
        <p:nvSpPr>
          <p:cNvPr id="93" name="Freeform 92"/>
          <p:cNvSpPr>
            <a:spLocks noChangeArrowheads="1"/>
          </p:cNvSpPr>
          <p:nvPr/>
        </p:nvSpPr>
        <p:spPr bwMode="auto">
          <a:xfrm>
            <a:off x="5873750" y="1887513"/>
            <a:ext cx="700088" cy="1104900"/>
          </a:xfrm>
          <a:custGeom>
            <a:avLst/>
            <a:gdLst>
              <a:gd name="T0" fmla="*/ 536811 w 700584"/>
              <a:gd name="T1" fmla="*/ 1105469 h 1105469"/>
              <a:gd name="T2" fmla="*/ 59140 w 700584"/>
              <a:gd name="T3" fmla="*/ 709684 h 1105469"/>
              <a:gd name="T4" fmla="*/ 181969 w 700584"/>
              <a:gd name="T5" fmla="*/ 395785 h 1105469"/>
              <a:gd name="T6" fmla="*/ 700584 w 700584"/>
              <a:gd name="T7" fmla="*/ 0 h 1105469"/>
              <a:gd name="T8" fmla="*/ 0 60000 65536"/>
              <a:gd name="T9" fmla="*/ 0 60000 65536"/>
              <a:gd name="T10" fmla="*/ 0 60000 65536"/>
              <a:gd name="T11" fmla="*/ 0 60000 65536"/>
              <a:gd name="T12" fmla="*/ 0 w 700584"/>
              <a:gd name="T13" fmla="*/ 0 h 1105469"/>
              <a:gd name="T14" fmla="*/ 700584 w 700584"/>
              <a:gd name="T15" fmla="*/ 1105469 h 1105469"/>
            </a:gdLst>
            <a:ahLst/>
            <a:cxnLst>
              <a:cxn ang="T8">
                <a:pos x="T0" y="T1"/>
              </a:cxn>
              <a:cxn ang="T9">
                <a:pos x="T2" y="T3"/>
              </a:cxn>
              <a:cxn ang="T10">
                <a:pos x="T4" y="T5"/>
              </a:cxn>
              <a:cxn ang="T11">
                <a:pos x="T6" y="T7"/>
              </a:cxn>
            </a:cxnLst>
            <a:rect l="T12" t="T13" r="T14" b="T15"/>
            <a:pathLst>
              <a:path w="700584" h="1105469">
                <a:moveTo>
                  <a:pt x="536811" y="1105469"/>
                </a:moveTo>
                <a:cubicBezTo>
                  <a:pt x="327545" y="966717"/>
                  <a:pt x="118280" y="827965"/>
                  <a:pt x="59140" y="709684"/>
                </a:cubicBezTo>
                <a:cubicBezTo>
                  <a:pt x="0" y="591403"/>
                  <a:pt x="75062" y="514066"/>
                  <a:pt x="181969" y="395785"/>
                </a:cubicBezTo>
                <a:cubicBezTo>
                  <a:pt x="288876" y="277504"/>
                  <a:pt x="494730" y="138752"/>
                  <a:pt x="700584" y="0"/>
                </a:cubicBezTo>
              </a:path>
            </a:pathLst>
          </a:custGeom>
          <a:noFill/>
          <a:ln w="28575" algn="ctr">
            <a:solidFill>
              <a:srgbClr val="33CCCC"/>
            </a:solidFill>
            <a:miter lim="800000"/>
            <a:headEnd/>
            <a:tailEnd type="arrow" w="med" len="med"/>
          </a:ln>
        </p:spPr>
        <p:txBody>
          <a:bodyPr anchor="ctr"/>
          <a:lstStyle/>
          <a:p>
            <a:pPr algn="ctr">
              <a:defRPr/>
            </a:pPr>
            <a:endParaRPr lang="en-US">
              <a:latin typeface="+mn-lt"/>
              <a:cs typeface="+mn-cs"/>
            </a:endParaRPr>
          </a:p>
        </p:txBody>
      </p:sp>
      <p:sp>
        <p:nvSpPr>
          <p:cNvPr id="154" name="Freeform 153"/>
          <p:cNvSpPr>
            <a:spLocks noChangeArrowheads="1"/>
          </p:cNvSpPr>
          <p:nvPr/>
        </p:nvSpPr>
        <p:spPr bwMode="auto">
          <a:xfrm>
            <a:off x="1666875" y="1885933"/>
            <a:ext cx="676275" cy="1104900"/>
          </a:xfrm>
          <a:custGeom>
            <a:avLst/>
            <a:gdLst>
              <a:gd name="T0" fmla="*/ 553317 w 675564"/>
              <a:gd name="T1" fmla="*/ 1104900 h 1105468"/>
              <a:gd name="T2" fmla="*/ 20494 w 675564"/>
              <a:gd name="T3" fmla="*/ 641114 h 1105468"/>
              <a:gd name="T4" fmla="*/ 676275 w 675564"/>
              <a:gd name="T5" fmla="*/ 0 h 1105468"/>
              <a:gd name="T6" fmla="*/ 0 60000 65536"/>
              <a:gd name="T7" fmla="*/ 0 60000 65536"/>
              <a:gd name="T8" fmla="*/ 0 60000 65536"/>
              <a:gd name="T9" fmla="*/ 0 w 675564"/>
              <a:gd name="T10" fmla="*/ 0 h 1105468"/>
              <a:gd name="T11" fmla="*/ 675564 w 675564"/>
              <a:gd name="T12" fmla="*/ 1105468 h 1105468"/>
            </a:gdLst>
            <a:ahLst/>
            <a:cxnLst>
              <a:cxn ang="T6">
                <a:pos x="T0" y="T1"/>
              </a:cxn>
              <a:cxn ang="T7">
                <a:pos x="T2" y="T3"/>
              </a:cxn>
              <a:cxn ang="T8">
                <a:pos x="T4" y="T5"/>
              </a:cxn>
            </a:cxnLst>
            <a:rect l="T9" t="T10" r="T11" b="T12"/>
            <a:pathLst>
              <a:path w="675564" h="1105468">
                <a:moveTo>
                  <a:pt x="552735" y="1105468"/>
                </a:moveTo>
                <a:cubicBezTo>
                  <a:pt x="276367" y="965578"/>
                  <a:pt x="0" y="825689"/>
                  <a:pt x="20472" y="641444"/>
                </a:cubicBezTo>
                <a:cubicBezTo>
                  <a:pt x="40944" y="457199"/>
                  <a:pt x="358254" y="228599"/>
                  <a:pt x="675564" y="0"/>
                </a:cubicBezTo>
              </a:path>
            </a:pathLst>
          </a:custGeom>
          <a:noFill/>
          <a:ln w="28575" algn="ctr">
            <a:solidFill>
              <a:srgbClr val="33CCCC"/>
            </a:solidFill>
            <a:miter lim="800000"/>
            <a:headEnd/>
            <a:tailEnd type="arrow" w="med" len="med"/>
          </a:ln>
        </p:spPr>
        <p:txBody>
          <a:bodyPr anchor="ctr"/>
          <a:lstStyle/>
          <a:p>
            <a:pPr algn="ctr">
              <a:defRPr/>
            </a:pPr>
            <a:endParaRPr lang="en-US">
              <a:latin typeface="+mn-lt"/>
              <a:cs typeface="+mn-cs"/>
            </a:endParaRPr>
          </a:p>
        </p:txBody>
      </p:sp>
      <p:sp>
        <p:nvSpPr>
          <p:cNvPr id="157" name="Freeform 156"/>
          <p:cNvSpPr>
            <a:spLocks noChangeArrowheads="1"/>
          </p:cNvSpPr>
          <p:nvPr/>
        </p:nvSpPr>
        <p:spPr bwMode="auto">
          <a:xfrm rot="1082245">
            <a:off x="2737638" y="411321"/>
            <a:ext cx="2102418" cy="2320579"/>
          </a:xfrm>
          <a:custGeom>
            <a:avLst/>
            <a:gdLst>
              <a:gd name="T0" fmla="*/ 2025290 w 2529385"/>
              <a:gd name="T1" fmla="*/ 4052888 h 4053385"/>
              <a:gd name="T2" fmla="*/ 373199 w 2529385"/>
              <a:gd name="T3" fmla="*/ 2742865 h 4053385"/>
              <a:gd name="T4" fmla="*/ 359546 w 2529385"/>
              <a:gd name="T5" fmla="*/ 2292544 h 4053385"/>
              <a:gd name="T6" fmla="*/ 2530475 w 2529385"/>
              <a:gd name="T7" fmla="*/ 0 h 4053385"/>
              <a:gd name="T8" fmla="*/ 0 60000 65536"/>
              <a:gd name="T9" fmla="*/ 0 60000 65536"/>
              <a:gd name="T10" fmla="*/ 0 60000 65536"/>
              <a:gd name="T11" fmla="*/ 0 60000 65536"/>
              <a:gd name="T12" fmla="*/ 0 w 2529385"/>
              <a:gd name="T13" fmla="*/ 0 h 4053385"/>
              <a:gd name="T14" fmla="*/ 2529385 w 2529385"/>
              <a:gd name="T15" fmla="*/ 4053385 h 4053385"/>
            </a:gdLst>
            <a:ahLst/>
            <a:cxnLst>
              <a:cxn ang="T8">
                <a:pos x="T0" y="T1"/>
              </a:cxn>
              <a:cxn ang="T9">
                <a:pos x="T2" y="T3"/>
              </a:cxn>
              <a:cxn ang="T10">
                <a:pos x="T4" y="T5"/>
              </a:cxn>
              <a:cxn ang="T11">
                <a:pos x="T6" y="T7"/>
              </a:cxn>
            </a:cxnLst>
            <a:rect l="T12" t="T13" r="T14" b="T15"/>
            <a:pathLst>
              <a:path w="2529385" h="4053385">
                <a:moveTo>
                  <a:pt x="2024417" y="4053385"/>
                </a:moveTo>
                <a:cubicBezTo>
                  <a:pt x="1337479" y="3545006"/>
                  <a:pt x="650542" y="3036627"/>
                  <a:pt x="373038" y="2743200"/>
                </a:cubicBezTo>
                <a:cubicBezTo>
                  <a:pt x="95534" y="2449773"/>
                  <a:pt x="0" y="2750024"/>
                  <a:pt x="359391" y="2292824"/>
                </a:cubicBezTo>
                <a:cubicBezTo>
                  <a:pt x="718782" y="1835624"/>
                  <a:pt x="1624083" y="917812"/>
                  <a:pt x="2529385" y="0"/>
                </a:cubicBezTo>
              </a:path>
            </a:pathLst>
          </a:custGeom>
          <a:noFill/>
          <a:ln w="28575" algn="ctr">
            <a:solidFill>
              <a:srgbClr val="33CCCC"/>
            </a:solidFill>
            <a:miter lim="800000"/>
            <a:headEnd/>
            <a:tailEnd type="arrow" w="med" len="med"/>
          </a:ln>
        </p:spPr>
        <p:txBody>
          <a:bodyPr anchor="ctr"/>
          <a:lstStyle/>
          <a:p>
            <a:pPr algn="ctr">
              <a:defRPr/>
            </a:pPr>
            <a:endParaRPr lang="en-US">
              <a:latin typeface="+mn-lt"/>
              <a:cs typeface="+mn-cs"/>
            </a:endParaRPr>
          </a:p>
        </p:txBody>
      </p:sp>
      <p:cxnSp>
        <p:nvCxnSpPr>
          <p:cNvPr id="129" name="Straight Arrow Connector 128"/>
          <p:cNvCxnSpPr>
            <a:cxnSpLocks noChangeShapeType="1"/>
          </p:cNvCxnSpPr>
          <p:nvPr/>
        </p:nvCxnSpPr>
        <p:spPr bwMode="auto">
          <a:xfrm rot="10800000" flipV="1">
            <a:off x="2643174" y="357166"/>
            <a:ext cx="2286000" cy="857258"/>
          </a:xfrm>
          <a:prstGeom prst="straightConnector1">
            <a:avLst/>
          </a:prstGeom>
          <a:noFill/>
          <a:ln w="28575" algn="ctr">
            <a:solidFill>
              <a:srgbClr val="33CCCC"/>
            </a:solidFill>
            <a:round/>
            <a:headEnd/>
            <a:tailEnd type="arrow" w="med" len="med"/>
          </a:ln>
        </p:spPr>
      </p:cxnSp>
      <p:cxnSp>
        <p:nvCxnSpPr>
          <p:cNvPr id="131" name="Straight Arrow Connector 130"/>
          <p:cNvCxnSpPr>
            <a:cxnSpLocks noChangeShapeType="1"/>
          </p:cNvCxnSpPr>
          <p:nvPr/>
        </p:nvCxnSpPr>
        <p:spPr bwMode="auto">
          <a:xfrm rot="10800000" flipV="1">
            <a:off x="1071538" y="1581132"/>
            <a:ext cx="1111276" cy="633441"/>
          </a:xfrm>
          <a:prstGeom prst="straightConnector1">
            <a:avLst/>
          </a:prstGeom>
          <a:noFill/>
          <a:ln w="28575" algn="ctr">
            <a:solidFill>
              <a:srgbClr val="33CCCC"/>
            </a:solidFill>
            <a:round/>
            <a:headEnd/>
            <a:tailEnd type="arrow" w="med" len="med"/>
          </a:ln>
        </p:spPr>
      </p:cxnSp>
      <p:cxnSp>
        <p:nvCxnSpPr>
          <p:cNvPr id="133" name="Straight Arrow Connector 132"/>
          <p:cNvCxnSpPr>
            <a:cxnSpLocks noChangeShapeType="1"/>
          </p:cNvCxnSpPr>
          <p:nvPr/>
        </p:nvCxnSpPr>
        <p:spPr bwMode="auto">
          <a:xfrm rot="10800000" flipV="1">
            <a:off x="428597" y="2441557"/>
            <a:ext cx="460491" cy="630270"/>
          </a:xfrm>
          <a:prstGeom prst="straightConnector1">
            <a:avLst/>
          </a:prstGeom>
          <a:noFill/>
          <a:ln w="28575" algn="ctr">
            <a:solidFill>
              <a:srgbClr val="33CCCC"/>
            </a:solidFill>
            <a:round/>
            <a:headEnd/>
            <a:tailEnd type="arrow" w="med" len="med"/>
          </a:ln>
        </p:spPr>
      </p:cxnSp>
      <p:cxnSp>
        <p:nvCxnSpPr>
          <p:cNvPr id="136" name="Straight Arrow Connector 135"/>
          <p:cNvCxnSpPr>
            <a:cxnSpLocks noChangeShapeType="1"/>
          </p:cNvCxnSpPr>
          <p:nvPr/>
        </p:nvCxnSpPr>
        <p:spPr bwMode="auto">
          <a:xfrm flipV="1">
            <a:off x="611188" y="2714640"/>
            <a:ext cx="531788" cy="519080"/>
          </a:xfrm>
          <a:prstGeom prst="straightConnector1">
            <a:avLst/>
          </a:prstGeom>
          <a:noFill/>
          <a:ln w="28575" algn="ctr">
            <a:solidFill>
              <a:srgbClr val="33CCCC"/>
            </a:solidFill>
            <a:round/>
            <a:headEnd/>
            <a:tailEnd type="arrow" w="med" len="med"/>
          </a:ln>
        </p:spPr>
      </p:cxnSp>
      <p:cxnSp>
        <p:nvCxnSpPr>
          <p:cNvPr id="138" name="Straight Arrow Connector 137"/>
          <p:cNvCxnSpPr>
            <a:cxnSpLocks noChangeShapeType="1"/>
          </p:cNvCxnSpPr>
          <p:nvPr/>
        </p:nvCxnSpPr>
        <p:spPr bwMode="auto">
          <a:xfrm rot="16200000" flipH="1">
            <a:off x="1285852" y="2571764"/>
            <a:ext cx="428628" cy="428628"/>
          </a:xfrm>
          <a:prstGeom prst="straightConnector1">
            <a:avLst/>
          </a:prstGeom>
          <a:noFill/>
          <a:ln w="28575" algn="ctr">
            <a:solidFill>
              <a:srgbClr val="33CCCC"/>
            </a:solidFill>
            <a:round/>
            <a:headEnd/>
            <a:tailEnd type="arrow" w="med" len="med"/>
          </a:ln>
        </p:spPr>
      </p:cxnSp>
      <p:cxnSp>
        <p:nvCxnSpPr>
          <p:cNvPr id="140" name="Straight Arrow Connector 139"/>
          <p:cNvCxnSpPr>
            <a:cxnSpLocks noChangeShapeType="1"/>
          </p:cNvCxnSpPr>
          <p:nvPr/>
        </p:nvCxnSpPr>
        <p:spPr bwMode="auto">
          <a:xfrm rot="16200000" flipH="1">
            <a:off x="2593786" y="1763896"/>
            <a:ext cx="714349" cy="615572"/>
          </a:xfrm>
          <a:prstGeom prst="straightConnector1">
            <a:avLst/>
          </a:prstGeom>
          <a:noFill/>
          <a:ln w="28575" algn="ctr">
            <a:solidFill>
              <a:srgbClr val="33CCCC"/>
            </a:solidFill>
            <a:round/>
            <a:headEnd/>
            <a:tailEnd type="arrow" w="med" len="med"/>
          </a:ln>
        </p:spPr>
      </p:cxnSp>
      <p:cxnSp>
        <p:nvCxnSpPr>
          <p:cNvPr id="142" name="Straight Arrow Connector 141"/>
          <p:cNvCxnSpPr>
            <a:cxnSpLocks noChangeShapeType="1"/>
          </p:cNvCxnSpPr>
          <p:nvPr/>
        </p:nvCxnSpPr>
        <p:spPr bwMode="auto">
          <a:xfrm rot="5400000">
            <a:off x="2678895" y="2536043"/>
            <a:ext cx="500063" cy="428628"/>
          </a:xfrm>
          <a:prstGeom prst="straightConnector1">
            <a:avLst/>
          </a:prstGeom>
          <a:noFill/>
          <a:ln w="28575" algn="ctr">
            <a:solidFill>
              <a:srgbClr val="33CCCC"/>
            </a:solidFill>
            <a:round/>
            <a:headEnd/>
            <a:tailEnd type="arrow" w="med" len="med"/>
          </a:ln>
        </p:spPr>
      </p:cxnSp>
      <p:cxnSp>
        <p:nvCxnSpPr>
          <p:cNvPr id="151" name="Straight Arrow Connector 150"/>
          <p:cNvCxnSpPr>
            <a:cxnSpLocks noChangeShapeType="1"/>
          </p:cNvCxnSpPr>
          <p:nvPr/>
        </p:nvCxnSpPr>
        <p:spPr bwMode="auto">
          <a:xfrm rot="5400000" flipH="1" flipV="1">
            <a:off x="2893209" y="2678919"/>
            <a:ext cx="500062" cy="428628"/>
          </a:xfrm>
          <a:prstGeom prst="straightConnector1">
            <a:avLst/>
          </a:prstGeom>
          <a:noFill/>
          <a:ln w="28575" algn="ctr">
            <a:solidFill>
              <a:srgbClr val="33CCCC"/>
            </a:solidFill>
            <a:round/>
            <a:headEnd/>
            <a:tailEnd type="arrow" w="med" len="med"/>
          </a:ln>
        </p:spPr>
      </p:cxnSp>
      <p:cxnSp>
        <p:nvCxnSpPr>
          <p:cNvPr id="153" name="Straight Arrow Connector 152"/>
          <p:cNvCxnSpPr>
            <a:cxnSpLocks noChangeShapeType="1"/>
          </p:cNvCxnSpPr>
          <p:nvPr/>
        </p:nvCxnSpPr>
        <p:spPr bwMode="auto">
          <a:xfrm rot="16200000" flipH="1">
            <a:off x="3607587" y="2607483"/>
            <a:ext cx="428628" cy="357190"/>
          </a:xfrm>
          <a:prstGeom prst="straightConnector1">
            <a:avLst/>
          </a:prstGeom>
          <a:noFill/>
          <a:ln w="28575" algn="ctr">
            <a:solidFill>
              <a:srgbClr val="33CCCC"/>
            </a:solidFill>
            <a:round/>
            <a:headEnd/>
            <a:tailEnd type="arrow" w="med" len="med"/>
          </a:ln>
        </p:spPr>
      </p:cxnSp>
      <p:cxnSp>
        <p:nvCxnSpPr>
          <p:cNvPr id="163" name="Straight Arrow Connector 162"/>
          <p:cNvCxnSpPr>
            <a:cxnSpLocks noChangeShapeType="1"/>
          </p:cNvCxnSpPr>
          <p:nvPr/>
        </p:nvCxnSpPr>
        <p:spPr bwMode="auto">
          <a:xfrm rot="10800000" flipV="1">
            <a:off x="5540375" y="1566838"/>
            <a:ext cx="785813" cy="571500"/>
          </a:xfrm>
          <a:prstGeom prst="straightConnector1">
            <a:avLst/>
          </a:prstGeom>
          <a:noFill/>
          <a:ln w="28575" algn="ctr">
            <a:solidFill>
              <a:srgbClr val="33CCCC"/>
            </a:solidFill>
            <a:round/>
            <a:headEnd/>
            <a:tailEnd type="arrow" w="med" len="med"/>
          </a:ln>
        </p:spPr>
      </p:cxnSp>
      <p:cxnSp>
        <p:nvCxnSpPr>
          <p:cNvPr id="165" name="Straight Arrow Connector 164"/>
          <p:cNvCxnSpPr>
            <a:cxnSpLocks noChangeShapeType="1"/>
          </p:cNvCxnSpPr>
          <p:nvPr/>
        </p:nvCxnSpPr>
        <p:spPr bwMode="auto">
          <a:xfrm rot="10800000" flipV="1">
            <a:off x="4540250" y="2430438"/>
            <a:ext cx="642938" cy="571500"/>
          </a:xfrm>
          <a:prstGeom prst="straightConnector1">
            <a:avLst/>
          </a:prstGeom>
          <a:noFill/>
          <a:ln w="28575" algn="ctr">
            <a:solidFill>
              <a:srgbClr val="33CCCC"/>
            </a:solidFill>
            <a:round/>
            <a:headEnd/>
            <a:tailEnd type="arrow" w="med" len="med"/>
          </a:ln>
        </p:spPr>
      </p:cxnSp>
      <p:cxnSp>
        <p:nvCxnSpPr>
          <p:cNvPr id="167" name="Straight Arrow Connector 166"/>
          <p:cNvCxnSpPr>
            <a:cxnSpLocks noChangeShapeType="1"/>
          </p:cNvCxnSpPr>
          <p:nvPr/>
        </p:nvCxnSpPr>
        <p:spPr bwMode="auto">
          <a:xfrm flipV="1">
            <a:off x="4754563" y="2641576"/>
            <a:ext cx="642937" cy="571500"/>
          </a:xfrm>
          <a:prstGeom prst="straightConnector1">
            <a:avLst/>
          </a:prstGeom>
          <a:noFill/>
          <a:ln w="28575" algn="ctr">
            <a:solidFill>
              <a:srgbClr val="33CCCC"/>
            </a:solidFill>
            <a:round/>
            <a:headEnd/>
            <a:tailEnd type="arrow" w="med" len="med"/>
          </a:ln>
        </p:spPr>
      </p:cxnSp>
      <p:cxnSp>
        <p:nvCxnSpPr>
          <p:cNvPr id="174" name="Straight Arrow Connector 173"/>
          <p:cNvCxnSpPr>
            <a:cxnSpLocks noChangeShapeType="1"/>
          </p:cNvCxnSpPr>
          <p:nvPr/>
        </p:nvCxnSpPr>
        <p:spPr bwMode="auto">
          <a:xfrm>
            <a:off x="6732588" y="1706538"/>
            <a:ext cx="785812" cy="571500"/>
          </a:xfrm>
          <a:prstGeom prst="straightConnector1">
            <a:avLst/>
          </a:prstGeom>
          <a:noFill/>
          <a:ln w="28575" algn="ctr">
            <a:solidFill>
              <a:srgbClr val="33CCCC"/>
            </a:solidFill>
            <a:round/>
            <a:headEnd/>
            <a:tailEnd type="arrow" w="med" len="med"/>
          </a:ln>
        </p:spPr>
      </p:cxnSp>
      <p:cxnSp>
        <p:nvCxnSpPr>
          <p:cNvPr id="180" name="Straight Arrow Connector 179"/>
          <p:cNvCxnSpPr>
            <a:cxnSpLocks noChangeShapeType="1"/>
          </p:cNvCxnSpPr>
          <p:nvPr/>
        </p:nvCxnSpPr>
        <p:spPr bwMode="auto">
          <a:xfrm rot="10800000" flipV="1">
            <a:off x="7040563" y="2498701"/>
            <a:ext cx="571500" cy="500062"/>
          </a:xfrm>
          <a:prstGeom prst="straightConnector1">
            <a:avLst/>
          </a:prstGeom>
          <a:noFill/>
          <a:ln w="28575" algn="ctr">
            <a:solidFill>
              <a:srgbClr val="33CCCC"/>
            </a:solidFill>
            <a:round/>
            <a:headEnd/>
            <a:tailEnd type="arrow" w="med" len="med"/>
          </a:ln>
        </p:spPr>
      </p:cxnSp>
      <p:cxnSp>
        <p:nvCxnSpPr>
          <p:cNvPr id="182" name="Straight Arrow Connector 181"/>
          <p:cNvCxnSpPr>
            <a:cxnSpLocks noChangeShapeType="1"/>
          </p:cNvCxnSpPr>
          <p:nvPr/>
        </p:nvCxnSpPr>
        <p:spPr bwMode="auto">
          <a:xfrm flipV="1">
            <a:off x="7183438" y="2646338"/>
            <a:ext cx="571500" cy="500063"/>
          </a:xfrm>
          <a:prstGeom prst="straightConnector1">
            <a:avLst/>
          </a:prstGeom>
          <a:noFill/>
          <a:ln w="28575" algn="ctr">
            <a:solidFill>
              <a:srgbClr val="33CCCC"/>
            </a:solidFill>
            <a:round/>
            <a:headEnd/>
            <a:tailEnd type="arrow" w="med" len="med"/>
          </a:ln>
        </p:spPr>
      </p:cxnSp>
      <p:cxnSp>
        <p:nvCxnSpPr>
          <p:cNvPr id="184" name="Straight Arrow Connector 183"/>
          <p:cNvCxnSpPr>
            <a:cxnSpLocks noChangeShapeType="1"/>
          </p:cNvCxnSpPr>
          <p:nvPr/>
        </p:nvCxnSpPr>
        <p:spPr bwMode="auto">
          <a:xfrm>
            <a:off x="7956550" y="2641576"/>
            <a:ext cx="642938" cy="500062"/>
          </a:xfrm>
          <a:prstGeom prst="straightConnector1">
            <a:avLst/>
          </a:prstGeom>
          <a:noFill/>
          <a:ln w="28575" algn="ctr">
            <a:solidFill>
              <a:srgbClr val="33CCCC"/>
            </a:solidFill>
            <a:round/>
            <a:headEnd/>
            <a:tailEnd type="arrow" w="med" len="med"/>
          </a:ln>
        </p:spPr>
      </p:cxnSp>
      <p:cxnSp>
        <p:nvCxnSpPr>
          <p:cNvPr id="190" name="Straight Arrow Connector 189"/>
          <p:cNvCxnSpPr>
            <a:cxnSpLocks noChangeShapeType="1"/>
          </p:cNvCxnSpPr>
          <p:nvPr/>
        </p:nvCxnSpPr>
        <p:spPr bwMode="auto">
          <a:xfrm rot="10800000">
            <a:off x="5468938" y="265088"/>
            <a:ext cx="3429000" cy="2714625"/>
          </a:xfrm>
          <a:prstGeom prst="straightConnector1">
            <a:avLst/>
          </a:prstGeom>
          <a:noFill/>
          <a:ln w="28575" algn="ctr">
            <a:solidFill>
              <a:srgbClr val="33CCCC"/>
            </a:solidFill>
            <a:round/>
            <a:headEnd/>
            <a:tailEnd type="arrow" w="med" len="med"/>
          </a:ln>
        </p:spPr>
      </p:cxnSp>
      <p:cxnSp>
        <p:nvCxnSpPr>
          <p:cNvPr id="159" name="Straight Arrow Connector 158"/>
          <p:cNvCxnSpPr>
            <a:cxnSpLocks noChangeShapeType="1"/>
          </p:cNvCxnSpPr>
          <p:nvPr/>
        </p:nvCxnSpPr>
        <p:spPr bwMode="auto">
          <a:xfrm>
            <a:off x="5435600" y="698476"/>
            <a:ext cx="928688" cy="642937"/>
          </a:xfrm>
          <a:prstGeom prst="straightConnector1">
            <a:avLst/>
          </a:prstGeom>
          <a:noFill/>
          <a:ln w="28575" algn="ctr">
            <a:solidFill>
              <a:srgbClr val="33CCCC"/>
            </a:solidFill>
            <a:round/>
            <a:headEnd/>
            <a:tailEnd type="arrow" w="med" len="med"/>
          </a:ln>
        </p:spPr>
      </p:cxnSp>
      <p:cxnSp>
        <p:nvCxnSpPr>
          <p:cNvPr id="169" name="Straight Arrow Connector 168"/>
          <p:cNvCxnSpPr>
            <a:cxnSpLocks noChangeShapeType="1"/>
          </p:cNvCxnSpPr>
          <p:nvPr/>
        </p:nvCxnSpPr>
        <p:spPr bwMode="auto">
          <a:xfrm>
            <a:off x="5656263" y="2789213"/>
            <a:ext cx="571500" cy="428625"/>
          </a:xfrm>
          <a:prstGeom prst="straightConnector1">
            <a:avLst/>
          </a:prstGeom>
          <a:noFill/>
          <a:ln w="28575" algn="ctr">
            <a:solidFill>
              <a:srgbClr val="33CCCC"/>
            </a:solidFill>
            <a:round/>
            <a:headEnd/>
            <a:tailEnd type="arrow" w="med" len="med"/>
          </a:ln>
        </p:spPr>
      </p:cxnSp>
      <p:sp>
        <p:nvSpPr>
          <p:cNvPr id="89" name="TextBox 88"/>
          <p:cNvSpPr txBox="1"/>
          <p:nvPr/>
        </p:nvSpPr>
        <p:spPr>
          <a:xfrm>
            <a:off x="0" y="4572008"/>
            <a:ext cx="9144000" cy="646331"/>
          </a:xfrm>
          <a:prstGeom prst="rect">
            <a:avLst/>
          </a:prstGeom>
          <a:noFill/>
        </p:spPr>
        <p:txBody>
          <a:bodyPr wrap="square" rtlCol="0">
            <a:spAutoFit/>
          </a:bodyPr>
          <a:lstStyle/>
          <a:p>
            <a:r>
              <a:rPr lang="en-US" b="1" dirty="0" smtClean="0"/>
              <a:t>The largest size of the stack until the function returns to the main program is 4. But the number of function calls is:</a:t>
            </a:r>
            <a:endParaRPr lang="en-US" b="1" dirty="0"/>
          </a:p>
        </p:txBody>
      </p:sp>
      <p:graphicFrame>
        <p:nvGraphicFramePr>
          <p:cNvPr id="102" name="Object 101"/>
          <p:cNvGraphicFramePr>
            <a:graphicFrameLocks noChangeAspect="1"/>
          </p:cNvGraphicFramePr>
          <p:nvPr/>
        </p:nvGraphicFramePr>
        <p:xfrm>
          <a:off x="739775" y="5214938"/>
          <a:ext cx="7251700" cy="500062"/>
        </p:xfrm>
        <a:graphic>
          <a:graphicData uri="http://schemas.openxmlformats.org/presentationml/2006/ole">
            <mc:AlternateContent xmlns:mc="http://schemas.openxmlformats.org/markup-compatibility/2006">
              <mc:Choice xmlns:v="urn:schemas-microsoft-com:vml" Requires="v">
                <p:oleObj spid="_x0000_s30809" name="Equation" r:id="rId3" imgW="3314520" imgH="228600" progId="Equation.DSMT4">
                  <p:embed/>
                </p:oleObj>
              </mc:Choice>
              <mc:Fallback>
                <p:oleObj name="Equation" r:id="rId3" imgW="3314520" imgH="228600"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5214938"/>
                        <a:ext cx="72517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 name="TextBox 102"/>
          <p:cNvSpPr txBox="1"/>
          <p:nvPr/>
        </p:nvSpPr>
        <p:spPr>
          <a:xfrm>
            <a:off x="-32" y="5854503"/>
            <a:ext cx="9144000" cy="646331"/>
          </a:xfrm>
          <a:prstGeom prst="rect">
            <a:avLst/>
          </a:prstGeom>
          <a:noFill/>
        </p:spPr>
        <p:txBody>
          <a:bodyPr wrap="square" rtlCol="0">
            <a:spAutoFit/>
          </a:bodyPr>
          <a:lstStyle/>
          <a:p>
            <a:r>
              <a:rPr lang="en-US" dirty="0" smtClean="0"/>
              <a:t>If count = 64 (for example), there will be no stack overflow problem. But the number of steps = the number of function calls (since every function has one </a:t>
            </a:r>
            <a:r>
              <a:rPr lang="en-US" dirty="0" err="1" smtClean="0"/>
              <a:t>printf</a:t>
            </a:r>
            <a:r>
              <a:rPr lang="en-US" dirty="0" smtClean="0"/>
              <a:t>) </a:t>
            </a:r>
            <a:r>
              <a:rPr lang="en-US" dirty="0" smtClean="0">
                <a:sym typeface="Symbol"/>
              </a:rPr>
              <a:t> 1.6 E19 !!!</a:t>
            </a:r>
            <a:endParaRPr lang="en-US" dirty="0"/>
          </a:p>
        </p:txBody>
      </p:sp>
      <p:sp>
        <p:nvSpPr>
          <p:cNvPr id="77" name="Slide Number Placeholder 28"/>
          <p:cNvSpPr>
            <a:spLocks noGrp="1"/>
          </p:cNvSpPr>
          <p:nvPr>
            <p:ph type="sldNum" sz="quarter" idx="12"/>
          </p:nvPr>
        </p:nvSpPr>
        <p:spPr/>
        <p:txBody>
          <a:bodyPr/>
          <a:lstStyle/>
          <a:p>
            <a:pPr>
              <a:defRPr/>
            </a:pPr>
            <a:fld id="{E3EAD3CE-0F6E-4D4F-81FA-75D6E2776705}" type="slidenum">
              <a:rPr lang="en-US" smtClean="0"/>
              <a:pPr>
                <a:defRPr/>
              </a:pPr>
              <a:t>7</a:t>
            </a:fld>
            <a:endParaRPr lang="en-US" dirty="0"/>
          </a:p>
        </p:txBody>
      </p:sp>
      <p:sp>
        <p:nvSpPr>
          <p:cNvPr id="78" name="Footer Placeholder 77"/>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 calcmode="lin" valueType="num">
                                      <p:cBhvr>
                                        <p:cTn id="14" dur="500" fill="hold"/>
                                        <p:tgtEl>
                                          <p:spTgt spid="131"/>
                                        </p:tgtEl>
                                        <p:attrNameLst>
                                          <p:attrName>ppt_w</p:attrName>
                                        </p:attrNameLst>
                                      </p:cBhvr>
                                      <p:tavLst>
                                        <p:tav tm="0">
                                          <p:val>
                                            <p:fltVal val="0"/>
                                          </p:val>
                                        </p:tav>
                                        <p:tav tm="100000">
                                          <p:val>
                                            <p:strVal val="#ppt_w"/>
                                          </p:val>
                                        </p:tav>
                                      </p:tavLst>
                                    </p:anim>
                                    <p:anim calcmode="lin" valueType="num">
                                      <p:cBhvr>
                                        <p:cTn id="15" dur="500" fill="hold"/>
                                        <p:tgtEl>
                                          <p:spTgt spid="131"/>
                                        </p:tgtEl>
                                        <p:attrNameLst>
                                          <p:attrName>ppt_h</p:attrName>
                                        </p:attrNameLst>
                                      </p:cBhvr>
                                      <p:tavLst>
                                        <p:tav tm="0">
                                          <p:val>
                                            <p:fltVal val="0"/>
                                          </p:val>
                                        </p:tav>
                                        <p:tav tm="100000">
                                          <p:val>
                                            <p:strVal val="#ppt_h"/>
                                          </p:val>
                                        </p:tav>
                                      </p:tavLst>
                                    </p:anim>
                                    <p:animEffect transition="in" filter="fade">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33"/>
                                        </p:tgtEl>
                                        <p:attrNameLst>
                                          <p:attrName>style.visibility</p:attrName>
                                        </p:attrNameLst>
                                      </p:cBhvr>
                                      <p:to>
                                        <p:strVal val="visible"/>
                                      </p:to>
                                    </p:set>
                                    <p:anim calcmode="lin" valueType="num">
                                      <p:cBhvr>
                                        <p:cTn id="21" dur="500" fill="hold"/>
                                        <p:tgtEl>
                                          <p:spTgt spid="133"/>
                                        </p:tgtEl>
                                        <p:attrNameLst>
                                          <p:attrName>ppt_w</p:attrName>
                                        </p:attrNameLst>
                                      </p:cBhvr>
                                      <p:tavLst>
                                        <p:tav tm="0">
                                          <p:val>
                                            <p:fltVal val="0"/>
                                          </p:val>
                                        </p:tav>
                                        <p:tav tm="100000">
                                          <p:val>
                                            <p:strVal val="#ppt_w"/>
                                          </p:val>
                                        </p:tav>
                                      </p:tavLst>
                                    </p:anim>
                                    <p:anim calcmode="lin" valueType="num">
                                      <p:cBhvr>
                                        <p:cTn id="22" dur="500" fill="hold"/>
                                        <p:tgtEl>
                                          <p:spTgt spid="133"/>
                                        </p:tgtEl>
                                        <p:attrNameLst>
                                          <p:attrName>ppt_h</p:attrName>
                                        </p:attrNameLst>
                                      </p:cBhvr>
                                      <p:tavLst>
                                        <p:tav tm="0">
                                          <p:val>
                                            <p:fltVal val="0"/>
                                          </p:val>
                                        </p:tav>
                                        <p:tav tm="100000">
                                          <p:val>
                                            <p:strVal val="#ppt_h"/>
                                          </p:val>
                                        </p:tav>
                                      </p:tavLst>
                                    </p:anim>
                                    <p:animEffect transition="in" filter="fade">
                                      <p:cBhvr>
                                        <p:cTn id="23" dur="500"/>
                                        <p:tgtEl>
                                          <p:spTgt spid="13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136"/>
                                        </p:tgtEl>
                                        <p:attrNameLst>
                                          <p:attrName>style.visibility</p:attrName>
                                        </p:attrNameLst>
                                      </p:cBhvr>
                                      <p:to>
                                        <p:strVal val="visible"/>
                                      </p:to>
                                    </p:set>
                                    <p:anim calcmode="lin" valueType="num">
                                      <p:cBhvr>
                                        <p:cTn id="28" dur="500" fill="hold"/>
                                        <p:tgtEl>
                                          <p:spTgt spid="136"/>
                                        </p:tgtEl>
                                        <p:attrNameLst>
                                          <p:attrName>ppt_w</p:attrName>
                                        </p:attrNameLst>
                                      </p:cBhvr>
                                      <p:tavLst>
                                        <p:tav tm="0">
                                          <p:val>
                                            <p:fltVal val="0"/>
                                          </p:val>
                                        </p:tav>
                                        <p:tav tm="100000">
                                          <p:val>
                                            <p:strVal val="#ppt_w"/>
                                          </p:val>
                                        </p:tav>
                                      </p:tavLst>
                                    </p:anim>
                                    <p:anim calcmode="lin" valueType="num">
                                      <p:cBhvr>
                                        <p:cTn id="29" dur="500" fill="hold"/>
                                        <p:tgtEl>
                                          <p:spTgt spid="136"/>
                                        </p:tgtEl>
                                        <p:attrNameLst>
                                          <p:attrName>ppt_h</p:attrName>
                                        </p:attrNameLst>
                                      </p:cBhvr>
                                      <p:tavLst>
                                        <p:tav tm="0">
                                          <p:val>
                                            <p:fltVal val="0"/>
                                          </p:val>
                                        </p:tav>
                                        <p:tav tm="100000">
                                          <p:val>
                                            <p:strVal val="#ppt_h"/>
                                          </p:val>
                                        </p:tav>
                                      </p:tavLst>
                                    </p:anim>
                                    <p:animEffect transition="in" filter="fade">
                                      <p:cBhvr>
                                        <p:cTn id="30" dur="500"/>
                                        <p:tgtEl>
                                          <p:spTgt spid="13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Effect transition="in" filter="fade">
                                      <p:cBhvr>
                                        <p:cTn id="37" dur="500"/>
                                        <p:tgtEl>
                                          <p:spTgt spid="13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54"/>
                                        </p:tgtEl>
                                        <p:attrNameLst>
                                          <p:attrName>style.visibility</p:attrName>
                                        </p:attrNameLst>
                                      </p:cBhvr>
                                      <p:to>
                                        <p:strVal val="visible"/>
                                      </p:to>
                                    </p:set>
                                    <p:anim calcmode="lin" valueType="num">
                                      <p:cBhvr>
                                        <p:cTn id="42" dur="500" fill="hold"/>
                                        <p:tgtEl>
                                          <p:spTgt spid="154"/>
                                        </p:tgtEl>
                                        <p:attrNameLst>
                                          <p:attrName>ppt_w</p:attrName>
                                        </p:attrNameLst>
                                      </p:cBhvr>
                                      <p:tavLst>
                                        <p:tav tm="0">
                                          <p:val>
                                            <p:fltVal val="0"/>
                                          </p:val>
                                        </p:tav>
                                        <p:tav tm="100000">
                                          <p:val>
                                            <p:strVal val="#ppt_w"/>
                                          </p:val>
                                        </p:tav>
                                      </p:tavLst>
                                    </p:anim>
                                    <p:anim calcmode="lin" valueType="num">
                                      <p:cBhvr>
                                        <p:cTn id="43" dur="500" fill="hold"/>
                                        <p:tgtEl>
                                          <p:spTgt spid="154"/>
                                        </p:tgtEl>
                                        <p:attrNameLst>
                                          <p:attrName>ppt_h</p:attrName>
                                        </p:attrNameLst>
                                      </p:cBhvr>
                                      <p:tavLst>
                                        <p:tav tm="0">
                                          <p:val>
                                            <p:fltVal val="0"/>
                                          </p:val>
                                        </p:tav>
                                        <p:tav tm="100000">
                                          <p:val>
                                            <p:strVal val="#ppt_h"/>
                                          </p:val>
                                        </p:tav>
                                      </p:tavLst>
                                    </p:anim>
                                    <p:animEffect transition="in" filter="fade">
                                      <p:cBhvr>
                                        <p:cTn id="44" dur="500"/>
                                        <p:tgtEl>
                                          <p:spTgt spid="15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140"/>
                                        </p:tgtEl>
                                        <p:attrNameLst>
                                          <p:attrName>style.visibility</p:attrName>
                                        </p:attrNameLst>
                                      </p:cBhvr>
                                      <p:to>
                                        <p:strVal val="visible"/>
                                      </p:to>
                                    </p:set>
                                    <p:anim calcmode="lin" valueType="num">
                                      <p:cBhvr>
                                        <p:cTn id="49" dur="500" fill="hold"/>
                                        <p:tgtEl>
                                          <p:spTgt spid="140"/>
                                        </p:tgtEl>
                                        <p:attrNameLst>
                                          <p:attrName>ppt_w</p:attrName>
                                        </p:attrNameLst>
                                      </p:cBhvr>
                                      <p:tavLst>
                                        <p:tav tm="0">
                                          <p:val>
                                            <p:fltVal val="0"/>
                                          </p:val>
                                        </p:tav>
                                        <p:tav tm="100000">
                                          <p:val>
                                            <p:strVal val="#ppt_w"/>
                                          </p:val>
                                        </p:tav>
                                      </p:tavLst>
                                    </p:anim>
                                    <p:anim calcmode="lin" valueType="num">
                                      <p:cBhvr>
                                        <p:cTn id="50" dur="500" fill="hold"/>
                                        <p:tgtEl>
                                          <p:spTgt spid="140"/>
                                        </p:tgtEl>
                                        <p:attrNameLst>
                                          <p:attrName>ppt_h</p:attrName>
                                        </p:attrNameLst>
                                      </p:cBhvr>
                                      <p:tavLst>
                                        <p:tav tm="0">
                                          <p:val>
                                            <p:fltVal val="0"/>
                                          </p:val>
                                        </p:tav>
                                        <p:tav tm="100000">
                                          <p:val>
                                            <p:strVal val="#ppt_h"/>
                                          </p:val>
                                        </p:tav>
                                      </p:tavLst>
                                    </p:anim>
                                    <p:animEffect transition="in" filter="fade">
                                      <p:cBhvr>
                                        <p:cTn id="51" dur="500"/>
                                        <p:tgtEl>
                                          <p:spTgt spid="14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142"/>
                                        </p:tgtEl>
                                        <p:attrNameLst>
                                          <p:attrName>style.visibility</p:attrName>
                                        </p:attrNameLst>
                                      </p:cBhvr>
                                      <p:to>
                                        <p:strVal val="visible"/>
                                      </p:to>
                                    </p:set>
                                    <p:anim calcmode="lin" valueType="num">
                                      <p:cBhvr>
                                        <p:cTn id="56" dur="500" fill="hold"/>
                                        <p:tgtEl>
                                          <p:spTgt spid="142"/>
                                        </p:tgtEl>
                                        <p:attrNameLst>
                                          <p:attrName>ppt_w</p:attrName>
                                        </p:attrNameLst>
                                      </p:cBhvr>
                                      <p:tavLst>
                                        <p:tav tm="0">
                                          <p:val>
                                            <p:fltVal val="0"/>
                                          </p:val>
                                        </p:tav>
                                        <p:tav tm="100000">
                                          <p:val>
                                            <p:strVal val="#ppt_w"/>
                                          </p:val>
                                        </p:tav>
                                      </p:tavLst>
                                    </p:anim>
                                    <p:anim calcmode="lin" valueType="num">
                                      <p:cBhvr>
                                        <p:cTn id="57" dur="500" fill="hold"/>
                                        <p:tgtEl>
                                          <p:spTgt spid="142"/>
                                        </p:tgtEl>
                                        <p:attrNameLst>
                                          <p:attrName>ppt_h</p:attrName>
                                        </p:attrNameLst>
                                      </p:cBhvr>
                                      <p:tavLst>
                                        <p:tav tm="0">
                                          <p:val>
                                            <p:fltVal val="0"/>
                                          </p:val>
                                        </p:tav>
                                        <p:tav tm="100000">
                                          <p:val>
                                            <p:strVal val="#ppt_h"/>
                                          </p:val>
                                        </p:tav>
                                      </p:tavLst>
                                    </p:anim>
                                    <p:animEffect transition="in" filter="fade">
                                      <p:cBhvr>
                                        <p:cTn id="58" dur="500"/>
                                        <p:tgtEl>
                                          <p:spTgt spid="14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nodeType="clickEffect">
                                  <p:stCondLst>
                                    <p:cond delay="0"/>
                                  </p:stCondLst>
                                  <p:childTnLst>
                                    <p:set>
                                      <p:cBhvr>
                                        <p:cTn id="62" dur="1" fill="hold">
                                          <p:stCondLst>
                                            <p:cond delay="0"/>
                                          </p:stCondLst>
                                        </p:cTn>
                                        <p:tgtEl>
                                          <p:spTgt spid="151"/>
                                        </p:tgtEl>
                                        <p:attrNameLst>
                                          <p:attrName>style.visibility</p:attrName>
                                        </p:attrNameLst>
                                      </p:cBhvr>
                                      <p:to>
                                        <p:strVal val="visible"/>
                                      </p:to>
                                    </p:set>
                                    <p:anim calcmode="lin" valueType="num">
                                      <p:cBhvr>
                                        <p:cTn id="63" dur="500" fill="hold"/>
                                        <p:tgtEl>
                                          <p:spTgt spid="151"/>
                                        </p:tgtEl>
                                        <p:attrNameLst>
                                          <p:attrName>ppt_w</p:attrName>
                                        </p:attrNameLst>
                                      </p:cBhvr>
                                      <p:tavLst>
                                        <p:tav tm="0">
                                          <p:val>
                                            <p:fltVal val="0"/>
                                          </p:val>
                                        </p:tav>
                                        <p:tav tm="100000">
                                          <p:val>
                                            <p:strVal val="#ppt_w"/>
                                          </p:val>
                                        </p:tav>
                                      </p:tavLst>
                                    </p:anim>
                                    <p:anim calcmode="lin" valueType="num">
                                      <p:cBhvr>
                                        <p:cTn id="64" dur="500" fill="hold"/>
                                        <p:tgtEl>
                                          <p:spTgt spid="151"/>
                                        </p:tgtEl>
                                        <p:attrNameLst>
                                          <p:attrName>ppt_h</p:attrName>
                                        </p:attrNameLst>
                                      </p:cBhvr>
                                      <p:tavLst>
                                        <p:tav tm="0">
                                          <p:val>
                                            <p:fltVal val="0"/>
                                          </p:val>
                                        </p:tav>
                                        <p:tav tm="100000">
                                          <p:val>
                                            <p:strVal val="#ppt_h"/>
                                          </p:val>
                                        </p:tav>
                                      </p:tavLst>
                                    </p:anim>
                                    <p:animEffect transition="in" filter="fade">
                                      <p:cBhvr>
                                        <p:cTn id="65" dur="500"/>
                                        <p:tgtEl>
                                          <p:spTgt spid="15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nodeType="clickEffect">
                                  <p:stCondLst>
                                    <p:cond delay="0"/>
                                  </p:stCondLst>
                                  <p:childTnLst>
                                    <p:set>
                                      <p:cBhvr>
                                        <p:cTn id="69" dur="1" fill="hold">
                                          <p:stCondLst>
                                            <p:cond delay="0"/>
                                          </p:stCondLst>
                                        </p:cTn>
                                        <p:tgtEl>
                                          <p:spTgt spid="153"/>
                                        </p:tgtEl>
                                        <p:attrNameLst>
                                          <p:attrName>style.visibility</p:attrName>
                                        </p:attrNameLst>
                                      </p:cBhvr>
                                      <p:to>
                                        <p:strVal val="visible"/>
                                      </p:to>
                                    </p:set>
                                    <p:anim calcmode="lin" valueType="num">
                                      <p:cBhvr>
                                        <p:cTn id="70" dur="500" fill="hold"/>
                                        <p:tgtEl>
                                          <p:spTgt spid="153"/>
                                        </p:tgtEl>
                                        <p:attrNameLst>
                                          <p:attrName>ppt_w</p:attrName>
                                        </p:attrNameLst>
                                      </p:cBhvr>
                                      <p:tavLst>
                                        <p:tav tm="0">
                                          <p:val>
                                            <p:fltVal val="0"/>
                                          </p:val>
                                        </p:tav>
                                        <p:tav tm="100000">
                                          <p:val>
                                            <p:strVal val="#ppt_w"/>
                                          </p:val>
                                        </p:tav>
                                      </p:tavLst>
                                    </p:anim>
                                    <p:anim calcmode="lin" valueType="num">
                                      <p:cBhvr>
                                        <p:cTn id="71" dur="500" fill="hold"/>
                                        <p:tgtEl>
                                          <p:spTgt spid="153"/>
                                        </p:tgtEl>
                                        <p:attrNameLst>
                                          <p:attrName>ppt_h</p:attrName>
                                        </p:attrNameLst>
                                      </p:cBhvr>
                                      <p:tavLst>
                                        <p:tav tm="0">
                                          <p:val>
                                            <p:fltVal val="0"/>
                                          </p:val>
                                        </p:tav>
                                        <p:tav tm="100000">
                                          <p:val>
                                            <p:strVal val="#ppt_h"/>
                                          </p:val>
                                        </p:tav>
                                      </p:tavLst>
                                    </p:anim>
                                    <p:animEffect transition="in" filter="fade">
                                      <p:cBhvr>
                                        <p:cTn id="72" dur="500"/>
                                        <p:tgtEl>
                                          <p:spTgt spid="15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157"/>
                                        </p:tgtEl>
                                        <p:attrNameLst>
                                          <p:attrName>style.visibility</p:attrName>
                                        </p:attrNameLst>
                                      </p:cBhvr>
                                      <p:to>
                                        <p:strVal val="visible"/>
                                      </p:to>
                                    </p:set>
                                    <p:anim calcmode="lin" valueType="num">
                                      <p:cBhvr>
                                        <p:cTn id="77" dur="500" fill="hold"/>
                                        <p:tgtEl>
                                          <p:spTgt spid="157"/>
                                        </p:tgtEl>
                                        <p:attrNameLst>
                                          <p:attrName>ppt_w</p:attrName>
                                        </p:attrNameLst>
                                      </p:cBhvr>
                                      <p:tavLst>
                                        <p:tav tm="0">
                                          <p:val>
                                            <p:fltVal val="0"/>
                                          </p:val>
                                        </p:tav>
                                        <p:tav tm="100000">
                                          <p:val>
                                            <p:strVal val="#ppt_w"/>
                                          </p:val>
                                        </p:tav>
                                      </p:tavLst>
                                    </p:anim>
                                    <p:anim calcmode="lin" valueType="num">
                                      <p:cBhvr>
                                        <p:cTn id="78" dur="500" fill="hold"/>
                                        <p:tgtEl>
                                          <p:spTgt spid="157"/>
                                        </p:tgtEl>
                                        <p:attrNameLst>
                                          <p:attrName>ppt_h</p:attrName>
                                        </p:attrNameLst>
                                      </p:cBhvr>
                                      <p:tavLst>
                                        <p:tav tm="0">
                                          <p:val>
                                            <p:fltVal val="0"/>
                                          </p:val>
                                        </p:tav>
                                        <p:tav tm="100000">
                                          <p:val>
                                            <p:strVal val="#ppt_h"/>
                                          </p:val>
                                        </p:tav>
                                      </p:tavLst>
                                    </p:anim>
                                    <p:animEffect transition="in" filter="fade">
                                      <p:cBhvr>
                                        <p:cTn id="79" dur="500"/>
                                        <p:tgtEl>
                                          <p:spTgt spid="15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nodeType="clickEffect">
                                  <p:stCondLst>
                                    <p:cond delay="0"/>
                                  </p:stCondLst>
                                  <p:childTnLst>
                                    <p:set>
                                      <p:cBhvr>
                                        <p:cTn id="83" dur="1" fill="hold">
                                          <p:stCondLst>
                                            <p:cond delay="0"/>
                                          </p:stCondLst>
                                        </p:cTn>
                                        <p:tgtEl>
                                          <p:spTgt spid="159"/>
                                        </p:tgtEl>
                                        <p:attrNameLst>
                                          <p:attrName>style.visibility</p:attrName>
                                        </p:attrNameLst>
                                      </p:cBhvr>
                                      <p:to>
                                        <p:strVal val="visible"/>
                                      </p:to>
                                    </p:set>
                                    <p:anim calcmode="lin" valueType="num">
                                      <p:cBhvr>
                                        <p:cTn id="84" dur="500" fill="hold"/>
                                        <p:tgtEl>
                                          <p:spTgt spid="159"/>
                                        </p:tgtEl>
                                        <p:attrNameLst>
                                          <p:attrName>ppt_w</p:attrName>
                                        </p:attrNameLst>
                                      </p:cBhvr>
                                      <p:tavLst>
                                        <p:tav tm="0">
                                          <p:val>
                                            <p:fltVal val="0"/>
                                          </p:val>
                                        </p:tav>
                                        <p:tav tm="100000">
                                          <p:val>
                                            <p:strVal val="#ppt_w"/>
                                          </p:val>
                                        </p:tav>
                                      </p:tavLst>
                                    </p:anim>
                                    <p:anim calcmode="lin" valueType="num">
                                      <p:cBhvr>
                                        <p:cTn id="85" dur="500" fill="hold"/>
                                        <p:tgtEl>
                                          <p:spTgt spid="159"/>
                                        </p:tgtEl>
                                        <p:attrNameLst>
                                          <p:attrName>ppt_h</p:attrName>
                                        </p:attrNameLst>
                                      </p:cBhvr>
                                      <p:tavLst>
                                        <p:tav tm="0">
                                          <p:val>
                                            <p:fltVal val="0"/>
                                          </p:val>
                                        </p:tav>
                                        <p:tav tm="100000">
                                          <p:val>
                                            <p:strVal val="#ppt_h"/>
                                          </p:val>
                                        </p:tav>
                                      </p:tavLst>
                                    </p:anim>
                                    <p:animEffect transition="in" filter="fade">
                                      <p:cBhvr>
                                        <p:cTn id="86" dur="500"/>
                                        <p:tgtEl>
                                          <p:spTgt spid="159"/>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nodeType="clickEffect">
                                  <p:stCondLst>
                                    <p:cond delay="0"/>
                                  </p:stCondLst>
                                  <p:childTnLst>
                                    <p:set>
                                      <p:cBhvr>
                                        <p:cTn id="90" dur="1" fill="hold">
                                          <p:stCondLst>
                                            <p:cond delay="0"/>
                                          </p:stCondLst>
                                        </p:cTn>
                                        <p:tgtEl>
                                          <p:spTgt spid="163"/>
                                        </p:tgtEl>
                                        <p:attrNameLst>
                                          <p:attrName>style.visibility</p:attrName>
                                        </p:attrNameLst>
                                      </p:cBhvr>
                                      <p:to>
                                        <p:strVal val="visible"/>
                                      </p:to>
                                    </p:set>
                                    <p:anim calcmode="lin" valueType="num">
                                      <p:cBhvr>
                                        <p:cTn id="91" dur="500" fill="hold"/>
                                        <p:tgtEl>
                                          <p:spTgt spid="163"/>
                                        </p:tgtEl>
                                        <p:attrNameLst>
                                          <p:attrName>ppt_w</p:attrName>
                                        </p:attrNameLst>
                                      </p:cBhvr>
                                      <p:tavLst>
                                        <p:tav tm="0">
                                          <p:val>
                                            <p:fltVal val="0"/>
                                          </p:val>
                                        </p:tav>
                                        <p:tav tm="100000">
                                          <p:val>
                                            <p:strVal val="#ppt_w"/>
                                          </p:val>
                                        </p:tav>
                                      </p:tavLst>
                                    </p:anim>
                                    <p:anim calcmode="lin" valueType="num">
                                      <p:cBhvr>
                                        <p:cTn id="92" dur="500" fill="hold"/>
                                        <p:tgtEl>
                                          <p:spTgt spid="163"/>
                                        </p:tgtEl>
                                        <p:attrNameLst>
                                          <p:attrName>ppt_h</p:attrName>
                                        </p:attrNameLst>
                                      </p:cBhvr>
                                      <p:tavLst>
                                        <p:tav tm="0">
                                          <p:val>
                                            <p:fltVal val="0"/>
                                          </p:val>
                                        </p:tav>
                                        <p:tav tm="100000">
                                          <p:val>
                                            <p:strVal val="#ppt_h"/>
                                          </p:val>
                                        </p:tav>
                                      </p:tavLst>
                                    </p:anim>
                                    <p:animEffect transition="in" filter="fade">
                                      <p:cBhvr>
                                        <p:cTn id="93" dur="500"/>
                                        <p:tgtEl>
                                          <p:spTgt spid="16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nodeType="clickEffect">
                                  <p:stCondLst>
                                    <p:cond delay="0"/>
                                  </p:stCondLst>
                                  <p:childTnLst>
                                    <p:set>
                                      <p:cBhvr>
                                        <p:cTn id="97" dur="1" fill="hold">
                                          <p:stCondLst>
                                            <p:cond delay="0"/>
                                          </p:stCondLst>
                                        </p:cTn>
                                        <p:tgtEl>
                                          <p:spTgt spid="165"/>
                                        </p:tgtEl>
                                        <p:attrNameLst>
                                          <p:attrName>style.visibility</p:attrName>
                                        </p:attrNameLst>
                                      </p:cBhvr>
                                      <p:to>
                                        <p:strVal val="visible"/>
                                      </p:to>
                                    </p:set>
                                    <p:anim calcmode="lin" valueType="num">
                                      <p:cBhvr>
                                        <p:cTn id="98" dur="500" fill="hold"/>
                                        <p:tgtEl>
                                          <p:spTgt spid="165"/>
                                        </p:tgtEl>
                                        <p:attrNameLst>
                                          <p:attrName>ppt_w</p:attrName>
                                        </p:attrNameLst>
                                      </p:cBhvr>
                                      <p:tavLst>
                                        <p:tav tm="0">
                                          <p:val>
                                            <p:fltVal val="0"/>
                                          </p:val>
                                        </p:tav>
                                        <p:tav tm="100000">
                                          <p:val>
                                            <p:strVal val="#ppt_w"/>
                                          </p:val>
                                        </p:tav>
                                      </p:tavLst>
                                    </p:anim>
                                    <p:anim calcmode="lin" valueType="num">
                                      <p:cBhvr>
                                        <p:cTn id="99" dur="500" fill="hold"/>
                                        <p:tgtEl>
                                          <p:spTgt spid="165"/>
                                        </p:tgtEl>
                                        <p:attrNameLst>
                                          <p:attrName>ppt_h</p:attrName>
                                        </p:attrNameLst>
                                      </p:cBhvr>
                                      <p:tavLst>
                                        <p:tav tm="0">
                                          <p:val>
                                            <p:fltVal val="0"/>
                                          </p:val>
                                        </p:tav>
                                        <p:tav tm="100000">
                                          <p:val>
                                            <p:strVal val="#ppt_h"/>
                                          </p:val>
                                        </p:tav>
                                      </p:tavLst>
                                    </p:anim>
                                    <p:animEffect transition="in" filter="fade">
                                      <p:cBhvr>
                                        <p:cTn id="100" dur="500"/>
                                        <p:tgtEl>
                                          <p:spTgt spid="165"/>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nodeType="clickEffect">
                                  <p:stCondLst>
                                    <p:cond delay="0"/>
                                  </p:stCondLst>
                                  <p:childTnLst>
                                    <p:set>
                                      <p:cBhvr>
                                        <p:cTn id="104" dur="1" fill="hold">
                                          <p:stCondLst>
                                            <p:cond delay="0"/>
                                          </p:stCondLst>
                                        </p:cTn>
                                        <p:tgtEl>
                                          <p:spTgt spid="167"/>
                                        </p:tgtEl>
                                        <p:attrNameLst>
                                          <p:attrName>style.visibility</p:attrName>
                                        </p:attrNameLst>
                                      </p:cBhvr>
                                      <p:to>
                                        <p:strVal val="visible"/>
                                      </p:to>
                                    </p:set>
                                    <p:anim calcmode="lin" valueType="num">
                                      <p:cBhvr>
                                        <p:cTn id="105" dur="500" fill="hold"/>
                                        <p:tgtEl>
                                          <p:spTgt spid="167"/>
                                        </p:tgtEl>
                                        <p:attrNameLst>
                                          <p:attrName>ppt_w</p:attrName>
                                        </p:attrNameLst>
                                      </p:cBhvr>
                                      <p:tavLst>
                                        <p:tav tm="0">
                                          <p:val>
                                            <p:fltVal val="0"/>
                                          </p:val>
                                        </p:tav>
                                        <p:tav tm="100000">
                                          <p:val>
                                            <p:strVal val="#ppt_w"/>
                                          </p:val>
                                        </p:tav>
                                      </p:tavLst>
                                    </p:anim>
                                    <p:anim calcmode="lin" valueType="num">
                                      <p:cBhvr>
                                        <p:cTn id="106" dur="500" fill="hold"/>
                                        <p:tgtEl>
                                          <p:spTgt spid="167"/>
                                        </p:tgtEl>
                                        <p:attrNameLst>
                                          <p:attrName>ppt_h</p:attrName>
                                        </p:attrNameLst>
                                      </p:cBhvr>
                                      <p:tavLst>
                                        <p:tav tm="0">
                                          <p:val>
                                            <p:fltVal val="0"/>
                                          </p:val>
                                        </p:tav>
                                        <p:tav tm="100000">
                                          <p:val>
                                            <p:strVal val="#ppt_h"/>
                                          </p:val>
                                        </p:tav>
                                      </p:tavLst>
                                    </p:anim>
                                    <p:animEffect transition="in" filter="fade">
                                      <p:cBhvr>
                                        <p:cTn id="107" dur="500"/>
                                        <p:tgtEl>
                                          <p:spTgt spid="16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nodeType="clickEffect">
                                  <p:stCondLst>
                                    <p:cond delay="0"/>
                                  </p:stCondLst>
                                  <p:childTnLst>
                                    <p:set>
                                      <p:cBhvr>
                                        <p:cTn id="111" dur="1" fill="hold">
                                          <p:stCondLst>
                                            <p:cond delay="0"/>
                                          </p:stCondLst>
                                        </p:cTn>
                                        <p:tgtEl>
                                          <p:spTgt spid="169"/>
                                        </p:tgtEl>
                                        <p:attrNameLst>
                                          <p:attrName>style.visibility</p:attrName>
                                        </p:attrNameLst>
                                      </p:cBhvr>
                                      <p:to>
                                        <p:strVal val="visible"/>
                                      </p:to>
                                    </p:set>
                                    <p:anim calcmode="lin" valueType="num">
                                      <p:cBhvr>
                                        <p:cTn id="112" dur="500" fill="hold"/>
                                        <p:tgtEl>
                                          <p:spTgt spid="169"/>
                                        </p:tgtEl>
                                        <p:attrNameLst>
                                          <p:attrName>ppt_w</p:attrName>
                                        </p:attrNameLst>
                                      </p:cBhvr>
                                      <p:tavLst>
                                        <p:tav tm="0">
                                          <p:val>
                                            <p:fltVal val="0"/>
                                          </p:val>
                                        </p:tav>
                                        <p:tav tm="100000">
                                          <p:val>
                                            <p:strVal val="#ppt_w"/>
                                          </p:val>
                                        </p:tav>
                                      </p:tavLst>
                                    </p:anim>
                                    <p:anim calcmode="lin" valueType="num">
                                      <p:cBhvr>
                                        <p:cTn id="113" dur="500" fill="hold"/>
                                        <p:tgtEl>
                                          <p:spTgt spid="169"/>
                                        </p:tgtEl>
                                        <p:attrNameLst>
                                          <p:attrName>ppt_h</p:attrName>
                                        </p:attrNameLst>
                                      </p:cBhvr>
                                      <p:tavLst>
                                        <p:tav tm="0">
                                          <p:val>
                                            <p:fltVal val="0"/>
                                          </p:val>
                                        </p:tav>
                                        <p:tav tm="100000">
                                          <p:val>
                                            <p:strVal val="#ppt_h"/>
                                          </p:val>
                                        </p:tav>
                                      </p:tavLst>
                                    </p:anim>
                                    <p:animEffect transition="in" filter="fade">
                                      <p:cBhvr>
                                        <p:cTn id="114" dur="500"/>
                                        <p:tgtEl>
                                          <p:spTgt spid="169"/>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0" fill="hold" grpId="0" nodeType="clickEffect">
                                  <p:stCondLst>
                                    <p:cond delay="0"/>
                                  </p:stCondLst>
                                  <p:childTnLst>
                                    <p:set>
                                      <p:cBhvr>
                                        <p:cTn id="118" dur="1" fill="hold">
                                          <p:stCondLst>
                                            <p:cond delay="0"/>
                                          </p:stCondLst>
                                        </p:cTn>
                                        <p:tgtEl>
                                          <p:spTgt spid="93"/>
                                        </p:tgtEl>
                                        <p:attrNameLst>
                                          <p:attrName>style.visibility</p:attrName>
                                        </p:attrNameLst>
                                      </p:cBhvr>
                                      <p:to>
                                        <p:strVal val="visible"/>
                                      </p:to>
                                    </p:set>
                                    <p:anim calcmode="lin" valueType="num">
                                      <p:cBhvr>
                                        <p:cTn id="119" dur="500" fill="hold"/>
                                        <p:tgtEl>
                                          <p:spTgt spid="93"/>
                                        </p:tgtEl>
                                        <p:attrNameLst>
                                          <p:attrName>ppt_w</p:attrName>
                                        </p:attrNameLst>
                                      </p:cBhvr>
                                      <p:tavLst>
                                        <p:tav tm="0">
                                          <p:val>
                                            <p:fltVal val="0"/>
                                          </p:val>
                                        </p:tav>
                                        <p:tav tm="100000">
                                          <p:val>
                                            <p:strVal val="#ppt_w"/>
                                          </p:val>
                                        </p:tav>
                                      </p:tavLst>
                                    </p:anim>
                                    <p:anim calcmode="lin" valueType="num">
                                      <p:cBhvr>
                                        <p:cTn id="120" dur="500" fill="hold"/>
                                        <p:tgtEl>
                                          <p:spTgt spid="93"/>
                                        </p:tgtEl>
                                        <p:attrNameLst>
                                          <p:attrName>ppt_h</p:attrName>
                                        </p:attrNameLst>
                                      </p:cBhvr>
                                      <p:tavLst>
                                        <p:tav tm="0">
                                          <p:val>
                                            <p:fltVal val="0"/>
                                          </p:val>
                                        </p:tav>
                                        <p:tav tm="100000">
                                          <p:val>
                                            <p:strVal val="#ppt_h"/>
                                          </p:val>
                                        </p:tav>
                                      </p:tavLst>
                                    </p:anim>
                                    <p:animEffect transition="in" filter="fade">
                                      <p:cBhvr>
                                        <p:cTn id="121" dur="500"/>
                                        <p:tgtEl>
                                          <p:spTgt spid="93"/>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0" fill="hold" nodeType="clickEffect">
                                  <p:stCondLst>
                                    <p:cond delay="0"/>
                                  </p:stCondLst>
                                  <p:childTnLst>
                                    <p:set>
                                      <p:cBhvr>
                                        <p:cTn id="125" dur="1" fill="hold">
                                          <p:stCondLst>
                                            <p:cond delay="0"/>
                                          </p:stCondLst>
                                        </p:cTn>
                                        <p:tgtEl>
                                          <p:spTgt spid="174"/>
                                        </p:tgtEl>
                                        <p:attrNameLst>
                                          <p:attrName>style.visibility</p:attrName>
                                        </p:attrNameLst>
                                      </p:cBhvr>
                                      <p:to>
                                        <p:strVal val="visible"/>
                                      </p:to>
                                    </p:set>
                                    <p:anim calcmode="lin" valueType="num">
                                      <p:cBhvr>
                                        <p:cTn id="126" dur="500" fill="hold"/>
                                        <p:tgtEl>
                                          <p:spTgt spid="174"/>
                                        </p:tgtEl>
                                        <p:attrNameLst>
                                          <p:attrName>ppt_w</p:attrName>
                                        </p:attrNameLst>
                                      </p:cBhvr>
                                      <p:tavLst>
                                        <p:tav tm="0">
                                          <p:val>
                                            <p:fltVal val="0"/>
                                          </p:val>
                                        </p:tav>
                                        <p:tav tm="100000">
                                          <p:val>
                                            <p:strVal val="#ppt_w"/>
                                          </p:val>
                                        </p:tav>
                                      </p:tavLst>
                                    </p:anim>
                                    <p:anim calcmode="lin" valueType="num">
                                      <p:cBhvr>
                                        <p:cTn id="127" dur="500" fill="hold"/>
                                        <p:tgtEl>
                                          <p:spTgt spid="174"/>
                                        </p:tgtEl>
                                        <p:attrNameLst>
                                          <p:attrName>ppt_h</p:attrName>
                                        </p:attrNameLst>
                                      </p:cBhvr>
                                      <p:tavLst>
                                        <p:tav tm="0">
                                          <p:val>
                                            <p:fltVal val="0"/>
                                          </p:val>
                                        </p:tav>
                                        <p:tav tm="100000">
                                          <p:val>
                                            <p:strVal val="#ppt_h"/>
                                          </p:val>
                                        </p:tav>
                                      </p:tavLst>
                                    </p:anim>
                                    <p:animEffect transition="in" filter="fade">
                                      <p:cBhvr>
                                        <p:cTn id="128" dur="500"/>
                                        <p:tgtEl>
                                          <p:spTgt spid="174"/>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0" fill="hold" nodeType="clickEffect">
                                  <p:stCondLst>
                                    <p:cond delay="0"/>
                                  </p:stCondLst>
                                  <p:childTnLst>
                                    <p:set>
                                      <p:cBhvr>
                                        <p:cTn id="132" dur="1" fill="hold">
                                          <p:stCondLst>
                                            <p:cond delay="0"/>
                                          </p:stCondLst>
                                        </p:cTn>
                                        <p:tgtEl>
                                          <p:spTgt spid="180"/>
                                        </p:tgtEl>
                                        <p:attrNameLst>
                                          <p:attrName>style.visibility</p:attrName>
                                        </p:attrNameLst>
                                      </p:cBhvr>
                                      <p:to>
                                        <p:strVal val="visible"/>
                                      </p:to>
                                    </p:set>
                                    <p:anim calcmode="lin" valueType="num">
                                      <p:cBhvr>
                                        <p:cTn id="133" dur="500" fill="hold"/>
                                        <p:tgtEl>
                                          <p:spTgt spid="180"/>
                                        </p:tgtEl>
                                        <p:attrNameLst>
                                          <p:attrName>ppt_w</p:attrName>
                                        </p:attrNameLst>
                                      </p:cBhvr>
                                      <p:tavLst>
                                        <p:tav tm="0">
                                          <p:val>
                                            <p:fltVal val="0"/>
                                          </p:val>
                                        </p:tav>
                                        <p:tav tm="100000">
                                          <p:val>
                                            <p:strVal val="#ppt_w"/>
                                          </p:val>
                                        </p:tav>
                                      </p:tavLst>
                                    </p:anim>
                                    <p:anim calcmode="lin" valueType="num">
                                      <p:cBhvr>
                                        <p:cTn id="134" dur="500" fill="hold"/>
                                        <p:tgtEl>
                                          <p:spTgt spid="180"/>
                                        </p:tgtEl>
                                        <p:attrNameLst>
                                          <p:attrName>ppt_h</p:attrName>
                                        </p:attrNameLst>
                                      </p:cBhvr>
                                      <p:tavLst>
                                        <p:tav tm="0">
                                          <p:val>
                                            <p:fltVal val="0"/>
                                          </p:val>
                                        </p:tav>
                                        <p:tav tm="100000">
                                          <p:val>
                                            <p:strVal val="#ppt_h"/>
                                          </p:val>
                                        </p:tav>
                                      </p:tavLst>
                                    </p:anim>
                                    <p:animEffect transition="in" filter="fade">
                                      <p:cBhvr>
                                        <p:cTn id="135" dur="500"/>
                                        <p:tgtEl>
                                          <p:spTgt spid="180"/>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0" fill="hold" nodeType="clickEffect">
                                  <p:stCondLst>
                                    <p:cond delay="0"/>
                                  </p:stCondLst>
                                  <p:childTnLst>
                                    <p:set>
                                      <p:cBhvr>
                                        <p:cTn id="139" dur="1" fill="hold">
                                          <p:stCondLst>
                                            <p:cond delay="0"/>
                                          </p:stCondLst>
                                        </p:cTn>
                                        <p:tgtEl>
                                          <p:spTgt spid="182"/>
                                        </p:tgtEl>
                                        <p:attrNameLst>
                                          <p:attrName>style.visibility</p:attrName>
                                        </p:attrNameLst>
                                      </p:cBhvr>
                                      <p:to>
                                        <p:strVal val="visible"/>
                                      </p:to>
                                    </p:set>
                                    <p:anim calcmode="lin" valueType="num">
                                      <p:cBhvr>
                                        <p:cTn id="140" dur="500" fill="hold"/>
                                        <p:tgtEl>
                                          <p:spTgt spid="182"/>
                                        </p:tgtEl>
                                        <p:attrNameLst>
                                          <p:attrName>ppt_w</p:attrName>
                                        </p:attrNameLst>
                                      </p:cBhvr>
                                      <p:tavLst>
                                        <p:tav tm="0">
                                          <p:val>
                                            <p:fltVal val="0"/>
                                          </p:val>
                                        </p:tav>
                                        <p:tav tm="100000">
                                          <p:val>
                                            <p:strVal val="#ppt_w"/>
                                          </p:val>
                                        </p:tav>
                                      </p:tavLst>
                                    </p:anim>
                                    <p:anim calcmode="lin" valueType="num">
                                      <p:cBhvr>
                                        <p:cTn id="141" dur="500" fill="hold"/>
                                        <p:tgtEl>
                                          <p:spTgt spid="182"/>
                                        </p:tgtEl>
                                        <p:attrNameLst>
                                          <p:attrName>ppt_h</p:attrName>
                                        </p:attrNameLst>
                                      </p:cBhvr>
                                      <p:tavLst>
                                        <p:tav tm="0">
                                          <p:val>
                                            <p:fltVal val="0"/>
                                          </p:val>
                                        </p:tav>
                                        <p:tav tm="100000">
                                          <p:val>
                                            <p:strVal val="#ppt_h"/>
                                          </p:val>
                                        </p:tav>
                                      </p:tavLst>
                                    </p:anim>
                                    <p:animEffect transition="in" filter="fade">
                                      <p:cBhvr>
                                        <p:cTn id="142" dur="500"/>
                                        <p:tgtEl>
                                          <p:spTgt spid="182"/>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0" fill="hold" nodeType="clickEffect">
                                  <p:stCondLst>
                                    <p:cond delay="0"/>
                                  </p:stCondLst>
                                  <p:childTnLst>
                                    <p:set>
                                      <p:cBhvr>
                                        <p:cTn id="146" dur="1" fill="hold">
                                          <p:stCondLst>
                                            <p:cond delay="0"/>
                                          </p:stCondLst>
                                        </p:cTn>
                                        <p:tgtEl>
                                          <p:spTgt spid="184"/>
                                        </p:tgtEl>
                                        <p:attrNameLst>
                                          <p:attrName>style.visibility</p:attrName>
                                        </p:attrNameLst>
                                      </p:cBhvr>
                                      <p:to>
                                        <p:strVal val="visible"/>
                                      </p:to>
                                    </p:set>
                                    <p:anim calcmode="lin" valueType="num">
                                      <p:cBhvr>
                                        <p:cTn id="147" dur="500" fill="hold"/>
                                        <p:tgtEl>
                                          <p:spTgt spid="184"/>
                                        </p:tgtEl>
                                        <p:attrNameLst>
                                          <p:attrName>ppt_w</p:attrName>
                                        </p:attrNameLst>
                                      </p:cBhvr>
                                      <p:tavLst>
                                        <p:tav tm="0">
                                          <p:val>
                                            <p:fltVal val="0"/>
                                          </p:val>
                                        </p:tav>
                                        <p:tav tm="100000">
                                          <p:val>
                                            <p:strVal val="#ppt_w"/>
                                          </p:val>
                                        </p:tav>
                                      </p:tavLst>
                                    </p:anim>
                                    <p:anim calcmode="lin" valueType="num">
                                      <p:cBhvr>
                                        <p:cTn id="148" dur="500" fill="hold"/>
                                        <p:tgtEl>
                                          <p:spTgt spid="184"/>
                                        </p:tgtEl>
                                        <p:attrNameLst>
                                          <p:attrName>ppt_h</p:attrName>
                                        </p:attrNameLst>
                                      </p:cBhvr>
                                      <p:tavLst>
                                        <p:tav tm="0">
                                          <p:val>
                                            <p:fltVal val="0"/>
                                          </p:val>
                                        </p:tav>
                                        <p:tav tm="100000">
                                          <p:val>
                                            <p:strVal val="#ppt_h"/>
                                          </p:val>
                                        </p:tav>
                                      </p:tavLst>
                                    </p:anim>
                                    <p:animEffect transition="in" filter="fade">
                                      <p:cBhvr>
                                        <p:cTn id="149" dur="500"/>
                                        <p:tgtEl>
                                          <p:spTgt spid="184"/>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0" fill="hold" nodeType="clickEffect">
                                  <p:stCondLst>
                                    <p:cond delay="0"/>
                                  </p:stCondLst>
                                  <p:childTnLst>
                                    <p:set>
                                      <p:cBhvr>
                                        <p:cTn id="153" dur="1" fill="hold">
                                          <p:stCondLst>
                                            <p:cond delay="0"/>
                                          </p:stCondLst>
                                        </p:cTn>
                                        <p:tgtEl>
                                          <p:spTgt spid="190"/>
                                        </p:tgtEl>
                                        <p:attrNameLst>
                                          <p:attrName>style.visibility</p:attrName>
                                        </p:attrNameLst>
                                      </p:cBhvr>
                                      <p:to>
                                        <p:strVal val="visible"/>
                                      </p:to>
                                    </p:set>
                                    <p:anim calcmode="lin" valueType="num">
                                      <p:cBhvr>
                                        <p:cTn id="154" dur="500" fill="hold"/>
                                        <p:tgtEl>
                                          <p:spTgt spid="190"/>
                                        </p:tgtEl>
                                        <p:attrNameLst>
                                          <p:attrName>ppt_w</p:attrName>
                                        </p:attrNameLst>
                                      </p:cBhvr>
                                      <p:tavLst>
                                        <p:tav tm="0">
                                          <p:val>
                                            <p:fltVal val="0"/>
                                          </p:val>
                                        </p:tav>
                                        <p:tav tm="100000">
                                          <p:val>
                                            <p:strVal val="#ppt_w"/>
                                          </p:val>
                                        </p:tav>
                                      </p:tavLst>
                                    </p:anim>
                                    <p:anim calcmode="lin" valueType="num">
                                      <p:cBhvr>
                                        <p:cTn id="155" dur="500" fill="hold"/>
                                        <p:tgtEl>
                                          <p:spTgt spid="190"/>
                                        </p:tgtEl>
                                        <p:attrNameLst>
                                          <p:attrName>ppt_h</p:attrName>
                                        </p:attrNameLst>
                                      </p:cBhvr>
                                      <p:tavLst>
                                        <p:tav tm="0">
                                          <p:val>
                                            <p:fltVal val="0"/>
                                          </p:val>
                                        </p:tav>
                                        <p:tav tm="100000">
                                          <p:val>
                                            <p:strVal val="#ppt_h"/>
                                          </p:val>
                                        </p:tav>
                                      </p:tavLst>
                                    </p:anim>
                                    <p:animEffect transition="in" filter="fade">
                                      <p:cBhvr>
                                        <p:cTn id="156" dur="500"/>
                                        <p:tgtEl>
                                          <p:spTgt spid="190"/>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8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54" grpId="0" animBg="1"/>
      <p:bldP spid="157" grpId="0" animBg="1"/>
      <p:bldP spid="89" grpId="0"/>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414"/>
            <a:ext cx="9144000" cy="3693319"/>
          </a:xfrm>
          <a:prstGeom prst="rect">
            <a:avLst/>
          </a:prstGeom>
          <a:noFill/>
        </p:spPr>
        <p:txBody>
          <a:bodyPr wrap="square" rtlCol="0">
            <a:spAutoFit/>
          </a:bodyPr>
          <a:lstStyle/>
          <a:p>
            <a:r>
              <a:rPr lang="en-US" b="1" dirty="0" smtClean="0"/>
              <a:t>Can we write the function Move iteratively, i.e., not recursively?</a:t>
            </a:r>
          </a:p>
          <a:p>
            <a:endParaRPr lang="en-US" dirty="0"/>
          </a:p>
          <a:p>
            <a:r>
              <a:rPr lang="en-US" dirty="0" smtClean="0"/>
              <a:t>In this case, we will find that we really need to build a stack. We will find that the </a:t>
            </a:r>
            <a:r>
              <a:rPr lang="en-US" dirty="0" smtClean="0">
                <a:solidFill>
                  <a:srgbClr val="FF0000"/>
                </a:solidFill>
              </a:rPr>
              <a:t>nature of the problem necessitates that </a:t>
            </a:r>
            <a:r>
              <a:rPr lang="en-US" dirty="0" smtClean="0"/>
              <a:t>we first solve the problem at size count-1 then return back to the original problem. To return back we had to save it in a stack! </a:t>
            </a:r>
          </a:p>
          <a:p>
            <a:endParaRPr lang="en-US" dirty="0"/>
          </a:p>
          <a:p>
            <a:r>
              <a:rPr lang="en-US" dirty="0" smtClean="0"/>
              <a:t>In such cases defining the problem recursively is much better, since you let the OS build the stack itself which is much more efficient than your stack.</a:t>
            </a:r>
          </a:p>
          <a:p>
            <a:endParaRPr lang="en-US" dirty="0"/>
          </a:p>
          <a:p>
            <a:r>
              <a:rPr lang="en-US" dirty="0" smtClean="0"/>
              <a:t>However, there are some cases in which solving the problem iteratively is better if the iterative algorithm does not need a stack. Hence, solving it recursively builds an unnecessarily stack, which wastes memory and time consumed in function return. Example is the factorial.</a:t>
            </a:r>
            <a:endParaRPr lang="en-US" dirty="0"/>
          </a:p>
        </p:txBody>
      </p:sp>
      <p:graphicFrame>
        <p:nvGraphicFramePr>
          <p:cNvPr id="3" name="Object 2"/>
          <p:cNvGraphicFramePr>
            <a:graphicFrameLocks noChangeAspect="1"/>
          </p:cNvGraphicFramePr>
          <p:nvPr/>
        </p:nvGraphicFramePr>
        <p:xfrm>
          <a:off x="1174750" y="4071938"/>
          <a:ext cx="6985000" cy="642937"/>
        </p:xfrm>
        <a:graphic>
          <a:graphicData uri="http://schemas.openxmlformats.org/presentationml/2006/ole">
            <mc:AlternateContent xmlns:mc="http://schemas.openxmlformats.org/markup-compatibility/2006">
              <mc:Choice xmlns:v="urn:schemas-microsoft-com:vml" Requires="v">
                <p:oleObj spid="_x0000_s61444" name="Equation" r:id="rId3" imgW="3035160" imgH="279360" progId="Equation.DSMT4">
                  <p:embed/>
                </p:oleObj>
              </mc:Choice>
              <mc:Fallback>
                <p:oleObj name="Equation" r:id="rId3" imgW="3035160" imgH="279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4071938"/>
                        <a:ext cx="69850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3"/>
          <p:cNvGraphicFramePr>
            <a:graphicFrameLocks noChangeAspect="1"/>
          </p:cNvGraphicFramePr>
          <p:nvPr/>
        </p:nvGraphicFramePr>
        <p:xfrm>
          <a:off x="80963" y="4973134"/>
          <a:ext cx="8991631" cy="1027615"/>
        </p:xfrm>
        <a:graphic>
          <a:graphicData uri="http://schemas.openxmlformats.org/presentationml/2006/ole">
            <mc:AlternateContent xmlns:mc="http://schemas.openxmlformats.org/markup-compatibility/2006">
              <mc:Choice xmlns:v="urn:schemas-microsoft-com:vml" Requires="v">
                <p:oleObj spid="_x0000_s61445" name="Equation" r:id="rId5" imgW="4444920" imgH="507960" progId="Equation.DSMT4">
                  <p:embed/>
                </p:oleObj>
              </mc:Choice>
              <mc:Fallback>
                <p:oleObj name="Equation" r:id="rId5" imgW="4444920" imgH="5079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3" y="4973134"/>
                        <a:ext cx="8991631" cy="1027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28"/>
          <p:cNvSpPr>
            <a:spLocks noGrp="1"/>
          </p:cNvSpPr>
          <p:nvPr>
            <p:ph type="sldNum" sz="quarter" idx="12"/>
          </p:nvPr>
        </p:nvSpPr>
        <p:spPr/>
        <p:txBody>
          <a:bodyPr/>
          <a:lstStyle/>
          <a:p>
            <a:pPr>
              <a:defRPr/>
            </a:pPr>
            <a:fld id="{E3EAD3CE-0F6E-4D4F-81FA-75D6E2776705}" type="slidenum">
              <a:rPr lang="en-US" smtClean="0"/>
              <a:pPr>
                <a:defRPr/>
              </a:pPr>
              <a:t>8</a:t>
            </a:fld>
            <a:endParaRPr lang="en-US" dirty="0"/>
          </a:p>
        </p:txBody>
      </p:sp>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 y="-16406"/>
            <a:ext cx="8858280" cy="6463308"/>
          </a:xfrm>
          <a:prstGeom prst="rect">
            <a:avLst/>
          </a:prstGeom>
        </p:spPr>
        <p:txBody>
          <a:bodyPr wrap="square">
            <a:spAutoFit/>
          </a:bodyPr>
          <a:lstStyle/>
          <a:p>
            <a:pPr marL="342900" indent="-342900"/>
            <a:r>
              <a:rPr lang="en-US" dirty="0" smtClean="0">
                <a:solidFill>
                  <a:srgbClr val="339933"/>
                </a:solidFill>
                <a:latin typeface="Courier New" pitchFamily="49" charset="0"/>
                <a:cs typeface="Courier New" pitchFamily="49" charset="0"/>
              </a:rPr>
              <a:t>/* iterative algorithm*/</a:t>
            </a:r>
          </a:p>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count, product;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for</a:t>
            </a:r>
            <a:r>
              <a:rPr lang="en-US" dirty="0" smtClean="0">
                <a:latin typeface="Courier New" pitchFamily="49" charset="0"/>
                <a:cs typeface="Courier New" pitchFamily="49" charset="0"/>
              </a:rPr>
              <a:t>(product=1, count=2; count&lt;=n; count++)</a:t>
            </a:r>
          </a:p>
          <a:p>
            <a:pPr marL="342900" indent="-342900"/>
            <a:r>
              <a:rPr lang="en-US" dirty="0" smtClean="0">
                <a:latin typeface="Courier New" pitchFamily="49" charset="0"/>
                <a:cs typeface="Courier New" pitchFamily="49" charset="0"/>
              </a:rPr>
              <a:t>    product*=count;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product;</a:t>
            </a:r>
          </a:p>
          <a:p>
            <a:pPr marL="342900" indent="-342900"/>
            <a:r>
              <a:rPr lang="en-US" dirty="0" smtClean="0">
                <a:latin typeface="Courier New" pitchFamily="49" charset="0"/>
                <a:cs typeface="Courier New" pitchFamily="49" charset="0"/>
              </a:rPr>
              <a:t>}</a:t>
            </a:r>
          </a:p>
          <a:p>
            <a:pPr marL="342900" indent="-342900"/>
            <a:endParaRPr lang="en-US" dirty="0" smtClean="0">
              <a:latin typeface="Courier New" pitchFamily="49" charset="0"/>
              <a:cs typeface="Courier New" pitchFamily="49" charset="0"/>
            </a:endParaRPr>
          </a:p>
          <a:p>
            <a:pPr marL="342900" indent="-342900"/>
            <a:r>
              <a:rPr lang="en-US" dirty="0" smtClean="0">
                <a:solidFill>
                  <a:srgbClr val="339933"/>
                </a:solidFill>
                <a:latin typeface="Courier New" pitchFamily="49" charset="0"/>
                <a:cs typeface="Courier New" pitchFamily="49" charset="0"/>
              </a:rPr>
              <a:t>/*A smarter version that saves one variable*/</a:t>
            </a:r>
          </a:p>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product;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for</a:t>
            </a:r>
            <a:r>
              <a:rPr lang="en-US" dirty="0" smtClean="0">
                <a:latin typeface="Courier New" pitchFamily="49" charset="0"/>
                <a:cs typeface="Courier New" pitchFamily="49" charset="0"/>
              </a:rPr>
              <a:t>(product=1; n&gt;=1; n--)</a:t>
            </a:r>
          </a:p>
          <a:p>
            <a:pPr marL="342900" indent="-342900"/>
            <a:r>
              <a:rPr lang="en-US" dirty="0" smtClean="0">
                <a:latin typeface="Courier New" pitchFamily="49" charset="0"/>
                <a:cs typeface="Courier New" pitchFamily="49" charset="0"/>
              </a:rPr>
              <a:t>    product*=n;</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product;</a:t>
            </a:r>
          </a:p>
          <a:p>
            <a:pPr marL="342900" indent="-342900"/>
            <a:r>
              <a:rPr lang="en-US" dirty="0" smtClean="0">
                <a:latin typeface="Courier New" pitchFamily="49" charset="0"/>
                <a:cs typeface="Courier New" pitchFamily="49" charset="0"/>
              </a:rPr>
              <a:t>}</a:t>
            </a:r>
          </a:p>
          <a:p>
            <a:pPr marL="342900" indent="-342900"/>
            <a:r>
              <a:rPr lang="en-US" dirty="0" smtClean="0">
                <a:solidFill>
                  <a:srgbClr val="FF0000"/>
                </a:solidFill>
                <a:latin typeface="Courier New" pitchFamily="49" charset="0"/>
                <a:cs typeface="Courier New" pitchFamily="49" charset="0"/>
              </a:rPr>
              <a:t>//the decremented n is just a copy; so do not worry</a:t>
            </a:r>
          </a:p>
          <a:p>
            <a:pPr marL="342900" indent="-342900"/>
            <a:endParaRPr lang="en-US" dirty="0" smtClean="0">
              <a:solidFill>
                <a:srgbClr val="FF0000"/>
              </a:solidFill>
              <a:latin typeface="Courier New" pitchFamily="49" charset="0"/>
              <a:cs typeface="Courier New" pitchFamily="49" charset="0"/>
            </a:endParaRPr>
          </a:p>
          <a:p>
            <a:pPr marL="342900" indent="-342900"/>
            <a:endParaRPr lang="en-US" dirty="0" smtClean="0">
              <a:solidFill>
                <a:srgbClr val="FF0000"/>
              </a:solidFill>
              <a:latin typeface="Courier New" pitchFamily="49" charset="0"/>
              <a:cs typeface="Courier New" pitchFamily="49" charset="0"/>
            </a:endParaRPr>
          </a:p>
          <a:p>
            <a:pPr marL="342900" indent="-342900"/>
            <a:r>
              <a:rPr lang="en-US" dirty="0" smtClean="0">
                <a:solidFill>
                  <a:srgbClr val="FF0000"/>
                </a:solidFill>
                <a:latin typeface="+mj-lt"/>
                <a:cs typeface="Courier New" pitchFamily="49" charset="0"/>
              </a:rPr>
              <a:t>The recursive version: First convince yourself that Factorial really returns the factorial except for the base condition:</a:t>
            </a:r>
          </a:p>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return (n==0) ? 1 : (n*Factorial(n-1));</a:t>
            </a:r>
          </a:p>
          <a:p>
            <a:pPr marL="342900" indent="-342900"/>
            <a:r>
              <a:rPr lang="en-US" dirty="0" smtClean="0">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9</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9" end="1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0" end="2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2847</Words>
  <Application>Microsoft Office PowerPoint</Application>
  <PresentationFormat>On-screen Show (4:3)</PresentationFormat>
  <Paragraphs>754</Paragraphs>
  <Slides>25</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Default Design</vt:lpstr>
      <vt:lpstr>Equation</vt:lpstr>
      <vt:lpstr>CS 214: Data Structures    Recursion &amp; Stacks Applications</vt:lpstr>
      <vt:lpstr>The great importance of Stacks in OS</vt:lpstr>
      <vt:lpstr>Applications: Towers of Hanoi, a game of 19th century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Designing Recursive Algorithms</vt:lpstr>
      <vt:lpstr>Execution Tree and Stack Size</vt:lpstr>
      <vt:lpstr>Tail Recursion: Last statement in a function is a call to itself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Backtracking (postponing the work): another application for stacks Eight Queens Puzzle (read it yourself)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
  <cp:lastModifiedBy/>
  <cp:revision>442</cp:revision>
  <dcterms:created xsi:type="dcterms:W3CDTF">2008-09-26T22:29:51Z</dcterms:created>
  <dcterms:modified xsi:type="dcterms:W3CDTF">2014-03-27T21:26:44Z</dcterms:modified>
</cp:coreProperties>
</file>