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275" r:id="rId3"/>
    <p:sldId id="276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CCCC"/>
    <a:srgbClr val="E0F1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2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246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1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146F64-E5D1-445A-B2E4-FB374C10DC4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03C35-095F-4F8F-931F-C4FD7EE2AF0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4AD8-068E-43B2-B0DD-8C1BD1059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72272"/>
            <a:ext cx="2133600" cy="28572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D3CE-0F6E-4D4F-81FA-75D6E2776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7CAE-3724-4018-9635-BDB0A7C4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BED5E294-2CA2-45DE-85D6-22B300F1F8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/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Stacks and Linked Implementation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3583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returns the status, 1 or 0*/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-&gt;top==NULL;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000625" y="968375"/>
            <a:ext cx="3929063" cy="286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>
                <a:solidFill>
                  <a:srgbClr val="FF0000"/>
                </a:solidFill>
              </a:rPr>
              <a:t>For any function that does not change the stack there is no problem in passing the stack itself </a:t>
            </a:r>
            <a:r>
              <a:rPr lang="en-US">
                <a:latin typeface="Courier New" pitchFamily="49" charset="0"/>
                <a:cs typeface="Courier New" pitchFamily="49" charset="0"/>
              </a:rPr>
              <a:t>s </a:t>
            </a:r>
            <a:r>
              <a:rPr lang="en-US">
                <a:solidFill>
                  <a:srgbClr val="FF0000"/>
                </a:solidFill>
              </a:rPr>
              <a:t>rather than a pointer to it </a:t>
            </a:r>
            <a:r>
              <a:rPr lang="en-US">
                <a:latin typeface="Courier New" pitchFamily="49" charset="0"/>
                <a:cs typeface="Courier New" pitchFamily="49" charset="0"/>
              </a:rPr>
              <a:t>ps</a:t>
            </a:r>
            <a:r>
              <a:rPr lang="en-US">
                <a:solidFill>
                  <a:srgbClr val="FF0000"/>
                </a:solidFill>
              </a:rPr>
              <a:t>. This will not copy the elements as opposed to the array-based implementation. </a:t>
            </a:r>
            <a:r>
              <a:rPr lang="en-US" b="1" u="sng">
                <a:solidFill>
                  <a:srgbClr val="FF0000"/>
                </a:solidFill>
              </a:rPr>
              <a:t>However, of course, </a:t>
            </a:r>
            <a:r>
              <a:rPr lang="en-US">
                <a:solidFill>
                  <a:srgbClr val="FF0000"/>
                </a:solidFill>
              </a:rPr>
              <a:t>we do not do that to keep the code at the </a:t>
            </a:r>
            <a:r>
              <a:rPr lang="en-US" b="1">
                <a:solidFill>
                  <a:srgbClr val="FF0000"/>
                </a:solidFill>
              </a:rPr>
              <a:t>user level </a:t>
            </a:r>
            <a:r>
              <a:rPr lang="en-US">
                <a:solidFill>
                  <a:srgbClr val="FF0000"/>
                </a:solidFill>
              </a:rPr>
              <a:t>unchanged.</a:t>
            </a:r>
            <a:endParaRPr 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244" name="Group 90"/>
          <p:cNvGrpSpPr>
            <a:grpSpLocks/>
          </p:cNvGrpSpPr>
          <p:nvPr/>
        </p:nvGrpSpPr>
        <p:grpSpPr bwMode="auto">
          <a:xfrm>
            <a:off x="3987800" y="5357813"/>
            <a:ext cx="5084763" cy="915987"/>
            <a:chOff x="3666370" y="5000636"/>
            <a:chExt cx="5406224" cy="974727"/>
          </a:xfrm>
        </p:grpSpPr>
        <p:sp>
          <p:nvSpPr>
            <p:cNvPr id="10251" name="Text Box 43"/>
            <p:cNvSpPr txBox="1">
              <a:spLocks noChangeArrowheads="1"/>
            </p:cNvSpPr>
            <p:nvPr/>
          </p:nvSpPr>
          <p:spPr bwMode="auto">
            <a:xfrm>
              <a:off x="4710976" y="5143512"/>
              <a:ext cx="1400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252" name="Group 61"/>
            <p:cNvGrpSpPr>
              <a:grpSpLocks/>
            </p:cNvGrpSpPr>
            <p:nvPr/>
          </p:nvGrpSpPr>
          <p:grpSpPr bwMode="auto">
            <a:xfrm>
              <a:off x="3666370" y="5159401"/>
              <a:ext cx="428628" cy="815962"/>
              <a:chOff x="3286128" y="6146834"/>
              <a:chExt cx="428628" cy="81596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86128" y="6146864"/>
                <a:ext cx="428717" cy="429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72" name="TextBox 191"/>
              <p:cNvSpPr txBox="1">
                <a:spLocks noChangeArrowheads="1"/>
              </p:cNvSpPr>
              <p:nvPr/>
            </p:nvSpPr>
            <p:spPr bwMode="auto">
              <a:xfrm>
                <a:off x="3321084" y="6500833"/>
                <a:ext cx="368301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urier New" pitchFamily="49" charset="0"/>
                    <a:cs typeface="Courier New" pitchFamily="49" charset="0"/>
                  </a:rPr>
                  <a:t>s</a:t>
                </a:r>
              </a:p>
            </p:txBody>
          </p:sp>
          <p:sp>
            <p:nvSpPr>
              <p:cNvPr id="10273" name="Oval 55"/>
              <p:cNvSpPr>
                <a:spLocks noChangeArrowheads="1"/>
              </p:cNvSpPr>
              <p:nvPr/>
            </p:nvSpPr>
            <p:spPr bwMode="auto">
              <a:xfrm>
                <a:off x="3429034" y="628652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rot="16200000" flipH="1">
              <a:off x="4256273" y="4944413"/>
              <a:ext cx="11826" cy="864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4" name="Group 69"/>
            <p:cNvGrpSpPr>
              <a:grpSpLocks/>
            </p:cNvGrpSpPr>
            <p:nvPr/>
          </p:nvGrpSpPr>
          <p:grpSpPr bwMode="auto">
            <a:xfrm>
              <a:off x="4710976" y="5072074"/>
              <a:ext cx="1643648" cy="647700"/>
              <a:chOff x="4330734" y="6059507"/>
              <a:chExt cx="1643648" cy="647700"/>
            </a:xfrm>
          </p:grpSpPr>
          <p:sp>
            <p:nvSpPr>
              <p:cNvPr id="10267" name="Rectangle 41"/>
              <p:cNvSpPr>
                <a:spLocks noChangeArrowheads="1"/>
              </p:cNvSpPr>
              <p:nvPr/>
            </p:nvSpPr>
            <p:spPr bwMode="auto">
              <a:xfrm>
                <a:off x="4330734" y="6059507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0268" name="Group 64"/>
              <p:cNvGrpSpPr>
                <a:grpSpLocks/>
              </p:cNvGrpSpPr>
              <p:nvPr/>
            </p:nvGrpSpPr>
            <p:grpSpPr bwMode="auto">
              <a:xfrm>
                <a:off x="5731326" y="6059507"/>
                <a:ext cx="243056" cy="647700"/>
                <a:chOff x="5731326" y="6059507"/>
                <a:chExt cx="243056" cy="647700"/>
              </a:xfrm>
            </p:grpSpPr>
            <p:sp>
              <p:nvSpPr>
                <p:cNvPr id="10269" name="Rectangle 42"/>
                <p:cNvSpPr>
                  <a:spLocks noChangeArrowheads="1"/>
                </p:cNvSpPr>
                <p:nvPr/>
              </p:nvSpPr>
              <p:spPr bwMode="auto">
                <a:xfrm>
                  <a:off x="5731326" y="6059507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0270" name="Oval 55"/>
                <p:cNvSpPr>
                  <a:spLocks noChangeArrowheads="1"/>
                </p:cNvSpPr>
                <p:nvPr/>
              </p:nvSpPr>
              <p:spPr bwMode="auto">
                <a:xfrm>
                  <a:off x="5743411" y="6273819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6572025" y="5032165"/>
              <a:ext cx="1690" cy="651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6" name="Group 75"/>
            <p:cNvGrpSpPr>
              <a:grpSpLocks/>
            </p:cNvGrpSpPr>
            <p:nvPr/>
          </p:nvGrpSpPr>
          <p:grpSpPr bwMode="auto">
            <a:xfrm>
              <a:off x="6897135" y="5000636"/>
              <a:ext cx="1643648" cy="655641"/>
              <a:chOff x="6516893" y="5988069"/>
              <a:chExt cx="1643648" cy="655641"/>
            </a:xfrm>
          </p:grpSpPr>
          <p:sp>
            <p:nvSpPr>
              <p:cNvPr id="10263" name="Rectangle 51"/>
              <p:cNvSpPr>
                <a:spLocks noChangeArrowheads="1"/>
              </p:cNvSpPr>
              <p:nvPr/>
            </p:nvSpPr>
            <p:spPr bwMode="auto">
              <a:xfrm>
                <a:off x="6516893" y="5996010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bottom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0264" name="Group 60"/>
              <p:cNvGrpSpPr>
                <a:grpSpLocks/>
              </p:cNvGrpSpPr>
              <p:nvPr/>
            </p:nvGrpSpPr>
            <p:grpSpPr bwMode="auto">
              <a:xfrm>
                <a:off x="7917485" y="5988069"/>
                <a:ext cx="243056" cy="647700"/>
                <a:chOff x="7917485" y="5988069"/>
                <a:chExt cx="243056" cy="647700"/>
              </a:xfrm>
            </p:grpSpPr>
            <p:sp>
              <p:nvSpPr>
                <p:cNvPr id="10265" name="Rectangle 52"/>
                <p:cNvSpPr>
                  <a:spLocks noChangeArrowheads="1"/>
                </p:cNvSpPr>
                <p:nvPr/>
              </p:nvSpPr>
              <p:spPr bwMode="auto">
                <a:xfrm>
                  <a:off x="7917485" y="5988069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0266" name="Oval 55"/>
                <p:cNvSpPr>
                  <a:spLocks noChangeArrowheads="1"/>
                </p:cNvSpPr>
                <p:nvPr/>
              </p:nvSpPr>
              <p:spPr bwMode="auto">
                <a:xfrm>
                  <a:off x="7930121" y="6192031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57" name="Group 81"/>
            <p:cNvGrpSpPr>
              <a:grpSpLocks/>
            </p:cNvGrpSpPr>
            <p:nvPr/>
          </p:nvGrpSpPr>
          <p:grpSpPr bwMode="auto">
            <a:xfrm>
              <a:off x="8374865" y="5269942"/>
              <a:ext cx="697729" cy="363283"/>
              <a:chOff x="7979255" y="6251849"/>
              <a:chExt cx="697729" cy="363283"/>
            </a:xfrm>
          </p:grpSpPr>
          <p:cxnSp>
            <p:nvCxnSpPr>
              <p:cNvPr id="84" name="Straight Arrow Connector 83"/>
              <p:cNvCxnSpPr/>
              <p:nvPr/>
            </p:nvCxnSpPr>
            <p:spPr bwMode="auto">
              <a:xfrm rot="5400000" flipH="1" flipV="1">
                <a:off x="8255018" y="5976020"/>
                <a:ext cx="1690" cy="5519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8411054" y="6365171"/>
                <a:ext cx="212852" cy="1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374856" y="6470751"/>
                <a:ext cx="302128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435619" y="6543392"/>
                <a:ext cx="180602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496382" y="6612653"/>
                <a:ext cx="59076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ounded Rectangle 92"/>
          <p:cNvSpPr/>
          <p:nvPr/>
        </p:nvSpPr>
        <p:spPr bwMode="auto">
          <a:xfrm>
            <a:off x="71438" y="4857750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46" name="Group 94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10248" name="Rectangle 95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0249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 flipV="1">
            <a:off x="2143125" y="5708650"/>
            <a:ext cx="1844675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38" y="-82550"/>
            <a:ext cx="6572251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All the elements freed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7" name="Text Box 43"/>
          <p:cNvSpPr txBox="1">
            <a:spLocks noChangeArrowheads="1"/>
          </p:cNvSpPr>
          <p:nvPr/>
        </p:nvSpPr>
        <p:spPr bwMode="auto">
          <a:xfrm>
            <a:off x="4970463" y="5816997"/>
            <a:ext cx="13176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11268" name="Group 61"/>
          <p:cNvGrpSpPr>
            <a:grpSpLocks/>
          </p:cNvGrpSpPr>
          <p:nvPr/>
        </p:nvGrpSpPr>
        <p:grpSpPr bwMode="auto">
          <a:xfrm>
            <a:off x="3987800" y="5832872"/>
            <a:ext cx="403225" cy="766762"/>
            <a:chOff x="3286128" y="6146834"/>
            <a:chExt cx="428628" cy="815962"/>
          </a:xfrm>
        </p:grpSpPr>
        <p:sp>
          <p:nvSpPr>
            <p:cNvPr id="65" name="Rectangle 64"/>
            <p:cNvSpPr/>
            <p:nvPr/>
          </p:nvSpPr>
          <p:spPr>
            <a:xfrm>
              <a:off x="3286128" y="6146834"/>
              <a:ext cx="428628" cy="42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26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11327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4544219" y="5628878"/>
            <a:ext cx="9525" cy="8143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970463" y="5750322"/>
            <a:ext cx="1546225" cy="609600"/>
            <a:chOff x="4330734" y="6059507"/>
            <a:chExt cx="1643648" cy="647700"/>
          </a:xfrm>
        </p:grpSpPr>
        <p:sp>
          <p:nvSpPr>
            <p:cNvPr id="11321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1322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11323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324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720682" y="5713015"/>
            <a:ext cx="1588" cy="6127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2" name="Group 75"/>
          <p:cNvGrpSpPr>
            <a:grpSpLocks/>
          </p:cNvGrpSpPr>
          <p:nvPr/>
        </p:nvGrpSpPr>
        <p:grpSpPr bwMode="auto">
          <a:xfrm>
            <a:off x="7026275" y="5683647"/>
            <a:ext cx="1546225" cy="615950"/>
            <a:chOff x="6516893" y="5988069"/>
            <a:chExt cx="1643648" cy="655641"/>
          </a:xfrm>
        </p:grpSpPr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1318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11319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320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73" name="Group 81"/>
          <p:cNvGrpSpPr>
            <a:grpSpLocks/>
          </p:cNvGrpSpPr>
          <p:nvPr/>
        </p:nvGrpSpPr>
        <p:grpSpPr bwMode="auto">
          <a:xfrm>
            <a:off x="8416925" y="5936059"/>
            <a:ext cx="655638" cy="341313"/>
            <a:chOff x="7979255" y="6251849"/>
            <a:chExt cx="697729" cy="363283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rot="5400000" flipH="1" flipV="1">
              <a:off x="8254630" y="5976474"/>
              <a:ext cx="1690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410883" y="6365904"/>
              <a:ext cx="21290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8374578" y="6471508"/>
              <a:ext cx="302406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8435397" y="6544165"/>
              <a:ext cx="18076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8496216" y="6613442"/>
              <a:ext cx="5913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ounded Rectangle 92"/>
          <p:cNvSpPr/>
          <p:nvPr/>
        </p:nvSpPr>
        <p:spPr bwMode="auto">
          <a:xfrm>
            <a:off x="71438" y="5000625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275" name="Group 94"/>
          <p:cNvGrpSpPr>
            <a:grpSpLocks/>
          </p:cNvGrpSpPr>
          <p:nvPr/>
        </p:nvGrpSpPr>
        <p:grpSpPr bwMode="auto">
          <a:xfrm>
            <a:off x="642938" y="5786438"/>
            <a:ext cx="642937" cy="785812"/>
            <a:chOff x="2500298" y="2753021"/>
            <a:chExt cx="642942" cy="785818"/>
          </a:xfrm>
        </p:grpSpPr>
        <p:sp>
          <p:nvSpPr>
            <p:cNvPr id="11309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1310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58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1214438" y="6028134"/>
            <a:ext cx="277336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2428875" y="5170884"/>
            <a:ext cx="642938" cy="819150"/>
            <a:chOff x="2500298" y="2753021"/>
            <a:chExt cx="642942" cy="818855"/>
          </a:xfrm>
        </p:grpSpPr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786063" y="5456634"/>
            <a:ext cx="2214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677150" y="4894484"/>
            <a:ext cx="1466850" cy="696816"/>
            <a:chOff x="7247805" y="3942714"/>
            <a:chExt cx="1467599" cy="697415"/>
          </a:xfrm>
        </p:grpSpPr>
        <p:grpSp>
          <p:nvGrpSpPr>
            <p:cNvPr id="11296" name="Group 49"/>
            <p:cNvGrpSpPr>
              <a:grpSpLocks/>
            </p:cNvGrpSpPr>
            <p:nvPr/>
          </p:nvGrpSpPr>
          <p:grpSpPr bwMode="auto">
            <a:xfrm>
              <a:off x="8017675" y="4143380"/>
              <a:ext cx="697729" cy="363283"/>
              <a:chOff x="7979255" y="6251849"/>
              <a:chExt cx="697729" cy="363283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rot="5400000" flipH="1" flipV="1">
                <a:off x="8255288" y="5975808"/>
                <a:ext cx="1589" cy="55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8410111" y="6365778"/>
                <a:ext cx="21449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375205" y="6472232"/>
                <a:ext cx="30177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435561" y="6543731"/>
                <a:ext cx="181067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495917" y="6613641"/>
                <a:ext cx="60356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7247805" y="3942714"/>
              <a:ext cx="403431" cy="403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98" name="TextBox 191"/>
            <p:cNvSpPr txBox="1">
              <a:spLocks noChangeArrowheads="1"/>
            </p:cNvSpPr>
            <p:nvPr/>
          </p:nvSpPr>
          <p:spPr bwMode="auto">
            <a:xfrm>
              <a:off x="7280681" y="4205647"/>
              <a:ext cx="346391" cy="43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H="1">
              <a:off x="7802918" y="3740276"/>
              <a:ext cx="11122" cy="813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0" name="Oval 55"/>
            <p:cNvSpPr>
              <a:spLocks noChangeArrowheads="1"/>
            </p:cNvSpPr>
            <p:nvPr/>
          </p:nvSpPr>
          <p:spPr bwMode="auto">
            <a:xfrm>
              <a:off x="7366583" y="4071942"/>
              <a:ext cx="134375" cy="1343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00438" y="4904010"/>
            <a:ext cx="414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Always take care of special cases: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1438" y="4191000"/>
            <a:ext cx="3000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The wrong code is:</a:t>
            </a:r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ps-&gt;top=NULL;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499992" y="-99392"/>
            <a:ext cx="48577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 can replace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by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/>
              <a:t>Complexity is: </a:t>
            </a:r>
            <a:r>
              <a:rPr lang="en-US" sz="22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200" dirty="0" smtClean="0">
                <a:latin typeface="Euclid" pitchFamily="18" charset="0"/>
              </a:rPr>
              <a:t>(</a:t>
            </a:r>
            <a:r>
              <a:rPr lang="en-US" sz="2200" dirty="0">
                <a:latin typeface="Euclid" pitchFamily="18" charset="0"/>
              </a:rPr>
              <a:t>N):</a:t>
            </a:r>
          </a:p>
          <a:p>
            <a:r>
              <a:rPr lang="en-US" sz="2200" dirty="0">
                <a:latin typeface="Euclid" pitchFamily="18" charset="0"/>
              </a:rPr>
              <a:t>Total time = N * time of one loop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2428875" y="6066234"/>
            <a:ext cx="642938" cy="819150"/>
            <a:chOff x="2500298" y="2753021"/>
            <a:chExt cx="642942" cy="818855"/>
          </a:xfrm>
        </p:grpSpPr>
        <p:sp>
          <p:nvSpPr>
            <p:cNvPr id="11293" name="Rectangle 59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qn</a:t>
              </a:r>
            </a:p>
          </p:txBody>
        </p:sp>
        <p:sp>
          <p:nvSpPr>
            <p:cNvPr id="11294" name="Rectangle 61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0" name="Straight Arrow Connector 69"/>
          <p:cNvCxnSpPr>
            <a:stCxn id="11293" idx="0"/>
          </p:cNvCxnSpPr>
          <p:nvPr/>
        </p:nvCxnSpPr>
        <p:spPr>
          <a:xfrm rot="5400000" flipH="1" flipV="1">
            <a:off x="3731419" y="5225653"/>
            <a:ext cx="180975" cy="2214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786063" y="5313759"/>
            <a:ext cx="4286250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14625" y="6242447"/>
            <a:ext cx="4357688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4786313" y="6042422"/>
            <a:ext cx="655637" cy="341312"/>
            <a:chOff x="7979255" y="6251849"/>
            <a:chExt cx="697729" cy="363283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 rot="5400000" flipH="1" flipV="1">
              <a:off x="8254629" y="5976475"/>
              <a:ext cx="1689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8410884" y="6365903"/>
              <a:ext cx="212901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>
              <a:off x="8374579" y="6471509"/>
              <a:ext cx="302405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8435398" y="6544165"/>
              <a:ext cx="180767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8496217" y="6613443"/>
              <a:ext cx="59129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Line Callout 1 (Accent Bar) 63"/>
          <p:cNvSpPr/>
          <p:nvPr/>
        </p:nvSpPr>
        <p:spPr>
          <a:xfrm>
            <a:off x="2571748" y="2143116"/>
            <a:ext cx="1643062" cy="571500"/>
          </a:xfrm>
          <a:prstGeom prst="accentCallout1">
            <a:avLst>
              <a:gd name="adj1" fmla="val 18750"/>
              <a:gd name="adj2" fmla="val -8333"/>
              <a:gd name="adj3" fmla="val 5556"/>
              <a:gd name="adj4" fmla="val -55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same as:</a:t>
            </a:r>
          </a:p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5" grpId="1"/>
      <p:bldP spid="56" grpId="0" build="allAtOnce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38" y="-82550"/>
            <a:ext cx="96440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Function is passed to process every element*/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 efficient code but more compact is: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-&gt;entry);</a:t>
            </a:r>
          </a:p>
        </p:txBody>
      </p:sp>
      <p:sp>
        <p:nvSpPr>
          <p:cNvPr id="12291" name="Text Box 43"/>
          <p:cNvSpPr txBox="1">
            <a:spLocks noChangeArrowheads="1"/>
          </p:cNvSpPr>
          <p:nvPr/>
        </p:nvSpPr>
        <p:spPr bwMode="auto">
          <a:xfrm>
            <a:off x="4970463" y="5789613"/>
            <a:ext cx="13176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12292" name="Group 61"/>
          <p:cNvGrpSpPr>
            <a:grpSpLocks/>
          </p:cNvGrpSpPr>
          <p:nvPr/>
        </p:nvGrpSpPr>
        <p:grpSpPr bwMode="auto">
          <a:xfrm>
            <a:off x="3987800" y="5805488"/>
            <a:ext cx="403225" cy="766762"/>
            <a:chOff x="3286128" y="6146834"/>
            <a:chExt cx="428628" cy="815962"/>
          </a:xfrm>
        </p:grpSpPr>
        <p:sp>
          <p:nvSpPr>
            <p:cNvPr id="65" name="Rectangle 64"/>
            <p:cNvSpPr/>
            <p:nvPr/>
          </p:nvSpPr>
          <p:spPr>
            <a:xfrm>
              <a:off x="3286128" y="6146834"/>
              <a:ext cx="428628" cy="42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29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12330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4544219" y="5601494"/>
            <a:ext cx="9525" cy="8143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4" name="Group 69"/>
          <p:cNvGrpSpPr>
            <a:grpSpLocks/>
          </p:cNvGrpSpPr>
          <p:nvPr/>
        </p:nvGrpSpPr>
        <p:grpSpPr bwMode="auto">
          <a:xfrm>
            <a:off x="4970463" y="5722938"/>
            <a:ext cx="1546225" cy="609600"/>
            <a:chOff x="4330734" y="6059507"/>
            <a:chExt cx="1643648" cy="647700"/>
          </a:xfrm>
        </p:grpSpPr>
        <p:sp>
          <p:nvSpPr>
            <p:cNvPr id="12324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2325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12326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327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720682" y="5685631"/>
            <a:ext cx="1588" cy="6127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6" name="Group 75"/>
          <p:cNvGrpSpPr>
            <a:grpSpLocks/>
          </p:cNvGrpSpPr>
          <p:nvPr/>
        </p:nvGrpSpPr>
        <p:grpSpPr bwMode="auto">
          <a:xfrm>
            <a:off x="7026275" y="5656263"/>
            <a:ext cx="1546225" cy="615950"/>
            <a:chOff x="6516893" y="5988069"/>
            <a:chExt cx="1643648" cy="655641"/>
          </a:xfrm>
        </p:grpSpPr>
        <p:sp>
          <p:nvSpPr>
            <p:cNvPr id="12320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2321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12322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323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97" name="Group 81"/>
          <p:cNvGrpSpPr>
            <a:grpSpLocks/>
          </p:cNvGrpSpPr>
          <p:nvPr/>
        </p:nvGrpSpPr>
        <p:grpSpPr bwMode="auto">
          <a:xfrm>
            <a:off x="8416925" y="5908675"/>
            <a:ext cx="655638" cy="341313"/>
            <a:chOff x="7979255" y="6251849"/>
            <a:chExt cx="697729" cy="363283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rot="5400000" flipH="1" flipV="1">
              <a:off x="8254630" y="5976474"/>
              <a:ext cx="1690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410883" y="6365904"/>
              <a:ext cx="21290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8374578" y="6471508"/>
              <a:ext cx="302406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8435397" y="6544165"/>
              <a:ext cx="18076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8496216" y="6613442"/>
              <a:ext cx="5913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ounded Rectangle 92"/>
          <p:cNvSpPr/>
          <p:nvPr/>
        </p:nvSpPr>
        <p:spPr bwMode="auto">
          <a:xfrm>
            <a:off x="71438" y="5000625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299" name="Group 94"/>
          <p:cNvGrpSpPr>
            <a:grpSpLocks/>
          </p:cNvGrpSpPr>
          <p:nvPr/>
        </p:nvGrpSpPr>
        <p:grpSpPr bwMode="auto">
          <a:xfrm>
            <a:off x="642938" y="5786438"/>
            <a:ext cx="642937" cy="785812"/>
            <a:chOff x="2500298" y="2753021"/>
            <a:chExt cx="642942" cy="785818"/>
          </a:xfrm>
        </p:grpSpPr>
        <p:sp>
          <p:nvSpPr>
            <p:cNvPr id="12312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2313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58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1214438" y="6000750"/>
            <a:ext cx="277336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2428875" y="5143500"/>
            <a:ext cx="642938" cy="819150"/>
            <a:chOff x="2500298" y="2753021"/>
            <a:chExt cx="642942" cy="818855"/>
          </a:xfrm>
        </p:grpSpPr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2310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786063" y="5429250"/>
            <a:ext cx="2214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3" name="Group 94"/>
          <p:cNvGrpSpPr>
            <a:grpSpLocks/>
          </p:cNvGrpSpPr>
          <p:nvPr/>
        </p:nvGrpSpPr>
        <p:grpSpPr bwMode="auto">
          <a:xfrm>
            <a:off x="642938" y="5000625"/>
            <a:ext cx="642937" cy="785813"/>
            <a:chOff x="2500298" y="2753021"/>
            <a:chExt cx="642942" cy="785818"/>
          </a:xfrm>
        </p:grpSpPr>
        <p:sp>
          <p:nvSpPr>
            <p:cNvPr id="12306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pf</a:t>
              </a:r>
            </a:p>
          </p:txBody>
        </p:sp>
        <p:sp>
          <p:nvSpPr>
            <p:cNvPr id="12307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571736" y="2786359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143000" y="4429125"/>
            <a:ext cx="6000750" cy="714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7153275" y="4357688"/>
            <a:ext cx="1990725" cy="785812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5723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returns the number of elements*/</a:t>
            </a:r>
          </a:p>
          <a:p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	StackSize(Stack *ps){</a:t>
            </a: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StackNode *pn=ps-&gt;top;</a:t>
            </a: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(x=0; pn; pn=pn-&gt;next)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  x++;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315" name="Group 90"/>
          <p:cNvGrpSpPr>
            <a:grpSpLocks/>
          </p:cNvGrpSpPr>
          <p:nvPr/>
        </p:nvGrpSpPr>
        <p:grpSpPr bwMode="auto">
          <a:xfrm>
            <a:off x="3987800" y="5870575"/>
            <a:ext cx="5084763" cy="915988"/>
            <a:chOff x="3666370" y="5000636"/>
            <a:chExt cx="5406224" cy="974727"/>
          </a:xfrm>
        </p:grpSpPr>
        <p:sp>
          <p:nvSpPr>
            <p:cNvPr id="13341" name="Text Box 43"/>
            <p:cNvSpPr txBox="1">
              <a:spLocks noChangeArrowheads="1"/>
            </p:cNvSpPr>
            <p:nvPr/>
          </p:nvSpPr>
          <p:spPr bwMode="auto">
            <a:xfrm>
              <a:off x="4710976" y="5143512"/>
              <a:ext cx="1400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342" name="Group 61"/>
            <p:cNvGrpSpPr>
              <a:grpSpLocks/>
            </p:cNvGrpSpPr>
            <p:nvPr/>
          </p:nvGrpSpPr>
          <p:grpSpPr bwMode="auto">
            <a:xfrm>
              <a:off x="3666370" y="5159401"/>
              <a:ext cx="428628" cy="815962"/>
              <a:chOff x="3286128" y="6146834"/>
              <a:chExt cx="428628" cy="81596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86128" y="6146863"/>
                <a:ext cx="428717" cy="429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62" name="TextBox 191"/>
              <p:cNvSpPr txBox="1">
                <a:spLocks noChangeArrowheads="1"/>
              </p:cNvSpPr>
              <p:nvPr/>
            </p:nvSpPr>
            <p:spPr bwMode="auto">
              <a:xfrm>
                <a:off x="3321084" y="6500833"/>
                <a:ext cx="368301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urier New" pitchFamily="49" charset="0"/>
                    <a:cs typeface="Courier New" pitchFamily="49" charset="0"/>
                  </a:rPr>
                  <a:t>s</a:t>
                </a:r>
              </a:p>
            </p:txBody>
          </p:sp>
          <p:sp>
            <p:nvSpPr>
              <p:cNvPr id="13363" name="Oval 55"/>
              <p:cNvSpPr>
                <a:spLocks noChangeArrowheads="1"/>
              </p:cNvSpPr>
              <p:nvPr/>
            </p:nvSpPr>
            <p:spPr bwMode="auto">
              <a:xfrm>
                <a:off x="3429034" y="628652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rot="16200000" flipH="1">
              <a:off x="4256274" y="4944413"/>
              <a:ext cx="11825" cy="864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44" name="Group 69"/>
            <p:cNvGrpSpPr>
              <a:grpSpLocks/>
            </p:cNvGrpSpPr>
            <p:nvPr/>
          </p:nvGrpSpPr>
          <p:grpSpPr bwMode="auto">
            <a:xfrm>
              <a:off x="4710976" y="5072074"/>
              <a:ext cx="1643648" cy="647700"/>
              <a:chOff x="4330734" y="6059507"/>
              <a:chExt cx="1643648" cy="647700"/>
            </a:xfrm>
          </p:grpSpPr>
          <p:sp>
            <p:nvSpPr>
              <p:cNvPr id="13357" name="Rectangle 41"/>
              <p:cNvSpPr>
                <a:spLocks noChangeArrowheads="1"/>
              </p:cNvSpPr>
              <p:nvPr/>
            </p:nvSpPr>
            <p:spPr bwMode="auto">
              <a:xfrm>
                <a:off x="4330734" y="6059507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3358" name="Group 64"/>
              <p:cNvGrpSpPr>
                <a:grpSpLocks/>
              </p:cNvGrpSpPr>
              <p:nvPr/>
            </p:nvGrpSpPr>
            <p:grpSpPr bwMode="auto">
              <a:xfrm>
                <a:off x="5731326" y="6059507"/>
                <a:ext cx="243056" cy="647700"/>
                <a:chOff x="5731326" y="6059507"/>
                <a:chExt cx="243056" cy="647700"/>
              </a:xfrm>
            </p:grpSpPr>
            <p:sp>
              <p:nvSpPr>
                <p:cNvPr id="13359" name="Rectangle 42"/>
                <p:cNvSpPr>
                  <a:spLocks noChangeArrowheads="1"/>
                </p:cNvSpPr>
                <p:nvPr/>
              </p:nvSpPr>
              <p:spPr bwMode="auto">
                <a:xfrm>
                  <a:off x="5731326" y="6059507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3360" name="Oval 55"/>
                <p:cNvSpPr>
                  <a:spLocks noChangeArrowheads="1"/>
                </p:cNvSpPr>
                <p:nvPr/>
              </p:nvSpPr>
              <p:spPr bwMode="auto">
                <a:xfrm>
                  <a:off x="5743411" y="6273819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6572025" y="5032166"/>
              <a:ext cx="1689" cy="651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46" name="Group 75"/>
            <p:cNvGrpSpPr>
              <a:grpSpLocks/>
            </p:cNvGrpSpPr>
            <p:nvPr/>
          </p:nvGrpSpPr>
          <p:grpSpPr bwMode="auto">
            <a:xfrm>
              <a:off x="6897135" y="5000636"/>
              <a:ext cx="1643648" cy="655641"/>
              <a:chOff x="6516893" y="5988069"/>
              <a:chExt cx="1643648" cy="655641"/>
            </a:xfrm>
          </p:grpSpPr>
          <p:sp>
            <p:nvSpPr>
              <p:cNvPr id="13353" name="Rectangle 51"/>
              <p:cNvSpPr>
                <a:spLocks noChangeArrowheads="1"/>
              </p:cNvSpPr>
              <p:nvPr/>
            </p:nvSpPr>
            <p:spPr bwMode="auto">
              <a:xfrm>
                <a:off x="6516893" y="5996010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bottom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3354" name="Group 60"/>
              <p:cNvGrpSpPr>
                <a:grpSpLocks/>
              </p:cNvGrpSpPr>
              <p:nvPr/>
            </p:nvGrpSpPr>
            <p:grpSpPr bwMode="auto">
              <a:xfrm>
                <a:off x="7917485" y="5988069"/>
                <a:ext cx="243056" cy="647700"/>
                <a:chOff x="7917485" y="5988069"/>
                <a:chExt cx="243056" cy="647700"/>
              </a:xfrm>
            </p:grpSpPr>
            <p:sp>
              <p:nvSpPr>
                <p:cNvPr id="13355" name="Rectangle 52"/>
                <p:cNvSpPr>
                  <a:spLocks noChangeArrowheads="1"/>
                </p:cNvSpPr>
                <p:nvPr/>
              </p:nvSpPr>
              <p:spPr bwMode="auto">
                <a:xfrm>
                  <a:off x="7917485" y="5988069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3356" name="Oval 55"/>
                <p:cNvSpPr>
                  <a:spLocks noChangeArrowheads="1"/>
                </p:cNvSpPr>
                <p:nvPr/>
              </p:nvSpPr>
              <p:spPr bwMode="auto">
                <a:xfrm>
                  <a:off x="7930121" y="6192031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47" name="Group 81"/>
            <p:cNvGrpSpPr>
              <a:grpSpLocks/>
            </p:cNvGrpSpPr>
            <p:nvPr/>
          </p:nvGrpSpPr>
          <p:grpSpPr bwMode="auto">
            <a:xfrm>
              <a:off x="8374865" y="5269942"/>
              <a:ext cx="697729" cy="363283"/>
              <a:chOff x="7979255" y="6251849"/>
              <a:chExt cx="697729" cy="363283"/>
            </a:xfrm>
          </p:grpSpPr>
          <p:cxnSp>
            <p:nvCxnSpPr>
              <p:cNvPr id="84" name="Straight Arrow Connector 83"/>
              <p:cNvCxnSpPr/>
              <p:nvPr/>
            </p:nvCxnSpPr>
            <p:spPr bwMode="auto">
              <a:xfrm rot="5400000" flipH="1" flipV="1">
                <a:off x="8255018" y="5976021"/>
                <a:ext cx="1689" cy="5519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8411054" y="6365171"/>
                <a:ext cx="212852" cy="1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374856" y="6470751"/>
                <a:ext cx="302128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435619" y="6543391"/>
                <a:ext cx="180602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496382" y="6612653"/>
                <a:ext cx="59076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ounded Rectangle 92"/>
          <p:cNvSpPr/>
          <p:nvPr/>
        </p:nvSpPr>
        <p:spPr bwMode="auto">
          <a:xfrm>
            <a:off x="71438" y="4857750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17" name="Group 94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13338" name="Rectangle 95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3339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2214563" y="6215063"/>
            <a:ext cx="1773237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1500188" y="5000625"/>
            <a:ext cx="1000125" cy="819150"/>
            <a:chOff x="2357422" y="2753021"/>
            <a:chExt cx="1000132" cy="818855"/>
          </a:xfrm>
        </p:grpSpPr>
        <p:sp>
          <p:nvSpPr>
            <p:cNvPr id="13335" name="Rectangle 34"/>
            <p:cNvSpPr>
              <a:spLocks noChangeArrowheads="1"/>
            </p:cNvSpPr>
            <p:nvPr/>
          </p:nvSpPr>
          <p:spPr bwMode="auto">
            <a:xfrm>
              <a:off x="2357422" y="3110211"/>
              <a:ext cx="10001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3336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5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928813" y="5214938"/>
            <a:ext cx="3000375" cy="714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7605713" y="4500563"/>
            <a:ext cx="1466850" cy="766762"/>
            <a:chOff x="7247805" y="3942714"/>
            <a:chExt cx="1467599" cy="767422"/>
          </a:xfrm>
        </p:grpSpPr>
        <p:grpSp>
          <p:nvGrpSpPr>
            <p:cNvPr id="13325" name="Group 49"/>
            <p:cNvGrpSpPr>
              <a:grpSpLocks/>
            </p:cNvGrpSpPr>
            <p:nvPr/>
          </p:nvGrpSpPr>
          <p:grpSpPr bwMode="auto">
            <a:xfrm>
              <a:off x="8017675" y="4143380"/>
              <a:ext cx="697729" cy="363283"/>
              <a:chOff x="7979255" y="6251849"/>
              <a:chExt cx="697729" cy="363283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rot="5400000" flipH="1" flipV="1">
                <a:off x="8255287" y="5975809"/>
                <a:ext cx="1588" cy="55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8410109" y="6365779"/>
                <a:ext cx="214497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375205" y="6472232"/>
                <a:ext cx="301779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435561" y="6543732"/>
                <a:ext cx="18106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495917" y="6613642"/>
                <a:ext cx="603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7247805" y="3942714"/>
              <a:ext cx="403431" cy="403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7" name="TextBox 191"/>
            <p:cNvSpPr txBox="1">
              <a:spLocks noChangeArrowheads="1"/>
            </p:cNvSpPr>
            <p:nvPr/>
          </p:nvSpPr>
          <p:spPr bwMode="auto">
            <a:xfrm>
              <a:off x="7280681" y="4275654"/>
              <a:ext cx="346391" cy="43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H="1">
              <a:off x="7802916" y="3740276"/>
              <a:ext cx="11123" cy="813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9" name="Oval 55"/>
            <p:cNvSpPr>
              <a:spLocks noChangeArrowheads="1"/>
            </p:cNvSpPr>
            <p:nvPr/>
          </p:nvSpPr>
          <p:spPr bwMode="auto">
            <a:xfrm>
              <a:off x="7366583" y="4071942"/>
              <a:ext cx="134375" cy="1343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57563" y="4572000"/>
            <a:ext cx="4071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Always take care of special cases: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857750" y="1071563"/>
            <a:ext cx="42148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 dirty="0"/>
              <a:t>Comments</a:t>
            </a:r>
            <a:r>
              <a:rPr lang="en-US" sz="2000" dirty="0"/>
              <a:t>: This function is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</a:t>
            </a:r>
            <a:r>
              <a:rPr lang="en-US" sz="2000" dirty="0"/>
              <a:t>, i.e., the execution time is proportional to the size! Because, we have to traverse the stack node-by-node to count</a:t>
            </a:r>
            <a:r>
              <a:rPr lang="en-US" sz="2000" dirty="0" smtClean="0"/>
              <a:t>. (this statement is not precise).</a:t>
            </a:r>
            <a:endParaRPr lang="en-US" sz="2000" dirty="0"/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Can we modify the structure to decrease the complexity of this algorithm?</a:t>
            </a: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1"/>
          <p:cNvSpPr txBox="1">
            <a:spLocks noChangeArrowheads="1"/>
          </p:cNvSpPr>
          <p:nvPr/>
        </p:nvSpPr>
        <p:spPr bwMode="auto">
          <a:xfrm>
            <a:off x="357188" y="0"/>
            <a:ext cx="8715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/>
              <a:t>We add extra field, called,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/>
              <a:t> in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struct stack. </a:t>
            </a:r>
            <a:r>
              <a:rPr lang="en-US" sz="2000"/>
              <a:t>Then, we need to add just one statement to: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CreateStack, Pop, Push, ClearStack. 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85813" y="842963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size;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-&gt;size=0;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-&gt;size++;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6513"/>
            <a:ext cx="5857875" cy="1034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StackNode *pn;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*pe=ps-&gt;top-&gt;entry;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pn=ps-&gt;top;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ps-&gt;top=ps-&gt;top-&gt;next;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free(pn);</a:t>
            </a: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ps-&gt;size--;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ClearStack(Stack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StackNode *pn=ps-&gt;top;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>
                <a:latin typeface="Courier New" pitchFamily="49" charset="0"/>
                <a:cs typeface="Courier New" pitchFamily="49" charset="0"/>
              </a:rPr>
              <a:t>(pn){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pn=pn-&gt;next;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free(ps-&gt;top);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ps-&gt;top=pn;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ps-&gt;size=0;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 the function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simply: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StackSize(Stack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ps-&gt;size;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29125" y="1071563"/>
            <a:ext cx="46434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/>
              <a:t>What happened is that, we added extra field in the data structure, which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dirty="0"/>
              <a:t> (2 bytes). But, this saves us time by reducing the complexity of the algorithm of the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000" dirty="0"/>
              <a:t>. From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 </a:t>
            </a:r>
            <a:r>
              <a:rPr lang="en-US" sz="2000"/>
              <a:t>to </a:t>
            </a:r>
            <a:r>
              <a:rPr lang="en-US" sz="2000" smtClean="0">
                <a:latin typeface="Euclid" pitchFamily="18" charset="0"/>
                <a:sym typeface="Euclid Symbol"/>
              </a:rPr>
              <a:t></a:t>
            </a:r>
            <a:r>
              <a:rPr lang="en-US" sz="200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This is a  typical trade-off between time and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Comparison between the array-based and the linked implementation: </a:t>
            </a:r>
            <a:r>
              <a:rPr lang="en-US" sz="2400">
                <a:solidFill>
                  <a:srgbClr val="FF0000"/>
                </a:solidFill>
              </a:rPr>
              <a:t>“Which is </a:t>
            </a:r>
            <a:r>
              <a:rPr lang="en-US" sz="2400" b="1">
                <a:solidFill>
                  <a:srgbClr val="FF0000"/>
                </a:solidFill>
              </a:rPr>
              <a:t>always</a:t>
            </a:r>
            <a:r>
              <a:rPr lang="en-US" sz="2400">
                <a:solidFill>
                  <a:srgbClr val="FF0000"/>
                </a:solidFill>
              </a:rPr>
              <a:t> better?” is a wrong question!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85913"/>
            <a:ext cx="485775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stack{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entry[MAXSTACK];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Stack;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All the space is reserved even the stack is empty (wasting memory)</a:t>
            </a: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Stack gets full even if the memory is not!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50" y="1571625"/>
            <a:ext cx="4143375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size;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Extra 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dirty="0">
                <a:latin typeface="+mn-lt"/>
                <a:cs typeface="Courier New" pitchFamily="49" charset="0"/>
              </a:rPr>
              <a:t>for every new node.</a:t>
            </a: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The stack size is as large as the memory you have!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928688"/>
          <a:ext cx="7262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21"/>
                <a:gridCol w="3631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Array-based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Linked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Comparison between the array-based and the linked implementation: </a:t>
            </a:r>
            <a:r>
              <a:rPr lang="en-US" sz="2400">
                <a:solidFill>
                  <a:srgbClr val="FF0000"/>
                </a:solidFill>
              </a:rPr>
              <a:t>“Which is </a:t>
            </a:r>
            <a:r>
              <a:rPr lang="en-US" sz="2400" b="1">
                <a:solidFill>
                  <a:srgbClr val="FF0000"/>
                </a:solidFill>
              </a:rPr>
              <a:t>always</a:t>
            </a:r>
            <a:r>
              <a:rPr lang="en-US" sz="2400">
                <a:solidFill>
                  <a:srgbClr val="FF0000"/>
                </a:solidFill>
              </a:rPr>
              <a:t> better?” is a wrong question!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14500" y="1000125"/>
          <a:ext cx="56912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68"/>
                <a:gridCol w="1897068"/>
                <a:gridCol w="1897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Array-based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Linked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CreateStack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StackSize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TraverseSack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(N)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ClearStack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</a:rPr>
                        <a:t>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TextBox 7"/>
          <p:cNvSpPr txBox="1">
            <a:spLocks noChangeArrowheads="1"/>
          </p:cNvSpPr>
          <p:nvPr/>
        </p:nvSpPr>
        <p:spPr bwMode="auto">
          <a:xfrm>
            <a:off x="0" y="4214813"/>
            <a:ext cx="9144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/>
              <a:t>Then, there are advantages and disadvantages for every implementation. Which one is better </a:t>
            </a:r>
            <a:r>
              <a:rPr lang="en-US" b="1" dirty="0"/>
              <a:t>really </a:t>
            </a:r>
            <a:r>
              <a:rPr lang="en-US" dirty="0"/>
              <a:t>depends on the </a:t>
            </a:r>
            <a:r>
              <a:rPr lang="en-US"/>
              <a:t>application.E.g</a:t>
            </a:r>
            <a:r>
              <a:rPr lang="en-US" dirty="0"/>
              <a:t>.,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extensively used then, may be array-based implementation is better.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memory is very limited, then may be the linked implementation is better.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rule is: </a:t>
            </a:r>
            <a:r>
              <a:rPr lang="en-US" dirty="0">
                <a:solidFill>
                  <a:srgbClr val="FF0000"/>
                </a:solidFill>
              </a:rPr>
              <a:t>Know very well the pros and cons of each implementation and decide based on your application needs.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214313" y="55721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00125" y="3357563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71688" y="1500188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857750" y="1500188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z="2800" b="1" smtClean="0"/>
              <a:t>Linked Stacks (to overcome fixed size limitations):</a:t>
            </a:r>
            <a:br>
              <a:rPr lang="en-US" sz="2800" b="1" smtClean="0"/>
            </a:br>
            <a:r>
              <a:rPr lang="en-US" sz="2800" b="1" smtClean="0"/>
              <a:t>Just get the idea now, do not worry about details.</a:t>
            </a:r>
          </a:p>
        </p:txBody>
      </p:sp>
      <p:grpSp>
        <p:nvGrpSpPr>
          <p:cNvPr id="2055" name="Group 278"/>
          <p:cNvGrpSpPr>
            <a:grpSpLocks/>
          </p:cNvGrpSpPr>
          <p:nvPr/>
        </p:nvGrpSpPr>
        <p:grpSpPr bwMode="auto">
          <a:xfrm>
            <a:off x="1285875" y="1071563"/>
            <a:ext cx="2413000" cy="1584325"/>
            <a:chOff x="1285751" y="1071584"/>
            <a:chExt cx="2413055" cy="1583740"/>
          </a:xfrm>
        </p:grpSpPr>
        <p:grpSp>
          <p:nvGrpSpPr>
            <p:cNvPr id="2129" name="Group 180"/>
            <p:cNvGrpSpPr>
              <a:grpSpLocks/>
            </p:cNvGrpSpPr>
            <p:nvPr/>
          </p:nvGrpSpPr>
          <p:grpSpPr bwMode="auto">
            <a:xfrm>
              <a:off x="2214578" y="1643050"/>
              <a:ext cx="928617" cy="428296"/>
              <a:chOff x="8143900" y="5572140"/>
              <a:chExt cx="928617" cy="428296"/>
            </a:xfrm>
          </p:grpSpPr>
          <p:sp>
            <p:nvSpPr>
              <p:cNvPr id="2132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33" name="Group 127"/>
              <p:cNvGrpSpPr>
                <a:grpSpLocks/>
              </p:cNvGrpSpPr>
              <p:nvPr/>
            </p:nvGrpSpPr>
            <p:grpSpPr bwMode="auto">
              <a:xfrm>
                <a:off x="8275573" y="5643384"/>
                <a:ext cx="796944" cy="357052"/>
                <a:chOff x="8275573" y="5643384"/>
                <a:chExt cx="796944" cy="357052"/>
              </a:xfrm>
            </p:grpSpPr>
            <p:cxnSp>
              <p:nvCxnSpPr>
                <p:cNvPr id="184" name="Straight Arrow Connector 183"/>
                <p:cNvCxnSpPr/>
                <p:nvPr/>
              </p:nvCxnSpPr>
              <p:spPr>
                <a:xfrm rot="5400000" flipH="1" flipV="1">
                  <a:off x="8601786" y="5317135"/>
                  <a:ext cx="1587" cy="65406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8821702" y="5751284"/>
                  <a:ext cx="214233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715295" y="5857608"/>
                  <a:ext cx="357195" cy="15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786734" y="5929018"/>
                  <a:ext cx="21431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858173" y="5998843"/>
                  <a:ext cx="71439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30" name="TextBox 193"/>
            <p:cNvSpPr txBox="1">
              <a:spLocks noChangeArrowheads="1"/>
            </p:cNvSpPr>
            <p:nvPr/>
          </p:nvSpPr>
          <p:spPr bwMode="auto">
            <a:xfrm>
              <a:off x="1285751" y="1071584"/>
              <a:ext cx="2413055" cy="36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s.top </a:t>
              </a:r>
              <a:r>
                <a:rPr lang="en-US"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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  <p:sp>
          <p:nvSpPr>
            <p:cNvPr id="2131" name="TextBox 221"/>
            <p:cNvSpPr txBox="1">
              <a:spLocks noChangeArrowheads="1"/>
            </p:cNvSpPr>
            <p:nvPr/>
          </p:nvSpPr>
          <p:spPr bwMode="auto">
            <a:xfrm>
              <a:off x="2000232" y="2285992"/>
              <a:ext cx="14414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Empty stack</a:t>
              </a:r>
            </a:p>
          </p:txBody>
        </p:sp>
      </p:grp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5797550" y="1485900"/>
            <a:ext cx="2632075" cy="657225"/>
            <a:chOff x="5797550" y="1628775"/>
            <a:chExt cx="2632070" cy="657217"/>
          </a:xfrm>
        </p:grpSpPr>
        <p:grpSp>
          <p:nvGrpSpPr>
            <p:cNvPr id="2116" name="Group 168"/>
            <p:cNvGrpSpPr>
              <a:grpSpLocks/>
            </p:cNvGrpSpPr>
            <p:nvPr/>
          </p:nvGrpSpPr>
          <p:grpSpPr bwMode="auto">
            <a:xfrm>
              <a:off x="5797550" y="1628775"/>
              <a:ext cx="1943101" cy="647700"/>
              <a:chOff x="5797550" y="1628775"/>
              <a:chExt cx="1943101" cy="647700"/>
            </a:xfrm>
          </p:grpSpPr>
          <p:grpSp>
            <p:nvGrpSpPr>
              <p:cNvPr id="2125" name="Group 167"/>
              <p:cNvGrpSpPr>
                <a:grpSpLocks/>
              </p:cNvGrpSpPr>
              <p:nvPr/>
            </p:nvGrpSpPr>
            <p:grpSpPr bwMode="auto">
              <a:xfrm>
                <a:off x="5797550" y="1628775"/>
                <a:ext cx="1943101" cy="647700"/>
                <a:chOff x="5797550" y="1628775"/>
                <a:chExt cx="1943101" cy="647700"/>
              </a:xfrm>
            </p:grpSpPr>
            <p:sp>
              <p:nvSpPr>
                <p:cNvPr id="2127" name="Rectangle 36"/>
                <p:cNvSpPr>
                  <a:spLocks noChangeArrowheads="1"/>
                </p:cNvSpPr>
                <p:nvPr/>
              </p:nvSpPr>
              <p:spPr bwMode="auto">
                <a:xfrm>
                  <a:off x="5797550" y="1628775"/>
                  <a:ext cx="1655763" cy="647700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28" name="Rectangle 37"/>
                <p:cNvSpPr>
                  <a:spLocks noChangeArrowheads="1"/>
                </p:cNvSpPr>
                <p:nvPr/>
              </p:nvSpPr>
              <p:spPr bwMode="auto">
                <a:xfrm>
                  <a:off x="7453313" y="1628775"/>
                  <a:ext cx="287338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26" name="Text Box 38"/>
              <p:cNvSpPr txBox="1">
                <a:spLocks noChangeArrowheads="1"/>
              </p:cNvSpPr>
              <p:nvPr/>
            </p:nvSpPr>
            <p:spPr bwMode="auto">
              <a:xfrm>
                <a:off x="5797550" y="1700213"/>
                <a:ext cx="16557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17" name="Group 169"/>
            <p:cNvGrpSpPr>
              <a:grpSpLocks/>
            </p:cNvGrpSpPr>
            <p:nvPr/>
          </p:nvGrpSpPr>
          <p:grpSpPr bwMode="auto">
            <a:xfrm>
              <a:off x="7500958" y="1857364"/>
              <a:ext cx="928662" cy="428628"/>
              <a:chOff x="8143900" y="5572140"/>
              <a:chExt cx="928662" cy="428628"/>
            </a:xfrm>
          </p:grpSpPr>
          <p:sp>
            <p:nvSpPr>
              <p:cNvPr id="2118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19" name="Group 127"/>
              <p:cNvGrpSpPr>
                <a:grpSpLocks/>
              </p:cNvGrpSpPr>
              <p:nvPr/>
            </p:nvGrpSpPr>
            <p:grpSpPr bwMode="auto">
              <a:xfrm>
                <a:off x="8276081" y="5643578"/>
                <a:ext cx="796481" cy="357190"/>
                <a:chOff x="8276081" y="5643578"/>
                <a:chExt cx="796481" cy="357190"/>
              </a:xfrm>
            </p:grpSpPr>
            <p:cxnSp>
              <p:nvCxnSpPr>
                <p:cNvPr id="173" name="Straight Arrow Connector 172"/>
                <p:cNvCxnSpPr/>
                <p:nvPr/>
              </p:nvCxnSpPr>
              <p:spPr>
                <a:xfrm rot="5400000" flipH="1" flipV="1">
                  <a:off x="8601869" y="5317355"/>
                  <a:ext cx="1587" cy="65404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8821739" y="5751534"/>
                  <a:ext cx="214311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715376" y="5857895"/>
                  <a:ext cx="35718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786813" y="5929332"/>
                  <a:ext cx="214312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858251" y="5999181"/>
                  <a:ext cx="71437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4643438" y="1143000"/>
            <a:ext cx="1149350" cy="642938"/>
            <a:chOff x="2925" y="720"/>
            <a:chExt cx="724" cy="405"/>
          </a:xfrm>
        </p:grpSpPr>
        <p:grpSp>
          <p:nvGrpSpPr>
            <p:cNvPr id="2112" name="Group 274"/>
            <p:cNvGrpSpPr>
              <a:grpSpLocks/>
            </p:cNvGrpSpPr>
            <p:nvPr/>
          </p:nvGrpSpPr>
          <p:grpSpPr bwMode="auto">
            <a:xfrm>
              <a:off x="3150" y="1035"/>
              <a:ext cx="495" cy="90"/>
              <a:chOff x="5000629" y="1643050"/>
              <a:chExt cx="785817" cy="142876"/>
            </a:xfrm>
          </p:grpSpPr>
          <p:sp>
            <p:nvSpPr>
              <p:cNvPr id="2114" name="Oval 55"/>
              <p:cNvSpPr>
                <a:spLocks noChangeArrowheads="1"/>
              </p:cNvSpPr>
              <p:nvPr/>
            </p:nvSpPr>
            <p:spPr bwMode="auto">
              <a:xfrm>
                <a:off x="5000629" y="164305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rot="5400000" flipH="1" flipV="1">
                <a:off x="5458624" y="1388255"/>
                <a:ext cx="1588" cy="6540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3" name="TextBox 192"/>
            <p:cNvSpPr txBox="1">
              <a:spLocks noChangeArrowheads="1"/>
            </p:cNvSpPr>
            <p:nvPr/>
          </p:nvSpPr>
          <p:spPr bwMode="auto">
            <a:xfrm>
              <a:off x="2925" y="720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</p:grpSp>
      <p:sp>
        <p:nvSpPr>
          <p:cNvPr id="10301" name="TextBox 222"/>
          <p:cNvSpPr txBox="1">
            <a:spLocks noChangeArrowheads="1"/>
          </p:cNvSpPr>
          <p:nvPr/>
        </p:nvSpPr>
        <p:spPr bwMode="auto">
          <a:xfrm>
            <a:off x="5888038" y="228600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 of size 1</a:t>
            </a:r>
          </a:p>
        </p:txBody>
      </p:sp>
      <p:grpSp>
        <p:nvGrpSpPr>
          <p:cNvPr id="12" name="Group 266"/>
          <p:cNvGrpSpPr>
            <a:grpSpLocks/>
          </p:cNvGrpSpPr>
          <p:nvPr/>
        </p:nvGrpSpPr>
        <p:grpSpPr bwMode="auto">
          <a:xfrm>
            <a:off x="1146175" y="3068638"/>
            <a:ext cx="2725738" cy="1500187"/>
            <a:chOff x="1146149" y="2786058"/>
            <a:chExt cx="2725745" cy="1500198"/>
          </a:xfrm>
        </p:grpSpPr>
        <p:grpSp>
          <p:nvGrpSpPr>
            <p:cNvPr id="2103" name="Group 18"/>
            <p:cNvGrpSpPr>
              <a:grpSpLocks/>
            </p:cNvGrpSpPr>
            <p:nvPr/>
          </p:nvGrpSpPr>
          <p:grpSpPr bwMode="auto">
            <a:xfrm>
              <a:off x="1928794" y="3573469"/>
              <a:ext cx="1943100" cy="712787"/>
              <a:chOff x="1111" y="1797"/>
              <a:chExt cx="1224" cy="449"/>
            </a:xfrm>
          </p:grpSpPr>
          <p:grpSp>
            <p:nvGrpSpPr>
              <p:cNvPr id="2108" name="Group 16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110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09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New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04" name="Group 264"/>
            <p:cNvGrpSpPr>
              <a:grpSpLocks/>
            </p:cNvGrpSpPr>
            <p:nvPr/>
          </p:nvGrpSpPr>
          <p:grpSpPr bwMode="auto">
            <a:xfrm>
              <a:off x="1146149" y="3214686"/>
              <a:ext cx="782645" cy="428628"/>
              <a:chOff x="1146149" y="3214686"/>
              <a:chExt cx="782645" cy="428628"/>
            </a:xfrm>
          </p:grpSpPr>
          <p:sp>
            <p:nvSpPr>
              <p:cNvPr id="2106" name="Oval 55"/>
              <p:cNvSpPr>
                <a:spLocks noChangeArrowheads="1"/>
              </p:cNvSpPr>
              <p:nvPr/>
            </p:nvSpPr>
            <p:spPr bwMode="auto">
              <a:xfrm>
                <a:off x="1146149" y="3214686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>
              <a:xfrm>
                <a:off x="1277912" y="3287712"/>
                <a:ext cx="650877" cy="3556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5" name="TextBox 223"/>
            <p:cNvSpPr txBox="1">
              <a:spLocks noChangeArrowheads="1"/>
            </p:cNvSpPr>
            <p:nvPr/>
          </p:nvSpPr>
          <p:spPr bwMode="auto">
            <a:xfrm>
              <a:off x="1285851" y="2786058"/>
              <a:ext cx="46038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615950" y="4029075"/>
            <a:ext cx="4178300" cy="1543050"/>
            <a:chOff x="388" y="2538"/>
            <a:chExt cx="2632" cy="972"/>
          </a:xfrm>
        </p:grpSpPr>
        <p:sp>
          <p:nvSpPr>
            <p:cNvPr id="263" name="Freeform 262"/>
            <p:cNvSpPr/>
            <p:nvPr/>
          </p:nvSpPr>
          <p:spPr>
            <a:xfrm>
              <a:off x="388" y="2538"/>
              <a:ext cx="2632" cy="972"/>
            </a:xfrm>
            <a:custGeom>
              <a:avLst/>
              <a:gdLst>
                <a:gd name="connsiteX0" fmla="*/ 3102864 w 4177792"/>
                <a:gd name="connsiteY0" fmla="*/ 117856 h 1794256"/>
                <a:gd name="connsiteX1" fmla="*/ 3663696 w 4177792"/>
                <a:gd name="connsiteY1" fmla="*/ 81280 h 1794256"/>
                <a:gd name="connsiteX2" fmla="*/ 3651504 w 4177792"/>
                <a:gd name="connsiteY2" fmla="*/ 605536 h 1794256"/>
                <a:gd name="connsiteX3" fmla="*/ 505968 w 4177792"/>
                <a:gd name="connsiteY3" fmla="*/ 1020064 h 1794256"/>
                <a:gd name="connsiteX4" fmla="*/ 615696 w 4177792"/>
                <a:gd name="connsiteY4" fmla="*/ 1678432 h 1794256"/>
                <a:gd name="connsiteX5" fmla="*/ 627888 w 4177792"/>
                <a:gd name="connsiteY5" fmla="*/ 1715008 h 179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7792" h="1794256">
                  <a:moveTo>
                    <a:pt x="3102864" y="117856"/>
                  </a:moveTo>
                  <a:cubicBezTo>
                    <a:pt x="3337560" y="58928"/>
                    <a:pt x="3572256" y="0"/>
                    <a:pt x="3663696" y="81280"/>
                  </a:cubicBezTo>
                  <a:cubicBezTo>
                    <a:pt x="3755136" y="162560"/>
                    <a:pt x="4177792" y="449072"/>
                    <a:pt x="3651504" y="605536"/>
                  </a:cubicBezTo>
                  <a:cubicBezTo>
                    <a:pt x="3125216" y="762000"/>
                    <a:pt x="1011936" y="841248"/>
                    <a:pt x="505968" y="1020064"/>
                  </a:cubicBezTo>
                  <a:cubicBezTo>
                    <a:pt x="0" y="1198880"/>
                    <a:pt x="595376" y="1562608"/>
                    <a:pt x="615696" y="1678432"/>
                  </a:cubicBezTo>
                  <a:cubicBezTo>
                    <a:pt x="636016" y="1794256"/>
                    <a:pt x="631952" y="1754632"/>
                    <a:pt x="627888" y="1715008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02" name="Oval 55"/>
            <p:cNvSpPr>
              <a:spLocks noChangeArrowheads="1"/>
            </p:cNvSpPr>
            <p:nvPr/>
          </p:nvSpPr>
          <p:spPr bwMode="auto">
            <a:xfrm>
              <a:off x="2295" y="256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" name="Freeform 273"/>
          <p:cNvSpPr/>
          <p:nvPr/>
        </p:nvSpPr>
        <p:spPr>
          <a:xfrm>
            <a:off x="292100" y="4078288"/>
            <a:ext cx="1622425" cy="1703387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7" name="TextBox 282"/>
          <p:cNvSpPr txBox="1">
            <a:spLocks noChangeArrowheads="1"/>
          </p:cNvSpPr>
          <p:nvPr/>
        </p:nvSpPr>
        <p:spPr bwMode="auto">
          <a:xfrm>
            <a:off x="3500438" y="642937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insert  a node </a:t>
            </a:r>
          </a:p>
        </p:txBody>
      </p: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0" y="5711825"/>
            <a:ext cx="1149350" cy="642938"/>
            <a:chOff x="0" y="3598"/>
            <a:chExt cx="724" cy="405"/>
          </a:xfrm>
        </p:grpSpPr>
        <p:sp>
          <p:nvSpPr>
            <p:cNvPr id="2099" name="TextBox 191"/>
            <p:cNvSpPr txBox="1">
              <a:spLocks noChangeArrowheads="1"/>
            </p:cNvSpPr>
            <p:nvPr/>
          </p:nvSpPr>
          <p:spPr bwMode="auto">
            <a:xfrm>
              <a:off x="0" y="3770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  <p:sp>
          <p:nvSpPr>
            <p:cNvPr id="2100" name="Oval 55"/>
            <p:cNvSpPr>
              <a:spLocks noChangeArrowheads="1"/>
            </p:cNvSpPr>
            <p:nvPr/>
          </p:nvSpPr>
          <p:spPr bwMode="auto">
            <a:xfrm>
              <a:off x="225" y="359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 rot="16200000" flipH="1">
            <a:off x="804863" y="5356225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8"/>
          <p:cNvGrpSpPr>
            <a:grpSpLocks/>
          </p:cNvGrpSpPr>
          <p:nvPr/>
        </p:nvGrpSpPr>
        <p:grpSpPr bwMode="auto">
          <a:xfrm>
            <a:off x="1258888" y="5413375"/>
            <a:ext cx="7813675" cy="719138"/>
            <a:chOff x="793" y="3410"/>
            <a:chExt cx="4922" cy="453"/>
          </a:xfrm>
        </p:grpSpPr>
        <p:grpSp>
          <p:nvGrpSpPr>
            <p:cNvPr id="2070" name="Group 39"/>
            <p:cNvGrpSpPr>
              <a:grpSpLocks/>
            </p:cNvGrpSpPr>
            <p:nvPr/>
          </p:nvGrpSpPr>
          <p:grpSpPr bwMode="auto">
            <a:xfrm>
              <a:off x="793" y="3455"/>
              <a:ext cx="1224" cy="408"/>
              <a:chOff x="1111" y="1797"/>
              <a:chExt cx="1224" cy="408"/>
            </a:xfrm>
          </p:grpSpPr>
          <p:grpSp>
            <p:nvGrpSpPr>
              <p:cNvPr id="2095" name="Group 4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top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8" name="Rectangle 4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6" name="Text Box 4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1" name="Group 44"/>
            <p:cNvGrpSpPr>
              <a:grpSpLocks/>
            </p:cNvGrpSpPr>
            <p:nvPr/>
          </p:nvGrpSpPr>
          <p:grpSpPr bwMode="auto">
            <a:xfrm>
              <a:off x="2427" y="3455"/>
              <a:ext cx="1224" cy="408"/>
              <a:chOff x="1111" y="1797"/>
              <a:chExt cx="1224" cy="408"/>
            </a:xfrm>
          </p:grpSpPr>
          <p:grpSp>
            <p:nvGrpSpPr>
              <p:cNvPr id="2091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93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4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2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2" name="Group 49"/>
            <p:cNvGrpSpPr>
              <a:grpSpLocks/>
            </p:cNvGrpSpPr>
            <p:nvPr/>
          </p:nvGrpSpPr>
          <p:grpSpPr bwMode="auto">
            <a:xfrm>
              <a:off x="4086" y="3410"/>
              <a:ext cx="1224" cy="408"/>
              <a:chOff x="1111" y="1797"/>
              <a:chExt cx="1224" cy="408"/>
            </a:xfrm>
          </p:grpSpPr>
          <p:grpSp>
            <p:nvGrpSpPr>
              <p:cNvPr id="2087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89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0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88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3" name="Group 229"/>
            <p:cNvGrpSpPr>
              <a:grpSpLocks/>
            </p:cNvGrpSpPr>
            <p:nvPr/>
          </p:nvGrpSpPr>
          <p:grpSpPr bwMode="auto">
            <a:xfrm>
              <a:off x="3510" y="3590"/>
              <a:ext cx="585" cy="90"/>
              <a:chOff x="2928926" y="5643578"/>
              <a:chExt cx="928694" cy="142876"/>
            </a:xfrm>
          </p:grpSpPr>
          <p:sp>
            <p:nvSpPr>
              <p:cNvPr id="2085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2" name="Straight Arrow Connector 231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4" name="Group 232"/>
            <p:cNvGrpSpPr>
              <a:grpSpLocks/>
            </p:cNvGrpSpPr>
            <p:nvPr/>
          </p:nvGrpSpPr>
          <p:grpSpPr bwMode="auto">
            <a:xfrm>
              <a:off x="1845" y="3590"/>
              <a:ext cx="585" cy="90"/>
              <a:chOff x="2928926" y="5643578"/>
              <a:chExt cx="928694" cy="142876"/>
            </a:xfrm>
          </p:grpSpPr>
          <p:sp>
            <p:nvSpPr>
              <p:cNvPr id="2083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>
              <a:xfrm rot="5400000" flipH="1" flipV="1">
                <a:off x="3470266" y="5329252"/>
                <a:ext cx="1587" cy="7731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5" name="Group 128"/>
            <p:cNvGrpSpPr>
              <a:grpSpLocks/>
            </p:cNvGrpSpPr>
            <p:nvPr/>
          </p:nvGrpSpPr>
          <p:grpSpPr bwMode="auto">
            <a:xfrm>
              <a:off x="5130" y="3535"/>
              <a:ext cx="585" cy="270"/>
              <a:chOff x="8143900" y="5572140"/>
              <a:chExt cx="928662" cy="428628"/>
            </a:xfrm>
          </p:grpSpPr>
          <p:sp>
            <p:nvSpPr>
              <p:cNvPr id="2076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7" name="Group 127"/>
              <p:cNvGrpSpPr>
                <a:grpSpLocks/>
              </p:cNvGrpSpPr>
              <p:nvPr/>
            </p:nvGrpSpPr>
            <p:grpSpPr bwMode="auto">
              <a:xfrm>
                <a:off x="8276081" y="5643578"/>
                <a:ext cx="796481" cy="357190"/>
                <a:chOff x="8276081" y="5643578"/>
                <a:chExt cx="796481" cy="35719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>
                <a:xfrm rot="5400000" flipH="1" flipV="1">
                  <a:off x="8601880" y="5317355"/>
                  <a:ext cx="1588" cy="6540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8821739" y="5751528"/>
                  <a:ext cx="21431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715383" y="5857891"/>
                  <a:ext cx="35717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8786819" y="5929329"/>
                  <a:ext cx="21430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8858254" y="5999179"/>
                  <a:ext cx="7143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66" name="Oval 55"/>
          <p:cNvSpPr>
            <a:spLocks noChangeArrowheads="1"/>
          </p:cNvSpPr>
          <p:nvPr/>
        </p:nvSpPr>
        <p:spPr bwMode="auto">
          <a:xfrm rot="5400000">
            <a:off x="1347788" y="164306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TextBox 192"/>
          <p:cNvSpPr txBox="1">
            <a:spLocks noChangeArrowheads="1"/>
          </p:cNvSpPr>
          <p:nvPr/>
        </p:nvSpPr>
        <p:spPr bwMode="auto">
          <a:xfrm>
            <a:off x="928688" y="1519238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ps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V="1">
            <a:off x="1565275" y="1720850"/>
            <a:ext cx="4349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TextBox 192"/>
          <p:cNvSpPr txBox="1">
            <a:spLocks noChangeArrowheads="1"/>
          </p:cNvSpPr>
          <p:nvPr/>
        </p:nvSpPr>
        <p:spPr bwMode="auto">
          <a:xfrm>
            <a:off x="2136775" y="191611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8" grpId="0" animBg="1"/>
      <p:bldP spid="96" grpId="0" animBg="1"/>
      <p:bldP spid="10301" grpId="0"/>
      <p:bldP spid="274" grpId="0" animBg="1"/>
      <p:bldP spid="10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57188" y="32861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5750" y="2714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1438" y="3143250"/>
            <a:ext cx="1214437" cy="798513"/>
            <a:chOff x="45" y="1980"/>
            <a:chExt cx="765" cy="503"/>
          </a:xfrm>
        </p:grpSpPr>
        <p:sp>
          <p:nvSpPr>
            <p:cNvPr id="3113" name="Oval 55"/>
            <p:cNvSpPr>
              <a:spLocks noChangeArrowheads="1"/>
            </p:cNvSpPr>
            <p:nvPr/>
          </p:nvSpPr>
          <p:spPr bwMode="auto">
            <a:xfrm>
              <a:off x="315" y="2160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hape 100"/>
            <p:cNvCxnSpPr>
              <a:stCxn id="3113" idx="6"/>
            </p:cNvCxnSpPr>
            <p:nvPr/>
          </p:nvCxnSpPr>
          <p:spPr>
            <a:xfrm flipV="1">
              <a:off x="405" y="1980"/>
              <a:ext cx="405" cy="2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5" name="TextBox 12"/>
            <p:cNvSpPr txBox="1">
              <a:spLocks noChangeArrowheads="1"/>
            </p:cNvSpPr>
            <p:nvPr/>
          </p:nvSpPr>
          <p:spPr bwMode="auto">
            <a:xfrm>
              <a:off x="45" y="2250"/>
              <a:ext cx="2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cxnSp>
        <p:nvCxnSpPr>
          <p:cNvPr id="15" name="Shape 14"/>
          <p:cNvCxnSpPr>
            <a:stCxn id="11289" idx="5"/>
          </p:cNvCxnSpPr>
          <p:nvPr/>
        </p:nvCxnSpPr>
        <p:spPr>
          <a:xfrm rot="5400000" flipH="1" flipV="1">
            <a:off x="2143125" y="1193800"/>
            <a:ext cx="193675" cy="3235325"/>
          </a:xfrm>
          <a:prstGeom prst="curvedConnector4">
            <a:avLst>
              <a:gd name="adj1" fmla="val 360924"/>
              <a:gd name="adj2" fmla="val 902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TextBox 46"/>
          <p:cNvSpPr txBox="1">
            <a:spLocks noChangeArrowheads="1"/>
          </p:cNvSpPr>
          <p:nvPr/>
        </p:nvSpPr>
        <p:spPr bwMode="auto">
          <a:xfrm>
            <a:off x="3500438" y="3571875"/>
            <a:ext cx="2492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delete  a node </a:t>
            </a:r>
          </a:p>
        </p:txBody>
      </p:sp>
      <p:grpSp>
        <p:nvGrpSpPr>
          <p:cNvPr id="3079" name="Group 85"/>
          <p:cNvGrpSpPr>
            <a:grpSpLocks/>
          </p:cNvGrpSpPr>
          <p:nvPr/>
        </p:nvGrpSpPr>
        <p:grpSpPr bwMode="auto">
          <a:xfrm>
            <a:off x="-36513" y="2133600"/>
            <a:ext cx="1425576" cy="873125"/>
            <a:chOff x="-23" y="1344"/>
            <a:chExt cx="898" cy="550"/>
          </a:xfrm>
        </p:grpSpPr>
        <p:sp>
          <p:nvSpPr>
            <p:cNvPr id="3111" name="TextBox 191"/>
            <p:cNvSpPr txBox="1">
              <a:spLocks noChangeArrowheads="1"/>
            </p:cNvSpPr>
            <p:nvPr/>
          </p:nvSpPr>
          <p:spPr bwMode="auto">
            <a:xfrm>
              <a:off x="-23" y="1344"/>
              <a:ext cx="8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 -&gt; top</a:t>
              </a:r>
            </a:p>
          </p:txBody>
        </p:sp>
        <p:sp>
          <p:nvSpPr>
            <p:cNvPr id="3112" name="Oval 55"/>
            <p:cNvSpPr>
              <a:spLocks noChangeArrowheads="1"/>
            </p:cNvSpPr>
            <p:nvPr/>
          </p:nvSpPr>
          <p:spPr bwMode="auto">
            <a:xfrm>
              <a:off x="315" y="180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 flipV="1">
            <a:off x="714375" y="2928938"/>
            <a:ext cx="571500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95400" y="2636838"/>
            <a:ext cx="1943100" cy="647700"/>
            <a:chOff x="1111" y="1797"/>
            <a:chExt cx="1224" cy="408"/>
          </a:xfrm>
        </p:grpSpPr>
        <p:grpSp>
          <p:nvGrpSpPr>
            <p:cNvPr id="3107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3109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sp>
            <p:nvSpPr>
              <p:cNvPr id="3110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3108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82" name="Group 87"/>
          <p:cNvGrpSpPr>
            <a:grpSpLocks/>
          </p:cNvGrpSpPr>
          <p:nvPr/>
        </p:nvGrpSpPr>
        <p:grpSpPr bwMode="auto">
          <a:xfrm>
            <a:off x="3889375" y="2565400"/>
            <a:ext cx="4576763" cy="719138"/>
            <a:chOff x="2450" y="1616"/>
            <a:chExt cx="2883" cy="453"/>
          </a:xfrm>
        </p:grpSpPr>
        <p:grpSp>
          <p:nvGrpSpPr>
            <p:cNvPr id="3094" name="Group 44"/>
            <p:cNvGrpSpPr>
              <a:grpSpLocks/>
            </p:cNvGrpSpPr>
            <p:nvPr/>
          </p:nvGrpSpPr>
          <p:grpSpPr bwMode="auto">
            <a:xfrm>
              <a:off x="2450" y="1661"/>
              <a:ext cx="1224" cy="408"/>
              <a:chOff x="1111" y="1797"/>
              <a:chExt cx="1224" cy="408"/>
            </a:xfrm>
          </p:grpSpPr>
          <p:grpSp>
            <p:nvGrpSpPr>
              <p:cNvPr id="3103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3105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310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04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5" name="Group 49"/>
            <p:cNvGrpSpPr>
              <a:grpSpLocks/>
            </p:cNvGrpSpPr>
            <p:nvPr/>
          </p:nvGrpSpPr>
          <p:grpSpPr bwMode="auto">
            <a:xfrm>
              <a:off x="4109" y="1616"/>
              <a:ext cx="1224" cy="408"/>
              <a:chOff x="1111" y="1797"/>
              <a:chExt cx="1224" cy="408"/>
            </a:xfrm>
          </p:grpSpPr>
          <p:grpSp>
            <p:nvGrpSpPr>
              <p:cNvPr id="3099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3101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31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0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6" name="Group 229"/>
            <p:cNvGrpSpPr>
              <a:grpSpLocks/>
            </p:cNvGrpSpPr>
            <p:nvPr/>
          </p:nvGrpSpPr>
          <p:grpSpPr bwMode="auto">
            <a:xfrm>
              <a:off x="3533" y="1796"/>
              <a:ext cx="585" cy="90"/>
              <a:chOff x="2928926" y="5643578"/>
              <a:chExt cx="928694" cy="142876"/>
            </a:xfrm>
          </p:grpSpPr>
          <p:sp>
            <p:nvSpPr>
              <p:cNvPr id="3097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2" name="Straight Arrow Connector 231"/>
              <p:cNvCxnSpPr/>
              <p:nvPr/>
            </p:nvCxnSpPr>
            <p:spPr>
              <a:xfrm rot="5400000" flipH="1" flipV="1">
                <a:off x="3470266" y="5329252"/>
                <a:ext cx="1587" cy="7731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232"/>
          <p:cNvGrpSpPr>
            <a:grpSpLocks/>
          </p:cNvGrpSpPr>
          <p:nvPr/>
        </p:nvGrpSpPr>
        <p:grpSpPr bwMode="auto">
          <a:xfrm>
            <a:off x="2965450" y="2851150"/>
            <a:ext cx="928688" cy="142875"/>
            <a:chOff x="2928926" y="5643578"/>
            <a:chExt cx="928694" cy="142876"/>
          </a:xfrm>
        </p:grpSpPr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rot="5400000" flipH="1" flipV="1">
              <a:off x="3470267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4" name="Group 128"/>
          <p:cNvGrpSpPr>
            <a:grpSpLocks/>
          </p:cNvGrpSpPr>
          <p:nvPr/>
        </p:nvGrpSpPr>
        <p:grpSpPr bwMode="auto">
          <a:xfrm>
            <a:off x="8180388" y="2763838"/>
            <a:ext cx="928687" cy="428625"/>
            <a:chOff x="8143900" y="5572140"/>
            <a:chExt cx="928662" cy="428628"/>
          </a:xfrm>
        </p:grpSpPr>
        <p:sp>
          <p:nvSpPr>
            <p:cNvPr id="3085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6" name="Group 127"/>
            <p:cNvGrpSpPr>
              <a:grpSpLocks/>
            </p:cNvGrpSpPr>
            <p:nvPr/>
          </p:nvGrpSpPr>
          <p:grpSpPr bwMode="auto">
            <a:xfrm>
              <a:off x="8276081" y="5643578"/>
              <a:ext cx="796481" cy="357190"/>
              <a:chOff x="8276081" y="5643578"/>
              <a:chExt cx="796481" cy="357190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rot="5400000" flipH="1" flipV="1">
                <a:off x="8601880" y="5317355"/>
                <a:ext cx="1588" cy="6540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>
                <a:off x="8821741" y="5751528"/>
                <a:ext cx="21431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715384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786820" y="5929329"/>
                <a:ext cx="21430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858256" y="5999179"/>
                <a:ext cx="71435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785938"/>
            <a:ext cx="50006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stacknode{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StackEntry entry;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struct stacknode *next;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}StackNode;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StackNode *top;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</a:rPr>
              <a:t>Why not: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StackNode *Stack;</a:t>
            </a:r>
          </a:p>
        </p:txBody>
      </p:sp>
      <p:grpSp>
        <p:nvGrpSpPr>
          <p:cNvPr id="4099" name="Group 98"/>
          <p:cNvGrpSpPr>
            <a:grpSpLocks/>
          </p:cNvGrpSpPr>
          <p:nvPr/>
        </p:nvGrpSpPr>
        <p:grpSpPr bwMode="auto">
          <a:xfrm>
            <a:off x="1258888" y="785813"/>
            <a:ext cx="7813675" cy="719137"/>
            <a:chOff x="793" y="3410"/>
            <a:chExt cx="4922" cy="453"/>
          </a:xfrm>
        </p:grpSpPr>
        <p:grpSp>
          <p:nvGrpSpPr>
            <p:cNvPr id="4112" name="Group 39"/>
            <p:cNvGrpSpPr>
              <a:grpSpLocks/>
            </p:cNvGrpSpPr>
            <p:nvPr/>
          </p:nvGrpSpPr>
          <p:grpSpPr bwMode="auto">
            <a:xfrm>
              <a:off x="793" y="3455"/>
              <a:ext cx="1224" cy="408"/>
              <a:chOff x="1111" y="1797"/>
              <a:chExt cx="1224" cy="408"/>
            </a:xfrm>
          </p:grpSpPr>
          <p:grpSp>
            <p:nvGrpSpPr>
              <p:cNvPr id="4137" name="Group 4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9" name="Rectangle 4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top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8" name="Text Box 4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3" name="Group 44"/>
            <p:cNvGrpSpPr>
              <a:grpSpLocks/>
            </p:cNvGrpSpPr>
            <p:nvPr/>
          </p:nvGrpSpPr>
          <p:grpSpPr bwMode="auto">
            <a:xfrm>
              <a:off x="2427" y="3455"/>
              <a:ext cx="1224" cy="408"/>
              <a:chOff x="1111" y="1797"/>
              <a:chExt cx="1224" cy="408"/>
            </a:xfrm>
          </p:grpSpPr>
          <p:grpSp>
            <p:nvGrpSpPr>
              <p:cNvPr id="4133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3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4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4" name="Group 49"/>
            <p:cNvGrpSpPr>
              <a:grpSpLocks/>
            </p:cNvGrpSpPr>
            <p:nvPr/>
          </p:nvGrpSpPr>
          <p:grpSpPr bwMode="auto">
            <a:xfrm>
              <a:off x="4086" y="3410"/>
              <a:ext cx="1224" cy="408"/>
              <a:chOff x="1111" y="1797"/>
              <a:chExt cx="1224" cy="408"/>
            </a:xfrm>
          </p:grpSpPr>
          <p:grpSp>
            <p:nvGrpSpPr>
              <p:cNvPr id="4129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1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3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5" name="Group 229"/>
            <p:cNvGrpSpPr>
              <a:grpSpLocks/>
            </p:cNvGrpSpPr>
            <p:nvPr/>
          </p:nvGrpSpPr>
          <p:grpSpPr bwMode="auto">
            <a:xfrm>
              <a:off x="3504" y="3590"/>
              <a:ext cx="583" cy="90"/>
              <a:chOff x="2928926" y="5643578"/>
              <a:chExt cx="928693" cy="142876"/>
            </a:xfrm>
          </p:grpSpPr>
          <p:sp>
            <p:nvSpPr>
              <p:cNvPr id="4127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3470532" y="5329518"/>
                <a:ext cx="1588" cy="7725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6" name="Group 232"/>
            <p:cNvGrpSpPr>
              <a:grpSpLocks/>
            </p:cNvGrpSpPr>
            <p:nvPr/>
          </p:nvGrpSpPr>
          <p:grpSpPr bwMode="auto">
            <a:xfrm>
              <a:off x="1839" y="3590"/>
              <a:ext cx="583" cy="90"/>
              <a:chOff x="2928926" y="5643578"/>
              <a:chExt cx="928692" cy="142876"/>
            </a:xfrm>
          </p:grpSpPr>
          <p:sp>
            <p:nvSpPr>
              <p:cNvPr id="4125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3470533" y="5329518"/>
                <a:ext cx="1588" cy="7725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7" name="Group 128"/>
            <p:cNvGrpSpPr>
              <a:grpSpLocks/>
            </p:cNvGrpSpPr>
            <p:nvPr/>
          </p:nvGrpSpPr>
          <p:grpSpPr bwMode="auto">
            <a:xfrm>
              <a:off x="5130" y="3535"/>
              <a:ext cx="585" cy="270"/>
              <a:chOff x="8143900" y="5572140"/>
              <a:chExt cx="928661" cy="428627"/>
            </a:xfrm>
          </p:grpSpPr>
          <p:sp>
            <p:nvSpPr>
              <p:cNvPr id="4118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9" name="Group 127"/>
              <p:cNvGrpSpPr>
                <a:grpSpLocks/>
              </p:cNvGrpSpPr>
              <p:nvPr/>
            </p:nvGrpSpPr>
            <p:grpSpPr bwMode="auto">
              <a:xfrm>
                <a:off x="8275658" y="5643577"/>
                <a:ext cx="796903" cy="357190"/>
                <a:chOff x="8275658" y="5643577"/>
                <a:chExt cx="796903" cy="35719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601880" y="5317356"/>
                  <a:ext cx="1587" cy="6540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>
                  <a:off x="8821738" y="5751529"/>
                  <a:ext cx="214314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715382" y="5857891"/>
                  <a:ext cx="35717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786818" y="5929330"/>
                  <a:ext cx="214306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858253" y="5999180"/>
                  <a:ext cx="71436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929188" y="1749425"/>
            <a:ext cx="421481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2400"/>
              <a:t>To make </a:t>
            </a:r>
            <a:r>
              <a:rPr lang="en-US" sz="2400" i="1"/>
              <a:t>logical distinction </a:t>
            </a:r>
            <a:r>
              <a:rPr lang="en-US" sz="2400"/>
              <a:t> between the stack itself and its top, which points to a node.</a:t>
            </a:r>
          </a:p>
          <a:p>
            <a:pPr marL="342900" indent="-342900" algn="just">
              <a:buFontTx/>
              <a:buAutoNum type="arabicPeriod"/>
            </a:pPr>
            <a:endParaRPr lang="en-US" sz="2400"/>
          </a:p>
          <a:p>
            <a:pPr marL="342900" indent="-342900" algn="just">
              <a:buFontTx/>
              <a:buAutoNum type="arabicPeriod"/>
            </a:pPr>
            <a:r>
              <a:rPr lang="en-US" sz="2400"/>
              <a:t>To be consistent with the definitions of other DS.</a:t>
            </a:r>
          </a:p>
          <a:p>
            <a:pPr marL="342900" indent="-342900" algn="just">
              <a:buFontTx/>
              <a:buAutoNum type="arabicPeriod"/>
            </a:pPr>
            <a:endParaRPr lang="en-US" sz="2400"/>
          </a:p>
          <a:p>
            <a:pPr marL="342900" indent="-342900" algn="just">
              <a:buFontTx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For upgradability (adding more functions) that may need other pieces of information to be saved than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>
                <a:solidFill>
                  <a:srgbClr val="FF0000"/>
                </a:solidFill>
              </a:rPr>
              <a:t>. (we will see).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438" y="1857375"/>
            <a:ext cx="1357312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5750" y="2928938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438" y="3643313"/>
            <a:ext cx="1357312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5750" y="4357688"/>
            <a:ext cx="1357313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06" name="Group 67"/>
          <p:cNvGrpSpPr>
            <a:grpSpLocks/>
          </p:cNvGrpSpPr>
          <p:nvPr/>
        </p:nvGrpSpPr>
        <p:grpSpPr bwMode="auto">
          <a:xfrm>
            <a:off x="71438" y="928688"/>
            <a:ext cx="428625" cy="815975"/>
            <a:chOff x="3286128" y="6146834"/>
            <a:chExt cx="428628" cy="815962"/>
          </a:xfrm>
        </p:grpSpPr>
        <p:sp>
          <p:nvSpPr>
            <p:cNvPr id="49" name="Rectangle 48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1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411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" name="TextBox 191"/>
          <p:cNvSpPr txBox="1">
            <a:spLocks noChangeArrowheads="1"/>
          </p:cNvSpPr>
          <p:nvPr/>
        </p:nvSpPr>
        <p:spPr bwMode="auto">
          <a:xfrm>
            <a:off x="411163" y="12017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s.top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804862" y="728663"/>
            <a:ext cx="11113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78" grpId="1" animBg="1"/>
      <p:bldP spid="79" grpId="0" animBg="1"/>
      <p:bldP spid="7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428625" y="4214813"/>
            <a:ext cx="4276725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9913" y="6000750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The execution time does not depend on anything, therefore the 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911350" y="6143625"/>
            <a:ext cx="322263" cy="642938"/>
            <a:chOff x="180" y="3598"/>
            <a:chExt cx="203" cy="405"/>
          </a:xfrm>
        </p:grpSpPr>
        <p:sp>
          <p:nvSpPr>
            <p:cNvPr id="5143" name="TextBox 191"/>
            <p:cNvSpPr txBox="1">
              <a:spLocks noChangeArrowheads="1"/>
            </p:cNvSpPr>
            <p:nvPr/>
          </p:nvSpPr>
          <p:spPr bwMode="auto">
            <a:xfrm>
              <a:off x="180" y="3770"/>
              <a:ext cx="2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5144" name="Oval 55"/>
            <p:cNvSpPr>
              <a:spLocks noChangeArrowheads="1"/>
            </p:cNvSpPr>
            <p:nvPr/>
          </p:nvSpPr>
          <p:spPr bwMode="auto">
            <a:xfrm>
              <a:off x="225" y="359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6200000" flipH="1">
            <a:off x="2573338" y="5788025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1"/>
          <p:cNvSpPr txBox="1">
            <a:spLocks noChangeArrowheads="1"/>
          </p:cNvSpPr>
          <p:nvPr/>
        </p:nvSpPr>
        <p:spPr bwMode="auto">
          <a:xfrm>
            <a:off x="2214563" y="62865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s.top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2400" dirty="0">
                <a:latin typeface="+mn-lt"/>
                <a:cs typeface="+mn-cs"/>
              </a:rPr>
              <a:t>is defined in</a:t>
            </a:r>
            <a:r>
              <a:rPr lang="en-US" sz="2400" dirty="0">
                <a:latin typeface="Courier New" pitchFamily="49" charset="0"/>
                <a:cs typeface="+mn-cs"/>
              </a:rPr>
              <a:t> &lt;</a:t>
            </a:r>
            <a:r>
              <a:rPr lang="en-US" sz="2400" dirty="0" err="1">
                <a:latin typeface="Courier New" pitchFamily="49" charset="0"/>
                <a:cs typeface="+mn-cs"/>
              </a:rPr>
              <a:t>stdlib.h</a:t>
            </a:r>
            <a:r>
              <a:rPr lang="en-US" sz="2400" dirty="0">
                <a:latin typeface="Courier New" pitchFamily="49" charset="0"/>
                <a:cs typeface="+mn-cs"/>
              </a:rPr>
              <a:t>&gt;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98863" y="468153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ps</a:t>
            </a:r>
          </a:p>
        </p:txBody>
      </p:sp>
      <p:cxnSp>
        <p:nvCxnSpPr>
          <p:cNvPr id="27" name="Straight Arrow Connector 26"/>
          <p:cNvCxnSpPr>
            <a:endCxn id="15" idx="0"/>
          </p:cNvCxnSpPr>
          <p:nvPr/>
        </p:nvCxnSpPr>
        <p:spPr>
          <a:xfrm rot="10800000" flipV="1">
            <a:off x="2054225" y="4572000"/>
            <a:ext cx="1589088" cy="142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4357688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&amp;s</a:t>
            </a:r>
          </a:p>
        </p:txBody>
      </p:sp>
      <p:sp>
        <p:nvSpPr>
          <p:cNvPr id="34" name="Oval 33"/>
          <p:cNvSpPr/>
          <p:nvPr/>
        </p:nvSpPr>
        <p:spPr>
          <a:xfrm>
            <a:off x="3643313" y="4357688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2143125" y="6229350"/>
            <a:ext cx="2000250" cy="357188"/>
            <a:chOff x="8275657" y="5643578"/>
            <a:chExt cx="796905" cy="357189"/>
          </a:xfrm>
        </p:grpSpPr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8601847" y="5317387"/>
              <a:ext cx="1588" cy="6539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8821837" y="5751689"/>
              <a:ext cx="214313" cy="1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715220" y="5857892"/>
              <a:ext cx="35734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786688" y="5929329"/>
              <a:ext cx="21440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858157" y="5999179"/>
              <a:ext cx="7146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28750" y="3824288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CreateStack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 animBg="1"/>
      <p:bldP spid="14" grpId="0"/>
      <p:bldP spid="19" grpId="0"/>
      <p:bldP spid="28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8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Push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1438"/>
            <a:ext cx="93583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 and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is initialized.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The argument item has been stored at the top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of the stack */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6194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6195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928688" y="5072063"/>
            <a:ext cx="500062" cy="642937"/>
            <a:chOff x="928662" y="2857496"/>
            <a:chExt cx="500066" cy="642942"/>
          </a:xfrm>
        </p:grpSpPr>
        <p:sp>
          <p:nvSpPr>
            <p:cNvPr id="6192" name="Rectangle 62"/>
            <p:cNvSpPr>
              <a:spLocks noChangeArrowheads="1"/>
            </p:cNvSpPr>
            <p:nvPr/>
          </p:nvSpPr>
          <p:spPr bwMode="auto">
            <a:xfrm>
              <a:off x="1000100" y="3038773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8662" y="2857496"/>
              <a:ext cx="50006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2928938" y="4857750"/>
            <a:ext cx="2571750" cy="428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4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619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6200000" flipH="1">
            <a:off x="4376738" y="5930900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6" name="Group 66"/>
          <p:cNvGrpSpPr>
            <a:grpSpLocks/>
          </p:cNvGrpSpPr>
          <p:nvPr/>
        </p:nvGrpSpPr>
        <p:grpSpPr bwMode="auto">
          <a:xfrm>
            <a:off x="4830763" y="6059488"/>
            <a:ext cx="1643062" cy="647700"/>
            <a:chOff x="4330734" y="6059507"/>
            <a:chExt cx="1643648" cy="647700"/>
          </a:xfrm>
        </p:grpSpPr>
        <p:sp>
          <p:nvSpPr>
            <p:cNvPr id="6185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6186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8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691313" y="6019800"/>
            <a:ext cx="1587" cy="652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8" name="Group 61"/>
          <p:cNvGrpSpPr>
            <a:grpSpLocks/>
          </p:cNvGrpSpPr>
          <p:nvPr/>
        </p:nvGrpSpPr>
        <p:grpSpPr bwMode="auto">
          <a:xfrm>
            <a:off x="7016750" y="5988050"/>
            <a:ext cx="1644650" cy="655638"/>
            <a:chOff x="6516893" y="5988069"/>
            <a:chExt cx="1643648" cy="655641"/>
          </a:xfrm>
        </p:grpSpPr>
        <p:sp>
          <p:nvSpPr>
            <p:cNvPr id="6181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6182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6183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4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59" name="Group 49"/>
          <p:cNvGrpSpPr>
            <a:grpSpLocks/>
          </p:cNvGrpSpPr>
          <p:nvPr/>
        </p:nvGrpSpPr>
        <p:grpSpPr bwMode="auto">
          <a:xfrm>
            <a:off x="8494713" y="6257925"/>
            <a:ext cx="696912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007" y="5976097"/>
              <a:ext cx="1594" cy="553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499" y="6365776"/>
              <a:ext cx="21350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5005" y="6471731"/>
              <a:ext cx="301979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401" y="6543432"/>
              <a:ext cx="181187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5797" y="6613539"/>
              <a:ext cx="60396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6170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6174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5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entry</a:t>
                </a:r>
              </a:p>
            </p:txBody>
          </p:sp>
        </p:grpSp>
        <p:grpSp>
          <p:nvGrpSpPr>
            <p:cNvPr id="6171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6172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3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>
            <a:off x="4187825" y="4603750"/>
            <a:ext cx="4178300" cy="154305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6168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5572125" y="4500563"/>
            <a:ext cx="1500188" cy="3698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72250" y="2357438"/>
            <a:ext cx="3071813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Push(e, &amp;s);</a:t>
            </a:r>
          </a:p>
        </p:txBody>
      </p:sp>
      <p:grpSp>
        <p:nvGrpSpPr>
          <p:cNvPr id="6165" name="Group 76"/>
          <p:cNvGrpSpPr>
            <a:grpSpLocks/>
          </p:cNvGrpSpPr>
          <p:nvPr/>
        </p:nvGrpSpPr>
        <p:grpSpPr bwMode="auto">
          <a:xfrm>
            <a:off x="5605463" y="2500313"/>
            <a:ext cx="681037" cy="714375"/>
            <a:chOff x="928662" y="2857496"/>
            <a:chExt cx="625083" cy="884046"/>
          </a:xfrm>
        </p:grpSpPr>
        <p:sp>
          <p:nvSpPr>
            <p:cNvPr id="6166" name="Rectangle 103"/>
            <p:cNvSpPr>
              <a:spLocks noChangeArrowheads="1"/>
            </p:cNvSpPr>
            <p:nvPr/>
          </p:nvSpPr>
          <p:spPr bwMode="auto">
            <a:xfrm>
              <a:off x="1090737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28662" y="2857496"/>
              <a:ext cx="625083" cy="481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>
            <a:off x="3786188" y="4643438"/>
            <a:ext cx="1714500" cy="1643082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6" grpId="0" animBg="1"/>
      <p:bldP spid="101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08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Push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625"/>
            <a:ext cx="93583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 and is initialized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argument item has been stored at the top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of the stack */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7204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7205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928688" y="5072063"/>
            <a:ext cx="500062" cy="642937"/>
            <a:chOff x="928662" y="2857496"/>
            <a:chExt cx="500066" cy="642942"/>
          </a:xfrm>
        </p:grpSpPr>
        <p:sp>
          <p:nvSpPr>
            <p:cNvPr id="7202" name="Rectangle 62"/>
            <p:cNvSpPr>
              <a:spLocks noChangeArrowheads="1"/>
            </p:cNvSpPr>
            <p:nvPr/>
          </p:nvSpPr>
          <p:spPr bwMode="auto">
            <a:xfrm>
              <a:off x="1000100" y="3038773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8662" y="2857496"/>
              <a:ext cx="50006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2928938" y="4857750"/>
            <a:ext cx="2571750" cy="428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8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0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720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9" name="Group 49"/>
          <p:cNvGrpSpPr>
            <a:grpSpLocks/>
          </p:cNvGrpSpPr>
          <p:nvPr/>
        </p:nvGrpSpPr>
        <p:grpSpPr bwMode="auto">
          <a:xfrm>
            <a:off x="4802188" y="6372225"/>
            <a:ext cx="698500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171" y="5975933"/>
              <a:ext cx="1594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861" y="6365778"/>
              <a:ext cx="21350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4106" y="6471731"/>
              <a:ext cx="302878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950" y="6543432"/>
              <a:ext cx="180775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6209" y="6613539"/>
              <a:ext cx="60258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7188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7192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entry</a:t>
                </a:r>
              </a:p>
            </p:txBody>
          </p:sp>
        </p:grpSp>
        <p:grpSp>
          <p:nvGrpSpPr>
            <p:cNvPr id="7189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7190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191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>
            <a:off x="4187825" y="4603750"/>
            <a:ext cx="4178300" cy="1897063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7186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5572125" y="4500563"/>
            <a:ext cx="1500188" cy="3698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61" name="Straight Arrow Connector 60"/>
          <p:cNvCxnSpPr>
            <a:stCxn id="7201" idx="2"/>
          </p:cNvCxnSpPr>
          <p:nvPr/>
        </p:nvCxnSpPr>
        <p:spPr>
          <a:xfrm rot="10800000" flipH="1">
            <a:off x="3929063" y="6357938"/>
            <a:ext cx="9286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61"/>
          <p:cNvSpPr txBox="1">
            <a:spLocks noChangeArrowheads="1"/>
          </p:cNvSpPr>
          <p:nvPr/>
        </p:nvSpPr>
        <p:spPr bwMode="auto">
          <a:xfrm>
            <a:off x="2143125" y="0"/>
            <a:ext cx="514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Always take care of special cases</a:t>
            </a:r>
          </a:p>
        </p:txBody>
      </p:sp>
      <p:sp>
        <p:nvSpPr>
          <p:cNvPr id="66" name="Freeform 65"/>
          <p:cNvSpPr/>
          <p:nvPr/>
        </p:nvSpPr>
        <p:spPr>
          <a:xfrm>
            <a:off x="3786188" y="4643438"/>
            <a:ext cx="1714500" cy="1643082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6" grpId="0" animBg="1"/>
      <p:bldP spid="101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Pop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1438"/>
            <a:ext cx="9358313" cy="44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exists and it is not empty.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item at the top of the stack has been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removed and returned in *</a:t>
            </a:r>
            <a:r>
              <a:rPr lang="en-US" sz="2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-&gt;top-&gt;entry;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8245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8246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2928938" y="4500563"/>
            <a:ext cx="2571750" cy="785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43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8244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stCxn id="8244" idx="6"/>
          </p:cNvCxnSpPr>
          <p:nvPr/>
        </p:nvCxnSpPr>
        <p:spPr>
          <a:xfrm flipV="1">
            <a:off x="4071967" y="4643438"/>
            <a:ext cx="1428721" cy="17144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2" name="Group 66"/>
          <p:cNvGrpSpPr>
            <a:grpSpLocks/>
          </p:cNvGrpSpPr>
          <p:nvPr/>
        </p:nvGrpSpPr>
        <p:grpSpPr bwMode="auto">
          <a:xfrm>
            <a:off x="4830763" y="6059488"/>
            <a:ext cx="1643062" cy="647700"/>
            <a:chOff x="4330734" y="6059507"/>
            <a:chExt cx="1643648" cy="647700"/>
          </a:xfrm>
        </p:grpSpPr>
        <p:sp>
          <p:nvSpPr>
            <p:cNvPr id="8238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2</a:t>
              </a:r>
              <a:r>
                <a:rPr lang="en-US" baseline="30000"/>
                <a:t>nd</a:t>
              </a:r>
              <a:r>
                <a:rPr lang="en-US"/>
                <a:t>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8239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8240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41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691313" y="6019800"/>
            <a:ext cx="1587" cy="652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Group 61"/>
          <p:cNvGrpSpPr>
            <a:grpSpLocks/>
          </p:cNvGrpSpPr>
          <p:nvPr/>
        </p:nvGrpSpPr>
        <p:grpSpPr bwMode="auto">
          <a:xfrm>
            <a:off x="7016750" y="5988050"/>
            <a:ext cx="1644650" cy="655638"/>
            <a:chOff x="6516893" y="5988069"/>
            <a:chExt cx="1643648" cy="655641"/>
          </a:xfrm>
        </p:grpSpPr>
        <p:sp>
          <p:nvSpPr>
            <p:cNvPr id="8234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8235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8236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37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205" name="Group 49"/>
          <p:cNvGrpSpPr>
            <a:grpSpLocks/>
          </p:cNvGrpSpPr>
          <p:nvPr/>
        </p:nvGrpSpPr>
        <p:grpSpPr bwMode="auto">
          <a:xfrm>
            <a:off x="8494713" y="6257925"/>
            <a:ext cx="696912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007" y="5976097"/>
              <a:ext cx="1594" cy="553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499" y="6365776"/>
              <a:ext cx="21350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5005" y="6471731"/>
              <a:ext cx="301979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401" y="6543432"/>
              <a:ext cx="181187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5797" y="6613539"/>
              <a:ext cx="60396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8223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8227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28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</a:t>
                </a:r>
                <a:r>
                  <a:rPr lang="en-US" baseline="30000"/>
                  <a:t>st</a:t>
                </a:r>
                <a:r>
                  <a:rPr lang="en-US"/>
                  <a:t> node</a:t>
                </a:r>
              </a:p>
            </p:txBody>
          </p:sp>
        </p:grpSp>
        <p:grpSp>
          <p:nvGrpSpPr>
            <p:cNvPr id="8224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8225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26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 rot="201959">
            <a:off x="4757738" y="4597400"/>
            <a:ext cx="3381375" cy="157480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8221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785813" y="5000625"/>
            <a:ext cx="642937" cy="819150"/>
            <a:chOff x="2500298" y="2753021"/>
            <a:chExt cx="642942" cy="818855"/>
          </a:xfrm>
        </p:grpSpPr>
        <p:sp>
          <p:nvSpPr>
            <p:cNvPr id="8218" name="Rectangle 66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pe</a:t>
              </a:r>
            </a:p>
          </p:txBody>
        </p:sp>
        <p:sp>
          <p:nvSpPr>
            <p:cNvPr id="8219" name="Rectangle 67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210" name="Group 76"/>
          <p:cNvGrpSpPr>
            <a:grpSpLocks/>
          </p:cNvGrpSpPr>
          <p:nvPr/>
        </p:nvGrpSpPr>
        <p:grpSpPr bwMode="auto">
          <a:xfrm>
            <a:off x="6143625" y="3429000"/>
            <a:ext cx="1500188" cy="785813"/>
            <a:chOff x="928662" y="2857496"/>
            <a:chExt cx="656337" cy="884046"/>
          </a:xfrm>
        </p:grpSpPr>
        <p:sp>
          <p:nvSpPr>
            <p:cNvPr id="8216" name="Rectangle 70"/>
            <p:cNvSpPr>
              <a:spLocks noChangeArrowheads="1"/>
            </p:cNvSpPr>
            <p:nvPr/>
          </p:nvSpPr>
          <p:spPr bwMode="auto">
            <a:xfrm>
              <a:off x="1156371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8662" y="2857496"/>
              <a:ext cx="625083" cy="482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 flipV="1">
            <a:off x="1071563" y="3786188"/>
            <a:ext cx="5072062" cy="135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6072188" y="3416300"/>
            <a:ext cx="1643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 st element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43688" y="1285875"/>
            <a:ext cx="3071812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Pop(&amp;e, &amp;s);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4482307" y="6047581"/>
            <a:ext cx="1588" cy="650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143375" y="1785938"/>
            <a:ext cx="1928813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This would be the only code for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StackTop.</a:t>
            </a: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5" grpId="0"/>
      <p:bldP spid="92" grpId="0" animBg="1"/>
      <p:bldP spid="9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62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Pop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69900"/>
            <a:ext cx="93583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exists and it is not empty.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item at the top of the stack has been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removed and returned in *pe  */</a:t>
            </a:r>
          </a:p>
          <a:p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StackNode *pn;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*pe=ps-&gt;top-&gt;entry;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pn=ps-&gt;top;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ps-&gt;top=ps-&gt;top-&gt;next;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free(pn);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20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9258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9259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2928938" y="4500563"/>
            <a:ext cx="2571750" cy="785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4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56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9257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stCxn id="3" idx="0"/>
          </p:cNvCxnSpPr>
          <p:nvPr/>
        </p:nvCxnSpPr>
        <p:spPr>
          <a:xfrm rot="5400000" flipH="1" flipV="1">
            <a:off x="3998913" y="4645025"/>
            <a:ext cx="1503362" cy="1500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6" name="Group 49"/>
          <p:cNvGrpSpPr>
            <a:grpSpLocks/>
          </p:cNvGrpSpPr>
          <p:nvPr/>
        </p:nvGrpSpPr>
        <p:grpSpPr bwMode="auto">
          <a:xfrm>
            <a:off x="5214938" y="6000750"/>
            <a:ext cx="698500" cy="363538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175" y="5975929"/>
              <a:ext cx="1587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535" y="6366069"/>
              <a:ext cx="214162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4106" y="6472357"/>
              <a:ext cx="30287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950" y="6543744"/>
              <a:ext cx="18077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6209" y="6613545"/>
              <a:ext cx="6025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9244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9248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249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</a:t>
                </a:r>
                <a:r>
                  <a:rPr lang="en-US" baseline="30000"/>
                  <a:t>st</a:t>
                </a:r>
                <a:r>
                  <a:rPr lang="en-US"/>
                  <a:t> node</a:t>
                </a:r>
              </a:p>
            </p:txBody>
          </p:sp>
        </p:grpSp>
        <p:grpSp>
          <p:nvGrpSpPr>
            <p:cNvPr id="9245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9246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247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 rot="201959">
            <a:off x="4757738" y="4597400"/>
            <a:ext cx="3381375" cy="157480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9242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785813" y="5000625"/>
            <a:ext cx="642937" cy="819150"/>
            <a:chOff x="2500298" y="2753021"/>
            <a:chExt cx="642942" cy="818855"/>
          </a:xfrm>
        </p:grpSpPr>
        <p:sp>
          <p:nvSpPr>
            <p:cNvPr id="9239" name="Rectangle 66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pe</a:t>
              </a:r>
            </a:p>
          </p:txBody>
        </p:sp>
        <p:sp>
          <p:nvSpPr>
            <p:cNvPr id="9240" name="Rectangle 67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231" name="Group 76"/>
          <p:cNvGrpSpPr>
            <a:grpSpLocks/>
          </p:cNvGrpSpPr>
          <p:nvPr/>
        </p:nvGrpSpPr>
        <p:grpSpPr bwMode="auto">
          <a:xfrm>
            <a:off x="5500688" y="3429000"/>
            <a:ext cx="1500187" cy="785813"/>
            <a:chOff x="928662" y="2857496"/>
            <a:chExt cx="656337" cy="884046"/>
          </a:xfrm>
        </p:grpSpPr>
        <p:sp>
          <p:nvSpPr>
            <p:cNvPr id="9237" name="Rectangle 70"/>
            <p:cNvSpPr>
              <a:spLocks noChangeArrowheads="1"/>
            </p:cNvSpPr>
            <p:nvPr/>
          </p:nvSpPr>
          <p:spPr bwMode="auto">
            <a:xfrm>
              <a:off x="1156371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8662" y="2857496"/>
              <a:ext cx="625083" cy="482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3" name="Straight Arrow Connector 72"/>
          <p:cNvCxnSpPr>
            <a:endCxn id="72" idx="1"/>
          </p:cNvCxnSpPr>
          <p:nvPr/>
        </p:nvCxnSpPr>
        <p:spPr bwMode="auto">
          <a:xfrm flipV="1">
            <a:off x="1285875" y="3643313"/>
            <a:ext cx="4214813" cy="15001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5429250" y="3416300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 st element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43688" y="1285875"/>
            <a:ext cx="3071812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Pop(&amp;e, &amp;s);</a:t>
            </a:r>
          </a:p>
        </p:txBody>
      </p:sp>
      <p:cxnSp>
        <p:nvCxnSpPr>
          <p:cNvPr id="90" name="Straight Arrow Connector 89"/>
          <p:cNvCxnSpPr>
            <a:endCxn id="16" idx="4"/>
          </p:cNvCxnSpPr>
          <p:nvPr/>
        </p:nvCxnSpPr>
        <p:spPr bwMode="auto">
          <a:xfrm flipV="1">
            <a:off x="4157663" y="5999163"/>
            <a:ext cx="1060450" cy="374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6" name="TextBox 58"/>
          <p:cNvSpPr txBox="1">
            <a:spLocks noChangeArrowheads="1"/>
          </p:cNvSpPr>
          <p:nvPr/>
        </p:nvSpPr>
        <p:spPr bwMode="auto">
          <a:xfrm>
            <a:off x="2143125" y="0"/>
            <a:ext cx="514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Always take care of special cases</a:t>
            </a: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On-screen Show (4:3)</PresentationFormat>
  <Paragraphs>448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CS 214: Data Structures    Stacks and Linked Implementation </vt:lpstr>
      <vt:lpstr>Linked Stacks (to overcome fixed size limitations): Just get the idea now, do not worry about details.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387</cp:revision>
  <dcterms:created xsi:type="dcterms:W3CDTF">2008-09-26T22:29:51Z</dcterms:created>
  <dcterms:modified xsi:type="dcterms:W3CDTF">2014-03-26T13:37:16Z</dcterms:modified>
</cp:coreProperties>
</file>