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Ubuntu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Ubuntu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Ubuntu-italic.fntdata"/><Relationship Id="rId47" Type="http://schemas.openxmlformats.org/officeDocument/2006/relationships/font" Target="fonts/Ubuntu-bold.fntdata"/><Relationship Id="rId49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80" name="Shape 80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hape 83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Ubuntu"/>
              <a:buNone/>
              <a:defRPr b="1" sz="360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Ubuntu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Ubuntu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Ubuntu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outube.com/v/2PJCDaKoecM" TargetMode="External"/><Relationship Id="rId4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outube.com/v/Y_-C9FmNJ0U" TargetMode="External"/><Relationship Id="rId4" Type="http://schemas.openxmlformats.org/officeDocument/2006/relationships/image" Target="../media/image0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latin typeface="Ubuntu"/>
                <a:ea typeface="Ubuntu"/>
                <a:cs typeface="Ubuntu"/>
                <a:sym typeface="Ubuntu"/>
              </a:rPr>
              <a:t>Introduction to C++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Errors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b="1" lang="en-GB" sz="1400">
                <a:solidFill>
                  <a:srgbClr val="DA0002"/>
                </a:solidFill>
              </a:rPr>
              <a:t>Syntax Errors – Typing Errors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Errors in programming language rules.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You can use the compiler or interpreter to uncover syntax errors.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You must have a good working knowledge of error messages to discover the cause of the error.</a:t>
            </a:r>
            <a:br>
              <a:rPr lang="en-GB" sz="1400"/>
            </a:br>
          </a:p>
          <a:p>
            <a:pPr indent="-317500" lvl="0" marL="4572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b="1" lang="en-GB" sz="1400">
                <a:solidFill>
                  <a:srgbClr val="DA0002"/>
                </a:solidFill>
              </a:rPr>
              <a:t>Semantic Errors – Logic or Meaning Errors 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Errors that indicate the logic used when coding the program failed to solve the problem. 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You do not get error messages with logic errors. 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Your only clue to the existence of logic errors is the production of wrong solutions.</a:t>
            </a:r>
            <a:br>
              <a:rPr lang="en-GB" sz="1400"/>
            </a:br>
          </a:p>
          <a:p>
            <a:pPr indent="-317500" lvl="0" marL="4572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b="1" lang="en-GB" sz="1400">
                <a:solidFill>
                  <a:srgbClr val="DA0002"/>
                </a:solidFill>
              </a:rPr>
              <a:t>Run-time Errors (Exceptions) </a:t>
            </a:r>
          </a:p>
          <a:p>
            <a:pPr indent="-317500" lvl="1" marL="914400" rtl="0">
              <a:lnSpc>
                <a:spcPct val="80000"/>
              </a:lnSpc>
              <a:spcBef>
                <a:spcPts val="0"/>
              </a:spcBef>
              <a:buClr>
                <a:srgbClr val="DA0002"/>
              </a:buClr>
              <a:buSzPct val="100000"/>
            </a:pPr>
            <a:r>
              <a:rPr lang="en-GB" sz="1400"/>
              <a:t>Code does something illegal when it is run (hence runtime) </a:t>
            </a:r>
            <a:br>
              <a:rPr lang="en-GB" sz="1400">
                <a:solidFill>
                  <a:srgbClr val="E1307B"/>
                </a:solidFill>
              </a:rPr>
            </a:br>
            <a:r>
              <a:rPr lang="en-GB" sz="1400"/>
              <a:t>E.g., divide by zero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C++ is case sensitive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600"/>
              <a:t>“google” and “GoogLe” are different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C++ Hello World!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#include &lt;iostream&gt;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using namespace std;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int main()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	cout &lt;&lt; "Hello World!"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Common mistakes 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find the error(s):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#include “iostream”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using namespace std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int main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cout &lt;&lt; "Hello World!"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	return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Variables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5882"/>
            </a:pPr>
            <a:r>
              <a:rPr lang="en-GB" sz="1700"/>
              <a:t>Used to store values in memory.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5882"/>
            </a:pPr>
            <a:r>
              <a:rPr lang="en-GB" sz="1700"/>
              <a:t>When naming a variable you should consider the following: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5882"/>
            </a:pPr>
            <a:r>
              <a:rPr lang="en-GB" sz="1700"/>
              <a:t>is a sequence of one or more letters (a-z) (A-Z), digits (0-9) or underscore characters (_).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5882"/>
            </a:pPr>
            <a:r>
              <a:rPr lang="en-GB" sz="1700"/>
              <a:t>Neither spaces nor punctuation marks or symbols can be part of a variable name.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5882"/>
            </a:pPr>
            <a:r>
              <a:rPr lang="en-GB" sz="1700"/>
              <a:t>In addition, variable names always have to begin with a letter.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5882"/>
            </a:pPr>
            <a:r>
              <a:rPr lang="en-GB" sz="1700"/>
              <a:t>Another rule that you have to consider when naming a variable is that they cannot match any keyword of the C++ language nor your compiler's specific ones.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Types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60550"/>
            <a:ext cx="8229599" cy="36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Declaring Variables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>
                <a:solidFill>
                  <a:srgbClr val="0000FF"/>
                </a:solidFill>
              </a:rPr>
              <a:t>int</a:t>
            </a:r>
            <a:r>
              <a:rPr lang="en-GB"/>
              <a:t> a;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solidFill>
                  <a:srgbClr val="0000FF"/>
                </a:solidFill>
              </a:rPr>
              <a:t>double</a:t>
            </a:r>
            <a:r>
              <a:rPr lang="en-GB"/>
              <a:t> d;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solidFill>
                  <a:srgbClr val="0000FF"/>
                </a:solidFill>
              </a:rPr>
              <a:t>int</a:t>
            </a:r>
            <a:r>
              <a:rPr lang="en-GB"/>
              <a:t> x, y, z; same to: </a:t>
            </a:r>
            <a:br>
              <a:rPr lang="en-GB"/>
            </a:br>
            <a:r>
              <a:rPr lang="en-GB"/>
              <a:t>                                    </a:t>
            </a:r>
            <a:r>
              <a:rPr lang="en-GB">
                <a:solidFill>
                  <a:srgbClr val="0000FF"/>
                </a:solidFill>
              </a:rPr>
              <a:t>int</a:t>
            </a:r>
            <a:r>
              <a:rPr lang="en-GB"/>
              <a:t> x; </a:t>
            </a:r>
            <a:br>
              <a:rPr lang="en-GB"/>
            </a:br>
            <a:r>
              <a:rPr lang="en-GB"/>
              <a:t>                                    </a:t>
            </a:r>
            <a:r>
              <a:rPr lang="en-GB">
                <a:solidFill>
                  <a:srgbClr val="0000FF"/>
                </a:solidFill>
              </a:rPr>
              <a:t>int</a:t>
            </a:r>
            <a:r>
              <a:rPr lang="en-GB"/>
              <a:t> y; </a:t>
            </a:r>
            <a:br>
              <a:rPr lang="en-GB"/>
            </a:br>
            <a:r>
              <a:rPr lang="en-GB"/>
              <a:t>                                    </a:t>
            </a:r>
            <a:r>
              <a:rPr lang="en-GB">
                <a:solidFill>
                  <a:srgbClr val="0000FF"/>
                </a:solidFill>
              </a:rPr>
              <a:t>int</a:t>
            </a:r>
            <a:r>
              <a:rPr lang="en-GB"/>
              <a:t> z;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>
                <a:solidFill>
                  <a:srgbClr val="0000FF"/>
                </a:solidFill>
              </a:rPr>
              <a:t>unsigned short int</a:t>
            </a:r>
            <a:r>
              <a:rPr lang="en-GB"/>
              <a:t> usi;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Declaring and Initializing Variables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200"/>
              <a:t>Initialization</a:t>
            </a:r>
            <a:r>
              <a:rPr lang="en-GB" sz="2200"/>
              <a:t>: is to give your variable an initial value at the beginning of the program.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5BD3"/>
                </a:solidFill>
              </a:rPr>
              <a:t>int</a:t>
            </a:r>
            <a:r>
              <a:rPr lang="en-GB" sz="2400"/>
              <a:t> sum = 0;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5BD3"/>
                </a:solidFill>
              </a:rPr>
              <a:t>int</a:t>
            </a:r>
            <a:r>
              <a:rPr lang="en-GB" sz="2400"/>
              <a:t> multiplication = 1;</a:t>
            </a:r>
          </a:p>
          <a:p>
            <a:pPr indent="387350"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5BD3"/>
                </a:solidFill>
              </a:rPr>
              <a:t>int</a:t>
            </a:r>
            <a:r>
              <a:rPr lang="en-GB" sz="2400"/>
              <a:t> counter = 100;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Assignment (=)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assignment operator assigns the value of the right side to the variable and only one variable of the left side.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sum 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sum = sum + 10 * 7 / 2;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Facebook Group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www.facebook.com/groups/pst.community.eg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Arithmetic Operators ( + - * / % )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Order of precedence of arithmetic operators: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ctr">
              <a:spcBef>
                <a:spcPts val="0"/>
              </a:spcBef>
              <a:buNone/>
            </a:pPr>
            <a:r>
              <a:rPr b="1" lang="en-GB" sz="4800"/>
              <a:t>( 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4800"/>
              <a:t>*  / %</a:t>
            </a:r>
          </a:p>
          <a:p>
            <a:pPr indent="-533400" lvl="0" marL="457200" rtl="0" algn="ctr">
              <a:spcBef>
                <a:spcPts val="0"/>
              </a:spcBef>
              <a:buSzPct val="100000"/>
              <a:buChar char="+"/>
            </a:pPr>
            <a:r>
              <a:rPr b="1" lang="en-GB" sz="4800"/>
              <a:t>-</a:t>
            </a:r>
          </a:p>
        </p:txBody>
      </p:sp>
      <p:sp>
        <p:nvSpPr>
          <p:cNvPr id="207" name="Shape 207"/>
          <p:cNvSpPr/>
          <p:nvPr/>
        </p:nvSpPr>
        <p:spPr>
          <a:xfrm>
            <a:off x="2476075" y="1958325"/>
            <a:ext cx="1069200" cy="259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Ubuntu"/>
                <a:ea typeface="Ubuntu"/>
                <a:cs typeface="Ubuntu"/>
                <a:sym typeface="Ubuntu"/>
              </a:rPr>
              <a:t>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Ubuntu"/>
                <a:ea typeface="Ubuntu"/>
                <a:cs typeface="Ubuntu"/>
                <a:sym typeface="Ubuntu"/>
              </a:rPr>
              <a:t>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Ubuntu"/>
                <a:ea typeface="Ubuntu"/>
                <a:cs typeface="Ubuntu"/>
                <a:sym typeface="Ubuntu"/>
              </a:rPr>
              <a:t>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Ubuntu"/>
                <a:ea typeface="Ubuntu"/>
                <a:cs typeface="Ubuntu"/>
                <a:sym typeface="Ubuntu"/>
              </a:rPr>
              <a:t>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3000">
                <a:latin typeface="Ubuntu"/>
                <a:ea typeface="Ubuntu"/>
                <a:cs typeface="Ubuntu"/>
                <a:sym typeface="Ubuntu"/>
              </a:rPr>
              <a:t>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List of escape sequences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cout &lt;&lt; “Hello” &lt;&lt; endl;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400">
                <a:solidFill>
                  <a:srgbClr val="DA0002"/>
                </a:solidFill>
              </a:rPr>
              <a:t>same 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cout &lt;&lt; “Hello\n”;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4675"/>
            <a:ext cx="3994499" cy="367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900"/>
              <a:t>Compound Assignment ( += | -= | %= | *= | /= )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Increment and Decrement ( ++ | --)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++ increments the value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-- decrements the value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DA0002"/>
                </a:solidFill>
              </a:rPr>
              <a:t>++B</a:t>
            </a:r>
            <a:r>
              <a:rPr lang="en-GB"/>
              <a:t> differs from </a:t>
            </a:r>
            <a:r>
              <a:rPr lang="en-GB">
                <a:solidFill>
                  <a:srgbClr val="DA0002"/>
                </a:solidFill>
              </a:rPr>
              <a:t>B++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2" y="3089925"/>
            <a:ext cx="74961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Standard Input (Cin)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0000FF"/>
                </a:solidFill>
              </a:rPr>
              <a:t>int</a:t>
            </a:r>
            <a:r>
              <a:rPr lang="en-GB" sz="2400"/>
              <a:t> age;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cin &gt;&gt; age;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0000FF"/>
                </a:solidFill>
              </a:rPr>
              <a:t>int</a:t>
            </a:r>
            <a:r>
              <a:rPr lang="en-GB" sz="2400"/>
              <a:t> a, b;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cin &gt;&gt; a &gt;&gt; b;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same to: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	cin &gt;&gt; a;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	cin &gt;&gt; b;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Quiz :’D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-GB"/>
              <a:t>Write a program to calculate the sum, multiplication, division, remainder of two given numbers.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-GB"/>
              <a:t>Input: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-GB"/>
              <a:t>2 7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-GB"/>
              <a:t>3 0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Calculator Program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4725"/>
            <a:ext cx="8229600" cy="36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Notes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Try to enter the second number 0, A Handled Exception will appear.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800"/>
              <a:t>iquotient results is always integer: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en-GB" sz="1800"/>
              <a:t>That’s because of integer division.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en-GB" sz="1800"/>
              <a:t>To solve the problem, declare the variable to be of type float:	</a:t>
            </a:r>
            <a:br>
              <a:rPr lang="en-GB" sz="1800"/>
            </a:br>
            <a:r>
              <a:rPr b="1" lang="en-GB" sz="1800"/>
              <a:t>float fquotient;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en-GB" sz="1800"/>
              <a:t>Typecast the division process to be of type float, since the two numbers divided by each other are integers, this </a:t>
            </a:r>
            <a:r>
              <a:rPr b="1" lang="en-GB" sz="1800"/>
              <a:t>typecasting</a:t>
            </a:r>
            <a:r>
              <a:rPr lang="en-GB" sz="1800"/>
              <a:t> urges the result to be a float number and thus the correct result will appear.</a:t>
            </a:r>
            <a:br>
              <a:rPr lang="en-GB" sz="1800"/>
            </a:br>
            <a:r>
              <a:rPr b="1" lang="en-GB" sz="1800"/>
              <a:t>fquotient = (float) n1/n2; à this called typecasting.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Conditions 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GB" sz="3600"/>
              <a:t>Enter two numbers and display a message telling which is bigger.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Conditions 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/>
              <a:t>Enter two numbers and display a message telling which is bigger.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1200150"/>
            <a:ext cx="39944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Yeah, keep it. Undo Close. This video is unavailable. You need Adobe Flash  Player to watch ..." id="101" name="Shape 101" title="Hall Of Fame, Opening Ceremony, ACM ICPC 2013 ...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Conditions (cont.)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if(cond 1 is true)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//	execute code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if(cond 2 is true) {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//	execute code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if(cond 3 is true)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//	execute code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if(cond n is true)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//	execute code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</p:txBody>
      </p:sp>
      <p:sp>
        <p:nvSpPr>
          <p:cNvPr id="275" name="Shape 27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if(cond 1 is true) {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//	execute code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else if(cond 2 is true)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	//	execute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else if(cond n is true)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	//	execute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	//	execute code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Comparison Operators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==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!=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&lt;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&gt;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&lt;=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&gt;=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if (x == 100)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   	cout&lt;&lt; “X = 100” &lt;&lt;endl;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/>
              <a:t>Here (==) is used for comparison which is unlike (=) used for assignment.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Example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Enter a number and display if it is equal to 10 or not.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int main()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int 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cin &gt;&gt; 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if ( A == 10 )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        	cout &lt;&lt; "is equal" &lt;&lt; '\n';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        	cout &lt;&lt; "closing program" &lt;&lt; '\n';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else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	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        	cout &lt;&lt; "not equal" &lt;&lt; '\n';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        	cout &lt;&lt; "closing program" &lt;&lt; '\n';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	return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Same ?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if (x == 100)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  	cout &lt;&lt; "x is 100";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else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  	cout &lt;&lt; "x is not 100";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if (x == 100)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  	cout &lt;&lt; "x is 100";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/>
              <a:t>cout &lt;&lt; "x is not 100";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Quiz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Enter two numbers and display a message telling which is bigger.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#include &lt;iostream&gt;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using namespace std;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None/>
            </a:pPr>
            <a:r>
              <a:rPr lang="en-GB" sz="1400"/>
              <a:t>int main()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{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// define two integers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int x = 3;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int y = 4;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//print out a message telling which is bigger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if (x &gt; y)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      cout &lt;&lt; "x is bigger than y" &lt;&lt; endl;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    else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None/>
            </a:pPr>
            <a:r>
              <a:rPr lang="en-GB" sz="1400"/>
              <a:t>     cout &lt;&lt; "y is bigger than x" &lt;&lt; endl;</a:t>
            </a:r>
          </a:p>
          <a:p>
            <a:pPr lvl="0" rtl="0">
              <a:lnSpc>
                <a:spcPct val="80000"/>
              </a:lnSpc>
              <a:spcBef>
                <a:spcPts val="300"/>
              </a:spcBef>
              <a:buNone/>
            </a:pPr>
            <a:r>
              <a:rPr lang="en-GB" sz="1400"/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Problem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-GB" sz="2700"/>
              <a:t>Write a program to find the largest of three numbers A,B, and C.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1200150"/>
            <a:ext cx="39944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Answer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4692273" y="13525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	</a:t>
            </a:r>
            <a:r>
              <a:rPr lang="en-GB" sz="1600"/>
              <a:t>int a, b, 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cin &gt;&gt; a &gt;&gt; b &gt;&gt; 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if (a &gt; b)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	if (a &gt; c) cout &lt;&lt; a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	else cout &lt;&lt; c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	if (b &gt; c) cout &lt;&lt; b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	else 	cout &lt;&lt; c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/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9944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Can we do any better ?!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6000"/>
              <a:t>and &amp;&amp;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6000"/>
              <a:t>or ||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new solution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before: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int a, b, 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cin &gt;&gt; a &gt;&gt; b &gt;&gt; 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if (a &gt; b)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if (a &gt; c) cout &lt;&lt; a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else cout &lt;&lt; c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else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if (b &gt; c) cout &lt;&lt; b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else 	cout &lt;&lt; c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	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}</a:t>
            </a:r>
          </a:p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after: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/>
              <a:t>	</a:t>
            </a:r>
            <a:r>
              <a:rPr lang="en-GB" sz="1800"/>
              <a:t>int a, b, 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	cin &gt;&gt; a &gt;&gt; b &gt;&gt; c;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	if (a &gt; b &amp;&amp; a &gt; c)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		cout &lt;&lt; a &lt;&lt; endl;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	else  if(b &gt; a &amp;&amp; b &gt; c) 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cout &lt;&lt; b &lt;&lt; endl;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	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		cout &lt;&lt; c &lt;&lt; endl;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Cont.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GB"/>
              <a:t>&amp;&amp; → </a:t>
            </a:r>
            <a:r>
              <a:rPr lang="en-GB" sz="2000"/>
              <a:t>We need to check that two conditions are true in order to execute a statement.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t/>
            </a:r>
            <a:endParaRPr sz="2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000"/>
              <a:t>if (X &lt; max &amp;&amp; x &gt; min)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000"/>
              <a:t> 	cout&lt;&lt; “x is within limits”;</a:t>
            </a:r>
            <a:r>
              <a:rPr b="1" lang="en-GB" sz="2800"/>
              <a:t> 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sz="22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/>
              <a:t>|| → </a:t>
            </a:r>
            <a:r>
              <a:rPr lang="en-GB" sz="2000"/>
              <a:t>We need to check that either of two conditions is true in order to execute a statement.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t/>
            </a:r>
            <a:endParaRPr sz="2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000"/>
              <a:t>if (G == ‘E’ || G == ‘e’)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GB" sz="2000"/>
              <a:t>	cout &lt;&lt; “ Students got Excellent degree” ;</a:t>
            </a:r>
          </a:p>
          <a:p>
            <a:pPr lvl="0" rtl="0">
              <a:lnSpc>
                <a:spcPct val="100000"/>
              </a:lnSpc>
              <a:spcBef>
                <a:spcPts val="400"/>
              </a:spcBef>
              <a:buNone/>
            </a:pPr>
            <a:r>
              <a:t/>
            </a:r>
            <a:endParaRPr b="1" sz="2200"/>
          </a:p>
          <a:p>
            <a:pPr lvl="0" rtl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Yeah, keep it. Undo Close. This video is unavailable. You need Adobe Flash  Player to watch ..." id="106" name="Shape 106" title="ACM ECPC Egyptian Collegiate Programing Contest ...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392526"/>
            <a:ext cx="8229600" cy="453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9600">
                <a:solidFill>
                  <a:srgbClr val="DA0002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Ubuntu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Intro.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Ubuntu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Conditions.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Introduction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Phases of C++ Program: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Ubuntu"/>
              <a:buChar char="■"/>
            </a:pPr>
            <a:r>
              <a:rPr b="1" lang="en-GB" sz="1400">
                <a:latin typeface="Ubuntu"/>
                <a:ea typeface="Ubuntu"/>
                <a:cs typeface="Ubuntu"/>
                <a:sym typeface="Ubuntu"/>
              </a:rPr>
              <a:t>Edit: </a:t>
            </a: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write your program in any IDE (integrated development environment) like Microsoft Visual Studio, Eclipse,…etc. Editing produces </a:t>
            </a:r>
            <a:r>
              <a:rPr lang="en-GB" sz="1400" u="sng">
                <a:latin typeface="Ubuntu"/>
                <a:ea typeface="Ubuntu"/>
                <a:cs typeface="Ubuntu"/>
                <a:sym typeface="Ubuntu"/>
              </a:rPr>
              <a:t>a .cpp file</a:t>
            </a: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.</a:t>
            </a:r>
            <a:br>
              <a:rPr lang="en-GB" sz="1400">
                <a:latin typeface="Ubuntu"/>
                <a:ea typeface="Ubuntu"/>
                <a:cs typeface="Ubuntu"/>
                <a:sym typeface="Ubuntu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Ubuntu"/>
              <a:buChar char="■"/>
            </a:pPr>
            <a:r>
              <a:rPr b="1" lang="en-GB" sz="1400">
                <a:latin typeface="Ubuntu"/>
                <a:ea typeface="Ubuntu"/>
                <a:cs typeface="Ubuntu"/>
                <a:sym typeface="Ubuntu"/>
              </a:rPr>
              <a:t>Preprocess:</a:t>
            </a: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 C++ preprocessor obeys special commands called </a:t>
            </a:r>
            <a:r>
              <a:rPr b="1" i="1" lang="en-GB" sz="1400">
                <a:latin typeface="Ubuntu"/>
                <a:ea typeface="Ubuntu"/>
                <a:cs typeface="Ubuntu"/>
                <a:sym typeface="Ubuntu"/>
              </a:rPr>
              <a:t>preprocessor directives</a:t>
            </a: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. This usually consists of including other files to compile with our project files.   </a:t>
            </a:r>
            <a:br>
              <a:rPr lang="en-GB" sz="1400">
                <a:latin typeface="Ubuntu"/>
                <a:ea typeface="Ubuntu"/>
                <a:cs typeface="Ubuntu"/>
                <a:sym typeface="Ubuntu"/>
              </a:rPr>
            </a:b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e.g.: # include &lt;iostream&gt; is a preprocessor directive that include I/O functions from library iostream to our project. The preprocessor is invoked by the compiler before the program is converted to machine language.</a:t>
            </a:r>
            <a:br>
              <a:rPr lang="en-GB" sz="1400">
                <a:latin typeface="Ubuntu"/>
                <a:ea typeface="Ubuntu"/>
                <a:cs typeface="Ubuntu"/>
                <a:sym typeface="Ubuntu"/>
              </a:rPr>
            </a:br>
          </a:p>
          <a:p>
            <a:pPr indent="-317500" lvl="0" marL="457200" rtl="0">
              <a:spcBef>
                <a:spcPts val="0"/>
              </a:spcBef>
              <a:buSzPct val="100000"/>
              <a:buFont typeface="Ubuntu"/>
              <a:buChar char="■"/>
            </a:pPr>
            <a:r>
              <a:rPr b="1" lang="en-GB" sz="1400">
                <a:latin typeface="Ubuntu"/>
                <a:ea typeface="Ubuntu"/>
                <a:cs typeface="Ubuntu"/>
                <a:sym typeface="Ubuntu"/>
              </a:rPr>
              <a:t>Compile: </a:t>
            </a: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The compiler translates the .cpp file  into machine language code, also called object code (</a:t>
            </a:r>
            <a:r>
              <a:rPr lang="en-GB" sz="1400" u="sng">
                <a:latin typeface="Ubuntu"/>
                <a:ea typeface="Ubuntu"/>
                <a:cs typeface="Ubuntu"/>
                <a:sym typeface="Ubuntu"/>
              </a:rPr>
              <a:t>.obj file</a:t>
            </a: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). The compiler also indicates syntax errors in the program.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Introduction (cont.)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■"/>
            </a:pPr>
            <a:r>
              <a:rPr b="1" lang="en-GB" sz="1400"/>
              <a:t>Link: </a:t>
            </a:r>
            <a:r>
              <a:rPr lang="en-GB" sz="1400"/>
              <a:t>a C++ program may contain reference to functions defined elsewhere by other programmers or vendors. Linker links the .obj file with the code of the functions to produce a </a:t>
            </a:r>
            <a:r>
              <a:rPr lang="en-GB" sz="1400" u="sng"/>
              <a:t>.exe file</a:t>
            </a:r>
            <a:r>
              <a:rPr lang="en-GB" sz="1400"/>
              <a:t>, ready for execution.</a:t>
            </a:r>
            <a:br>
              <a:rPr lang="en-GB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■"/>
            </a:pPr>
            <a:r>
              <a:rPr b="1" lang="en-GB" sz="1400"/>
              <a:t>Load and execute: </a:t>
            </a:r>
            <a:r>
              <a:rPr lang="en-GB" sz="1400"/>
              <a:t>Finally go and run the program through loading the program and its data into memory and running the .exe 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Important Terms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A </a:t>
            </a:r>
            <a:r>
              <a:rPr b="1" lang="en-GB" sz="1400">
                <a:solidFill>
                  <a:srgbClr val="DA0002"/>
                </a:solidFill>
              </a:rPr>
              <a:t>source program</a:t>
            </a:r>
            <a:r>
              <a:rPr lang="en-GB" sz="1400"/>
              <a:t> (.cpp file type) consists of the program statements comprising a C++ or other programming language program.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An </a:t>
            </a:r>
            <a:r>
              <a:rPr b="1" lang="en-GB" sz="1400">
                <a:solidFill>
                  <a:srgbClr val="DA0002"/>
                </a:solidFill>
              </a:rPr>
              <a:t>object program</a:t>
            </a:r>
            <a:r>
              <a:rPr lang="en-GB" sz="1400"/>
              <a:t> (.obj file type) is the result of compiling a source program.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-GB" sz="1400">
                <a:solidFill>
                  <a:srgbClr val="DA0002"/>
                </a:solidFill>
              </a:rPr>
              <a:t>Header files</a:t>
            </a:r>
            <a:r>
              <a:rPr lang="en-GB" sz="1400"/>
              <a:t> (.h file type) contain constant, variable, and function declarations needed by a program.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An </a:t>
            </a:r>
            <a:r>
              <a:rPr b="1" lang="en-GB" sz="1400">
                <a:solidFill>
                  <a:srgbClr val="DA0002"/>
                </a:solidFill>
              </a:rPr>
              <a:t>executable program</a:t>
            </a:r>
            <a:r>
              <a:rPr lang="en-GB" sz="1400"/>
              <a:t> is a program that can be run by a computer.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b="1" lang="en-GB" sz="1400">
                <a:solidFill>
                  <a:srgbClr val="DA0002"/>
                </a:solidFill>
              </a:rPr>
              <a:t>Linking</a:t>
            </a:r>
            <a:r>
              <a:rPr lang="en-GB" sz="1400"/>
              <a:t> adds code from libraries to your file. Collects the object code from all files in the workspace and puts them into one executable program.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A </a:t>
            </a:r>
            <a:r>
              <a:rPr b="1" lang="en-GB" sz="1400">
                <a:solidFill>
                  <a:srgbClr val="DA0002"/>
                </a:solidFill>
              </a:rPr>
              <a:t>compiler</a:t>
            </a:r>
            <a:r>
              <a:rPr lang="en-GB" sz="1400"/>
              <a:t> is a program that translates a source program into an object program.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400"/>
              <a:t>An </a:t>
            </a:r>
            <a:r>
              <a:rPr b="1" lang="en-GB" sz="1400">
                <a:solidFill>
                  <a:srgbClr val="DA0002"/>
                </a:solidFill>
              </a:rPr>
              <a:t>interpreter</a:t>
            </a:r>
            <a:r>
              <a:rPr lang="en-GB" sz="1400"/>
              <a:t> is a program that translates individual source program statements, one at a time, into executable statements. Each statement is executed immediately after translation.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Compiler vs. Interpreter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-GB" sz="1400"/>
              <a:t>A compiler first takes in the entire program, checks for errors, compiles it and then executes it.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-GB" sz="1400"/>
              <a:t>Languages like Assembly Language, C, C++, Fortran, Pascal are compiled into machine code</a:t>
            </a:r>
            <a:r>
              <a:rPr lang="en-GB" sz="1400">
                <a:solidFill>
                  <a:srgbClr val="666666"/>
                </a:solidFill>
              </a:rPr>
              <a:t>.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-GB" sz="1400"/>
              <a:t>Longer process than that of an interpreter but program runs faster.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-GB" sz="1400"/>
              <a:t>An interpreter does this line by line, so it takes one line, checks it for errors and then executes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-GB" sz="1400"/>
              <a:t>Languages like Basic, VbScript and JavaScript are interpreted.</a:t>
            </a:r>
          </a:p>
          <a:p>
            <a:pPr lvl="0" rtl="0">
              <a:spcBef>
                <a:spcPts val="0"/>
              </a:spcBef>
              <a:buNone/>
            </a:pPr>
            <a:br>
              <a:rPr lang="en-GB" sz="1400"/>
            </a:b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Char char="-"/>
            </a:pPr>
            <a:r>
              <a:rPr lang="en-GB" sz="1400"/>
              <a:t>interpreted programs run much slower than compiled programs, as much as 5-10 times slower as every line of code has to be re-read, then re-processed.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4682050" y="1215675"/>
            <a:ext cx="22500" cy="37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