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Ubuntu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.fntdata"/><Relationship Id="rId30" Type="http://schemas.openxmlformats.org/officeDocument/2006/relationships/font" Target="fonts/Ubuntu-regular.fntdata"/><Relationship Id="rId11" Type="http://schemas.openxmlformats.org/officeDocument/2006/relationships/slide" Target="slides/slide6.xml"/><Relationship Id="rId33" Type="http://schemas.openxmlformats.org/officeDocument/2006/relationships/font" Target="fonts/Ubuntu-boldItalic.fntdata"/><Relationship Id="rId10" Type="http://schemas.openxmlformats.org/officeDocument/2006/relationships/slide" Target="slides/slide5.xml"/><Relationship Id="rId32" Type="http://schemas.openxmlformats.org/officeDocument/2006/relationships/font" Target="fonts/Ubuntu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7200"/>
            </a:lvl1pPr>
            <a:lvl2pPr lvl="1" rtl="0">
              <a:spcBef>
                <a:spcPts val="0"/>
              </a:spcBef>
              <a:buSzPct val="100000"/>
              <a:defRPr sz="7200"/>
            </a:lvl2pPr>
            <a:lvl3pPr lvl="2" rtl="0">
              <a:spcBef>
                <a:spcPts val="0"/>
              </a:spcBef>
              <a:buSzPct val="100000"/>
              <a:defRPr sz="7200"/>
            </a:lvl3pPr>
            <a:lvl4pPr lvl="3" rtl="0">
              <a:spcBef>
                <a:spcPts val="0"/>
              </a:spcBef>
              <a:buSzPct val="100000"/>
              <a:defRPr sz="7200"/>
            </a:lvl4pPr>
            <a:lvl5pPr lvl="4" rtl="0">
              <a:spcBef>
                <a:spcPts val="0"/>
              </a:spcBef>
              <a:buSzPct val="100000"/>
              <a:defRPr sz="7200"/>
            </a:lvl5pPr>
            <a:lvl6pPr lvl="5" rtl="0">
              <a:spcBef>
                <a:spcPts val="0"/>
              </a:spcBef>
              <a:buSzPct val="100000"/>
              <a:defRPr sz="7200"/>
            </a:lvl6pPr>
            <a:lvl7pPr lvl="6" rtl="0">
              <a:spcBef>
                <a:spcPts val="0"/>
              </a:spcBef>
              <a:buSzPct val="100000"/>
              <a:defRPr sz="7200"/>
            </a:lvl7pPr>
            <a:lvl8pPr lvl="7" rtl="0">
              <a:spcBef>
                <a:spcPts val="0"/>
              </a:spcBef>
              <a:buSzPct val="100000"/>
              <a:defRPr sz="7200"/>
            </a:lvl8pPr>
            <a:lvl9pPr lvl="8"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80" name="Shape 80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hape 83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Ubuntu"/>
              <a:buNone/>
              <a:defRPr b="1" sz="36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buFont typeface="Ubuntu"/>
              <a:defRPr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buFont typeface="Ubuntu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buFont typeface="Ubuntu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600"/>
              <a:t>Loops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Example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GB" sz="2400"/>
              <a:t>Implement a program that prints from 1 to 10.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int main()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	int idx = 1;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	do	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		cout &lt;&lt; idx &lt;&lt; “\n”;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		idx++;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}while(idx &lt;= 10);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for loop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for(initialization </a:t>
            </a:r>
            <a:r>
              <a:rPr b="1" lang="en-GB">
                <a:solidFill>
                  <a:srgbClr val="DA0002"/>
                </a:solidFill>
              </a:rPr>
              <a:t>;</a:t>
            </a:r>
            <a:r>
              <a:rPr b="1" lang="en-GB"/>
              <a:t> condition </a:t>
            </a:r>
            <a:r>
              <a:rPr b="1" lang="en-GB">
                <a:solidFill>
                  <a:srgbClr val="DA0002"/>
                </a:solidFill>
              </a:rPr>
              <a:t>;</a:t>
            </a:r>
            <a:r>
              <a:rPr b="1" lang="en-GB"/>
              <a:t> inc/dec)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GB"/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GB"/>
              <a:t>	/*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GB"/>
              <a:t>		body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GB"/>
              <a:t>	*/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GB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Problem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29418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2400"/>
              <a:t>Implement a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2400"/>
              <a:t>program that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GB" sz="2400"/>
              <a:t>prints </a:t>
            </a:r>
            <a:r>
              <a:rPr b="1" lang="en-GB" sz="2400">
                <a:solidFill>
                  <a:srgbClr val="FF0000"/>
                </a:solidFill>
              </a:rPr>
              <a:t>from 0 to 9</a:t>
            </a:r>
            <a:r>
              <a:rPr b="1" lang="en-GB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3534050" y="1200150"/>
            <a:ext cx="5152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int main()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	for(int idx = 0; idx &lt; 10; idx++)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	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		cout &lt;&lt; idx &lt;&lt; “\n”;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Example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GB" sz="2700">
                <a:solidFill>
                  <a:srgbClr val="000000"/>
                </a:solidFill>
              </a:rPr>
              <a:t>Write a C++ program that calculate the square of n given numbers.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 a number: 3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-&gt;  1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 -&gt;  4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 -&gt;  9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int main()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{</a:t>
            </a:r>
          </a:p>
          <a:p>
            <a:pPr indent="387350" lvl="0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int c, num;</a:t>
            </a:r>
          </a:p>
          <a:p>
            <a:pPr indent="387350" lvl="0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int res;</a:t>
            </a:r>
          </a:p>
          <a:p>
            <a:pPr indent="387350" lvl="0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cin &gt;&gt; c;</a:t>
            </a:r>
          </a:p>
          <a:p>
            <a:pPr indent="387350" lvl="0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for (int i = 1; i &lt;= c; i++) {</a:t>
            </a:r>
          </a:p>
          <a:p>
            <a:pPr indent="3873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cin &gt;&gt; num;</a:t>
            </a:r>
          </a:p>
          <a:p>
            <a:pPr indent="3873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res = num * num;</a:t>
            </a:r>
          </a:p>
          <a:p>
            <a:pPr indent="3873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cout &lt;&lt; "-&gt;" &lt;&lt; res &lt;&lt; endl;</a:t>
            </a:r>
          </a:p>
          <a:p>
            <a:pPr indent="387350" lvl="0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}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solution using while and do-while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int main()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{</a:t>
            </a:r>
          </a:p>
          <a:p>
            <a:pPr indent="-6985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int c, num, res, i = 1;</a:t>
            </a:r>
          </a:p>
          <a:p>
            <a:pPr indent="-6985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cin &gt;&gt; c;</a:t>
            </a:r>
          </a:p>
          <a:p>
            <a:pPr indent="-6985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While(i &lt;= c)</a:t>
            </a:r>
          </a:p>
          <a:p>
            <a:pPr indent="-6985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{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cin &gt;&gt; num;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res = num * num;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cout &lt;&lt; "-&gt;" &lt;&lt; res &lt;&lt; endl;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i++;</a:t>
            </a:r>
          </a:p>
          <a:p>
            <a:pPr indent="-6985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}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int main()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{</a:t>
            </a:r>
          </a:p>
          <a:p>
            <a:pPr indent="-6985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int c, num, res, i = 1;</a:t>
            </a:r>
          </a:p>
          <a:p>
            <a:pPr indent="-6985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cin &gt;&gt; c;</a:t>
            </a:r>
          </a:p>
          <a:p>
            <a:pPr indent="-6985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do</a:t>
            </a:r>
          </a:p>
          <a:p>
            <a:pPr indent="-6985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{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cin &gt;&gt; num;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res = num * num;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cout &lt;&lt; "-&gt;" &lt;&lt; res &lt;&lt; endl;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i++;</a:t>
            </a:r>
          </a:p>
          <a:p>
            <a:pPr indent="-6985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}While(i &lt;= c);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Example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GB" sz="2400"/>
              <a:t>Write a temperature conversion program that converts from Fahrenheit to Celsius.</a:t>
            </a:r>
          </a:p>
          <a:p>
            <a:pPr lvl="0" rtl="0" algn="ctr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i="1" lang="en-GB" sz="2400"/>
              <a:t>T</a:t>
            </a:r>
            <a:r>
              <a:rPr b="1" baseline="-25000" i="1" lang="en-GB" sz="2400"/>
              <a:t>f</a:t>
            </a:r>
            <a:r>
              <a:rPr b="1" baseline="-25000" lang="en-GB" sz="2400"/>
              <a:t> </a:t>
            </a:r>
            <a:r>
              <a:rPr b="1" lang="en-GB" sz="2400"/>
              <a:t> = (9.0 / 5.0) </a:t>
            </a:r>
            <a:r>
              <a:rPr b="1" i="1" lang="en-GB" sz="2400"/>
              <a:t>T</a:t>
            </a:r>
            <a:r>
              <a:rPr b="1" baseline="-25000" i="1" lang="en-GB" sz="2400"/>
              <a:t>c</a:t>
            </a:r>
            <a:r>
              <a:rPr b="1" lang="en-GB" sz="2400"/>
              <a:t> + 32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Then ask the user if he/she need more operations or not.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int main()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{</a:t>
            </a:r>
          </a:p>
          <a:p>
            <a:pPr indent="387350" lvl="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int num;	float res;	char ch;</a:t>
            </a:r>
          </a:p>
          <a:p>
            <a:pPr indent="387350" lvl="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do</a:t>
            </a:r>
          </a:p>
          <a:p>
            <a:pPr indent="387350" lvl="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{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cin &gt;&gt; num;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res = (9.0/5.0) * num + 32;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cout &lt;&lt; res &lt;&lt; endl;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cout &lt;&lt; "Press y to do more : ";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cin &gt;&gt; ch;</a:t>
            </a:r>
          </a:p>
          <a:p>
            <a:pPr indent="387350" lvl="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}while(ch == ‘y’ || ch == ‘Y’);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Example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GB" sz="2700"/>
              <a:t>Write C++ Program that calculate the factorial for number that is entered by the user.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GB" sz="3600">
                <a:solidFill>
                  <a:srgbClr val="DA0002"/>
                </a:solidFill>
              </a:rPr>
              <a:t>n!=n∗(n-1)…2∗1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int main()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{</a:t>
            </a:r>
          </a:p>
          <a:p>
            <a:pPr indent="387350" lvl="0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int x, fact = 1;</a:t>
            </a:r>
          </a:p>
          <a:p>
            <a:pPr indent="387350" lvl="0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cin &gt;&gt; x;</a:t>
            </a:r>
          </a:p>
          <a:p>
            <a:pPr indent="387350" lvl="0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if (x == 1)</a:t>
            </a:r>
          </a:p>
          <a:p>
            <a:pPr indent="387350" lvl="0" marL="457200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cout &lt;&lt; fact &lt;&lt;endl;</a:t>
            </a:r>
          </a:p>
          <a:p>
            <a:pPr indent="387350" lvl="0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else</a:t>
            </a:r>
          </a:p>
          <a:p>
            <a:pPr indent="387350"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{</a:t>
            </a:r>
          </a:p>
          <a:p>
            <a:pPr indent="3873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for (int i = 1; i &lt;= x; i++) </a:t>
            </a:r>
          </a:p>
          <a:p>
            <a:pPr indent="387350" lvl="0" marL="9144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fact = fact * i;</a:t>
            </a:r>
          </a:p>
          <a:p>
            <a:pPr indent="3873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cout &lt;&lt; fact &lt;&lt; endl;</a:t>
            </a:r>
          </a:p>
          <a:p>
            <a:pPr indent="387350"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}</a:t>
            </a:r>
          </a:p>
          <a:p>
            <a:pPr indent="-69850" lvl="0" mar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Example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400"/>
              </a:spcBef>
              <a:buNone/>
            </a:pPr>
            <a:r>
              <a:rPr lang="en-GB" sz="1800"/>
              <a:t>There are 9870 people in a town whose population increases by 10% each year.</a:t>
            </a:r>
          </a:p>
          <a:p>
            <a:pPr lvl="0" rtl="0" algn="just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 rtl="0" algn="just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Design an algorithm (flowchart and pseudo code) that determines how many years it would take for the population to exceed 30,000.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-GB" sz="1700"/>
              <a:t>int main()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-GB" sz="1700"/>
              <a:t>{</a:t>
            </a:r>
          </a:p>
          <a:p>
            <a:pPr indent="387350" lvl="0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-GB" sz="1700"/>
              <a:t>int ppl_num = 9870, years = 0;</a:t>
            </a:r>
          </a:p>
          <a:p>
            <a:pPr indent="387350" lvl="0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-GB" sz="1700"/>
              <a:t>while(ppl_num &lt;= 30000)</a:t>
            </a:r>
          </a:p>
          <a:p>
            <a:pPr indent="387350" lvl="0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-GB" sz="1700"/>
              <a:t>{</a:t>
            </a:r>
          </a:p>
          <a:p>
            <a:pPr indent="3873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-GB" sz="1700"/>
              <a:t>ppl_num += (ppl_num * 0.1);</a:t>
            </a:r>
          </a:p>
          <a:p>
            <a:pPr indent="3873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-GB" sz="1700"/>
              <a:t>years++;</a:t>
            </a:r>
          </a:p>
          <a:p>
            <a:pPr indent="387350" lvl="0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-GB" sz="1700"/>
              <a:t>}</a:t>
            </a:r>
          </a:p>
          <a:p>
            <a:pPr indent="387350" lvl="0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-GB" sz="1700"/>
              <a:t>cout&lt;&lt;years&lt;&lt;endl;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-GB" sz="17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break and continue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buChar char="➢"/>
            </a:pPr>
            <a:r>
              <a:rPr lang="en-GB" sz="2700">
                <a:solidFill>
                  <a:srgbClr val="DA0002"/>
                </a:solidFill>
              </a:rPr>
              <a:t>break:</a:t>
            </a:r>
            <a:r>
              <a:rPr lang="en-GB" sz="2700">
                <a:solidFill>
                  <a:srgbClr val="2B4A76"/>
                </a:solidFill>
              </a:rPr>
              <a:t> </a:t>
            </a:r>
            <a:r>
              <a:rPr lang="en-GB" sz="2100"/>
              <a:t>The break statement provides way for terminating the loop to terminate early.</a:t>
            </a:r>
            <a:br>
              <a:rPr lang="en-GB" sz="2100"/>
            </a:br>
          </a:p>
          <a:p>
            <a:pPr indent="-400050" lvl="0" marL="457200" rtl="0">
              <a:lnSpc>
                <a:spcPct val="115000"/>
              </a:lnSpc>
              <a:spcBef>
                <a:spcPts val="400"/>
              </a:spcBef>
              <a:buClr>
                <a:srgbClr val="2B4A76"/>
              </a:buClr>
              <a:buSzPct val="100000"/>
              <a:buChar char="➢"/>
            </a:pPr>
            <a:r>
              <a:rPr lang="en-GB" sz="2700">
                <a:solidFill>
                  <a:srgbClr val="DA0002"/>
                </a:solidFill>
              </a:rPr>
              <a:t>continue:</a:t>
            </a:r>
            <a:r>
              <a:rPr lang="en-GB" sz="2700">
                <a:solidFill>
                  <a:srgbClr val="2B4A76"/>
                </a:solidFill>
              </a:rPr>
              <a:t> </a:t>
            </a:r>
            <a:r>
              <a:rPr lang="en-GB" sz="2100"/>
              <a:t>The continue statement provides a convenient way to jump back to the top of a loop earlier than normal, which can be used to bypass the remainder of the loop for an iteration.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Example (use break)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</a:rPr>
              <a:t>Write a program that accepts numbers from the user and counts the positive and negative numbers. </a:t>
            </a:r>
            <a:r>
              <a:rPr b="1" lang="en-GB" sz="1800">
                <a:solidFill>
                  <a:srgbClr val="000000"/>
                </a:solidFill>
              </a:rPr>
              <a:t>The results should be displayed when the user enters 0</a:t>
            </a:r>
            <a:r>
              <a:rPr lang="en-GB" sz="1800">
                <a:solidFill>
                  <a:srgbClr val="000000"/>
                </a:solidFill>
              </a:rPr>
              <a:t>. A sample run of the program should be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 numbers (0 to end):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 4 -2 44 -5 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entered 2 positive numbers and 3 negative ones.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int main()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{</a:t>
            </a:r>
          </a:p>
          <a:p>
            <a:pPr indent="387350"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int positve = 0, negative = 0, num;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  	while(true) {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cin&gt;&gt; num;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  		if(num &gt; 0) positve++;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  		else if(num &lt; 0) negative++;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else </a:t>
            </a:r>
            <a:r>
              <a:rPr lang="en-GB" sz="1200">
                <a:solidFill>
                  <a:srgbClr val="2B4A76"/>
                </a:solidFill>
              </a:rPr>
              <a:t>break</a:t>
            </a:r>
            <a:r>
              <a:rPr b="1" lang="en-GB" sz="1200"/>
              <a:t>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  	}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  	cout &lt;&lt; "positve count = " &lt;&lt; positve &lt;&lt; endl;</a:t>
            </a:r>
          </a:p>
          <a:p>
            <a:pPr indent="387350"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cout &lt;&lt; "negative count = " &lt;&lt; negative &lt;&lt; endl;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for loop.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while loop.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do-while loop.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Example (use continue)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Write C++ program that prints all of the numbers from 0 to 19 </a:t>
            </a:r>
            <a:r>
              <a:rPr b="1" lang="en-GB" sz="2400"/>
              <a:t>that </a:t>
            </a:r>
            <a:r>
              <a:rPr b="1" lang="en-GB" sz="2400">
                <a:solidFill>
                  <a:srgbClr val="DA0002"/>
                </a:solidFill>
              </a:rPr>
              <a:t>aren’t </a:t>
            </a:r>
            <a:r>
              <a:rPr b="1" lang="en-GB" sz="2400"/>
              <a:t>divisible by 4</a:t>
            </a:r>
            <a:r>
              <a:rPr lang="en-GB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18" name="Shape 218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int main()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{</a:t>
            </a:r>
          </a:p>
          <a:p>
            <a:pPr indent="387350"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for (int i = 0; i &lt; 20; i++) {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if ((i % 4) == 0)</a:t>
            </a:r>
          </a:p>
          <a:p>
            <a:pPr indent="457200" lvl="0" marL="91440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GB" sz="1800"/>
              <a:t>continue;</a:t>
            </a:r>
          </a:p>
          <a:p>
            <a:pPr indent="0" lvl="0" marL="91440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GB" sz="1800"/>
              <a:t>cout &lt;&lt; i &lt;&lt; endl;</a:t>
            </a:r>
          </a:p>
          <a:p>
            <a:pPr indent="387350" lvl="0" mar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}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Nested Loops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400"/>
              </a:spcBef>
              <a:buSzPct val="100000"/>
              <a:buChar char="➢"/>
            </a:pPr>
            <a:r>
              <a:rPr b="1" lang="en-GB" sz="2400"/>
              <a:t>Loops may be nested</a:t>
            </a:r>
            <a:r>
              <a:rPr lang="en-GB" sz="2400"/>
              <a:t>, with one loop sitting in the body of another.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400"/>
              </a:spcBef>
              <a:buSzPct val="100000"/>
              <a:buChar char="➢"/>
            </a:pPr>
            <a:r>
              <a:rPr lang="en-GB" sz="2400"/>
              <a:t>The inner loop will be executed in full for every execution of the outer loop.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Example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Write C++ program that display the following: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ABCDEF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ABCDE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ABCD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ABC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AB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1" name="Shape 231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int main()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{</a:t>
            </a:r>
          </a:p>
          <a:p>
            <a:pPr indent="387350" lvl="0" mar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char out, in;</a:t>
            </a:r>
          </a:p>
          <a:p>
            <a:pPr indent="387350"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for (out = 'F' ; out &gt;= 'A' ; out--) {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for (in = 'A' ; in &lt;= out; in++)</a:t>
            </a:r>
          </a:p>
          <a:p>
            <a:pPr indent="387350" lvl="0" marL="9144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cout &lt;&lt;inner;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cout&lt;&lt; "\n";</a:t>
            </a:r>
          </a:p>
          <a:p>
            <a:pPr indent="387350"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}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Example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GB" sz="1800">
                <a:solidFill>
                  <a:srgbClr val="000000"/>
                </a:solidFill>
              </a:rPr>
              <a:t>Write C++ program that draw a triangle form ‘*’  with the following pattern. 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GB" sz="1800">
                <a:solidFill>
                  <a:srgbClr val="000000"/>
                </a:solidFill>
              </a:rPr>
              <a:t>Note: the triangle size is determined by the user.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****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***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int main()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{</a:t>
            </a:r>
          </a:p>
          <a:p>
            <a:pPr indent="387350"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int n;</a:t>
            </a:r>
          </a:p>
          <a:p>
            <a:pPr indent="387350"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cin &gt;&gt; n;</a:t>
            </a:r>
          </a:p>
          <a:p>
            <a:pPr indent="387350"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for(int i = n; i &gt;= 1; i--) {</a:t>
            </a:r>
          </a:p>
          <a:p>
            <a:pPr indent="0" lvl="0" marL="91440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GB" sz="1800"/>
              <a:t>for(int j = 1; j &lt;= i; j++)</a:t>
            </a:r>
          </a:p>
          <a:p>
            <a:pPr indent="387350" lvl="0" marL="9144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cout &lt;&lt; '*';</a:t>
            </a:r>
          </a:p>
          <a:p>
            <a:pPr indent="38735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cout &lt;&lt; '\n';</a:t>
            </a:r>
          </a:p>
          <a:p>
            <a:pPr indent="387350"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}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281301"/>
            <a:ext cx="8229600" cy="231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0">
                <a:solidFill>
                  <a:srgbClr val="DA0002"/>
                </a:solidFill>
              </a:rPr>
              <a:t>Questions ?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564575" y="1941850"/>
            <a:ext cx="8229600" cy="231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6000">
                <a:solidFill>
                  <a:srgbClr val="DA0002"/>
                </a:solidFill>
              </a:rPr>
              <a:t>Thank You :)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Problem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GB" sz="2700"/>
              <a:t>Implement a program that display numbers from 1 to 10.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75" y="1200150"/>
            <a:ext cx="3994499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Solution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using namespace std;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int main()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-698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cout &lt;&lt; “1” &lt;&lt; endl;</a:t>
            </a:r>
          </a:p>
          <a:p>
            <a:pPr indent="-698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cout &lt;&lt; “2” &lt;&lt; endl;</a:t>
            </a:r>
          </a:p>
          <a:p>
            <a:pPr indent="-698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cout &lt;&lt; “3” &lt;&lt; endl;</a:t>
            </a:r>
          </a:p>
          <a:p>
            <a:pPr indent="-698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cout &lt;&lt; “4” &lt;&lt; endl;</a:t>
            </a:r>
          </a:p>
          <a:p>
            <a:pPr indent="-698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cout &lt;&lt; “5” &lt;&lt; endl;</a:t>
            </a:r>
          </a:p>
          <a:p>
            <a:pPr indent="-698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cout &lt;&lt; “6” &lt;&lt; endl;</a:t>
            </a:r>
          </a:p>
          <a:p>
            <a:pPr indent="-698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cout &lt;&lt; “7” &lt;&lt; endl;</a:t>
            </a:r>
          </a:p>
          <a:p>
            <a:pPr indent="-698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cout &lt;&lt; “8” &lt;&lt; endl;</a:t>
            </a:r>
          </a:p>
          <a:p>
            <a:pPr indent="-698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cout &lt;&lt; “9” &lt;&lt; endl;</a:t>
            </a:r>
          </a:p>
          <a:p>
            <a:pPr indent="-69850" lvl="0" marL="45720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cout &lt;&lt; “10” &lt;&lt; endl;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75" y="1200150"/>
            <a:ext cx="39945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buChar char="➢"/>
            </a:pPr>
            <a:r>
              <a:rPr lang="en-GB"/>
              <a:t>I</a:t>
            </a:r>
            <a:r>
              <a:rPr lang="en-GB" sz="2700"/>
              <a:t>n most software, the </a:t>
            </a:r>
            <a:r>
              <a:rPr b="1" lang="en-GB" sz="2700"/>
              <a:t>statements</a:t>
            </a:r>
            <a:r>
              <a:rPr lang="en-GB" sz="2700"/>
              <a:t> in the program </a:t>
            </a:r>
            <a:r>
              <a:rPr b="1" lang="en-GB" sz="2700"/>
              <a:t>may need to repeat for many times</a:t>
            </a:r>
            <a:r>
              <a:rPr lang="en-GB" sz="2700"/>
              <a:t>.</a:t>
            </a:r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buChar char="➢"/>
            </a:pPr>
            <a:r>
              <a:rPr b="1" lang="en-GB" sz="2700">
                <a:solidFill>
                  <a:srgbClr val="44B9E8"/>
                </a:solidFill>
              </a:rPr>
              <a:t>Loop</a:t>
            </a:r>
            <a:r>
              <a:rPr lang="en-GB" sz="2700"/>
              <a:t> is a control structure that repeats a group of steps in a program.</a:t>
            </a:r>
          </a:p>
          <a:p>
            <a:pPr indent="-228600" lvl="1" marL="914400" rtl="0">
              <a:lnSpc>
                <a:spcPct val="115000"/>
              </a:lnSpc>
              <a:spcBef>
                <a:spcPts val="400"/>
              </a:spcBef>
            </a:pPr>
            <a:r>
              <a:rPr b="1" lang="en-GB" sz="2100">
                <a:solidFill>
                  <a:srgbClr val="DA1F28"/>
                </a:solidFill>
              </a:rPr>
              <a:t>Loop body</a:t>
            </a:r>
            <a:r>
              <a:rPr lang="en-GB" sz="2100"/>
              <a:t> stands for the repeated statements.</a:t>
            </a:r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buChar char="➢"/>
            </a:pPr>
            <a:r>
              <a:rPr lang="en-GB" sz="2700"/>
              <a:t>There are </a:t>
            </a:r>
            <a:r>
              <a:rPr b="1" lang="en-GB" sz="2700" u="sng"/>
              <a:t>three C++ loop control statements</a:t>
            </a:r>
            <a:r>
              <a:rPr lang="en-GB" sz="2700"/>
              <a:t>: </a:t>
            </a:r>
          </a:p>
          <a:p>
            <a:pPr indent="-228600" lvl="1" marL="914400" rtl="0">
              <a:lnSpc>
                <a:spcPct val="115000"/>
              </a:lnSpc>
              <a:spcBef>
                <a:spcPts val="400"/>
              </a:spcBef>
            </a:pPr>
            <a:r>
              <a:rPr b="1" lang="en-GB" sz="3200">
                <a:solidFill>
                  <a:srgbClr val="44B9E8"/>
                </a:solidFill>
              </a:rPr>
              <a:t>while</a:t>
            </a:r>
            <a:r>
              <a:rPr lang="en-GB" sz="2300"/>
              <a:t>, </a:t>
            </a:r>
            <a:r>
              <a:rPr b="1" lang="en-GB" sz="3200">
                <a:solidFill>
                  <a:srgbClr val="44B9E8"/>
                </a:solidFill>
              </a:rPr>
              <a:t>for</a:t>
            </a:r>
            <a:r>
              <a:rPr lang="en-GB" sz="2300"/>
              <a:t>, and </a:t>
            </a:r>
            <a:r>
              <a:rPr b="1" lang="en-GB" sz="3200">
                <a:solidFill>
                  <a:srgbClr val="44B9E8"/>
                </a:solidFill>
              </a:rPr>
              <a:t>do-while</a:t>
            </a:r>
            <a:r>
              <a:rPr lang="en-GB" sz="2300"/>
              <a:t>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t/>
            </a:r>
            <a:endParaRPr sz="2100"/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/>
              <a:t>Any Loop contains the following: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/>
              <a:t>Initialization.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/>
              <a:t>Condition checking.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/>
              <a:t>Increment/Decrement the counter.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while loop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while(condition is true)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/*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	body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*/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Example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GB" sz="2400"/>
              <a:t>Implement a program that prints from 1 to 10.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	int idx = 1;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	while(idx &lt;= 10) 	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		cout &lt;&lt; idx &lt;&lt; “\n”;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		idx++;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 sz="2400"/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2400"/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do-while loop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	/*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		body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	*/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}while(condition is true);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