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Tahoma"/>
      <p:regular r:id="rId24"/>
      <p:bold r:id="rId25"/>
    </p:embeddedFon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1D5FDD1-32CA-420A-8628-23AF52D4D9EE}">
  <a:tblStyle styleId="{61D5FDD1-32CA-420A-8628-23AF52D4D9EE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Tahoma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enturyGothic-regular.fntdata"/><Relationship Id="rId25" Type="http://schemas.openxmlformats.org/officeDocument/2006/relationships/font" Target="fonts/Tahoma-bold.fntdata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85800" y="457200"/>
            <a:ext cx="7772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1371600" y="371475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/>
            </a:lvl2pPr>
            <a:lvl3pPr indent="0" lvl="2" marL="9144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/>
            </a:lvl4pPr>
            <a:lvl5pPr indent="0" lvl="4" marL="18288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/>
            </a:lvl6pPr>
            <a:lvl7pPr indent="0" lvl="6" marL="27432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/>
            </a:lvl8pPr>
            <a:lvl9pPr indent="0" lvl="8" marL="36576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6363346" y="4767262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43278" y="4767262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659164" y="4767262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0"/>
            <a:ext cx="822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buFont typeface="Arial"/>
              <a:buChar char="•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6363346" y="4767262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659164" y="4767262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43278" y="4767262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722312" y="1028700"/>
            <a:ext cx="7772400" cy="18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22312" y="3051572"/>
            <a:ext cx="77724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6363346" y="4767262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59164" y="4767262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43278" y="4767262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76" name="Shape 76"/>
          <p:cNvSpPr/>
          <p:nvPr/>
        </p:nvSpPr>
        <p:spPr>
          <a:xfrm>
            <a:off x="4495800" y="2943225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4695825" y="2943225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4296728" y="2943225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0"/>
            <a:ext cx="822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6363346" y="4767262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659164" y="4767262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543278" y="4767262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365760" y="1200150"/>
            <a:ext cx="4041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rtl="0" algn="l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indent="-184150" lvl="1" marL="74295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indent="-127000" lvl="2" marL="11430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indent="-127000" lvl="3" marL="16002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indent="-127000" lvl="4" marL="20574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indent="-127000" lvl="5" marL="25146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indent="-127000" lvl="6" marL="29718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indent="-127000" lvl="7" marL="34290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indent="-127000" lvl="8" marL="38862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0"/>
            <a:ext cx="822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200150"/>
            <a:ext cx="40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 algn="ctr">
              <a:spcBef>
                <a:spcPts val="0"/>
              </a:spcBef>
              <a:buFont typeface="Century Gothic"/>
              <a:buNone/>
              <a:defRPr/>
            </a:lvl1pPr>
            <a:lvl2pPr indent="0" lvl="1" marL="457200" rtl="0">
              <a:spcBef>
                <a:spcPts val="0"/>
              </a:spcBef>
              <a:buFont typeface="Century Gothic"/>
              <a:buNone/>
              <a:defRPr/>
            </a:lvl2pPr>
            <a:lvl3pPr indent="0" lvl="2" marL="914400" rtl="0">
              <a:spcBef>
                <a:spcPts val="0"/>
              </a:spcBef>
              <a:buFont typeface="Century Gothic"/>
              <a:buNone/>
              <a:defRPr/>
            </a:lvl3pPr>
            <a:lvl4pPr indent="0" lvl="3" marL="1371600" rtl="0">
              <a:spcBef>
                <a:spcPts val="0"/>
              </a:spcBef>
              <a:buFont typeface="Century Gothic"/>
              <a:buNone/>
              <a:defRPr/>
            </a:lvl4pPr>
            <a:lvl5pPr indent="0" lvl="4" marL="1828800" rtl="0">
              <a:spcBef>
                <a:spcPts val="0"/>
              </a:spcBef>
              <a:buFont typeface="Century Gothic"/>
              <a:buNone/>
              <a:defRPr/>
            </a:lvl5pPr>
            <a:lvl6pPr indent="0" lvl="5" marL="2286000" rtl="0">
              <a:spcBef>
                <a:spcPts val="0"/>
              </a:spcBef>
              <a:buFont typeface="Century Gothic"/>
              <a:buNone/>
              <a:defRPr/>
            </a:lvl6pPr>
            <a:lvl7pPr indent="0" lvl="6" marL="2743200" rtl="0">
              <a:spcBef>
                <a:spcPts val="0"/>
              </a:spcBef>
              <a:buFont typeface="Century Gothic"/>
              <a:buNone/>
              <a:defRPr/>
            </a:lvl7pPr>
            <a:lvl8pPr indent="0" lvl="7" marL="3200400" rtl="0">
              <a:spcBef>
                <a:spcPts val="0"/>
              </a:spcBef>
              <a:buFont typeface="Century Gothic"/>
              <a:buNone/>
              <a:defRPr/>
            </a:lvl8pPr>
            <a:lvl9pPr indent="0" lvl="8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648200" y="1200150"/>
            <a:ext cx="404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 algn="ctr">
              <a:spcBef>
                <a:spcPts val="0"/>
              </a:spcBef>
              <a:buFont typeface="Century Gothic"/>
              <a:buNone/>
              <a:defRPr/>
            </a:lvl1pPr>
            <a:lvl2pPr indent="0" lvl="1" marL="457200" rtl="0">
              <a:spcBef>
                <a:spcPts val="0"/>
              </a:spcBef>
              <a:buFont typeface="Century Gothic"/>
              <a:buNone/>
              <a:defRPr/>
            </a:lvl2pPr>
            <a:lvl3pPr indent="0" lvl="2" marL="914400" rtl="0">
              <a:spcBef>
                <a:spcPts val="0"/>
              </a:spcBef>
              <a:buFont typeface="Century Gothic"/>
              <a:buNone/>
              <a:defRPr/>
            </a:lvl3pPr>
            <a:lvl4pPr indent="0" lvl="3" marL="1371600" rtl="0">
              <a:spcBef>
                <a:spcPts val="0"/>
              </a:spcBef>
              <a:buFont typeface="Century Gothic"/>
              <a:buNone/>
              <a:defRPr/>
            </a:lvl4pPr>
            <a:lvl5pPr indent="0" lvl="4" marL="1828800" rtl="0">
              <a:spcBef>
                <a:spcPts val="0"/>
              </a:spcBef>
              <a:buFont typeface="Century Gothic"/>
              <a:buNone/>
              <a:defRPr/>
            </a:lvl5pPr>
            <a:lvl6pPr indent="0" lvl="5" marL="2286000" rtl="0">
              <a:spcBef>
                <a:spcPts val="0"/>
              </a:spcBef>
              <a:buFont typeface="Century Gothic"/>
              <a:buNone/>
              <a:defRPr/>
            </a:lvl6pPr>
            <a:lvl7pPr indent="0" lvl="6" marL="2743200" rtl="0">
              <a:spcBef>
                <a:spcPts val="0"/>
              </a:spcBef>
              <a:buFont typeface="Century Gothic"/>
              <a:buNone/>
              <a:defRPr/>
            </a:lvl7pPr>
            <a:lvl8pPr indent="0" lvl="7" marL="3200400" rtl="0">
              <a:spcBef>
                <a:spcPts val="0"/>
              </a:spcBef>
              <a:buFont typeface="Century Gothic"/>
              <a:buNone/>
              <a:defRPr/>
            </a:lvl8pPr>
            <a:lvl9pPr indent="0" lvl="8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6363346" y="4767262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659164" y="4767262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543278" y="4767262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93" name="Shape 93"/>
          <p:cNvSpPr txBox="1"/>
          <p:nvPr>
            <p:ph idx="3" type="body"/>
          </p:nvPr>
        </p:nvSpPr>
        <p:spPr>
          <a:xfrm>
            <a:off x="457200" y="1659636"/>
            <a:ext cx="4041600" cy="29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rtl="0" algn="l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indent="-184150" lvl="1" marL="74295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indent="-127000" lvl="2" marL="11430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indent="-127000" lvl="3" marL="16002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indent="-127000" lvl="4" marL="20574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indent="-127000" lvl="5" marL="25146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indent="-127000" lvl="6" marL="29718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indent="-127000" lvl="7" marL="34290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indent="-127000" lvl="8" marL="38862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4" type="body"/>
          </p:nvPr>
        </p:nvSpPr>
        <p:spPr>
          <a:xfrm>
            <a:off x="4672583" y="1659636"/>
            <a:ext cx="4041599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rtl="0" algn="l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indent="-184150" lvl="1" marL="74295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indent="-127000" lvl="2" marL="11430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indent="-127000" lvl="3" marL="16002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indent="-127000" lvl="4" marL="20574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indent="-127000" lvl="5" marL="25146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indent="-127000" lvl="6" marL="29718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indent="-127000" lvl="7" marL="34290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indent="-127000" lvl="8" marL="38862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0"/>
            <a:ext cx="822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6363346" y="4767262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659164" y="4767262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543278" y="4767262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0" type="dt"/>
          </p:nvPr>
        </p:nvSpPr>
        <p:spPr>
          <a:xfrm>
            <a:off x="6363346" y="4767262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659164" y="4767262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543278" y="4767262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5907087" y="200025"/>
            <a:ext cx="3008399" cy="15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719137" y="204787"/>
            <a:ext cx="49959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5907087" y="1828800"/>
            <a:ext cx="3008399" cy="27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lnSpc>
                <a:spcPct val="125000"/>
              </a:lnSpc>
              <a:spcBef>
                <a:spcPts val="0"/>
              </a:spcBef>
              <a:buFont typeface="Century Gothic"/>
              <a:buNone/>
              <a:defRPr/>
            </a:lvl1pPr>
            <a:lvl2pPr indent="0" lvl="1" marL="457200" rtl="0">
              <a:spcBef>
                <a:spcPts val="0"/>
              </a:spcBef>
              <a:buFont typeface="Century Gothic"/>
              <a:buNone/>
              <a:defRPr/>
            </a:lvl2pPr>
            <a:lvl3pPr indent="0" lvl="2" marL="914400" rtl="0">
              <a:spcBef>
                <a:spcPts val="0"/>
              </a:spcBef>
              <a:buFont typeface="Century Gothic"/>
              <a:buNone/>
              <a:defRPr/>
            </a:lvl3pPr>
            <a:lvl4pPr indent="0" lvl="3" marL="1371600" rtl="0">
              <a:spcBef>
                <a:spcPts val="0"/>
              </a:spcBef>
              <a:buFont typeface="Century Gothic"/>
              <a:buNone/>
              <a:defRPr/>
            </a:lvl4pPr>
            <a:lvl5pPr indent="0" lvl="4" marL="1828800" rtl="0">
              <a:spcBef>
                <a:spcPts val="0"/>
              </a:spcBef>
              <a:buFont typeface="Century Gothic"/>
              <a:buNone/>
              <a:defRPr/>
            </a:lvl5pPr>
            <a:lvl6pPr indent="0" lvl="5" marL="2286000" rtl="0">
              <a:spcBef>
                <a:spcPts val="0"/>
              </a:spcBef>
              <a:buFont typeface="Century Gothic"/>
              <a:buNone/>
              <a:defRPr/>
            </a:lvl6pPr>
            <a:lvl7pPr indent="0" lvl="6" marL="2743200" rtl="0">
              <a:spcBef>
                <a:spcPts val="0"/>
              </a:spcBef>
              <a:buFont typeface="Century Gothic"/>
              <a:buNone/>
              <a:defRPr/>
            </a:lvl7pPr>
            <a:lvl8pPr indent="0" lvl="7" marL="3200400" rtl="0">
              <a:spcBef>
                <a:spcPts val="0"/>
              </a:spcBef>
              <a:buFont typeface="Century Gothic"/>
              <a:buNone/>
              <a:defRPr/>
            </a:lvl8pPr>
            <a:lvl9pPr indent="0" lvl="8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6363346" y="4767262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59164" y="4767262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43278" y="4767262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679575" y="171450"/>
            <a:ext cx="5711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/>
          <p:nvPr>
            <p:ph idx="2" type="pic"/>
          </p:nvPr>
        </p:nvSpPr>
        <p:spPr>
          <a:xfrm>
            <a:off x="1508125" y="857250"/>
            <a:ext cx="6054600" cy="34059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679575" y="4357687"/>
            <a:ext cx="57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Font typeface="Century Gothic"/>
              <a:buNone/>
              <a:defRPr/>
            </a:lvl1pPr>
            <a:lvl2pPr indent="0" lvl="1" marL="457200" rtl="0">
              <a:spcBef>
                <a:spcPts val="0"/>
              </a:spcBef>
              <a:buFont typeface="Century Gothic"/>
              <a:buNone/>
              <a:defRPr/>
            </a:lvl2pPr>
            <a:lvl3pPr indent="0" lvl="2" marL="914400" rtl="0">
              <a:spcBef>
                <a:spcPts val="0"/>
              </a:spcBef>
              <a:buFont typeface="Century Gothic"/>
              <a:buNone/>
              <a:defRPr/>
            </a:lvl3pPr>
            <a:lvl4pPr indent="0" lvl="3" marL="1371600" rtl="0">
              <a:spcBef>
                <a:spcPts val="0"/>
              </a:spcBef>
              <a:buFont typeface="Century Gothic"/>
              <a:buNone/>
              <a:defRPr/>
            </a:lvl4pPr>
            <a:lvl5pPr indent="0" lvl="4" marL="1828800" rtl="0">
              <a:spcBef>
                <a:spcPts val="0"/>
              </a:spcBef>
              <a:buFont typeface="Century Gothic"/>
              <a:buNone/>
              <a:defRPr/>
            </a:lvl5pPr>
            <a:lvl6pPr indent="0" lvl="5" marL="2286000" rtl="0">
              <a:spcBef>
                <a:spcPts val="0"/>
              </a:spcBef>
              <a:buFont typeface="Century Gothic"/>
              <a:buNone/>
              <a:defRPr/>
            </a:lvl6pPr>
            <a:lvl7pPr indent="0" lvl="6" marL="2743200" rtl="0">
              <a:spcBef>
                <a:spcPts val="0"/>
              </a:spcBef>
              <a:buFont typeface="Century Gothic"/>
              <a:buNone/>
              <a:defRPr/>
            </a:lvl7pPr>
            <a:lvl8pPr indent="0" lvl="7" marL="3200400" rtl="0">
              <a:spcBef>
                <a:spcPts val="0"/>
              </a:spcBef>
              <a:buFont typeface="Century Gothic"/>
              <a:buNone/>
              <a:defRPr/>
            </a:lvl8pPr>
            <a:lvl9pPr indent="0" lvl="8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6363346" y="4767262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59164" y="4767262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43278" y="4767262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0"/>
            <a:ext cx="822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rtl="0" algn="l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indent="-184150" lvl="1" marL="74295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indent="-127000" lvl="2" marL="11430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indent="-127000" lvl="3" marL="16002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indent="-127000" lvl="4" marL="20574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indent="-127000" lvl="5" marL="25146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indent="-127000" lvl="6" marL="29718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indent="-127000" lvl="7" marL="34290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indent="-127000" lvl="8" marL="38862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6363346" y="4767262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659164" y="4767262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543278" y="4767262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rtl="0" algn="l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indent="-184150" lvl="1" marL="74295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indent="-127000" lvl="2" marL="11430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indent="-127000" lvl="3" marL="16002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indent="-127000" lvl="4" marL="20574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indent="-127000" lvl="5" marL="25146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indent="-127000" lvl="6" marL="29718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indent="-127000" lvl="7" marL="34290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indent="-127000" lvl="8" marL="38862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6363346" y="4767262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659164" y="4767262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543278" y="4767262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4F4F4"/>
            </a:gs>
            <a:gs pos="92000">
              <a:srgbClr val="DADADA"/>
            </a:gs>
            <a:gs pos="100000">
              <a:srgbClr val="DADAD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0"/>
            <a:ext cx="822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indent="-184150" lvl="1" marL="742950" marR="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indent="-127000" lvl="2" marL="1143000" marR="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indent="-127000" lvl="3" marL="1600200" marR="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indent="-127000" lvl="4" marL="2057400" marR="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indent="-127000" lvl="5" marL="2514600" marR="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indent="-127000" lvl="6" marL="2971800" marR="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indent="-127000" lvl="7" marL="3429000" marR="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indent="-127000" lvl="8" marL="3886200" marR="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363346" y="4767262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659164" y="4767262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43278" y="4767262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56" name="Shape 56"/>
          <p:cNvSpPr/>
          <p:nvPr/>
        </p:nvSpPr>
        <p:spPr>
          <a:xfrm>
            <a:off x="8457760" y="4874537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569118" y="4874537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685800" y="457200"/>
            <a:ext cx="7772400" cy="320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GB" sz="3000">
                <a:latin typeface="Tahoma"/>
                <a:ea typeface="Tahoma"/>
                <a:cs typeface="Tahoma"/>
                <a:sym typeface="Tahoma"/>
              </a:rPr>
              <a:t>Complexity Analysis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3000">
                <a:latin typeface="Tahoma"/>
                <a:ea typeface="Tahoma"/>
                <a:cs typeface="Tahoma"/>
                <a:sym typeface="Tahoma"/>
              </a:rPr>
              <a:t>&amp;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3000">
                <a:latin typeface="Tahoma"/>
                <a:ea typeface="Tahoma"/>
                <a:cs typeface="Tahoma"/>
                <a:sym typeface="Tahoma"/>
              </a:rPr>
              <a:t>Don’t You Remember! :D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1371600" y="3714750"/>
            <a:ext cx="6400800" cy="91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-76200" y="137948"/>
            <a:ext cx="4953000" cy="5715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258378" y="195098"/>
            <a:ext cx="1268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472" y="1186887"/>
            <a:ext cx="7771200" cy="32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-76200" y="137948"/>
            <a:ext cx="4953000" cy="5715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82175" y="195093"/>
            <a:ext cx="3311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2800">
                <a:solidFill>
                  <a:srgbClr val="FFFFFF"/>
                </a:solidFill>
              </a:rPr>
              <a:t>Data Type Ranges</a:t>
            </a:r>
          </a:p>
        </p:txBody>
      </p:sp>
      <p:graphicFrame>
        <p:nvGraphicFramePr>
          <p:cNvPr id="206" name="Shape 206"/>
          <p:cNvGraphicFramePr/>
          <p:nvPr/>
        </p:nvGraphicFramePr>
        <p:xfrm>
          <a:off x="952500" y="1131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{61D5FDD1-32CA-420A-8628-23AF52D4D9EE}</a:tableStyleId>
              </a:tblPr>
              <a:tblGrid>
                <a:gridCol w="1862450"/>
                <a:gridCol w="1694850"/>
                <a:gridCol w="3681700"/>
              </a:tblGrid>
              <a:tr h="367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400"/>
                        <a:t>Data type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400"/>
                        <a:t>Size (byte)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400"/>
                        <a:t>Range</a:t>
                      </a:r>
                    </a:p>
                  </a:txBody>
                  <a:tcPr marT="68575" marB="68575" marR="91425" marL="91425"/>
                </a:tc>
              </a:tr>
              <a:tr h="367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bool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1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True / False</a:t>
                      </a:r>
                    </a:p>
                  </a:txBody>
                  <a:tcPr marT="68575" marB="68575" marR="91425" marL="91425"/>
                </a:tc>
              </a:tr>
              <a:tr h="367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char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1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-128 to 127</a:t>
                      </a:r>
                    </a:p>
                  </a:txBody>
                  <a:tcPr marT="68575" marB="68575" marR="91425" marL="91425"/>
                </a:tc>
              </a:tr>
              <a:tr h="367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short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2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-32,768 to +32,767</a:t>
                      </a:r>
                    </a:p>
                  </a:txBody>
                  <a:tcPr marT="68575" marB="68575" marR="91425" marL="91425"/>
                </a:tc>
              </a:tr>
              <a:tr h="3639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int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4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-2,147,483,648 to +2,147,483,647</a:t>
                      </a:r>
                    </a:p>
                  </a:txBody>
                  <a:tcPr marT="68575" marB="68575" marR="91425" marL="91425"/>
                </a:tc>
              </a:tr>
              <a:tr h="367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float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4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±3.4x10e-38 to ±3.4x10e38 </a:t>
                      </a:r>
                    </a:p>
                  </a:txBody>
                  <a:tcPr marT="68575" marB="68575" marR="91425" marL="91425"/>
                </a:tc>
              </a:tr>
              <a:tr h="381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double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8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±1.7x10e-308 to ±1.7x10e308</a:t>
                      </a:r>
                    </a:p>
                  </a:txBody>
                  <a:tcPr marT="68575" marB="68575" marR="91425" marL="91425"/>
                </a:tc>
              </a:tr>
              <a:tr h="367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long long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8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400">
                          <a:solidFill>
                            <a:schemeClr val="dk1"/>
                          </a:solidFill>
                        </a:rPr>
                        <a:t>-9.2e+18 to +9.2e+18</a:t>
                      </a:r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-76200" y="137948"/>
            <a:ext cx="4953000" cy="5715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182175" y="195093"/>
            <a:ext cx="4520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2800">
                <a:solidFill>
                  <a:srgbClr val="FFFFFF"/>
                </a:solidFill>
              </a:rPr>
              <a:t>Double Vs. Float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187" y="1960565"/>
            <a:ext cx="4730718" cy="1222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-76200" y="137948"/>
            <a:ext cx="4953000" cy="5715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182174" y="195093"/>
            <a:ext cx="2378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Complexity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762" y="1279875"/>
            <a:ext cx="4152356" cy="2706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-76200" y="137948"/>
            <a:ext cx="4953000" cy="5715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82174" y="195093"/>
            <a:ext cx="2378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Complexity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687" y="1276181"/>
            <a:ext cx="4540968" cy="3018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-76200" y="137948"/>
            <a:ext cx="4953000" cy="5715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82174" y="195093"/>
            <a:ext cx="2378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Complexity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925" y="1418887"/>
            <a:ext cx="4255594" cy="2452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-76200" y="137948"/>
            <a:ext cx="4953000" cy="5715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182174" y="195093"/>
            <a:ext cx="2378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Complexity</a:t>
            </a:r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225" y="1023243"/>
            <a:ext cx="3555806" cy="36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57200" y="1971600"/>
            <a:ext cx="8229600" cy="120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480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-76200" y="137948"/>
            <a:ext cx="4953000" cy="5715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182173" y="195093"/>
            <a:ext cx="3981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2800">
                <a:solidFill>
                  <a:srgbClr val="FFFFFF"/>
                </a:solidFill>
              </a:rPr>
              <a:t>Facebook Group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04800" y="2019300"/>
            <a:ext cx="83058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GB" sz="2400"/>
              <a:t>https://www.facebook.com/groups/pst.community.eg/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-76200" y="137948"/>
            <a:ext cx="4953000" cy="5715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182173" y="195093"/>
            <a:ext cx="3981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Format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04800" y="1028700"/>
            <a:ext cx="83058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● Problem title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● Problem description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● Input specifications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● Output specifications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● Sample Input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● Sample Output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971550"/>
            <a:ext cx="5288400" cy="36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-76200" y="137948"/>
            <a:ext cx="4953000" cy="5715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271523" y="195093"/>
            <a:ext cx="3547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Online Judges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932" y="857250"/>
            <a:ext cx="7086600" cy="40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-76200" y="137948"/>
            <a:ext cx="4953000" cy="5715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334578" y="195098"/>
            <a:ext cx="987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89396"/>
            <a:ext cx="7877400" cy="47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-76200" y="137948"/>
            <a:ext cx="4953000" cy="5715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182175" y="186262"/>
            <a:ext cx="3757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 - Examples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237" y="914400"/>
            <a:ext cx="7771200" cy="38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-76200" y="137948"/>
            <a:ext cx="4953000" cy="5715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237" y="1089903"/>
            <a:ext cx="7771200" cy="34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182175" y="186262"/>
            <a:ext cx="3757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 - Examples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-76200" y="137948"/>
            <a:ext cx="4953000" cy="5715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237" y="1186887"/>
            <a:ext cx="7771200" cy="32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182175" y="186262"/>
            <a:ext cx="3757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 - Examples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-76200" y="137948"/>
            <a:ext cx="4953000" cy="5715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237" y="1186887"/>
            <a:ext cx="7771200" cy="32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182175" y="186262"/>
            <a:ext cx="3757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 - Examples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xecutiv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