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Roboto Medium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RobotoMedium-bold.fntdata"/><Relationship Id="rId10" Type="http://schemas.openxmlformats.org/officeDocument/2006/relationships/slide" Target="slides/slide5.xml"/><Relationship Id="rId21" Type="http://schemas.openxmlformats.org/officeDocument/2006/relationships/font" Target="fonts/RobotoMedium-regular.fntdata"/><Relationship Id="rId13" Type="http://schemas.openxmlformats.org/officeDocument/2006/relationships/slide" Target="slides/slide8.xml"/><Relationship Id="rId24" Type="http://schemas.openxmlformats.org/officeDocument/2006/relationships/font" Target="fonts/RobotoMedium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5afa634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5afa634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5c2f7084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5c2f7084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5c2f7084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5c2f7084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5afa634c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5afa634c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5afa634c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5afa634c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5afa634c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45afa634c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5afa634cb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45afa634c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5afa634c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5afa634c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5afa634c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5afa634c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5c2f7084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5c2f7084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finance.yahoo.com/quote/AAPL/history?p=AAPL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DESCRIPCIÓN DE TABLAS</a:t>
            </a:r>
            <a:endParaRPr b="1" sz="5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2834125"/>
            <a:ext cx="8520600" cy="12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ADADAD"/>
                </a:solidFill>
              </a:rPr>
              <a:t>ALUMNO: ALAN SHALEM - 42.025.710</a:t>
            </a:r>
            <a:br>
              <a:rPr lang="es" sz="2800">
                <a:solidFill>
                  <a:srgbClr val="ADADAD"/>
                </a:solidFill>
              </a:rPr>
            </a:br>
            <a:r>
              <a:rPr lang="es" sz="2800">
                <a:solidFill>
                  <a:srgbClr val="ADADAD"/>
                </a:solidFill>
              </a:rPr>
              <a:t>CURSO: SQL</a:t>
            </a:r>
            <a:endParaRPr sz="2800">
              <a:solidFill>
                <a:srgbClr val="ADADA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ADADAD"/>
                </a:solidFill>
              </a:rPr>
              <a:t>COMISIÓN 43425</a:t>
            </a:r>
            <a:endParaRPr sz="2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4643575" y="1890700"/>
            <a:ext cx="4419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La tabla </a:t>
            </a:r>
            <a:r>
              <a:rPr i="1" lang="es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currency </a:t>
            </a:r>
            <a:r>
              <a:rPr lang="es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almacena un diccionario con todos los países relevantes. Además de la PK (id), contiene un atributo que tiene un ÚNICO </a:t>
            </a:r>
            <a:r>
              <a:rPr i="1" lang="es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código </a:t>
            </a:r>
            <a:r>
              <a:rPr lang="es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de moneda.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129225" y="51700"/>
            <a:ext cx="889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</a:rPr>
              <a:t>TABLA CURRENCY</a:t>
            </a:r>
            <a:endParaRPr b="1" sz="2800">
              <a:solidFill>
                <a:srgbClr val="FFFFFF"/>
              </a:solidFill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50" y="1890700"/>
            <a:ext cx="450532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/>
        </p:nvSpPr>
        <p:spPr>
          <a:xfrm>
            <a:off x="129225" y="51700"/>
            <a:ext cx="889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</a:rPr>
              <a:t>TABLA MATCHED_ORDER</a:t>
            </a:r>
            <a:endParaRPr b="1" sz="2800">
              <a:solidFill>
                <a:srgbClr val="FFFFFF"/>
              </a:solidFill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26" y="1178813"/>
            <a:ext cx="4505326" cy="278586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4572000" y="1278738"/>
            <a:ext cx="44196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Asumimos que cada usuario (trader) que haya colocado una orden previamente puede haber sido matcheada y </a:t>
            </a: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ejecutada</a:t>
            </a: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a un determinado precio de venta.</a:t>
            </a:r>
            <a:b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Almacenaremos un registro de todas las órdenes que hayan sido completadas en la tabla </a:t>
            </a:r>
            <a:r>
              <a:rPr i="1"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matched_order</a:t>
            </a:r>
            <a:endParaRPr i="1"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Medium"/>
              <a:buChar char="●"/>
            </a:pPr>
            <a:r>
              <a:rPr i="1"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sale_quantity </a:t>
            </a: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- Cantidad de stocks que se compraron/vendieron</a:t>
            </a:r>
            <a:endParaRPr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Medium"/>
              <a:buChar char="●"/>
            </a:pPr>
            <a:r>
              <a:rPr i="1"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sale_price </a:t>
            </a: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-  Precio al cual se </a:t>
            </a: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completó</a:t>
            </a: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la orden</a:t>
            </a:r>
            <a:endParaRPr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Medium"/>
              <a:buChar char="●"/>
            </a:pPr>
            <a:r>
              <a:rPr i="1"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buyer_id </a:t>
            </a: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- Id del usuario comprador</a:t>
            </a:r>
            <a:endParaRPr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Medium"/>
              <a:buChar char="●"/>
            </a:pPr>
            <a:r>
              <a:rPr i="1"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seller_id </a:t>
            </a: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- Id del usuario vendedor</a:t>
            </a:r>
            <a:endParaRPr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Medium"/>
              <a:buChar char="●"/>
            </a:pPr>
            <a:r>
              <a:rPr i="1"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timestamp</a:t>
            </a: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- El timestamp para saber en qué momento se completó la orden</a:t>
            </a:r>
            <a:endParaRPr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11700" y="0"/>
            <a:ext cx="85206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CONSIGNA</a:t>
            </a:r>
            <a:endParaRPr b="1" sz="3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075" y="810900"/>
            <a:ext cx="7139851" cy="402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4573"/>
            <a:ext cx="4419600" cy="3983103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4600725" y="775400"/>
            <a:ext cx="44196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La tabla principal es la tabla user. Por cada usuario, almacenaremos:</a:t>
            </a:r>
            <a:endParaRPr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Medium"/>
              <a:buChar char="●"/>
            </a:pPr>
            <a:r>
              <a:rPr i="1"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first_name </a:t>
            </a: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y </a:t>
            </a:r>
            <a:r>
              <a:rPr i="1"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last_name </a:t>
            </a: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- Nombre y apellido del usuario</a:t>
            </a:r>
            <a:endParaRPr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Medium"/>
              <a:buChar char="●"/>
            </a:pPr>
            <a:r>
              <a:rPr i="1"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user_name</a:t>
            </a:r>
            <a:r>
              <a:rPr i="1"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y </a:t>
            </a:r>
            <a:r>
              <a:rPr i="1"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password </a:t>
            </a: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- El nombre de usuario y password (hash) elegidos por el usuario. El campo </a:t>
            </a:r>
            <a:r>
              <a:rPr i="1"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user_name </a:t>
            </a: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puede almacenar solamente valores </a:t>
            </a: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ÚNICOS</a:t>
            </a: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.</a:t>
            </a:r>
            <a:endParaRPr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Medium"/>
              <a:buChar char="●"/>
            </a:pPr>
            <a:r>
              <a:rPr i="1"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email </a:t>
            </a: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- La </a:t>
            </a: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dirección</a:t>
            </a: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de email del usuario, la misma sera utilizada para completar el proceso de registro. </a:t>
            </a: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Solamente puede almacenar valores ÚNICOS</a:t>
            </a:r>
            <a:endParaRPr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Medium"/>
              <a:buChar char="●"/>
            </a:pPr>
            <a:r>
              <a:rPr i="1"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confirmation_code </a:t>
            </a: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- El código enviado al usuario para completar el proceso de registro.</a:t>
            </a:r>
            <a:endParaRPr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Medium"/>
              <a:buChar char="●"/>
            </a:pPr>
            <a:r>
              <a:rPr i="1"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datetime_registered </a:t>
            </a: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y </a:t>
            </a:r>
            <a:r>
              <a:rPr i="1"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datetime_confirmed </a:t>
            </a: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- Fecha y hora cuando el usuario se registro y completo el proceso de registro validando su identidad (KYC)</a:t>
            </a:r>
            <a:endParaRPr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Medium"/>
              <a:buChar char="●"/>
            </a:pPr>
            <a:r>
              <a:rPr i="1"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country_id </a:t>
            </a: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- El país donde vive el usuario</a:t>
            </a:r>
            <a:endParaRPr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Medium"/>
              <a:buChar char="●"/>
            </a:pP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account_balance  - El balance de activos del usuario.</a:t>
            </a:r>
            <a:endParaRPr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29225" y="51700"/>
            <a:ext cx="889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</a:rPr>
              <a:t>TABLA USER</a:t>
            </a:r>
            <a:endParaRPr b="1"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4548825" y="1925250"/>
            <a:ext cx="4419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La tabla </a:t>
            </a:r>
            <a:r>
              <a:rPr i="1" lang="es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country </a:t>
            </a:r>
            <a:r>
              <a:rPr lang="es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almacena un diccionario con todos los </a:t>
            </a:r>
            <a:r>
              <a:rPr lang="es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países</a:t>
            </a:r>
            <a:r>
              <a:rPr lang="es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relevantes. </a:t>
            </a:r>
            <a:r>
              <a:rPr lang="es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Además</a:t>
            </a:r>
            <a:r>
              <a:rPr lang="es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de la PK (id), contiene un atributo que tiene un </a:t>
            </a:r>
            <a:r>
              <a:rPr lang="es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ÚNICO</a:t>
            </a:r>
            <a:r>
              <a:rPr lang="es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i="1" lang="es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nombre </a:t>
            </a:r>
            <a:r>
              <a:rPr lang="es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de </a:t>
            </a:r>
            <a:r>
              <a:rPr lang="es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país.</a:t>
            </a:r>
            <a:endParaRPr sz="18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129225" y="51700"/>
            <a:ext cx="889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</a:rPr>
              <a:t>TABLA COUNTRY</a:t>
            </a:r>
            <a:endParaRPr b="1" sz="2800">
              <a:solidFill>
                <a:srgbClr val="FFFFFF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25" y="1710450"/>
            <a:ext cx="4419600" cy="1722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4597950" y="1786800"/>
            <a:ext cx="4419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Una lista de todos los activos que un usuario tiene se almacena en la tabla portfolio, para cada par </a:t>
            </a:r>
            <a:r>
              <a:rPr lang="es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ÚNICO</a:t>
            </a:r>
            <a:r>
              <a:rPr lang="es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de </a:t>
            </a:r>
            <a:r>
              <a:rPr i="1" lang="es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user_id </a:t>
            </a:r>
            <a:r>
              <a:rPr lang="es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y stock_id guardamos la cantidad que tiene en </a:t>
            </a:r>
            <a:r>
              <a:rPr i="1" lang="es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stock_quantity</a:t>
            </a:r>
            <a:r>
              <a:rPr lang="es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.</a:t>
            </a:r>
            <a:endParaRPr sz="18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129225" y="51700"/>
            <a:ext cx="889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</a:rPr>
              <a:t>TABLA PORTFOLIO</a:t>
            </a:r>
            <a:endParaRPr b="1" sz="2800">
              <a:solidFill>
                <a:srgbClr val="FFFFFF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50" y="1497765"/>
            <a:ext cx="4471500" cy="2147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4572000" y="878538"/>
            <a:ext cx="44196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Asumimos que cada usuario (trader) puede colocar una orden para comprar o vender activos (stocks) a un determinado precio. Cuando una orden de compra y una orden de venta coinciden, el evento de intercambio ocurre.</a:t>
            </a:r>
            <a:b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Almacenaremos un registro de todas las </a:t>
            </a: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órdenes</a:t>
            </a: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en la tabla order.</a:t>
            </a:r>
            <a:endParaRPr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Medium"/>
              <a:buChar char="●"/>
            </a:pP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user_id y stock_id - Referencian al user que metio la orden y el stock que quiere comprar o vender</a:t>
            </a:r>
            <a:endParaRPr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Medium"/>
              <a:buChar char="●"/>
            </a:pP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quantity - La cantidad que quiere comprar o vender</a:t>
            </a:r>
            <a:endParaRPr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Medium"/>
              <a:buChar char="●"/>
            </a:pP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price_per_unit - El precio deseado de compra/venta</a:t>
            </a:r>
            <a:endParaRPr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Medium"/>
              <a:buChar char="●"/>
            </a:pP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order_type - 0 para buy y 1 para sell</a:t>
            </a:r>
            <a:endParaRPr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Medium"/>
              <a:buChar char="●"/>
            </a:pP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timestamp - El timestamp para cuando se ingreso la orden</a:t>
            </a:r>
            <a:endParaRPr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Medium"/>
              <a:buChar char="●"/>
            </a:pP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status_id - El id del status actual de la orden</a:t>
            </a:r>
            <a:endParaRPr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129225" y="51700"/>
            <a:ext cx="889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</a:rPr>
              <a:t>TABLA ORDER</a:t>
            </a:r>
            <a:endParaRPr b="1" sz="2800">
              <a:solidFill>
                <a:srgbClr val="FFFFFF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25" y="985825"/>
            <a:ext cx="412432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4572000" y="1986750"/>
            <a:ext cx="4419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En la tabla </a:t>
            </a:r>
            <a:r>
              <a:rPr i="1"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status</a:t>
            </a: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, almacenamos el estado actual de la orden, el mismo lo referenciamos por un </a:t>
            </a:r>
            <a:r>
              <a:rPr i="1"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id </a:t>
            </a: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y un </a:t>
            </a:r>
            <a:r>
              <a:rPr i="1"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code</a:t>
            </a: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, pueden ser:</a:t>
            </a:r>
            <a:endParaRPr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129225" y="51700"/>
            <a:ext cx="889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</a:rPr>
              <a:t>TABLA STATUS</a:t>
            </a:r>
            <a:endParaRPr b="1" sz="2800">
              <a:solidFill>
                <a:srgbClr val="FFFFFF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14890"/>
            <a:ext cx="4419600" cy="1713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3116" y="2771847"/>
            <a:ext cx="2517366" cy="17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4600725" y="775400"/>
            <a:ext cx="4419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La tabla stock la utilizamos para guardar </a:t>
            </a: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la información</a:t>
            </a: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del stock que el usuario quiere comprar o vender.</a:t>
            </a:r>
            <a:endParaRPr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Medium"/>
              <a:buChar char="●"/>
            </a:pPr>
            <a:r>
              <a:rPr i="1"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id </a:t>
            </a: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- Referencia al stock que se quiere comprar o vender</a:t>
            </a:r>
            <a:endParaRPr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Medium"/>
              <a:buChar char="●"/>
            </a:pPr>
            <a:r>
              <a:rPr i="1"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stock_code </a:t>
            </a: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- Cada stock o </a:t>
            </a: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acción</a:t>
            </a: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tiene un </a:t>
            </a: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código</a:t>
            </a: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de referencia, </a:t>
            </a: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también</a:t>
            </a: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llamado </a:t>
            </a:r>
            <a:r>
              <a:rPr i="1"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stock_symbol, el</a:t>
            </a:r>
            <a:r>
              <a:rPr i="1"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mismo</a:t>
            </a:r>
            <a:r>
              <a:rPr i="1"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es un arreglo de caracteres -generalmente letras- que representa una </a:t>
            </a:r>
            <a:r>
              <a:rPr i="1"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compañía</a:t>
            </a:r>
            <a:r>
              <a:rPr i="1"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, un </a:t>
            </a:r>
            <a:r>
              <a:rPr i="1"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índice</a:t>
            </a:r>
            <a:r>
              <a:rPr i="1"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, o una moneda </a:t>
            </a:r>
            <a:r>
              <a:rPr i="1"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públicamente</a:t>
            </a:r>
            <a:r>
              <a:rPr i="1"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.</a:t>
            </a:r>
            <a:endParaRPr i="1"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Medium"/>
              <a:buChar char="●"/>
            </a:pPr>
            <a:r>
              <a:rPr i="1"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stock_metadata - Contiene datos de ese activo, similar a lo que </a:t>
            </a:r>
            <a:r>
              <a:rPr i="1"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encontraríamos</a:t>
            </a:r>
            <a:r>
              <a:rPr i="1"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en la siguiente </a:t>
            </a:r>
            <a:r>
              <a:rPr i="1"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página</a:t>
            </a:r>
            <a:r>
              <a:rPr i="1"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:</a:t>
            </a:r>
            <a:endParaRPr i="1"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300" u="sng">
                <a:solidFill>
                  <a:schemeClr val="hlink"/>
                </a:solidFill>
                <a:latin typeface="Roboto Medium"/>
                <a:ea typeface="Roboto Medium"/>
                <a:cs typeface="Roboto Medium"/>
                <a:sym typeface="Roboto Medium"/>
                <a:hlinkClick r:id="rId3"/>
              </a:rPr>
              <a:t>https://finance.yahoo.com/quote/AAPL/history?p=AAPL</a:t>
            </a:r>
            <a:endParaRPr i="1"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129225" y="51700"/>
            <a:ext cx="889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</a:rPr>
              <a:t>TABLA STOCK</a:t>
            </a:r>
            <a:endParaRPr b="1" sz="2800">
              <a:solidFill>
                <a:srgbClr val="FFFFFF"/>
              </a:solidFill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225" y="775400"/>
            <a:ext cx="4419600" cy="1672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600463"/>
            <a:ext cx="4295925" cy="2164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4600725" y="1115675"/>
            <a:ext cx="44196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La tabla price hace referencia al precio actual o historico de un activo (stock). Para definir el precio de una accion necesitamos de los siguientes campos:</a:t>
            </a:r>
            <a:endParaRPr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Medium"/>
              <a:buChar char="●"/>
            </a:pPr>
            <a:r>
              <a:rPr i="1"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id </a:t>
            </a: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-  Identificador UNICO del precio en un determinado momento</a:t>
            </a:r>
            <a:endParaRPr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Medium"/>
              <a:buChar char="●"/>
            </a:pPr>
            <a:r>
              <a:rPr i="1"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stock_id </a:t>
            </a: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- Hace referencia al activo del cual es el precio</a:t>
            </a:r>
            <a:endParaRPr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Medium"/>
              <a:buChar char="●"/>
            </a:pPr>
            <a:r>
              <a:rPr i="1"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currency_id </a:t>
            </a: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- Es el id de la moneda en la cual cotiza el activo</a:t>
            </a:r>
            <a:endParaRPr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Medium"/>
              <a:buChar char="●"/>
            </a:pPr>
            <a:r>
              <a:rPr i="1"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buy_price </a:t>
            </a: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- Precio de compra</a:t>
            </a:r>
            <a:endParaRPr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Medium"/>
              <a:buChar char="●"/>
            </a:pPr>
            <a:r>
              <a:rPr i="1"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sell_price </a:t>
            </a: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- Precio de venta</a:t>
            </a:r>
            <a:endParaRPr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Medium"/>
              <a:buChar char="●"/>
            </a:pP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timestamp - El timestamp para saber de que momento es el precio</a:t>
            </a:r>
            <a:endParaRPr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129225" y="51700"/>
            <a:ext cx="889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</a:rPr>
              <a:t>TABLA PRICE</a:t>
            </a:r>
            <a:endParaRPr b="1" sz="2800">
              <a:solidFill>
                <a:srgbClr val="FFFFFF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25" y="1115663"/>
            <a:ext cx="4419601" cy="2912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