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5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C2BFC-7264-419C-AD3C-1FA9CAAEC7AC}" type="datetimeFigureOut">
              <a:rPr lang="zh-CN" altLang="en-US" smtClean="0"/>
              <a:t>2013/8/4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A4375-EC4D-4F30-96B1-50C2A2DEA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5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2299-2E80-4BD8-BBC6-97DEBB34D810}" type="datetimeFigureOut">
              <a:rPr lang="zh-CN" altLang="en-US" smtClean="0"/>
              <a:t>2013/8/4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5D35-1D34-4938-BD65-6157AF876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31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2299-2E80-4BD8-BBC6-97DEBB34D810}" type="datetimeFigureOut">
              <a:rPr lang="zh-CN" altLang="en-US" smtClean="0"/>
              <a:t>2013/8/4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5D35-1D34-4938-BD65-6157AF876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79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2299-2E80-4BD8-BBC6-97DEBB34D810}" type="datetimeFigureOut">
              <a:rPr lang="zh-CN" altLang="en-US" smtClean="0"/>
              <a:t>2013/8/4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5D35-1D34-4938-BD65-6157AF876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10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2299-2E80-4BD8-BBC6-97DEBB34D810}" type="datetimeFigureOut">
              <a:rPr lang="zh-CN" altLang="en-US" smtClean="0"/>
              <a:t>2013/8/4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5D35-1D34-4938-BD65-6157AF876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2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2299-2E80-4BD8-BBC6-97DEBB34D810}" type="datetimeFigureOut">
              <a:rPr lang="zh-CN" altLang="en-US" smtClean="0"/>
              <a:t>2013/8/4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5D35-1D34-4938-BD65-6157AF876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8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2299-2E80-4BD8-BBC6-97DEBB34D810}" type="datetimeFigureOut">
              <a:rPr lang="zh-CN" altLang="en-US" smtClean="0"/>
              <a:t>2013/8/4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5D35-1D34-4938-BD65-6157AF876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3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2299-2E80-4BD8-BBC6-97DEBB34D810}" type="datetimeFigureOut">
              <a:rPr lang="zh-CN" altLang="en-US" smtClean="0"/>
              <a:t>2013/8/4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5D35-1D34-4938-BD65-6157AF876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4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2299-2E80-4BD8-BBC6-97DEBB34D810}" type="datetimeFigureOut">
              <a:rPr lang="zh-CN" altLang="en-US" smtClean="0"/>
              <a:t>2013/8/4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5D35-1D34-4938-BD65-6157AF876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7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2299-2E80-4BD8-BBC6-97DEBB34D810}" type="datetimeFigureOut">
              <a:rPr lang="zh-CN" altLang="en-US" smtClean="0"/>
              <a:t>2013/8/4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5D35-1D34-4938-BD65-6157AF876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9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2299-2E80-4BD8-BBC6-97DEBB34D810}" type="datetimeFigureOut">
              <a:rPr lang="zh-CN" altLang="en-US" smtClean="0"/>
              <a:t>2013/8/4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5D35-1D34-4938-BD65-6157AF876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3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2299-2E80-4BD8-BBC6-97DEBB34D810}" type="datetimeFigureOut">
              <a:rPr lang="zh-CN" altLang="en-US" smtClean="0"/>
              <a:t>2013/8/4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5D35-1D34-4938-BD65-6157AF876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02299-2E80-4BD8-BBC6-97DEBB34D810}" type="datetimeFigureOut">
              <a:rPr lang="zh-CN" altLang="en-US" smtClean="0"/>
              <a:t>2013/8/4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B5D35-1D34-4938-BD65-6157AF876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4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58411"/>
            <a:ext cx="9144000" cy="1021406"/>
          </a:xfrm>
        </p:spPr>
        <p:txBody>
          <a:bodyPr/>
          <a:lstStyle/>
          <a:p>
            <a:r>
              <a:rPr lang="zh-CN" altLang="en-US" b="1" dirty="0" smtClean="0"/>
              <a:t>决策树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4116" y="3775659"/>
            <a:ext cx="5775767" cy="1074134"/>
          </a:xfrm>
        </p:spPr>
        <p:txBody>
          <a:bodyPr/>
          <a:lstStyle/>
          <a:p>
            <a:pPr algn="r"/>
            <a:r>
              <a:rPr lang="zh-CN" altLang="en-US" dirty="0" smtClean="0"/>
              <a:t>权鑫</a:t>
            </a:r>
            <a:endParaRPr lang="en-US" altLang="zh-CN" dirty="0" smtClean="0"/>
          </a:p>
          <a:p>
            <a:pPr algn="r"/>
            <a:fld id="{4B7216B3-E6AB-4B2B-B84B-5D86EA2CC588}" type="datetime2">
              <a:rPr lang="zh-CN" altLang="zh-CN"/>
              <a:pPr algn="r"/>
              <a:t>2013年8月4日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6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决策树分支构造算法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createBranch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if (all items of dataset are in one class):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return class label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else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choose best feature for splitting dataset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split dataset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create branch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for each subset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en-US" altLang="zh-CN" dirty="0" err="1" smtClean="0"/>
              <a:t>createBranch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return branch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7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选择可最优划分集合的属性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信息增益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325109"/>
          </a:xfrm>
        </p:spPr>
        <p:txBody>
          <a:bodyPr/>
          <a:lstStyle/>
          <a:p>
            <a:r>
              <a:rPr lang="zh-CN" altLang="en-US" dirty="0" smtClean="0"/>
              <a:t>信息：                            ，其中       是选择该分类的概率</a:t>
            </a:r>
            <a:endParaRPr lang="en-US" altLang="zh-CN" dirty="0"/>
          </a:p>
          <a:p>
            <a:r>
              <a:rPr lang="zh-CN" altLang="en-US" dirty="0" smtClean="0"/>
              <a:t>信息熵：                                ，即信息的数学期望</a:t>
            </a:r>
            <a:endParaRPr lang="en-US" altLang="zh-CN" dirty="0" smtClean="0"/>
          </a:p>
          <a:p>
            <a:r>
              <a:rPr lang="zh-CN" altLang="en-US" dirty="0" smtClean="0"/>
              <a:t>后验熵：</a:t>
            </a:r>
            <a:endParaRPr lang="en-US" altLang="zh-CN" dirty="0" smtClean="0"/>
          </a:p>
          <a:p>
            <a:r>
              <a:rPr lang="zh-CN" altLang="en-US" dirty="0" smtClean="0"/>
              <a:t>条件熵：</a:t>
            </a:r>
            <a:endParaRPr lang="en-US" altLang="zh-CN" dirty="0" smtClean="0"/>
          </a:p>
          <a:p>
            <a:r>
              <a:rPr lang="zh-CN" altLang="en-US" dirty="0" smtClean="0"/>
              <a:t>信息增益：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，即依据某属性划分之后无序度的减少</a:t>
            </a:r>
            <a:endParaRPr lang="en-US" altLang="zh-CN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073120"/>
              </p:ext>
            </p:extLst>
          </p:nvPr>
        </p:nvGraphicFramePr>
        <p:xfrm>
          <a:off x="1836127" y="1825625"/>
          <a:ext cx="24034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1257120" imgH="253800" progId="Equation.DSMT4">
                  <p:embed/>
                </p:oleObj>
              </mc:Choice>
              <mc:Fallback>
                <p:oleObj name="Equation" r:id="rId3" imgW="1257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6127" y="1825625"/>
                        <a:ext cx="240347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639806"/>
              </p:ext>
            </p:extLst>
          </p:nvPr>
        </p:nvGraphicFramePr>
        <p:xfrm>
          <a:off x="5267753" y="1854199"/>
          <a:ext cx="685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5" imgW="406080" imgH="253800" progId="Equation.DSMT4">
                  <p:embed/>
                </p:oleObj>
              </mc:Choice>
              <mc:Fallback>
                <p:oleObj name="Equation" r:id="rId5" imgW="406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67753" y="1854199"/>
                        <a:ext cx="68580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320590"/>
              </p:ext>
            </p:extLst>
          </p:nvPr>
        </p:nvGraphicFramePr>
        <p:xfrm>
          <a:off x="2268639" y="2700338"/>
          <a:ext cx="26018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7" imgW="1587240" imgH="291960" progId="Equation.DSMT4">
                  <p:embed/>
                </p:oleObj>
              </mc:Choice>
              <mc:Fallback>
                <p:oleObj name="Equation" r:id="rId7" imgW="15872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8639" y="2700338"/>
                        <a:ext cx="260181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848269"/>
              </p:ext>
            </p:extLst>
          </p:nvPr>
        </p:nvGraphicFramePr>
        <p:xfrm>
          <a:off x="2268639" y="3227510"/>
          <a:ext cx="3941926" cy="440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9" imgW="2616120" imgH="291960" progId="Equation.DSMT4">
                  <p:embed/>
                </p:oleObj>
              </mc:Choice>
              <mc:Fallback>
                <p:oleObj name="Equation" r:id="rId9" imgW="26161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8639" y="3227510"/>
                        <a:ext cx="3941926" cy="440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379802"/>
              </p:ext>
            </p:extLst>
          </p:nvPr>
        </p:nvGraphicFramePr>
        <p:xfrm>
          <a:off x="2268639" y="3743270"/>
          <a:ext cx="3280260" cy="48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11" imgW="2082600" imgH="304560" progId="Equation.DSMT4">
                  <p:embed/>
                </p:oleObj>
              </mc:Choice>
              <mc:Fallback>
                <p:oleObj name="Equation" r:id="rId11" imgW="2082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68639" y="3743270"/>
                        <a:ext cx="3280260" cy="48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966632"/>
              </p:ext>
            </p:extLst>
          </p:nvPr>
        </p:nvGraphicFramePr>
        <p:xfrm>
          <a:off x="2612398" y="4298949"/>
          <a:ext cx="2985824" cy="423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13" imgW="1790640" imgH="253800" progId="Equation.DSMT4">
                  <p:embed/>
                </p:oleObj>
              </mc:Choice>
              <mc:Fallback>
                <p:oleObj name="Equation" r:id="rId13" imgW="1790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12398" y="4298949"/>
                        <a:ext cx="2985824" cy="423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03010" y="5150734"/>
            <a:ext cx="788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选择属性：</a:t>
            </a:r>
            <a:r>
              <a:rPr lang="zh-CN" altLang="en-US" sz="2400" dirty="0" smtClean="0"/>
              <a:t>遍历所有未使用的属性，选择划分后使得信息增益最大的属性对数据集进行划分；若所有属性均不能使得信息增益为正，则不对集合进行划分，直接采用多数表决方式返回决策树叶。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893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ID3</a:t>
            </a:r>
            <a:r>
              <a:rPr lang="zh-CN" altLang="en-US" dirty="0"/>
              <a:t>测试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331088" y="1825626"/>
            <a:ext cx="6481823" cy="138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数据集：</a:t>
            </a:r>
            <a:r>
              <a:rPr lang="en-US" altLang="zh-CN" sz="2400" dirty="0" smtClean="0"/>
              <a:t>UCI</a:t>
            </a:r>
            <a:r>
              <a:rPr lang="zh-CN" altLang="en-US" sz="2400" dirty="0" smtClean="0"/>
              <a:t>数据集</a:t>
            </a:r>
            <a:r>
              <a:rPr lang="en-US" altLang="zh-CN" sz="2400" dirty="0" err="1" smtClean="0"/>
              <a:t>covtype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581012</a:t>
            </a:r>
            <a:r>
              <a:rPr lang="zh-CN" altLang="en-US" sz="2400" dirty="0" smtClean="0"/>
              <a:t>行*</a:t>
            </a:r>
            <a:r>
              <a:rPr lang="en-US" altLang="zh-CN" sz="2400" dirty="0" smtClean="0"/>
              <a:t>54</a:t>
            </a:r>
            <a:r>
              <a:rPr lang="zh-CN" altLang="en-US" sz="2400" dirty="0" smtClean="0"/>
              <a:t>维）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训练集：数据集后</a:t>
            </a:r>
            <a:r>
              <a:rPr lang="en-US" altLang="zh-CN" sz="2400" dirty="0"/>
              <a:t>50%</a:t>
            </a:r>
            <a:r>
              <a:rPr lang="zh-CN" altLang="en-US" sz="2400" dirty="0"/>
              <a:t>部分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测试集：数据集前</a:t>
            </a:r>
            <a:r>
              <a:rPr lang="en-US" altLang="zh-CN" sz="2400" dirty="0"/>
              <a:t>50%</a:t>
            </a:r>
            <a:r>
              <a:rPr lang="zh-CN" altLang="en-US" sz="2400" dirty="0" smtClean="0"/>
              <a:t>部分</a:t>
            </a:r>
            <a:endParaRPr lang="en-US" altLang="zh-CN" sz="24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198348"/>
              </p:ext>
            </p:extLst>
          </p:nvPr>
        </p:nvGraphicFramePr>
        <p:xfrm>
          <a:off x="1943100" y="3804895"/>
          <a:ext cx="5257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耗    时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40m44s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错误率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17.49%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73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ID3 VS </a:t>
            </a:r>
            <a:r>
              <a:rPr lang="en-US" altLang="zh-CN" dirty="0" err="1" smtClean="0"/>
              <a:t>kNN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650353"/>
              </p:ext>
            </p:extLst>
          </p:nvPr>
        </p:nvGraphicFramePr>
        <p:xfrm>
          <a:off x="628650" y="4042458"/>
          <a:ext cx="78867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算    法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ID3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kNN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耗    时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19s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413s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错误率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10.44%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88.86%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84116" y="1540218"/>
            <a:ext cx="57757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</a:t>
            </a:r>
            <a:r>
              <a:rPr lang="zh-CN" altLang="en-US" sz="2400" dirty="0" smtClean="0"/>
              <a:t>集：</a:t>
            </a:r>
            <a:r>
              <a:rPr lang="en-US" altLang="zh-CN" sz="2400" dirty="0" smtClean="0"/>
              <a:t>UCI</a:t>
            </a:r>
            <a:r>
              <a:rPr lang="zh-CN" altLang="en-US" sz="2400" dirty="0" smtClean="0"/>
              <a:t>数据集</a:t>
            </a:r>
            <a:r>
              <a:rPr lang="en-US" altLang="zh-CN" sz="2400" dirty="0" err="1" smtClean="0"/>
              <a:t>covtype</a:t>
            </a:r>
            <a:r>
              <a:rPr lang="zh-CN" altLang="en-US" sz="2400" dirty="0" smtClean="0"/>
              <a:t>前</a:t>
            </a:r>
            <a:r>
              <a:rPr lang="en-US" altLang="zh-CN" sz="2400" dirty="0" smtClean="0"/>
              <a:t>10000</a:t>
            </a:r>
            <a:r>
              <a:rPr lang="zh-CN" altLang="en-US" sz="2400" dirty="0" smtClean="0"/>
              <a:t>行数据</a:t>
            </a:r>
            <a:endParaRPr lang="en-US" altLang="zh-CN" sz="2400" dirty="0" smtClean="0"/>
          </a:p>
          <a:p>
            <a:r>
              <a:rPr lang="zh-CN" altLang="en-US" sz="2400" dirty="0" smtClean="0"/>
              <a:t>训练集：数据集后</a:t>
            </a:r>
            <a:r>
              <a:rPr lang="en-US" altLang="zh-CN" sz="2400" dirty="0" smtClean="0"/>
              <a:t>50%</a:t>
            </a:r>
            <a:r>
              <a:rPr lang="zh-CN" altLang="en-US" sz="2400" dirty="0" smtClean="0"/>
              <a:t>部分</a:t>
            </a:r>
            <a:endParaRPr lang="en-US" altLang="zh-CN" sz="2400" dirty="0" smtClean="0"/>
          </a:p>
          <a:p>
            <a:r>
              <a:rPr lang="zh-CN" altLang="en-US" sz="2400" dirty="0" smtClean="0"/>
              <a:t>测试集：</a:t>
            </a:r>
            <a:r>
              <a:rPr lang="zh-CN" altLang="en-US" sz="2400" dirty="0"/>
              <a:t>数据</a:t>
            </a:r>
            <a:r>
              <a:rPr lang="zh-CN" altLang="en-US" sz="2400" dirty="0" smtClean="0"/>
              <a:t>集前</a:t>
            </a:r>
            <a:r>
              <a:rPr lang="en-US" altLang="zh-CN" sz="2400" dirty="0" smtClean="0"/>
              <a:t>50%</a:t>
            </a:r>
            <a:r>
              <a:rPr lang="zh-CN" altLang="en-US" sz="2400" dirty="0" smtClean="0"/>
              <a:t>部分</a:t>
            </a:r>
            <a:endParaRPr lang="en-US" altLang="zh-CN" sz="2400" dirty="0" smtClean="0"/>
          </a:p>
          <a:p>
            <a:r>
              <a:rPr lang="zh-CN" altLang="en-US" sz="2400" dirty="0" smtClean="0"/>
              <a:t>说明：因为</a:t>
            </a:r>
            <a:r>
              <a:rPr lang="en-US" altLang="zh-CN" sz="2400" dirty="0" err="1" smtClean="0"/>
              <a:t>kNN</a:t>
            </a:r>
            <a:r>
              <a:rPr lang="zh-CN" altLang="en-US" sz="2400" dirty="0" smtClean="0"/>
              <a:t>耗时过大，因此只使用了一个大小为</a:t>
            </a:r>
            <a:r>
              <a:rPr lang="en-US" altLang="zh-CN" sz="2400" dirty="0" smtClean="0"/>
              <a:t>10000</a:t>
            </a:r>
            <a:r>
              <a:rPr lang="zh-CN" altLang="en-US" sz="2400" dirty="0" smtClean="0"/>
              <a:t>的子集作对比测试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648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决策树分析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78733"/>
            <a:ext cx="3868340" cy="538492"/>
          </a:xfrm>
        </p:spPr>
        <p:txBody>
          <a:bodyPr/>
          <a:lstStyle/>
          <a:p>
            <a:pPr algn="ctr"/>
            <a:r>
              <a:rPr lang="zh-CN" altLang="en-US" dirty="0" smtClean="0"/>
              <a:t>优    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102645"/>
            <a:ext cx="3868340" cy="36845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计算复杂度不高，运行效率较高</a:t>
            </a:r>
            <a:endParaRPr lang="en-US" altLang="zh-CN" sz="2400" dirty="0" smtClean="0"/>
          </a:p>
          <a:p>
            <a:r>
              <a:rPr lang="zh-CN" altLang="en-US" sz="2400" dirty="0"/>
              <a:t>既</a:t>
            </a:r>
            <a:r>
              <a:rPr lang="zh-CN" altLang="en-US" sz="2400" dirty="0" smtClean="0"/>
              <a:t>能够处理标称数据，也能处理数值数据</a:t>
            </a:r>
            <a:endParaRPr lang="en-US" altLang="zh-CN" sz="2400" dirty="0" smtClean="0"/>
          </a:p>
          <a:p>
            <a:r>
              <a:rPr lang="zh-CN" altLang="en-US" sz="2400" dirty="0" smtClean="0"/>
              <a:t>输出结果易于解释和描述</a:t>
            </a:r>
            <a:endParaRPr lang="zh-CN" altLang="en-US" sz="2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78733"/>
            <a:ext cx="3887391" cy="538492"/>
          </a:xfrm>
        </p:spPr>
        <p:txBody>
          <a:bodyPr/>
          <a:lstStyle/>
          <a:p>
            <a:pPr algn="ctr"/>
            <a:r>
              <a:rPr lang="zh-CN" altLang="en-US" dirty="0" smtClean="0"/>
              <a:t>不    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102644"/>
            <a:ext cx="3887391" cy="422870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处理数值数据时需对数据进行离散预处理</a:t>
            </a:r>
            <a:endParaRPr lang="en-US" altLang="zh-CN" sz="2400" dirty="0" smtClean="0"/>
          </a:p>
          <a:p>
            <a:r>
              <a:rPr lang="zh-CN" altLang="en-US" sz="2400" dirty="0" smtClean="0"/>
              <a:t>决策树生成过程中可能会对训练集产生过度拟合问题，可以通过决策树剪枝加以规避但不能完全解决</a:t>
            </a:r>
            <a:endParaRPr lang="en-US" altLang="zh-CN" sz="2400" dirty="0" smtClean="0"/>
          </a:p>
          <a:p>
            <a:r>
              <a:rPr lang="zh-CN" altLang="en-US" sz="2400" dirty="0" smtClean="0"/>
              <a:t>训练集中需要具有属性所有可能的值，否则会在分类过程中由于找不到相应属性值出错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731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294</Words>
  <Application>Microsoft Office PowerPoint</Application>
  <PresentationFormat>全屏显示(4:3)</PresentationFormat>
  <Paragraphs>52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MathType 6.0 Equation</vt:lpstr>
      <vt:lpstr>决策树</vt:lpstr>
      <vt:lpstr>决策树分支构造算法</vt:lpstr>
      <vt:lpstr>选择可最优划分集合的属性 ——信息增益</vt:lpstr>
      <vt:lpstr>ID3测试</vt:lpstr>
      <vt:lpstr>ID3 VS kNN</vt:lpstr>
      <vt:lpstr>决策树分析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</dc:title>
  <dc:creator>权鑫</dc:creator>
  <cp:lastModifiedBy>权鑫</cp:lastModifiedBy>
  <cp:revision>10</cp:revision>
  <dcterms:created xsi:type="dcterms:W3CDTF">2013-08-04T03:47:16Z</dcterms:created>
  <dcterms:modified xsi:type="dcterms:W3CDTF">2013-08-04T06:25:56Z</dcterms:modified>
</cp:coreProperties>
</file>