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027" y="-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E24C-2DAC-4F34-9F39-1ECFC53B442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A88B-C15F-4167-BE89-98AD9B5B0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8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17911-5A25-467B-9DE3-61D6995A9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9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E536-8C96-4D2C-9667-25BDA4E14ECA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1D96-A2A7-4E09-8716-CDFECAF5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" y="3295350"/>
            <a:ext cx="4205489" cy="35626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08105" y="1596910"/>
            <a:ext cx="2041402" cy="425483"/>
            <a:chOff x="658530" y="1253921"/>
            <a:chExt cx="5025375" cy="790769"/>
          </a:xfrm>
        </p:grpSpPr>
        <p:sp>
          <p:nvSpPr>
            <p:cNvPr id="6" name="직사각형 5"/>
            <p:cNvSpPr/>
            <p:nvPr/>
          </p:nvSpPr>
          <p:spPr>
            <a:xfrm>
              <a:off x="658530" y="1253921"/>
              <a:ext cx="4365979" cy="790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13365" y="1339971"/>
              <a:ext cx="4170540" cy="68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명조" pitchFamily="18" charset="-127"/>
                  <a:ea typeface="HY견명조" pitchFamily="18" charset="-127"/>
                </a:rPr>
                <a:t>지역설정</a:t>
              </a:r>
              <a:endParaRPr lang="ko-KR" altLang="en-US" dirty="0">
                <a:latin typeface="HY견명조" pitchFamily="18" charset="-127"/>
                <a:ea typeface="HY견명조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0533" y="2205169"/>
            <a:ext cx="1778273" cy="410984"/>
            <a:chOff x="457671" y="5371395"/>
            <a:chExt cx="1778273" cy="633744"/>
          </a:xfrm>
        </p:grpSpPr>
        <p:sp>
          <p:nvSpPr>
            <p:cNvPr id="28" name="직사각형 27"/>
            <p:cNvSpPr/>
            <p:nvPr/>
          </p:nvSpPr>
          <p:spPr>
            <a:xfrm>
              <a:off x="457671" y="5371395"/>
              <a:ext cx="1590722" cy="6048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4382" y="5435622"/>
              <a:ext cx="1501562" cy="56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명조" pitchFamily="18" charset="-127"/>
                  <a:ea typeface="HY견명조" pitchFamily="18" charset="-127"/>
                </a:rPr>
                <a:t>빠른 검색</a:t>
              </a:r>
              <a:endParaRPr lang="ko-KR" altLang="en-US" dirty="0">
                <a:latin typeface="HY견명조" pitchFamily="18" charset="-127"/>
                <a:ea typeface="HY견명조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61367" y="6144148"/>
            <a:ext cx="1435262" cy="604879"/>
            <a:chOff x="2974605" y="5358936"/>
            <a:chExt cx="2121097" cy="604879"/>
          </a:xfrm>
        </p:grpSpPr>
        <p:sp>
          <p:nvSpPr>
            <p:cNvPr id="31" name="직사각형 30"/>
            <p:cNvSpPr/>
            <p:nvPr/>
          </p:nvSpPr>
          <p:spPr>
            <a:xfrm>
              <a:off x="2974605" y="5358936"/>
              <a:ext cx="2121097" cy="6048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48295" y="5491371"/>
              <a:ext cx="1751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명조" pitchFamily="18" charset="-127"/>
                  <a:ea typeface="HY견명조" pitchFamily="18" charset="-127"/>
                </a:rPr>
                <a:t>분석하기</a:t>
              </a:r>
              <a:endParaRPr lang="ko-KR" altLang="en-US" dirty="0"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4444" y="157942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견명조" pitchFamily="18" charset="-127"/>
                <a:ea typeface="HY견명조" pitchFamily="18" charset="-127"/>
              </a:rPr>
              <a:t>상권분석 </a:t>
            </a:r>
            <a:endParaRPr lang="ko-KR" altLang="en-US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4" y="636000"/>
            <a:ext cx="5747989" cy="66341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0533" y="2673752"/>
            <a:ext cx="2877466" cy="5092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__           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62170" y="2673752"/>
            <a:ext cx="1005658" cy="5092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검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색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         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74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609" y="268377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상권분석 결과</a:t>
            </a:r>
            <a:r>
              <a:rPr lang="en-US" altLang="ko-KR" smtClean="0"/>
              <a:t>&gt;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33272"/>
              </p:ext>
            </p:extLst>
          </p:nvPr>
        </p:nvGraphicFramePr>
        <p:xfrm>
          <a:off x="507075" y="1456972"/>
          <a:ext cx="11163993" cy="8373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1331"/>
                <a:gridCol w="3721331"/>
                <a:gridCol w="3721331"/>
              </a:tblGrid>
              <a:tr h="35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명조" pitchFamily="18" charset="-127"/>
                          <a:ea typeface="HY견명조" pitchFamily="18" charset="-127"/>
                        </a:rPr>
                        <a:t>분석지역</a:t>
                      </a:r>
                      <a:endParaRPr lang="ko-KR" altLang="en-US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latin typeface="HY견명조" pitchFamily="18" charset="-127"/>
                          <a:ea typeface="HY견명조" pitchFamily="18" charset="-127"/>
                        </a:rPr>
                        <a:t>분석업종</a:t>
                      </a:r>
                      <a:endParaRPr lang="ko-KR" altLang="en-US" b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명조" pitchFamily="18" charset="-127"/>
                          <a:ea typeface="HY견명조" pitchFamily="18" charset="-127"/>
                        </a:rPr>
                        <a:t>분석시점</a:t>
                      </a:r>
                      <a:endParaRPr lang="ko-KR" altLang="en-US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</a:tr>
              <a:tr h="47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명조" pitchFamily="18" charset="-127"/>
                          <a:ea typeface="HY견명조" pitchFamily="18" charset="-127"/>
                        </a:rPr>
                        <a:t>창신동</a:t>
                      </a:r>
                      <a:endParaRPr lang="ko-KR" altLang="en-US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명조" pitchFamily="18" charset="-127"/>
                          <a:ea typeface="HY견명조" pitchFamily="18" charset="-127"/>
                        </a:rPr>
                        <a:t>애완용품점</a:t>
                      </a:r>
                      <a:endParaRPr lang="en-US" altLang="ko-KR" b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명조" pitchFamily="18" charset="-127"/>
                          <a:ea typeface="HY견명조" pitchFamily="18" charset="-127"/>
                        </a:rPr>
                        <a:t>20180723</a:t>
                      </a:r>
                      <a:endParaRPr lang="ko-KR" altLang="en-US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971899" y="5724210"/>
            <a:ext cx="275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상권 등급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등급 </a:t>
            </a:r>
            <a:endParaRPr lang="ko-KR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2987951"/>
            <a:ext cx="5985164" cy="318009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608431"/>
            <a:ext cx="11122429" cy="663416"/>
          </a:xfrm>
          <a:prstGeom prst="rect">
            <a:avLst/>
          </a:prstGeom>
        </p:spPr>
      </p:pic>
      <p:pic>
        <p:nvPicPr>
          <p:cNvPr id="9" name="Picture 2" descr="C:\Users\user\Desktop\KakaoTalk_20180725_1500047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13" y="2354592"/>
            <a:ext cx="54038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1124745"/>
            <a:ext cx="5410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60097" y="476672"/>
            <a:ext cx="17843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지역선택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3499" y="1257938"/>
            <a:ext cx="16207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업종선택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3604" y="260649"/>
            <a:ext cx="326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지도상 클릭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7435" y="1844824"/>
            <a:ext cx="3648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반</a:t>
            </a:r>
            <a:r>
              <a:rPr lang="ko-KR" altLang="en-US" sz="1400" b="1" dirty="0"/>
              <a:t>려</a:t>
            </a:r>
            <a:r>
              <a:rPr lang="ko-KR" altLang="en-US" sz="1400" b="1" dirty="0" smtClean="0"/>
              <a:t>동물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>
                <a:sym typeface="Wingdings" pitchFamily="2" charset="2"/>
              </a:rPr>
              <a:t> </a:t>
            </a:r>
            <a:r>
              <a:rPr lang="ko-KR" altLang="en-US" sz="1400" b="1" dirty="0" smtClean="0">
                <a:sym typeface="Wingdings" pitchFamily="2" charset="2"/>
              </a:rPr>
              <a:t>미용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반</a:t>
            </a:r>
            <a:r>
              <a:rPr lang="ko-KR" altLang="en-US" sz="1400" b="1" dirty="0">
                <a:sym typeface="Wingdings" pitchFamily="2" charset="2"/>
              </a:rPr>
              <a:t>려</a:t>
            </a:r>
            <a:r>
              <a:rPr lang="ko-KR" altLang="en-US" sz="1400" b="1" dirty="0" smtClean="0">
                <a:sym typeface="Wingdings" pitchFamily="2" charset="2"/>
              </a:rPr>
              <a:t>용품점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동물카페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Or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b="1" dirty="0" smtClean="0">
                <a:sym typeface="Wingdings" pitchFamily="2" charset="2"/>
              </a:rPr>
              <a:t>여</a:t>
            </a:r>
            <a:r>
              <a:rPr lang="ko-KR" altLang="en-US" sz="1400" b="1" dirty="0">
                <a:sym typeface="Wingdings" pitchFamily="2" charset="2"/>
              </a:rPr>
              <a:t>가</a:t>
            </a:r>
            <a:r>
              <a:rPr lang="ko-KR" altLang="en-US" sz="1400" b="1" dirty="0" smtClean="0">
                <a:sym typeface="Wingdings" pitchFamily="2" charset="2"/>
              </a:rPr>
              <a:t>시설</a:t>
            </a:r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  </a:t>
            </a:r>
            <a:r>
              <a:rPr lang="ko-KR" altLang="en-US" sz="1400" b="1" dirty="0" smtClean="0">
                <a:sym typeface="Wingdings" pitchFamily="2" charset="2"/>
              </a:rPr>
              <a:t>노래방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en-US" altLang="ko-KR" sz="1400" b="1" dirty="0" err="1" smtClean="0">
                <a:sym typeface="Wingdings" pitchFamily="2" charset="2"/>
              </a:rPr>
              <a:t>vr</a:t>
            </a:r>
            <a:r>
              <a:rPr lang="ko-KR" altLang="en-US" sz="1400" b="1" dirty="0" smtClean="0">
                <a:sym typeface="Wingdings" pitchFamily="2" charset="2"/>
              </a:rPr>
              <a:t>방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오락실</a:t>
            </a:r>
            <a:r>
              <a:rPr lang="en-US" altLang="ko-KR" sz="1400" b="1" dirty="0" smtClean="0">
                <a:sym typeface="Wingdings" pitchFamily="2" charset="2"/>
              </a:rPr>
              <a:t>, pc</a:t>
            </a:r>
            <a:r>
              <a:rPr lang="ko-KR" altLang="en-US" sz="1400" b="1" dirty="0" smtClean="0">
                <a:sym typeface="Wingdings" pitchFamily="2" charset="2"/>
              </a:rPr>
              <a:t>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89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67" y="620688"/>
            <a:ext cx="921702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부동산정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95467" y="1059269"/>
            <a:ext cx="220824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임대면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3712" y="1059269"/>
            <a:ext cx="240026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평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3980" y="1052736"/>
            <a:ext cx="21122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실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제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면적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55233" y="1052736"/>
            <a:ext cx="245336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평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1569" y="1491317"/>
            <a:ext cx="921702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초기 투자비용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7667" y="1929898"/>
            <a:ext cx="17843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권리금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9934" y="1929898"/>
            <a:ext cx="14571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7106" y="1929898"/>
            <a:ext cx="1551599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보증금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78705" y="1923365"/>
            <a:ext cx="148940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	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71486" y="1929898"/>
            <a:ext cx="1551599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대출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023085" y="1923365"/>
            <a:ext cx="148940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70941" y="2355413"/>
            <a:ext cx="1698993" cy="13623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기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타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투자비용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69932" y="2361946"/>
            <a:ext cx="753866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건축비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i="1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인테리어비용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/ </a:t>
            </a:r>
            <a:r>
              <a:rPr lang="ko-KR" altLang="en-US" i="1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설비비용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69932" y="2793994"/>
            <a:ext cx="75386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프랜차이즈 비용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기타비용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02672" y="3241341"/>
            <a:ext cx="753866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총 투자비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       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운영기간 </a:t>
            </a:r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년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9383" y="3717759"/>
            <a:ext cx="9309195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초기 투자비용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983" y="4173816"/>
            <a:ext cx="220824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월세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3228" y="4173816"/>
            <a:ext cx="240026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43496" y="4167283"/>
            <a:ext cx="21122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인건비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94749" y="4167283"/>
            <a:ext cx="245336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34983" y="4605864"/>
            <a:ext cx="220824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재료비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3228" y="4605864"/>
            <a:ext cx="240026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43496" y="4599331"/>
            <a:ext cx="21122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기타비용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94749" y="4599331"/>
            <a:ext cx="245336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43496" y="5037912"/>
            <a:ext cx="211223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인당 매출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94749" y="5037912"/>
            <a:ext cx="245336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    )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32449" y="5949280"/>
            <a:ext cx="1551599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학인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81112" y="5949280"/>
            <a:ext cx="1489407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임시저장</a:t>
            </a:r>
            <a:endParaRPr lang="ko-KR" altLang="en-US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59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96899"/>
              </p:ext>
            </p:extLst>
          </p:nvPr>
        </p:nvGraphicFramePr>
        <p:xfrm>
          <a:off x="1583499" y="4725144"/>
          <a:ext cx="9793089" cy="1100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4363"/>
                <a:gridCol w="3264363"/>
                <a:gridCol w="3264363"/>
              </a:tblGrid>
              <a:tr h="5707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월평균 목표 매출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일 평균 목표 매출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일 평균 목표 </a:t>
                      </a:r>
                      <a:r>
                        <a:rPr lang="ko-KR" altLang="en-US" dirty="0" err="1" smtClean="0"/>
                        <a:t>고객수</a:t>
                      </a:r>
                      <a:endParaRPr lang="ko-KR" altLang="en-US" dirty="0"/>
                    </a:p>
                  </a:txBody>
                  <a:tcPr marL="121920" marR="121920"/>
                </a:tc>
              </a:tr>
              <a:tr h="53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원</a:t>
                      </a:r>
                      <a:endParaRPr lang="ko-KR" altLang="en-US" sz="16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원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명</a:t>
                      </a:r>
                      <a:endParaRPr lang="ko-KR" altLang="en-US" b="1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1410"/>
              </p:ext>
            </p:extLst>
          </p:nvPr>
        </p:nvGraphicFramePr>
        <p:xfrm>
          <a:off x="2447595" y="836712"/>
          <a:ext cx="81280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 고정비용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 변동</a:t>
                      </a:r>
                      <a:r>
                        <a:rPr lang="ko-KR" altLang="en-US" sz="1600" baseline="0" dirty="0" smtClean="0"/>
                        <a:t> 비용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월비용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월비용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월세</a:t>
                      </a: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원가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고정인건비</a:t>
                      </a: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변동 인건비</a:t>
                      </a:r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초기투자비용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기타비용</a:t>
                      </a: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 비용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3445" y="2333763"/>
            <a:ext cx="2976331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목표 매출 도달 가능성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3445" y="2878452"/>
            <a:ext cx="2976331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위험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7473" y="1816075"/>
            <a:ext cx="21912" cy="51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9389" y="519931"/>
            <a:ext cx="4128459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45%~70%: </a:t>
            </a:r>
            <a:r>
              <a:rPr lang="ko-KR" altLang="en-US" dirty="0" smtClean="0"/>
              <a:t>보통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30%~45%: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30%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매우 위험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27915" y="263275"/>
            <a:ext cx="2976331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같은 업종 추천지역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5011" y="839339"/>
            <a:ext cx="2976331" cy="2805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양천구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서교동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합정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95181" y="263274"/>
            <a:ext cx="2976331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선택 지역 추천 업종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92277" y="839338"/>
            <a:ext cx="2976331" cy="2805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노래방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애완용품점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99644" y="3983045"/>
            <a:ext cx="2032873" cy="476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설명보기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66910" y="3980685"/>
            <a:ext cx="2032873" cy="476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설명보기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992" y="3980685"/>
            <a:ext cx="2032873" cy="476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설명보기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2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9403" y="476672"/>
            <a:ext cx="2976331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목표 매출 도달 가능성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9403" y="1045604"/>
            <a:ext cx="2976331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위험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1851" y="620688"/>
            <a:ext cx="2976331" cy="415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설명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1851" y="1028847"/>
            <a:ext cx="6816757" cy="535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유동인구가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x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이하 이므로 목표치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y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도달하기 가능성이 낮다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선택 지역의 포화도가 높음이므로 매출 도달 가능성이 낮다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교통활성도가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이하이므로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접근성이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보통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선택지역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폐업율이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j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이상으로 위험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따라서 창업하기에 위험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87488" y="674889"/>
            <a:ext cx="2976331" cy="415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설명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381" y="1266986"/>
            <a:ext cx="5184576" cy="535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현재 선택한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업종은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a, o, s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지역에서 유리할 것으로 보임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a: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활발하고 수요가 많으나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경쟁업체수는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매우적음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따라서 수요가 높을 것으로  보이기에 추천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o: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경쟁업체수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보통 하지만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폐업률이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낮고 발전 가능성이 매우 높기에 추천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2117" y="674888"/>
            <a:ext cx="2976331" cy="415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설명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2011" y="1266985"/>
            <a:ext cx="5184576" cy="535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현태 선택한 지역의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업종은 포화 상태이므로 유사 업종으로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q, w, 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추천됨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q: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현재 지역에서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업종이 많으나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q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업종을 추천한다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yeah!!!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317</Words>
  <Application>Microsoft Office PowerPoint</Application>
  <PresentationFormat>사용자 지정</PresentationFormat>
  <Paragraphs>139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서민지</dc:creator>
  <cp:lastModifiedBy>user</cp:lastModifiedBy>
  <cp:revision>10</cp:revision>
  <dcterms:created xsi:type="dcterms:W3CDTF">2018-07-24T12:46:35Z</dcterms:created>
  <dcterms:modified xsi:type="dcterms:W3CDTF">2018-07-25T06:07:05Z</dcterms:modified>
</cp:coreProperties>
</file>