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04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gERZQTxA3CcTVuKNTOhymd/vH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dac6519f_0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8cdac65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dac6519f_0_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8cdac651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cf5595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8cf559510c_0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4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5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5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5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5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5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p5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5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5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5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88243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1238824379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2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42"/>
          <p:cNvSpPr txBox="1"/>
          <p:nvPr>
            <p:ph idx="2" type="body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213736" y="206398"/>
            <a:ext cx="4098957" cy="32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 rot="5400000">
            <a:off x="7283708" y="1828979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 rot="5400000">
            <a:off x="1696437" y="-812277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 rot="5400000">
            <a:off x="3832226" y="-1622505"/>
            <a:ext cx="4525962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3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type="title"/>
          </p:nvPr>
        </p:nvSpPr>
        <p:spPr>
          <a:xfrm>
            <a:off x="609521" y="274637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41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41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41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4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527633" y="0"/>
            <a:ext cx="11072963" cy="75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609521" y="1600200"/>
            <a:ext cx="1097137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2" type="sldNum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2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4" name="Google Shape;14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2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7.png"/><Relationship Id="rId8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www.eclipse.org/download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png"/><Relationship Id="rId4" Type="http://schemas.openxmlformats.org/officeDocument/2006/relationships/image" Target="../media/image47.png"/><Relationship Id="rId5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Relationship Id="rId4" Type="http://schemas.openxmlformats.org/officeDocument/2006/relationships/image" Target="../media/image55.png"/><Relationship Id="rId5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6.png"/><Relationship Id="rId4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3">
            <a:alphaModFix/>
          </a:blip>
          <a:srcRect b="23584" l="0" r="0" t="18079"/>
          <a:stretch/>
        </p:blipFill>
        <p:spPr>
          <a:xfrm>
            <a:off x="5053185" y="0"/>
            <a:ext cx="2594064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3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081" y="1449007"/>
            <a:ext cx="9086332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/>
          <p:nvPr/>
        </p:nvSpPr>
        <p:spPr>
          <a:xfrm>
            <a:off x="8894451" y="4124622"/>
            <a:ext cx="30813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-4542" y="0"/>
            <a:ext cx="4561881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591" y="3445461"/>
            <a:ext cx="2491568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3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031" y="211016"/>
            <a:ext cx="3164819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5930" y="362444"/>
            <a:ext cx="3654744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/>
          <p:nvPr/>
        </p:nvSpPr>
        <p:spPr>
          <a:xfrm>
            <a:off x="4557340" y="2"/>
            <a:ext cx="7633074" cy="5317587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7" y="3923414"/>
            <a:ext cx="12190413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/>
          <p:nvPr/>
        </p:nvSpPr>
        <p:spPr>
          <a:xfrm>
            <a:off x="2911238" y="5397502"/>
            <a:ext cx="9009782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 I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28/07/2020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/>
        </p:nvSpPr>
        <p:spPr>
          <a:xfrm>
            <a:off x="1" y="-26987"/>
            <a:ext cx="3327816" cy="791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 main()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624336" y="831851"/>
            <a:ext cx="10899414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73635" y="900087"/>
            <a:ext cx="11040589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método main() é a primeira função que será executada no program, SEMPRE. Ela é “public” o que quer dizer que ele é visível globalmente, “void” porque não tem retorno, “static” o que significa que não precisamos criar objetos e também recebe um array de objetos do tipo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Quem o chama é o inicializador quando interpretamos o bytecode. O único argumento do método main() serve para armazenar em cada entrada do array os parâmetros digitados pelo usuário após o nome da classe a ser interpretada.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alterar nossa classe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conforme abaixo e compilar e executar passando argumentos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839" y="2923080"/>
            <a:ext cx="6501554" cy="178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1180946" y="4852176"/>
            <a:ext cx="10342803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  Exemplo.java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Exemplo Celular TV Geladeira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/>
        </p:nvSpPr>
        <p:spPr>
          <a:xfrm>
            <a:off x="0" y="0"/>
            <a:ext cx="2998033" cy="734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685711" y="1052512"/>
            <a:ext cx="10342803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Crie uma classe no bloco de notas com o nome Exemplo2.  Imprima seu nome em uma linha e sobrenome em outra linha usando o comando “System.out.print()”.  Sabendo que os caracteres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representam quebra de linhas.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49731" y="2781300"/>
            <a:ext cx="10344920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Utilize os caracteres abaixo no Exemplo2 no lugar do \n para ver o resultado: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\”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0" y="0"/>
            <a:ext cx="6685613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 (INTEGRATED DEVELOPMENT ENVIRONMENT)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526981" y="908051"/>
            <a:ext cx="111872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ambiente de desenvolvimento integrado, combinando ferramentas, recursos que facilitam o desenvolvimento de aplicações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526981" y="1446935"/>
            <a:ext cx="111873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Suporte a Plugins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Pacotes de desenvolvimento para Java Web e Desktop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utilizada no mercado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NetBeans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suporte para criação de interfaces para aplicações web, desktop e mobile.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utilizada em instituições de ensino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 um ótimo assistente de código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Suporte nativo ao Kotlin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plugins: É possível desenvolver em diferentes tecnologias com o IntelliJ (Python, Dart, etc) com o uso de plugins;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8cdac651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018" y="4013326"/>
            <a:ext cx="5290345" cy="21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8cdac6519f_0_0"/>
          <p:cNvSpPr txBox="1"/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ECLIPSE</a:t>
            </a:r>
            <a:endParaRPr/>
          </a:p>
        </p:txBody>
      </p:sp>
      <p:sp>
        <p:nvSpPr>
          <p:cNvPr id="196" name="Google Shape;196;g8cdac6519f_0_0"/>
          <p:cNvSpPr txBox="1"/>
          <p:nvPr>
            <p:ph idx="1" type="body"/>
          </p:nvPr>
        </p:nvSpPr>
        <p:spPr>
          <a:xfrm>
            <a:off x="609525" y="1352100"/>
            <a:ext cx="10971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Utilizaremos o Eclipse para desenvolvimento das aplicações em Java.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Link para download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https://www.eclipse.org/downloads/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Workspace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Workspace é o espaço físico onde você está trabalhando, ou seja, espaço em disco onde tudo do seu projeto será armazenado.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Eclipse trabalha sobre o conceito de workspaces múltiplos: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Ao criar um novo workspace, o mesmo é criado zerado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Pode-se alternar entre os workspaces: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File -&gt; Switch Workspace -&gt; Other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ada workspace possui uma pasta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.metadata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que armazena as configurações do mesmo.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cdac6519f_0_9"/>
          <p:cNvSpPr txBox="1"/>
          <p:nvPr>
            <p:ph type="title"/>
          </p:nvPr>
        </p:nvSpPr>
        <p:spPr>
          <a:xfrm>
            <a:off x="609387" y="134622"/>
            <a:ext cx="10971372" cy="61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PERSPECTIVA</a:t>
            </a:r>
            <a:endParaRPr/>
          </a:p>
        </p:txBody>
      </p:sp>
      <p:sp>
        <p:nvSpPr>
          <p:cNvPr id="202" name="Google Shape;202;g8cdac6519f_0_9"/>
          <p:cNvSpPr txBox="1"/>
          <p:nvPr>
            <p:ph idx="1" type="body"/>
          </p:nvPr>
        </p:nvSpPr>
        <p:spPr>
          <a:xfrm>
            <a:off x="594531" y="1135505"/>
            <a:ext cx="10971372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perspectiva define quais e como surgem as visões que estão associadas.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Ex: Java EE, Debug, Java, Team Synchonizing.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03" name="Google Shape;203;g8cdac6519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03" y="1716809"/>
            <a:ext cx="10502734" cy="4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cdac6519f_0_9"/>
          <p:cNvSpPr/>
          <p:nvPr/>
        </p:nvSpPr>
        <p:spPr>
          <a:xfrm>
            <a:off x="8087955" y="947115"/>
            <a:ext cx="2162119" cy="807900"/>
          </a:xfrm>
          <a:prstGeom prst="wedgeRectCallout">
            <a:avLst>
              <a:gd fmla="val 44093" name="adj1"/>
              <a:gd fmla="val 6894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 entre as perspectivas e adiciona novas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cdac6519f_0_9"/>
          <p:cNvSpPr/>
          <p:nvPr/>
        </p:nvSpPr>
        <p:spPr>
          <a:xfrm>
            <a:off x="10021567" y="1964875"/>
            <a:ext cx="1169448" cy="25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/>
        </p:nvSpPr>
        <p:spPr>
          <a:xfrm>
            <a:off x="434715" y="-19359"/>
            <a:ext cx="11279509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PREPARANDO O AMBIENTE NO ECLIPSE</a:t>
            </a:r>
            <a:endParaRPr/>
          </a:p>
        </p:txBody>
      </p:sp>
      <p:sp>
        <p:nvSpPr>
          <p:cNvPr id="211" name="Google Shape;211;p44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Configurando 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no menu Window – Preferences – Java – Installed JREs - 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24" y="1478549"/>
            <a:ext cx="6894350" cy="415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PREPARANDO O ECLIPSE</a:t>
            </a:r>
            <a:endParaRPr/>
          </a:p>
        </p:txBody>
      </p:sp>
      <p:sp>
        <p:nvSpPr>
          <p:cNvPr id="218" name="Google Shape;218;p45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Configurando 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Altere para a JDK conforme a imagem abaixo: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046" y="1677112"/>
            <a:ext cx="5579664" cy="391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/>
        </p:nvSpPr>
        <p:spPr>
          <a:xfrm>
            <a:off x="554636" y="-19359"/>
            <a:ext cx="11159588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NOVO PROJETO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66" y="1899124"/>
            <a:ext cx="4285691" cy="34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526981" y="880755"/>
            <a:ext cx="1118724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criar um novo projeto após abrir o eclipse utilize CTRL + 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Java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7418" y="1918174"/>
            <a:ext cx="3202260" cy="34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/>
          <p:nvPr/>
        </p:nvSpPr>
        <p:spPr>
          <a:xfrm>
            <a:off x="6900696" y="4480855"/>
            <a:ext cx="3532888" cy="4308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Qualquer classe compilada será armazenadas na pasta bin  e não compiladas na pasta src.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 rot="1570904">
            <a:off x="6496654" y="4092180"/>
            <a:ext cx="603792" cy="628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/>
        </p:nvSpPr>
        <p:spPr>
          <a:xfrm>
            <a:off x="539646" y="-46654"/>
            <a:ext cx="11174578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NOVO PROJETO</a:t>
            </a:r>
            <a:endParaRPr/>
          </a:p>
        </p:txBody>
      </p:sp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387" y="1604346"/>
            <a:ext cx="3772000" cy="391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/>
          <p:cNvSpPr/>
          <p:nvPr/>
        </p:nvSpPr>
        <p:spPr>
          <a:xfrm>
            <a:off x="900635" y="778846"/>
            <a:ext cx="108135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Depois de inserir o novo do projeto e clicar em next selecione a fonte do projeto. Por padrão a pasta src é a fonte, mas podemos criar outras pastas fontes mas em geral não fazemos modificação.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694" y="1604346"/>
            <a:ext cx="3772000" cy="3912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6"/>
          <p:cNvSpPr/>
          <p:nvPr/>
        </p:nvSpPr>
        <p:spPr>
          <a:xfrm>
            <a:off x="5567593" y="4093978"/>
            <a:ext cx="2365273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Bibliotecas podem ser inseridas na criação do projeto.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524656" y="7937"/>
            <a:ext cx="11189568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PACOTES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960842" y="830902"/>
            <a:ext cx="10001098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São utilizados para organizar as classes da sua aplicação e ajuda na reutilização de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criar um pacote no eclipse – Botão direito no src – new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893" y="1711060"/>
            <a:ext cx="8786720" cy="433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49732" y="1052513"/>
            <a:ext cx="10340687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linguagem Java foi criada em 1992 na Sun Microsystem.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2008 foi adquirida pela Oracle Corporation.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9731" y="2205037"/>
            <a:ext cx="6095207" cy="383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Orientada a objetos;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Portabilidade;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Segurança;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Linguagem Simples;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Alta Performance;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Interpretada;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Multiplataforma;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Fortemente tipada;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11344" y="187138"/>
            <a:ext cx="30668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CONHECENDO O JAVA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logo.png — IFPE Instituto Federal de Pernambuco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700" y="3047202"/>
            <a:ext cx="2739175" cy="27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509666" y="9525"/>
            <a:ext cx="1096329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140" y="1412875"/>
            <a:ext cx="5301559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960842" y="844551"/>
            <a:ext cx="9792541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criar uma classe no eclipse – Botão direito no pacote aulas– new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cf559510c_0_0"/>
          <p:cNvSpPr txBox="1"/>
          <p:nvPr/>
        </p:nvSpPr>
        <p:spPr>
          <a:xfrm>
            <a:off x="283730" y="0"/>
            <a:ext cx="11714075" cy="749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BOAS PRÁTICAS E CONVENÇÕES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8cf559510c_0_0"/>
          <p:cNvSpPr txBox="1"/>
          <p:nvPr/>
        </p:nvSpPr>
        <p:spPr>
          <a:xfrm>
            <a:off x="960842" y="1328525"/>
            <a:ext cx="10359851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Pacotes: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22222"/>
                </a:solidFill>
              </a:rPr>
              <a:t>D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eve ser escrito de forma semelhante a um endereço web, só que de trás para frente e ao final, indicamos um nome (ou um conjunto de nome), que classifica as classes agrupadas. (Ex.: “br.com.serratec.model”, ‘br.com.serratec.view”)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Classes e Interfaces: </a:t>
            </a:r>
            <a:r>
              <a:rPr lang="en-US">
                <a:solidFill>
                  <a:srgbClr val="222222"/>
                </a:solidFill>
              </a:rPr>
              <a:t>N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omes das classes e interfaces iniciam com uma letra maiúscula, sendo simples e descritivo. Caso seja nome composto utiliza-se o padrão </a:t>
            </a:r>
            <a:r>
              <a:rPr i="1" lang="en-US">
                <a:solidFill>
                  <a:srgbClr val="222222"/>
                </a:solidFill>
              </a:rPr>
              <a:t>Pascal</a:t>
            </a:r>
            <a:r>
              <a:rPr b="0" i="1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Case.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(Ex.: “Usuario”, “ContaCorrente”)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Métodos: </a:t>
            </a:r>
            <a:r>
              <a:rPr lang="en-US">
                <a:solidFill>
                  <a:srgbClr val="222222"/>
                </a:solidFill>
              </a:rPr>
              <a:t>O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 métodos seguem </a:t>
            </a:r>
            <a:r>
              <a:rPr lang="en-US">
                <a:solidFill>
                  <a:srgbClr val="222222"/>
                </a:solidFill>
              </a:rPr>
              <a:t>um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padrão pa</a:t>
            </a:r>
            <a:r>
              <a:rPr lang="en-US">
                <a:solidFill>
                  <a:srgbClr val="222222"/>
                </a:solidFill>
              </a:rPr>
              <a:t>recido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22222"/>
                </a:solidFill>
              </a:rPr>
              <a:t>com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classes,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com a diferença que a primeira letra é minúscula</a:t>
            </a:r>
            <a:r>
              <a:rPr lang="en-US">
                <a:solidFill>
                  <a:srgbClr val="222222"/>
                </a:solidFill>
              </a:rPr>
              <a:t>, é chamado </a:t>
            </a:r>
            <a:r>
              <a:rPr i="1" lang="en-US">
                <a:solidFill>
                  <a:srgbClr val="222222"/>
                </a:solidFill>
              </a:rPr>
              <a:t>CamelCase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Como os métodos executam alguma ação, procure usar verbos para seu nome. (Ex.: “imprimirValor”, “executar”, “calcularMedia”)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Variáveis: </a:t>
            </a:r>
            <a:r>
              <a:rPr lang="en-US">
                <a:solidFill>
                  <a:srgbClr val="222222"/>
                </a:solidFill>
              </a:rPr>
              <a:t>A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convenção é a mesma adotada para métodos, com nomes curtos e significativos (ex.: “nome”, “nota”, “mediaAluno”). Evitar variáveis com apenas um caracter, a não ser que seja índice em repetições ou vetores (Ex.: “x”, “y”, “i”).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2222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b="1" lang="en-US">
                <a:solidFill>
                  <a:srgbClr val="222222"/>
                </a:solidFill>
              </a:rPr>
              <a:t>Constantes: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22222"/>
                </a:solidFill>
              </a:rPr>
              <a:t>T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odas as letras deve estar em maiúsculas e separadas por “_” (Ex.: “JUROS”, “DATA_CORTE”).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609521" y="0"/>
            <a:ext cx="10971372" cy="794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EXPLORER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609508" y="1136173"/>
            <a:ext cx="10971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Exibe as pasta, pacotes do projeto e configurações da linguagem.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579" y="1583847"/>
            <a:ext cx="430474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609457" y="3090077"/>
            <a:ext cx="10971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menu inferior o Eclipse contém abas que são exibidas de acordo com o tipo de projeto criadao.  Essas abas podem ser customizadas no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 -Show View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706" y="3767917"/>
            <a:ext cx="2120624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025" y="1524449"/>
            <a:ext cx="4746449" cy="42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 txBox="1"/>
          <p:nvPr/>
        </p:nvSpPr>
        <p:spPr>
          <a:xfrm>
            <a:off x="689548" y="9525"/>
            <a:ext cx="10783408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912242" y="1025839"/>
            <a:ext cx="103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Podemos criar um pacote e a classe ao mesmo basta especificar o nome do pacote na criação da classe.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/>
        </p:nvSpPr>
        <p:spPr>
          <a:xfrm>
            <a:off x="599606" y="9525"/>
            <a:ext cx="10873349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9"/>
          <p:cNvSpPr txBox="1"/>
          <p:nvPr/>
        </p:nvSpPr>
        <p:spPr>
          <a:xfrm>
            <a:off x="926192" y="1252513"/>
            <a:ext cx="103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Clique com o botão direito sobre o projeto Properties – Resources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Nesta tela visualizamos algumas configurações e localização do projeto no sistema operacional.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325" y="1894775"/>
            <a:ext cx="7287899" cy="40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/>
        </p:nvSpPr>
        <p:spPr>
          <a:xfrm>
            <a:off x="659566" y="9525"/>
            <a:ext cx="10813389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RENOMEAR PACOTES E CLASSES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0"/>
          <p:cNvSpPr txBox="1"/>
          <p:nvPr/>
        </p:nvSpPr>
        <p:spPr>
          <a:xfrm>
            <a:off x="926192" y="844551"/>
            <a:ext cx="103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alterar o nome de um pacote, clique com o botão direito sobre o pacote </a:t>
            </a: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Refactor - Rename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400" y="1209725"/>
            <a:ext cx="3929851" cy="19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0"/>
          <p:cNvSpPr txBox="1"/>
          <p:nvPr/>
        </p:nvSpPr>
        <p:spPr>
          <a:xfrm>
            <a:off x="926191" y="3235184"/>
            <a:ext cx="103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alterar o nome de uma classe, clique com o botão direito sobre a classe </a:t>
            </a: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Refactor - Rename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400" y="3681025"/>
            <a:ext cx="3929826" cy="1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524656" y="-46037"/>
            <a:ext cx="10948299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1198892" y="885494"/>
            <a:ext cx="97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Primeiro exemplo no Eclipse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execução pressione CTRL + F11</a:t>
            </a:r>
            <a:endParaRPr b="0" i="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150" y="1513563"/>
            <a:ext cx="4571400" cy="12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1198889" y="2823214"/>
            <a:ext cx="9792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Segundo exemplo no Eclipse   Criar uma classe com o nome </a:t>
            </a: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Exemplo2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Utilizando os atalhos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Barra de espaço – </a:t>
            </a: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Completa determinado comando ou trecho de código</a:t>
            </a: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main + Barra de espaço – </a:t>
            </a: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Insere o método main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syso + Barra de espaço – </a:t>
            </a: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Insere System.out.println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850" y="4391725"/>
            <a:ext cx="46222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1"/>
          <p:cNvSpPr txBox="1"/>
          <p:nvPr/>
        </p:nvSpPr>
        <p:spPr>
          <a:xfrm>
            <a:off x="518507" y="799353"/>
            <a:ext cx="1115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exemplo utilizado em linha de comando que passamos argumentos para o método main o mesmo exemplo é implementado no Eclipse.</a:t>
            </a:r>
            <a:endParaRPr b="0" i="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1"/>
          <p:cNvSpPr/>
          <p:nvPr/>
        </p:nvSpPr>
        <p:spPr>
          <a:xfrm>
            <a:off x="518500" y="2894525"/>
            <a:ext cx="1095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menu, clique Run Configurations e preencha os argumentos.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841" y="1187178"/>
            <a:ext cx="453331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015" y="3229608"/>
            <a:ext cx="4662949" cy="281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/>
        </p:nvSpPr>
        <p:spPr>
          <a:xfrm>
            <a:off x="960842" y="844551"/>
            <a:ext cx="979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Para exibir a implementação da classe 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pressione a tecla 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sobre e clique na opção Open Implementation.  Caso seja exibida a mensagem 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Class Not Found,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clique na opção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Change Attached Source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diretório da sua </a:t>
            </a:r>
            <a:r>
              <a:rPr lang="en-US">
                <a:solidFill>
                  <a:srgbClr val="222222"/>
                </a:solidFill>
              </a:rPr>
              <a:t>JDK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procure pelo arquivo src.zip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598588" y="1798775"/>
            <a:ext cx="109932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Indentação e Alertas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código abaixo ao digitar o comando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CTRL+Espaço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bloco é inserido e automaticamente o texto abaixo é indentado.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TRL + SHIFT + F – 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para indentar o seu código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Eclipse emite alertas através do ícone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600" y="3429000"/>
            <a:ext cx="7845975" cy="21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551" y="2892674"/>
            <a:ext cx="306675" cy="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/>
        </p:nvSpPr>
        <p:spPr>
          <a:xfrm>
            <a:off x="334400" y="1307975"/>
            <a:ext cx="114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Importações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CTRL + SHIFT + O – 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 para importar um recurso de outro pacote, para a classe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/>
              <a:t> 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devemos selecionar o pacote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74" y="2345795"/>
            <a:ext cx="4116025" cy="4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347205" y="179960"/>
            <a:ext cx="2056786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VERSÕES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47088" y="1268412"/>
            <a:ext cx="1094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Java1: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ano 1996</a:t>
            </a:r>
            <a:r>
              <a:rPr lang="en-US" sz="1600">
                <a:solidFill>
                  <a:schemeClr val="dk1"/>
                </a:solidFill>
              </a:rPr>
              <a:t> -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primeira versão estável da linguagem Java foi o JDK (Java Development Kit) 1.0.2, em janeiro de 1996 com o codinome Oak.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Java2: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 1998</a:t>
            </a:r>
            <a:r>
              <a:rPr lang="en-US" sz="1600">
                <a:solidFill>
                  <a:schemeClr val="dk1"/>
                </a:solidFill>
              </a:rPr>
              <a:t> 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</a:t>
            </a:r>
            <a:r>
              <a:rPr lang="en-US" sz="1600">
                <a:solidFill>
                  <a:schemeClr val="dk1"/>
                </a:solidFill>
              </a:rPr>
              <a:t>sa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versão houve um grande aumento das classes na biblioteca Java (API) entre outras características  como: J2SE (Java 2 Standard Edition), J2EE (Java 2 Enterprise Edition) e J2ME (Java 2 Micro Edition).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Java3: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2000 </a:t>
            </a:r>
            <a:r>
              <a:rPr lang="en-US" sz="1600">
                <a:solidFill>
                  <a:schemeClr val="dk1"/>
                </a:solidFill>
              </a:rPr>
              <a:t>-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Incorporação do Corba. Inclusão das bibliotecas JNDI, JavaSound entre outros.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Java4: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2002 </a:t>
            </a:r>
            <a:r>
              <a:rPr lang="en-US" sz="1600">
                <a:solidFill>
                  <a:schemeClr val="dk1"/>
                </a:solidFill>
              </a:rPr>
              <a:t>-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Inclusao de suporte a IPV6, XML, imagens e outros recursos.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Java5: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2004 </a:t>
            </a:r>
            <a:r>
              <a:rPr lang="en-US" sz="1600">
                <a:solidFill>
                  <a:schemeClr val="dk1"/>
                </a:solidFill>
              </a:rPr>
              <a:t>-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Uma das versões mais utilizadas. Inserção de recursos como: Enumeradores, Autoboxing, Generics, for-each entre outros.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Java6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ano 2006</a:t>
            </a:r>
            <a:r>
              <a:rPr lang="en-US" sz="1600">
                <a:solidFill>
                  <a:schemeClr val="dk1"/>
                </a:solidFill>
              </a:rPr>
              <a:t> -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desta versão, as siglas J2SE, J2EE e J2ME foram substituídas pelas siglas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Java EE e Java ME respectivamente. Esta versão apresenta melhorias na parte de segurança e desempenho da máquina virtual.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479675" y="983000"/>
            <a:ext cx="1109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Replicação de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CTRL+ALT+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↓ - replica uma ou várias linhas de código para linha abaixo.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CTRL+ALT+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↑ - replica uma ou várias linhas de código para linha acima.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75" y="2384375"/>
            <a:ext cx="6652625" cy="21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/>
        </p:nvSpPr>
        <p:spPr>
          <a:xfrm>
            <a:off x="719573" y="779463"/>
            <a:ext cx="479997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Blocos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ALT+SHIFT+A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Modo seleção em blocos.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652" y="808037"/>
            <a:ext cx="241269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574" y="1631150"/>
            <a:ext cx="4375217" cy="16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6150" y="1631150"/>
            <a:ext cx="4375225" cy="154677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922747" y="3267075"/>
            <a:ext cx="9792541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Apagar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d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Apagar uma linha.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Del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Apagar a próxima instrução.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Backspace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Apagar instrução anterior.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912164" y="4652963"/>
            <a:ext cx="9792541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Movimentação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 + ↓ 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Move linha para baixo.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 + ↑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Move linha para cima.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6076158" y="1202027"/>
            <a:ext cx="47999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Após a seleção preencha com zeros.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719573" y="779463"/>
            <a:ext cx="9792541" cy="98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SHIFT+ALT + </a:t>
            </a:r>
            <a:r>
              <a:rPr b="1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Seleciona um bloco.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719573" y="1725040"/>
            <a:ext cx="9792541" cy="343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Navegação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SHIFT + R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Pesquisa por classes ou arquivos em todos projetos.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SHIFT + T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Pesquisa por classes de projetos e do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M -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Janela Inteira.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W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Fechar janela atual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SHIFT + W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Fechar todas janelas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PG DOWN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Próxima aba.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PG UP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Aba anterior.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E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Exibe um caixa de diálogo para busca de uma classe.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Q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O cursor vai para o local da última edição.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777187" y="5285507"/>
            <a:ext cx="9792541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CTRL++  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Aumentar zoom.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CTRL-- 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Diminuir zoom.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479675" y="822775"/>
            <a:ext cx="103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Manipulação de Erros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+ 1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Realiza correções automaticamente.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75" y="1604977"/>
            <a:ext cx="6726527" cy="23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 txBox="1"/>
          <p:nvPr/>
        </p:nvSpPr>
        <p:spPr>
          <a:xfrm>
            <a:off x="479675" y="3946750"/>
            <a:ext cx="1003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F11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Executa o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F11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Modo debug.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/>
        </p:nvSpPr>
        <p:spPr>
          <a:xfrm>
            <a:off x="479675" y="1126550"/>
            <a:ext cx="1003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T – </a:t>
            </a: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Exibe a estrutura de herança de um elemento.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75" y="1434350"/>
            <a:ext cx="5376425" cy="371815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4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/>
        </p:nvSpPr>
        <p:spPr>
          <a:xfrm>
            <a:off x="704483" y="2810166"/>
            <a:ext cx="9792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Atalho e recursos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 + SHIFT + S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Busca por qualquer recurso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exemplo abaixo estou pesquisando pelo console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69" y="4582230"/>
            <a:ext cx="10387248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/>
          <p:cNvSpPr txBox="1"/>
          <p:nvPr/>
        </p:nvSpPr>
        <p:spPr>
          <a:xfrm>
            <a:off x="719473" y="1097625"/>
            <a:ext cx="979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Localização e Substituição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CTRL + F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Move a linha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 + UP/DOWN</a:t>
            </a:r>
            <a:endParaRPr b="1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/>
        </p:nvSpPr>
        <p:spPr>
          <a:xfrm>
            <a:off x="431745" y="835188"/>
            <a:ext cx="18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Buscas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2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realizar buscar nos projetos e em conteúdo dos arquivos através do menu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35" y="1768473"/>
            <a:ext cx="8207048" cy="400453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1198904" y="1195166"/>
            <a:ext cx="979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Dentro do diretório como o nome do projeto onde o Workspace foi criado temos a estrutura de pastas. abaixo: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626" y="1580026"/>
            <a:ext cx="7615603" cy="1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/>
          <p:nvPr/>
        </p:nvSpPr>
        <p:spPr>
          <a:xfrm>
            <a:off x="1211800" y="2859927"/>
            <a:ext cx="10497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pasta bin contém os arquivos .class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pasta src os arquivos .java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.classpath serve para informar onde serão armazenados os arquivos .class e .java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arquivo .project é utilizado pelo eclipse para configurações referente ao projeto.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1102649" y="3842275"/>
            <a:ext cx="1060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/>
              <a:t>visualizarmos</a:t>
            </a: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estrutura de pastas no Eclipse pressione CTRL+3 digite </a:t>
            </a:r>
            <a:r>
              <a:rPr b="1" i="0" lang="en-US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navigator</a:t>
            </a:r>
            <a:endParaRPr b="1" i="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846" y="4282702"/>
            <a:ext cx="2780938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/>
        </p:nvSpPr>
        <p:spPr>
          <a:xfrm>
            <a:off x="1198901" y="887437"/>
            <a:ext cx="97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Pastas do Projeto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UTILIZANDO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/>
        </p:nvSpPr>
        <p:spPr>
          <a:xfrm>
            <a:off x="526981" y="1086188"/>
            <a:ext cx="97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menu Window – Preferences conforme imagem abaixo fazemos a customização da fonte no editor do Eclipse.  No exemplo vamos alterar o tamanho da fonte para 12 e negrito.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075" y="1609399"/>
            <a:ext cx="5314391" cy="412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/>
        </p:nvSpPr>
        <p:spPr>
          <a:xfrm>
            <a:off x="541971" y="824864"/>
            <a:ext cx="1120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Alterando o tamanho da coluna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exemplo abaixo quando fazemos a indentação do texto e o mesmo não fica na mesma linha. Para alterar a opção e aumentar o tamanho da coluna para que o texto seja exibido em uma única linha precisamos configurar o Eclipse.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73" y="1620266"/>
            <a:ext cx="6425364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7"/>
          <p:cNvSpPr txBox="1"/>
          <p:nvPr/>
        </p:nvSpPr>
        <p:spPr>
          <a:xfrm>
            <a:off x="617955" y="2924556"/>
            <a:ext cx="5375634" cy="2769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Menu 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 – Preferences</a:t>
            </a: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digite </a:t>
            </a: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Formatter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574" y="3270939"/>
            <a:ext cx="5183041" cy="30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421" y="3655353"/>
            <a:ext cx="4108421" cy="222683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7"/>
          <p:cNvSpPr txBox="1"/>
          <p:nvPr/>
        </p:nvSpPr>
        <p:spPr>
          <a:xfrm>
            <a:off x="6645117" y="3276558"/>
            <a:ext cx="3871385" cy="2809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Clique em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e insira o nome do perfil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42274" y="179960"/>
            <a:ext cx="262081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VERSÕES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47088" y="1052512"/>
            <a:ext cx="10944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Java7: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 2011 – Algumas características importantes: permite o uso de strings em condições do switch, inferência na criação de objetos com tipos genéricos, uma biblioteca para tratar entrada e saída e melhorias nos streams para XML e Unicode.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Java8: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2014 – Melhoria na performance, manipulação de data e expressões como Lamba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Java9: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 2017 - melhoria de desempenho às aplicações, jshell, api de suporte ao HTTP 2.0 entre outros.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Java10: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 2018 - Inferência de tipos para variáveis locais, Garbage-Collector Interface entre outras melhorias.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Java11: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 2018 – Anotações de tipo em expressões lambda, padronizaçao do cliente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Java12: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 2019 – Novos métodos String, alterações de expressões no Switch, métodos transform entre outros.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Java 18:</a:t>
            </a:r>
            <a:r>
              <a:rPr lang="en-US" sz="1600">
                <a:solidFill>
                  <a:schemeClr val="dk1"/>
                </a:solidFill>
              </a:rPr>
              <a:t> Versão mais recente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/>
        </p:nvSpPr>
        <p:spPr>
          <a:xfrm>
            <a:off x="556961" y="868510"/>
            <a:ext cx="97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 próxima tela insira o tamanho da coluna em Line Wrapping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71" y="1176288"/>
            <a:ext cx="7942815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8"/>
          <p:cNvSpPr txBox="1"/>
          <p:nvPr/>
        </p:nvSpPr>
        <p:spPr>
          <a:xfrm>
            <a:off x="730154" y="4828788"/>
            <a:ext cx="97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Ao pressionar CTRL+SHIFT+F o código é colocado em uma única linha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263" y="5143034"/>
            <a:ext cx="9968203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8"/>
          <p:cNvSpPr txBox="1"/>
          <p:nvPr/>
        </p:nvSpPr>
        <p:spPr>
          <a:xfrm>
            <a:off x="479675" y="188226"/>
            <a:ext cx="109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/>
        </p:nvSpPr>
        <p:spPr>
          <a:xfrm>
            <a:off x="376045" y="779481"/>
            <a:ext cx="979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Aumentando o desempenho desabilitando alguns recursos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50" y="2983823"/>
            <a:ext cx="5034894" cy="331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75" y="1108575"/>
            <a:ext cx="9815825" cy="1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929096" y="2484438"/>
            <a:ext cx="4090983" cy="4308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Desabilitar verificação ortográfica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 - Preferences - Spe</a:t>
            </a:r>
            <a:r>
              <a:rPr lang="en-US" sz="1100">
                <a:solidFill>
                  <a:schemeClr val="accent1"/>
                </a:solidFill>
              </a:rPr>
              <a:t>l</a:t>
            </a:r>
            <a:r>
              <a:rPr b="0" i="0" lang="en-US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6677214" y="2495551"/>
            <a:ext cx="4033842" cy="4308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Desablitar validações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 - Preferences - Validation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0444" y="2993350"/>
            <a:ext cx="5007381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9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/>
        </p:nvSpPr>
        <p:spPr>
          <a:xfrm>
            <a:off x="464694" y="-87312"/>
            <a:ext cx="1100826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431745" y="786688"/>
            <a:ext cx="18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odificação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467722" y="1143001"/>
            <a:ext cx="112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Configurar a codificação de caracteres é importante para ambientes de desenvolvimento com sistema operacionais diferentes.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35" y="1766887"/>
            <a:ext cx="5761986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0"/>
          <p:cNvSpPr txBox="1"/>
          <p:nvPr/>
        </p:nvSpPr>
        <p:spPr>
          <a:xfrm>
            <a:off x="7185369" y="4246728"/>
            <a:ext cx="4033842" cy="8318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Text File Enconding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UTF-8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Delimitador Unix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/>
        </p:nvSpPr>
        <p:spPr>
          <a:xfrm>
            <a:off x="494674" y="-1584"/>
            <a:ext cx="1097828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CONFIGURANDO 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4"/>
          <p:cNvSpPr txBox="1"/>
          <p:nvPr/>
        </p:nvSpPr>
        <p:spPr>
          <a:xfrm>
            <a:off x="431745" y="823913"/>
            <a:ext cx="18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467722" y="1143000"/>
            <a:ext cx="1123168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no menu Window – Preferences – General - Appearance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213" y="1910948"/>
            <a:ext cx="5823982" cy="386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449705" y="157163"/>
            <a:ext cx="110232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EXPORTANDO E IMPORTANDO PROJETOS NO ECLIPSE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467722" y="1114413"/>
            <a:ext cx="112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 a pasta do seu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workspace 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copie a pasta para o local de destino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467722" y="797409"/>
            <a:ext cx="112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Exportaç</a:t>
            </a:r>
            <a:r>
              <a:rPr b="1" lang="en-US">
                <a:solidFill>
                  <a:schemeClr val="dk1"/>
                </a:solidFill>
              </a:rPr>
              <a:t>ã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Projeto Java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722" y="1699287"/>
            <a:ext cx="8088847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5"/>
          <p:cNvSpPr txBox="1"/>
          <p:nvPr/>
        </p:nvSpPr>
        <p:spPr>
          <a:xfrm>
            <a:off x="467722" y="2343136"/>
            <a:ext cx="1123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Importação Projeto Java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467722" y="2727978"/>
            <a:ext cx="112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importar copie a pasta para o workspace da máquina de destino e abra o Eclipse e clique no menu File - Import - General – Existing project into Workspace. Selecione o diretório da pasta.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314" y="3351159"/>
            <a:ext cx="2700009" cy="278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157" y="3351159"/>
            <a:ext cx="2700009" cy="278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/>
        </p:nvSpPr>
        <p:spPr>
          <a:xfrm>
            <a:off x="497702" y="911339"/>
            <a:ext cx="1123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instalação de um novo plugin, selecione o menu help install new software. Selecione All Available Sites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exemplo faremos a instalação do Swing.  Digite Swing na caixa de texto, selecione a opção Swing Design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94" y="1566424"/>
            <a:ext cx="5252356" cy="25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400" y="2872200"/>
            <a:ext cx="5886350" cy="28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6"/>
          <p:cNvSpPr txBox="1"/>
          <p:nvPr/>
        </p:nvSpPr>
        <p:spPr>
          <a:xfrm>
            <a:off x="7234980" y="2408262"/>
            <a:ext cx="329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Window Builder Core UI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INSTALAÇÃO DE PLUGINS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/>
        </p:nvSpPr>
        <p:spPr>
          <a:xfrm>
            <a:off x="647614" y="851006"/>
            <a:ext cx="54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Marque a primeira opção e clique em Finish.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25" y="1230325"/>
            <a:ext cx="8434466" cy="40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7"/>
          <p:cNvSpPr txBox="1"/>
          <p:nvPr/>
        </p:nvSpPr>
        <p:spPr>
          <a:xfrm>
            <a:off x="660305" y="5441689"/>
            <a:ext cx="88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outros plugins que podem ajudar o desenvolvedor como o FindBugs e o CheckStyle por exemplo.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7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INSTALAÇÃO DE PLUGINS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 txBox="1"/>
          <p:nvPr/>
        </p:nvSpPr>
        <p:spPr>
          <a:xfrm>
            <a:off x="476189" y="0"/>
            <a:ext cx="11714224" cy="63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QUICK DIFF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590489" y="867605"/>
            <a:ext cx="1100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Eclipse suporta plugins para controle de versão como git e svn por exemplo. Podemos comparar as linhas que foram modificadas em nosso projeto e não foram feitas commit.  Esta configuração pode habilitada com o atalho CTRL+SHIFT+Q ou clicando com o botão direito do mouse em um arquivo do projeto próximo ao identificador de linha.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601" y="2185994"/>
            <a:ext cx="4281881" cy="372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00" y="1688449"/>
            <a:ext cx="2741875" cy="18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8"/>
          <p:cNvSpPr txBox="1"/>
          <p:nvPr/>
        </p:nvSpPr>
        <p:spPr>
          <a:xfrm>
            <a:off x="4400002" y="1843875"/>
            <a:ext cx="60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também alterar as cores de destaque em Windows Preferences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/>
          <p:nvPr/>
        </p:nvSpPr>
        <p:spPr>
          <a:xfrm>
            <a:off x="909482" y="1148975"/>
            <a:ext cx="10483035" cy="4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Abra o Eclipse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Crie seu workspace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Adicione as perspectivas: Java e Debug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 Criar um novo projeto com nome “aula1”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5 - Criar o pacote “aulas”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6 - Criar uma classe “Exemplo.java” dentro do pacote e criar o método “main”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7 - Imprimir na tela “Hello Word”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479684" y="-46037"/>
            <a:ext cx="10993271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88243796_0_0"/>
          <p:cNvSpPr txBox="1"/>
          <p:nvPr/>
        </p:nvSpPr>
        <p:spPr>
          <a:xfrm>
            <a:off x="242276" y="179950"/>
            <a:ext cx="4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VERSÕES MAIS IMPORTANTES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388243796_0_0"/>
          <p:cNvSpPr txBox="1"/>
          <p:nvPr/>
        </p:nvSpPr>
        <p:spPr>
          <a:xfrm>
            <a:off x="347100" y="1052267"/>
            <a:ext cx="1094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Java 8:</a:t>
            </a:r>
            <a:r>
              <a:rPr lang="en-US" sz="1800">
                <a:solidFill>
                  <a:schemeClr val="dk1"/>
                </a:solidFill>
              </a:rPr>
              <a:t> Versão LTS (Long Term Support - Suporte de longo prazo) - Ocorreram grandes mudanças nessa versão e é muito utilizada até hoje (69% das aplicações ainda usa ela). A Oracle dará suporte </a:t>
            </a:r>
            <a:r>
              <a:rPr b="1" lang="en-US" sz="1800">
                <a:solidFill>
                  <a:schemeClr val="dk1"/>
                </a:solidFill>
              </a:rPr>
              <a:t>pago</a:t>
            </a:r>
            <a:r>
              <a:rPr lang="en-US" sz="1800">
                <a:solidFill>
                  <a:schemeClr val="dk1"/>
                </a:solidFill>
              </a:rPr>
              <a:t> até 2030;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Java 11:</a:t>
            </a:r>
            <a:r>
              <a:rPr lang="en-US" sz="1800">
                <a:solidFill>
                  <a:schemeClr val="dk1"/>
                </a:solidFill>
              </a:rPr>
              <a:t> v</a:t>
            </a:r>
            <a:r>
              <a:rPr lang="en-US" sz="1800">
                <a:solidFill>
                  <a:schemeClr val="dk1"/>
                </a:solidFill>
              </a:rPr>
              <a:t>ersão LTS (Long Term Support - Suporte de longo prazo) - A partir dessa versão a Oracle começou a cobrar licenciamento para uso comercial. A Oracle dará suporte </a:t>
            </a:r>
            <a:r>
              <a:rPr b="1" lang="en-US" sz="1800">
                <a:solidFill>
                  <a:schemeClr val="dk1"/>
                </a:solidFill>
              </a:rPr>
              <a:t>pago</a:t>
            </a:r>
            <a:r>
              <a:rPr lang="en-US" sz="1800">
                <a:solidFill>
                  <a:schemeClr val="dk1"/>
                </a:solidFill>
              </a:rPr>
              <a:t> até 2026;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Java 17:</a:t>
            </a:r>
            <a:r>
              <a:rPr lang="en-US" sz="1800">
                <a:solidFill>
                  <a:schemeClr val="dk1"/>
                </a:solidFill>
              </a:rPr>
              <a:t> versão LTS mais recente (Long Term Support - Suporte de longo prazo) - A partir dessa versão a Oracle cessou a cobrança de licenciamento para uso comercial. A Oracle dará suporte </a:t>
            </a:r>
            <a:r>
              <a:rPr b="1" lang="en-US" sz="1800">
                <a:solidFill>
                  <a:schemeClr val="dk1"/>
                </a:solidFill>
              </a:rPr>
              <a:t>pago</a:t>
            </a:r>
            <a:r>
              <a:rPr lang="en-US" sz="1800">
                <a:solidFill>
                  <a:schemeClr val="dk1"/>
                </a:solidFill>
              </a:rPr>
              <a:t> até 2029;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Java 18:</a:t>
            </a:r>
            <a:r>
              <a:rPr lang="en-US" sz="1800">
                <a:solidFill>
                  <a:schemeClr val="dk1"/>
                </a:solidFill>
              </a:rPr>
              <a:t> Versão bleeding edge (Ponta afiada) - Versão mais recente do Java atualmente. Contém as funcionalidades mais novas da linguagem.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ctrTitle"/>
          </p:nvPr>
        </p:nvSpPr>
        <p:spPr>
          <a:xfrm>
            <a:off x="314794" y="0"/>
            <a:ext cx="1139943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PROCESSO DE COMPILAÇÃO E INTERPRETAÇÃO DE PROGRAMAS JAVA 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31" name="Google Shape;131;p6"/>
          <p:cNvSpPr txBox="1"/>
          <p:nvPr>
            <p:ph idx="1" type="subTitle"/>
          </p:nvPr>
        </p:nvSpPr>
        <p:spPr>
          <a:xfrm>
            <a:off x="474325" y="709684"/>
            <a:ext cx="113886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dos recursos do Java é a portabilidade do código gerado. Esta portabilidade é atingida através da utilização de bytecodes. Bytecode é um formato de código intermediário entre o código fonte, o texto que o programador consegue manipular, e o código de máquina, que o computador consegue executar.  Na plataforma Java, o bytecode é interpretado por uma máquina virtual Java (JVM).  A portabilidade do código Java é obtida à medida que máquinas virtuais Java estão disponíveis para diferentes plataformas. Assim, o código Java que foi compilado em uma máquina pode ser executado em qualquer máquina virtual Java, independentemente de qual seja o sistema operacional ou o processador que executa o código:</a:t>
            </a:r>
            <a:endParaRPr sz="2800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34" y="2927255"/>
            <a:ext cx="1428565" cy="95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3140725" y="2927255"/>
            <a:ext cx="1589400" cy="722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8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Editor(Eclipse)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2052900" y="3224117"/>
            <a:ext cx="874200" cy="216000"/>
          </a:xfrm>
          <a:prstGeom prst="rightArrow">
            <a:avLst>
              <a:gd fmla="val 1804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011615" y="3224117"/>
            <a:ext cx="876300" cy="216000"/>
          </a:xfrm>
          <a:prstGeom prst="rightArrow">
            <a:avLst>
              <a:gd fmla="val 18052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6029598" y="2992343"/>
            <a:ext cx="1358700" cy="65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532236" y="3208242"/>
            <a:ext cx="876300" cy="216000"/>
          </a:xfrm>
          <a:prstGeom prst="rightArrow">
            <a:avLst>
              <a:gd fmla="val 18052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8687785" y="2927255"/>
            <a:ext cx="1630929" cy="722313"/>
          </a:xfrm>
          <a:custGeom>
            <a:rect b="b" l="l" r="r" t="t"/>
            <a:pathLst>
              <a:path extrusionOk="0" h="722313" w="1223962">
                <a:moveTo>
                  <a:pt x="0" y="0"/>
                </a:moveTo>
                <a:lnTo>
                  <a:pt x="1103574" y="0"/>
                </a:lnTo>
                <a:lnTo>
                  <a:pt x="1223962" y="120388"/>
                </a:lnTo>
                <a:lnTo>
                  <a:pt x="1223962" y="722313"/>
                </a:lnTo>
                <a:lnTo>
                  <a:pt x="0" y="722313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 rot="7619098">
            <a:off x="9025927" y="3880485"/>
            <a:ext cx="657241" cy="287701"/>
          </a:xfrm>
          <a:prstGeom prst="rightArrow">
            <a:avLst>
              <a:gd fmla="val 18052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775175" y="4296718"/>
            <a:ext cx="1824000" cy="504000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Byte Code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 rot="7620061">
            <a:off x="7437359" y="4901926"/>
            <a:ext cx="655502" cy="287701"/>
          </a:xfrm>
          <a:prstGeom prst="rightArrow">
            <a:avLst>
              <a:gd fmla="val 1804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6436376" y="5359071"/>
            <a:ext cx="1678800" cy="5835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rot="3239398">
            <a:off x="9397062" y="4905051"/>
            <a:ext cx="655694" cy="287792"/>
          </a:xfrm>
          <a:prstGeom prst="rightArrow">
            <a:avLst>
              <a:gd fmla="val 18044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9117819" y="5359070"/>
            <a:ext cx="1678800" cy="58350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0" y="1"/>
            <a:ext cx="3822492" cy="749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359786" y="1516062"/>
            <a:ext cx="10656029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 (Standard Edition)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JDK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Java Developer’s Kit, conjunto de ferramentas para desenvolvimento;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Java Runtime Environment, ambiente de interpretação e execução.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349204" y="2836862"/>
            <a:ext cx="10929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O</a:t>
            </a:r>
            <a:r>
              <a:rPr b="1" lang="en-US" sz="1600">
                <a:solidFill>
                  <a:schemeClr val="dk1"/>
                </a:solidFill>
              </a:rPr>
              <a:t>pen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JDK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Java OPEN JDK é a versão free e de código, no entanto, </a:t>
            </a:r>
            <a:r>
              <a:rPr lang="en-US" sz="1600">
                <a:solidFill>
                  <a:schemeClr val="dk1"/>
                </a:solidFill>
              </a:rPr>
              <a:t>pode ser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preciso fazer atualizações sempre que uma nova versão for lançada.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não sejam feitas as atualizações, não serão mais feitas correções de bugs e nem instaladas novas funcionalidades que forem lançadas no programa.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1" lang="en-US" sz="1600">
                <a:solidFill>
                  <a:schemeClr val="dk1"/>
                </a:solidFill>
              </a:rPr>
              <a:t>Oracle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empresa garante todas as atualizações para a versão usada em produção.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1" y="1"/>
            <a:ext cx="2533338" cy="76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14811" y="836612"/>
            <a:ext cx="1089941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Path é uma variável de ambiente de um sistema operacional que fornece a uma aplicação uma lista de pastas onde procurar por arquivos executáveis.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variável de ambiente CLASSPATH do Java é uma lista de locais que são visitados na procura por arquivos de classes, tanto o interpretador Java como o compilador Java usam a CLASSPATH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imagem abaixo é exibida a configuração do Path do Java no Windows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561" y="2636837"/>
            <a:ext cx="4948122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1" y="1"/>
            <a:ext cx="2968052" cy="749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COMPILAÇÃO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645561" y="985837"/>
            <a:ext cx="1089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aplicação Java deve ter pelo menos uma classe que contenha um método chamado</a:t>
            </a:r>
            <a:r>
              <a:rPr b="1" i="0" lang="en-US" u="none" cap="none" strike="noStrike">
                <a:solidFill>
                  <a:schemeClr val="dk1"/>
                </a:solidFill>
              </a:rPr>
              <a:t> main()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/>
              <a:t> 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qual contém o primeiro código a ser executado para iniciar a aplicação. Usando um editor de texto inserimos o código e salvamos o arquivo com o nome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Exemplo.java</a:t>
            </a: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Conforme exemplo abaixo: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538600" y="3429000"/>
            <a:ext cx="11113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Acesse o terminal do Windows ou Linux e execute os comandos abaixo.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compilador converte arquivos-fonte Java em bytecodes com o comando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 Exemplo.java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resultado teremos um arquivo bytecode com o mesmo nome do arquivo mas com a  extensão .class: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interpretador Java é chamado com o aplicativo java.exe. Ele é usado para interpretar o bytecode arquivo .class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execução basta digitar. 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Exemplo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850" y="1786198"/>
            <a:ext cx="6158700" cy="147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2012-03-20T12:47:47Z</dcterms:created>
  <dc:creator>roni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