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9" r:id="rId4"/>
    <p:sldId id="280" r:id="rId5"/>
    <p:sldId id="281" r:id="rId6"/>
    <p:sldId id="282" r:id="rId7"/>
    <p:sldId id="283" r:id="rId8"/>
    <p:sldId id="284" r:id="rId9"/>
    <p:sldId id="292" r:id="rId10"/>
    <p:sldId id="296" r:id="rId11"/>
    <p:sldId id="297" r:id="rId12"/>
    <p:sldId id="293" r:id="rId13"/>
    <p:sldId id="285" r:id="rId14"/>
    <p:sldId id="286" r:id="rId15"/>
    <p:sldId id="287" r:id="rId16"/>
    <p:sldId id="291" r:id="rId17"/>
    <p:sldId id="288" r:id="rId18"/>
    <p:sldId id="289" r:id="rId19"/>
    <p:sldId id="290" r:id="rId20"/>
    <p:sldId id="294" r:id="rId21"/>
    <p:sldId id="295" r:id="rId22"/>
  </p:sldIdLst>
  <p:sldSz cx="12190413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54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08FD2-5ADD-45EC-B5F8-CCF18F8B61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4DC42-40AF-497D-84C6-1F3F38EB8A6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0" y="128589"/>
            <a:ext cx="2740727" cy="802163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128589"/>
            <a:ext cx="8025355" cy="80216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95CA-0AA1-4E22-BA56-05F9099911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4AA29-D0C4-4D9E-BD33-2E363E8D28B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DB2BF-21E2-44C9-8306-D714F09102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1983" cy="65500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4678" y="1600201"/>
            <a:ext cx="5384099" cy="65500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3ABD5-1862-4F38-8BC3-692F005643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365126"/>
            <a:ext cx="1051423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208" y="1681163"/>
            <a:ext cx="51576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208" y="2505075"/>
            <a:ext cx="5157645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1396" y="1681163"/>
            <a:ext cx="51830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1396" y="2505075"/>
            <a:ext cx="5183043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7F6D-4BD0-494A-BFDA-87724AF609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38FE5-34FD-4CE4-8816-57F8D594DA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C69C-138B-43EA-964D-42A35EFA34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9439-122D-44BD-9464-F0CC239317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37F93-B067-4E3C-AF8D-32CA8E836C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-4763" y="0"/>
            <a:ext cx="12207876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/>
          </a:p>
        </p:txBody>
      </p:sp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8588"/>
            <a:ext cx="10969625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69625" cy="655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354763"/>
            <a:ext cx="38592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 altLang="pt-BR">
              <a:latin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7418A38-DA74-464A-9CC7-7118080DBE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2" name="Imagem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1113" y="5754688"/>
            <a:ext cx="12192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3" name="Grupo 8"/>
          <p:cNvGrpSpPr>
            <a:grpSpLocks/>
          </p:cNvGrpSpPr>
          <p:nvPr userDrawn="1"/>
        </p:nvGrpSpPr>
        <p:grpSpPr bwMode="auto">
          <a:xfrm>
            <a:off x="6276975" y="6283325"/>
            <a:ext cx="5646738" cy="542925"/>
            <a:chOff x="6277365" y="118439"/>
            <a:chExt cx="5646438" cy="542741"/>
          </a:xfrm>
        </p:grpSpPr>
        <p:pic>
          <p:nvPicPr>
            <p:cNvPr id="1034" name="Imagem 9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0236605" y="205974"/>
              <a:ext cx="1687198" cy="33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Imagem 10"/>
            <p:cNvPicPr>
              <a:picLocks noChangeAspect="1"/>
            </p:cNvPicPr>
            <p:nvPr/>
          </p:nvPicPr>
          <p:blipFill>
            <a:blip r:embed="rId15"/>
            <a:srcRect l="24600" t="60611" r="22079" b="20393"/>
            <a:stretch>
              <a:fillRect/>
            </a:stretch>
          </p:blipFill>
          <p:spPr bwMode="auto">
            <a:xfrm>
              <a:off x="8358936" y="143709"/>
              <a:ext cx="1706857" cy="47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Imagem 11"/>
            <p:cNvPicPr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277365" y="118439"/>
              <a:ext cx="2081571" cy="542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2"/>
          <p:cNvPicPr>
            <a:picLocks noChangeAspect="1"/>
          </p:cNvPicPr>
          <p:nvPr/>
        </p:nvPicPr>
        <p:blipFill>
          <a:blip r:embed="rId3"/>
          <a:srcRect t="18079" b="23586"/>
          <a:stretch>
            <a:fillRect/>
          </a:stretch>
        </p:blipFill>
        <p:spPr bwMode="auto">
          <a:xfrm>
            <a:off x="5053013" y="0"/>
            <a:ext cx="259397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13"/>
          <p:cNvPicPr>
            <a:picLocks noChangeAspect="1"/>
          </p:cNvPicPr>
          <p:nvPr/>
        </p:nvPicPr>
        <p:blipFill>
          <a:blip r:embed="rId4"/>
          <a:srcRect l="33356" t="32938" r="16911" b="27740"/>
          <a:stretch>
            <a:fillRect/>
          </a:stretch>
        </p:blipFill>
        <p:spPr bwMode="auto">
          <a:xfrm>
            <a:off x="3103563" y="1449388"/>
            <a:ext cx="90868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tângulo 14"/>
          <p:cNvSpPr>
            <a:spLocks noChangeArrowheads="1"/>
          </p:cNvSpPr>
          <p:nvPr/>
        </p:nvSpPr>
        <p:spPr bwMode="auto">
          <a:xfrm>
            <a:off x="8894763" y="4124325"/>
            <a:ext cx="308133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pt-BR" sz="2100" b="1">
              <a:latin typeface="Roboto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4763" y="0"/>
            <a:ext cx="4562476" cy="68373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2338" y="3444875"/>
            <a:ext cx="2490787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17"/>
          <p:cNvPicPr>
            <a:picLocks noChangeAspect="1"/>
          </p:cNvPicPr>
          <p:nvPr/>
        </p:nvPicPr>
        <p:blipFill>
          <a:blip r:embed="rId6"/>
          <a:srcRect l="24600" t="16537" r="22079" b="16309"/>
          <a:stretch>
            <a:fillRect/>
          </a:stretch>
        </p:blipFill>
        <p:spPr bwMode="auto">
          <a:xfrm>
            <a:off x="647700" y="211138"/>
            <a:ext cx="3163888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56575" y="361950"/>
            <a:ext cx="36544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tângulo 19"/>
          <p:cNvSpPr/>
          <p:nvPr/>
        </p:nvSpPr>
        <p:spPr>
          <a:xfrm>
            <a:off x="4557713" y="0"/>
            <a:ext cx="7632700" cy="5318125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bg1"/>
              </a:solidFill>
            </a:endParaRPr>
          </a:p>
        </p:txBody>
      </p:sp>
      <p:pic>
        <p:nvPicPr>
          <p:cNvPr id="2058" name="Imagem 2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113" y="3922713"/>
            <a:ext cx="12190412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CaixaDeTexto 21"/>
          <p:cNvSpPr txBox="1">
            <a:spLocks noChangeArrowheads="1"/>
          </p:cNvSpPr>
          <p:nvPr/>
        </p:nvSpPr>
        <p:spPr bwMode="auto">
          <a:xfrm>
            <a:off x="2911475" y="5397500"/>
            <a:ext cx="90090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JAVA  I </a:t>
            </a:r>
            <a:b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</a:br>
            <a:r>
              <a:rPr lang="en-US" sz="2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Arquivos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e </a:t>
            </a:r>
            <a:r>
              <a:rPr lang="en-US" sz="28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fluxo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de dados</a:t>
            </a:r>
            <a:r>
              <a:rPr lang="pt-BR" sz="2800" dirty="0">
                <a:latin typeface="Roboto"/>
                <a:ea typeface="Roboto"/>
                <a:cs typeface="Roboto"/>
              </a:rPr>
              <a:t/>
            </a:r>
            <a:br>
              <a:rPr lang="pt-BR" sz="2800" dirty="0">
                <a:latin typeface="Roboto"/>
                <a:ea typeface="Roboto"/>
                <a:cs typeface="Roboto"/>
              </a:rPr>
            </a:br>
            <a:r>
              <a:rPr lang="pt-BR" sz="2000" dirty="0" smtClean="0">
                <a:latin typeface="Roboto"/>
                <a:ea typeface="Roboto"/>
                <a:cs typeface="Roboto"/>
              </a:rPr>
              <a:t>11/08/2020</a:t>
            </a:r>
            <a:endParaRPr lang="pt-BR" sz="2000" dirty="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1800" b="1" dirty="0" smtClean="0"/>
              <a:t>Leitura de Arquivos utilizando Scanner</a:t>
            </a:r>
          </a:p>
          <a:p>
            <a:pPr lvl="1"/>
            <a:r>
              <a:rPr lang="pt-BR" sz="1400" dirty="0" smtClean="0"/>
              <a:t> A classe Scanner é muito poderosa, podendo ser utilizada com outros canais de entrada de dados como texto, arquivo, etc. </a:t>
            </a:r>
          </a:p>
        </p:txBody>
      </p:sp>
      <p:pic>
        <p:nvPicPr>
          <p:cNvPr id="2050" name="Picture 2" descr="https://lh4.googleusercontent.com/x1wKXFZRGtrPPr-MQ1aoo0CEZL0XDXZh-qeBuWpbbwKfDe_PNnspdnz1Q1_ajD2UFLgROY21EYomBakuzTkMUynHdOdseHnv7hpP8xR37FN9aLRdsxkb5C5aotulyiyO5jIqAg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0298" y="2214554"/>
            <a:ext cx="7346405" cy="271464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1800" b="1" dirty="0" smtClean="0"/>
              <a:t>Utilizando delimitadores com Scanner</a:t>
            </a:r>
            <a:r>
              <a:rPr lang="pt-BR" sz="1400" dirty="0" smtClean="0"/>
              <a:t> </a:t>
            </a:r>
          </a:p>
        </p:txBody>
      </p:sp>
      <p:pic>
        <p:nvPicPr>
          <p:cNvPr id="56322" name="Picture 2" descr="https://lh5.googleusercontent.com/bZDscbui_wx-5364gAFv-3U8HIuLP-IpIKUCQn90z3b27thZcxopsM5S0IhsA7pjo8wyWg9k1Hh7B6zzjnDp7hH38zaHrjlOMQbs3MsI8Xq4jcG3_Ryj-1sP65D31Orhe9E-69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7488" y="2000240"/>
            <a:ext cx="8820535" cy="292895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94744" y="1714488"/>
            <a:ext cx="6360345" cy="451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737356" y="857232"/>
            <a:ext cx="1007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Exemplo de código que apresenta as informações de um arquivo ou diretório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 - PROCESSAMENTO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400" dirty="0" smtClean="0"/>
              <a:t>Quando falamos em processamento de arquivo, passamos por três etapas: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 smtClean="0"/>
              <a:t>Abertura ou criação de um arquivo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 smtClean="0"/>
              <a:t>Leitura ou gravação de dados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 smtClean="0"/>
              <a:t>Fechamento o arquivo</a:t>
            </a:r>
          </a:p>
          <a:p>
            <a:pPr marL="400050"/>
            <a:r>
              <a:rPr lang="pt-BR" sz="2400" dirty="0" smtClean="0"/>
              <a:t>Caractere separador – utilizado para separar diretórios e arquivos em um caminho.</a:t>
            </a:r>
          </a:p>
          <a:p>
            <a:pPr marL="800100" lvl="1"/>
            <a:r>
              <a:rPr lang="pt-BR" sz="2000" dirty="0" smtClean="0"/>
              <a:t>O Windows utiliza \</a:t>
            </a:r>
          </a:p>
          <a:p>
            <a:pPr marL="800100" lvl="1"/>
            <a:r>
              <a:rPr lang="pt-BR" sz="2000" dirty="0" smtClean="0"/>
              <a:t>O UNIX utiliza /</a:t>
            </a:r>
          </a:p>
          <a:p>
            <a:pPr marL="800100" lvl="1"/>
            <a:r>
              <a:rPr lang="pt-BR" sz="2000" dirty="0" smtClean="0"/>
              <a:t>O Java processa ambos os caracteres. </a:t>
            </a:r>
            <a:r>
              <a:rPr lang="pt-BR" sz="2000" b="1" dirty="0" smtClean="0"/>
              <a:t>File.</a:t>
            </a:r>
            <a:r>
              <a:rPr lang="pt-BR" sz="2000" b="1" dirty="0" err="1" smtClean="0"/>
              <a:t>pathSeparator</a:t>
            </a:r>
            <a:r>
              <a:rPr lang="pt-BR" sz="2000" b="1" dirty="0" smtClean="0"/>
              <a:t> </a:t>
            </a:r>
            <a:r>
              <a:rPr lang="pt-BR" sz="2000" dirty="0" smtClean="0"/>
              <a:t>pode ser utilizado para obter o caractere separador adequado do computador local</a:t>
            </a:r>
            <a:endParaRPr lang="pt-BR" sz="1800" dirty="0" smtClean="0"/>
          </a:p>
          <a:p>
            <a:pPr marL="400050"/>
            <a:endParaRPr lang="pt-BR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 TEXTO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000" dirty="0" smtClean="0"/>
              <a:t>Leitura de arquivo texto</a:t>
            </a:r>
          </a:p>
          <a:p>
            <a:endParaRPr lang="pt-B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480" y="1785926"/>
            <a:ext cx="55245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7884" y="3714752"/>
            <a:ext cx="7077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9381354" y="328612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Opção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38082" y="171448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Opção 1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 TEXTO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000" dirty="0" smtClean="0"/>
              <a:t>Escrevendo em arquivo texto</a:t>
            </a:r>
          </a:p>
          <a:p>
            <a:endParaRPr lang="pt-BR" sz="20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9381354" y="328612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Opção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66710" y="150017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Opção 1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5008" y="3714752"/>
            <a:ext cx="735396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165" y="1428736"/>
            <a:ext cx="619829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523042" y="4071942"/>
            <a:ext cx="314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Se o arquivo não existir ele cria. Caso exista, ele substitui.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Para adicionar dados no arquivo, devemos passar um segundo parâmetro </a:t>
            </a:r>
            <a:r>
              <a:rPr lang="pt-BR" sz="1400" b="1" dirty="0" err="1" smtClean="0">
                <a:solidFill>
                  <a:schemeClr val="tx1"/>
                </a:solidFill>
              </a:rPr>
              <a:t>true</a:t>
            </a:r>
            <a:r>
              <a:rPr lang="pt-BR" sz="1400" dirty="0" smtClean="0">
                <a:solidFill>
                  <a:schemeClr val="tx1"/>
                </a:solidFill>
              </a:rPr>
              <a:t> no construtor da classe </a:t>
            </a:r>
            <a:r>
              <a:rPr lang="pt-BR" sz="1400" b="1" dirty="0" err="1" smtClean="0">
                <a:solidFill>
                  <a:schemeClr val="tx1"/>
                </a:solidFill>
              </a:rPr>
              <a:t>FileOutputStream</a:t>
            </a:r>
            <a:endParaRPr lang="pt-BR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000" dirty="0" smtClean="0"/>
              <a:t>Escreva um programa que leia um arquivo texto e retorne a quantidade de caracteres ele possui.</a:t>
            </a:r>
          </a:p>
          <a:p>
            <a:endParaRPr lang="pt-B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8926" y="2071678"/>
            <a:ext cx="7062024" cy="301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 BINÁRIO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000" dirty="0" smtClean="0"/>
              <a:t>Escrevendo em arquivo binário</a:t>
            </a:r>
          </a:p>
          <a:p>
            <a:endParaRPr lang="pt-B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1670" y="1714488"/>
            <a:ext cx="749411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880232" y="4786322"/>
            <a:ext cx="985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Se o arquivo não existir ele cria. Caso exista, ele substitui.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Para adicionar dados no arquivo, devemos passar um segundo parâmetro </a:t>
            </a:r>
            <a:r>
              <a:rPr lang="pt-BR" sz="1400" b="1" dirty="0" err="1" smtClean="0">
                <a:solidFill>
                  <a:schemeClr val="tx1"/>
                </a:solidFill>
              </a:rPr>
              <a:t>true</a:t>
            </a:r>
            <a:r>
              <a:rPr lang="pt-BR" sz="1400" dirty="0" smtClean="0">
                <a:solidFill>
                  <a:schemeClr val="tx1"/>
                </a:solidFill>
              </a:rPr>
              <a:t> no construtor da classe </a:t>
            </a:r>
            <a:r>
              <a:rPr lang="pt-BR" sz="1400" b="1" dirty="0" err="1" smtClean="0">
                <a:solidFill>
                  <a:schemeClr val="tx1"/>
                </a:solidFill>
              </a:rPr>
              <a:t>FileOutputStream</a:t>
            </a:r>
            <a:endParaRPr lang="pt-BR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 BINÁRIO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3571899"/>
          </a:xfrm>
        </p:spPr>
        <p:txBody>
          <a:bodyPr/>
          <a:lstStyle/>
          <a:p>
            <a:r>
              <a:rPr lang="pt-BR" sz="2000" dirty="0" smtClean="0"/>
              <a:t>Lendo em arquivo binário</a:t>
            </a:r>
          </a:p>
          <a:p>
            <a:endParaRPr lang="pt-BR" sz="2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422" y="1571612"/>
            <a:ext cx="6752463" cy="289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 BINÁRIO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3571899"/>
          </a:xfrm>
        </p:spPr>
        <p:txBody>
          <a:bodyPr/>
          <a:lstStyle/>
          <a:p>
            <a:r>
              <a:rPr lang="pt-BR" sz="2000" dirty="0" smtClean="0"/>
              <a:t>Lendo em arquivo binário</a:t>
            </a:r>
          </a:p>
          <a:p>
            <a:endParaRPr lang="pt-BR" sz="2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422" y="1571612"/>
            <a:ext cx="6752463" cy="289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RECAPITULANDO</a:t>
            </a:r>
            <a:endParaRPr lang="pt-BR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Espaço Reservado para Conteúdo 24"/>
          <p:cNvSpPr>
            <a:spLocks noGrp="1"/>
          </p:cNvSpPr>
          <p:nvPr>
            <p:ph idx="1"/>
          </p:nvPr>
        </p:nvSpPr>
        <p:spPr>
          <a:xfrm>
            <a:off x="609600" y="928688"/>
            <a:ext cx="10969625" cy="47863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Datas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Faça um programa para ler uma data no formato </a:t>
            </a:r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yyyy</a:t>
            </a:r>
            <a:r>
              <a:rPr lang="pt-BR" dirty="0" smtClean="0"/>
              <a:t> e apresente ela no formato </a:t>
            </a:r>
            <a:r>
              <a:rPr lang="pt-BR" dirty="0" err="1" smtClean="0"/>
              <a:t>yyyyMMdd</a:t>
            </a:r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7488" y="2643182"/>
            <a:ext cx="8890784" cy="271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3571899" cy="3571899"/>
          </a:xfrm>
        </p:spPr>
        <p:txBody>
          <a:bodyPr/>
          <a:lstStyle/>
          <a:p>
            <a:r>
              <a:rPr lang="pt-BR" sz="2000" dirty="0" smtClean="0"/>
              <a:t>Faça um programa que leia no console o nome, idade </a:t>
            </a:r>
            <a:r>
              <a:rPr lang="pt-BR" sz="2000" smtClean="0"/>
              <a:t>e </a:t>
            </a:r>
            <a:r>
              <a:rPr lang="pt-BR" sz="2000" smtClean="0"/>
              <a:t>peso </a:t>
            </a:r>
            <a:r>
              <a:rPr lang="pt-BR" sz="2000" dirty="0" smtClean="0"/>
              <a:t>de uma pessoa e escreva em um arquivo binário. </a:t>
            </a:r>
          </a:p>
          <a:p>
            <a:r>
              <a:rPr lang="pt-BR" sz="2000" dirty="0" smtClean="0"/>
              <a:t>Depois leia este arquivo e apresente os dados no console.</a:t>
            </a:r>
          </a:p>
          <a:p>
            <a:endParaRPr lang="pt-B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3636" y="857232"/>
            <a:ext cx="6023769" cy="490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4429156" cy="3571899"/>
          </a:xfrm>
        </p:spPr>
        <p:txBody>
          <a:bodyPr/>
          <a:lstStyle/>
          <a:p>
            <a:r>
              <a:rPr lang="pt-BR" sz="2000" dirty="0" smtClean="0"/>
              <a:t>Faça um programa que leia um texto onde as palavras estão separadas por “–” e </a:t>
            </a:r>
            <a:r>
              <a:rPr lang="pt-BR" sz="2000" smtClean="0"/>
              <a:t>as apresentem </a:t>
            </a:r>
            <a:r>
              <a:rPr lang="pt-BR" sz="2000" dirty="0" smtClean="0"/>
              <a:t>sem os traços. Exemplo:</a:t>
            </a:r>
          </a:p>
          <a:p>
            <a:pPr lvl="1"/>
            <a:r>
              <a:rPr lang="pt-BR" sz="1600" dirty="0" err="1" smtClean="0"/>
              <a:t>O-rato-roeu-a-roupa-do-rei-de-Roma</a:t>
            </a:r>
            <a:endParaRPr lang="pt-BR" sz="1600" dirty="0" smtClean="0"/>
          </a:p>
          <a:p>
            <a:endParaRPr lang="pt-BR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7060" y="2786058"/>
            <a:ext cx="770455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 – INTRODUÇÃO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dirty="0" smtClean="0"/>
              <a:t>A memória principal de um computador é volátil e precisamos armazenar dados em dispositivos secundários</a:t>
            </a:r>
          </a:p>
          <a:p>
            <a:pPr lvl="1"/>
            <a:r>
              <a:rPr lang="pt-BR" dirty="0" smtClean="0"/>
              <a:t>A estrutura de dados que guarda essas informações no armazenamento secundário é o </a:t>
            </a:r>
            <a:r>
              <a:rPr lang="pt-BR" b="1" dirty="0" smtClean="0"/>
              <a:t>arquivo</a:t>
            </a:r>
          </a:p>
          <a:p>
            <a:pPr lvl="1">
              <a:buNone/>
            </a:pPr>
            <a:endParaRPr lang="pt-BR" b="1" dirty="0" smtClean="0"/>
          </a:p>
          <a:p>
            <a:r>
              <a:rPr lang="pt-BR" dirty="0" smtClean="0"/>
              <a:t>Computadores utilizam de arquivos para armazenar grande volume de dados que se mantêm mesmo depois da execução dos programas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FLUXO DE DADOS (STREAM)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dirty="0" smtClean="0"/>
              <a:t>Para o Java um arquivo é um </a:t>
            </a:r>
            <a:r>
              <a:rPr lang="pt-BR" b="1" dirty="0" smtClean="0"/>
              <a:t>fluxo </a:t>
            </a:r>
            <a:r>
              <a:rPr lang="pt-BR" b="1" dirty="0" err="1" smtClean="0"/>
              <a:t>sequencial</a:t>
            </a:r>
            <a:r>
              <a:rPr lang="pt-BR" b="1" dirty="0" smtClean="0"/>
              <a:t> de caracteres ou bytes</a:t>
            </a:r>
            <a:r>
              <a:rPr lang="pt-BR" dirty="0" smtClean="0"/>
              <a:t> finalizados por uma marca de final de arquivo ou pelo numero total de bytes registrados.</a:t>
            </a:r>
          </a:p>
          <a:p>
            <a:r>
              <a:rPr lang="pt-BR" dirty="0" smtClean="0"/>
              <a:t>Temos dois tipos de fluxo de entrada e saída:</a:t>
            </a:r>
          </a:p>
          <a:p>
            <a:pPr lvl="1"/>
            <a:r>
              <a:rPr lang="pt-BR" dirty="0" smtClean="0"/>
              <a:t>Os que se baseiam em bytes: arquivos binários</a:t>
            </a:r>
          </a:p>
          <a:p>
            <a:pPr lvl="1"/>
            <a:r>
              <a:rPr lang="pt-BR" dirty="0" smtClean="0"/>
              <a:t>Os que se baseiam em caracteres: arquivos texto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FLUXO DE DADOS (STREAM)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800" dirty="0" smtClean="0"/>
              <a:t>Java fornece uma série de recursos para o programador utilizar, independente do dispositivo real que será acessado. Isso estabelece uma grande abstração entre o programa e dispositivo acessado</a:t>
            </a:r>
          </a:p>
          <a:p>
            <a:pPr lvl="1"/>
            <a:r>
              <a:rPr lang="pt-BR" sz="2400" dirty="0" smtClean="0"/>
              <a:t>Teclado, disco, rede e outros</a:t>
            </a:r>
            <a:endParaRPr lang="pt-BR" sz="2400" dirty="0"/>
          </a:p>
        </p:txBody>
      </p:sp>
      <p:pic>
        <p:nvPicPr>
          <p:cNvPr id="2050" name="Picture 2" descr="Java: Arquivos e fluxos de dad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116" y="2843741"/>
            <a:ext cx="7600664" cy="303318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FLUXO DE DADOS (STREAM)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400" dirty="0" smtClean="0"/>
              <a:t>Java cria três objetos de fluxo que são associados a dispositivos de entrada ou saída sempre que um programa inicia a execução:</a:t>
            </a:r>
          </a:p>
          <a:p>
            <a:pPr lvl="1"/>
            <a:r>
              <a:rPr lang="pt-BR" sz="2000" b="1" dirty="0" smtClean="0"/>
              <a:t>System.in</a:t>
            </a:r>
            <a:r>
              <a:rPr lang="pt-BR" sz="2000" dirty="0" smtClean="0"/>
              <a:t>: objeto de fluxo de entrada padrão, normalmente utilizado pelo programa para obter dados a partir do teclado;</a:t>
            </a:r>
          </a:p>
          <a:p>
            <a:pPr lvl="1"/>
            <a:r>
              <a:rPr lang="pt-BR" sz="2000" b="1" dirty="0" smtClean="0"/>
              <a:t>System.out</a:t>
            </a:r>
            <a:r>
              <a:rPr lang="pt-BR" sz="2000" dirty="0" smtClean="0"/>
              <a:t>: objeto de fluxo de saída padrão, normalmente utilizado pelo programa para enviar resultados para a tela do computador; e</a:t>
            </a:r>
          </a:p>
          <a:p>
            <a:pPr lvl="1"/>
            <a:r>
              <a:rPr lang="pt-BR" sz="2000" b="1" dirty="0" smtClean="0"/>
              <a:t>System.</a:t>
            </a:r>
            <a:r>
              <a:rPr lang="pt-BR" sz="2000" b="1" dirty="0" err="1" smtClean="0"/>
              <a:t>err</a:t>
            </a:r>
            <a:r>
              <a:rPr lang="pt-BR" sz="2000" dirty="0" smtClean="0"/>
              <a:t>: objeto de fluxo de erro padrão, normalmente utilizado pelo programa para gerar saída de mensagens de erro na tela.</a:t>
            </a:r>
          </a:p>
          <a:p>
            <a:endParaRPr lang="pt-BR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400" dirty="0" smtClean="0"/>
              <a:t>Programas Java implementam o processamento de arquivos utilizando as classes do pacote </a:t>
            </a:r>
            <a:r>
              <a:rPr lang="pt-BR" sz="2400" b="1" dirty="0" err="1" smtClean="0"/>
              <a:t>java</a:t>
            </a:r>
            <a:r>
              <a:rPr lang="pt-BR" sz="2400" b="1" dirty="0" smtClean="0"/>
              <a:t>.</a:t>
            </a:r>
            <a:r>
              <a:rPr lang="pt-BR" sz="2400" b="1" dirty="0" err="1" smtClean="0"/>
              <a:t>io</a:t>
            </a:r>
            <a:r>
              <a:rPr lang="pt-BR" sz="2400" dirty="0" smtClean="0"/>
              <a:t>. A hierarquia de classes oferecida por este pacote, oferece mais de 50 classes distintas para o processamento de entrada e saída em arquivos baseados em bytes e caracteres e arquivos de acesso aleatório. Os arquivos são abertos criando-se objetos através de uma das classes de fluxo. Algumas principais são:</a:t>
            </a:r>
          </a:p>
          <a:p>
            <a:pPr lvl="1"/>
            <a:r>
              <a:rPr lang="pt-BR" sz="2000" b="1" dirty="0" err="1" smtClean="0"/>
              <a:t>FileInputStream</a:t>
            </a:r>
            <a:r>
              <a:rPr lang="pt-BR" sz="2000" dirty="0" smtClean="0"/>
              <a:t>: para entrada baseada em bytes de um arquivo;</a:t>
            </a:r>
          </a:p>
          <a:p>
            <a:pPr lvl="1"/>
            <a:r>
              <a:rPr lang="pt-BR" sz="2000" b="1" dirty="0" err="1" smtClean="0"/>
              <a:t>FileOutputStream</a:t>
            </a:r>
            <a:r>
              <a:rPr lang="pt-BR" sz="2000" dirty="0" smtClean="0"/>
              <a:t>: para saída baseada em bytes para um arquivo;</a:t>
            </a:r>
          </a:p>
          <a:p>
            <a:pPr lvl="1"/>
            <a:r>
              <a:rPr lang="pt-BR" sz="2000" b="1" dirty="0" err="1" smtClean="0"/>
              <a:t>RandomAccessFile</a:t>
            </a:r>
            <a:r>
              <a:rPr lang="pt-BR" sz="2000" dirty="0" smtClean="0"/>
              <a:t>: para entrada e saída baseada em bytes de e para um arquivo;</a:t>
            </a:r>
          </a:p>
          <a:p>
            <a:pPr lvl="1"/>
            <a:r>
              <a:rPr lang="pt-BR" sz="2000" b="1" dirty="0" err="1" smtClean="0"/>
              <a:t>FileReader</a:t>
            </a:r>
            <a:r>
              <a:rPr lang="pt-BR" sz="2000" dirty="0" smtClean="0"/>
              <a:t>: para entrada baseada em caracteres de um arquivo;</a:t>
            </a:r>
          </a:p>
          <a:p>
            <a:pPr lvl="1"/>
            <a:r>
              <a:rPr lang="pt-BR" sz="2000" b="1" dirty="0" err="1" smtClean="0"/>
              <a:t>FileWriter</a:t>
            </a:r>
            <a:r>
              <a:rPr lang="pt-BR" sz="2000" dirty="0" smtClean="0"/>
              <a:t>: para saída baseada em caracteres para um arquivo.</a:t>
            </a:r>
          </a:p>
          <a:p>
            <a:pPr lvl="1"/>
            <a:endParaRPr lang="pt-BR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2800" dirty="0" smtClean="0"/>
              <a:t>Hierarquia das classes de acesso a fluxos:</a:t>
            </a:r>
          </a:p>
          <a:p>
            <a:pPr lvl="1"/>
            <a:r>
              <a:rPr lang="pt-BR" sz="2400" dirty="0" err="1" smtClean="0"/>
              <a:t>Object</a:t>
            </a:r>
            <a:endParaRPr lang="pt-BR" sz="2400" dirty="0" smtClean="0"/>
          </a:p>
          <a:p>
            <a:pPr lvl="2"/>
            <a:r>
              <a:rPr lang="pt-BR" sz="1800" dirty="0" smtClean="0"/>
              <a:t>File</a:t>
            </a:r>
          </a:p>
          <a:p>
            <a:pPr lvl="2"/>
            <a:r>
              <a:rPr lang="pt-BR" sz="1800" dirty="0" err="1" smtClean="0"/>
              <a:t>InputStream</a:t>
            </a:r>
            <a:endParaRPr lang="pt-BR" sz="1800" dirty="0" smtClean="0"/>
          </a:p>
          <a:p>
            <a:pPr lvl="3"/>
            <a:r>
              <a:rPr lang="pt-BR" sz="1400" dirty="0" err="1" smtClean="0"/>
              <a:t>FileInputStream</a:t>
            </a:r>
            <a:endParaRPr lang="pt-BR" sz="1400" dirty="0" smtClean="0"/>
          </a:p>
          <a:p>
            <a:pPr lvl="2"/>
            <a:r>
              <a:rPr lang="pt-BR" sz="1800" dirty="0" err="1" smtClean="0"/>
              <a:t>OutputStream</a:t>
            </a:r>
            <a:endParaRPr lang="pt-BR" sz="1800" dirty="0" smtClean="0"/>
          </a:p>
          <a:p>
            <a:pPr lvl="3"/>
            <a:r>
              <a:rPr lang="pt-BR" sz="1400" dirty="0" err="1" smtClean="0"/>
              <a:t>FileOutputStream</a:t>
            </a:r>
            <a:endParaRPr lang="pt-BR" sz="1400" dirty="0" smtClean="0"/>
          </a:p>
          <a:p>
            <a:pPr lvl="2"/>
            <a:r>
              <a:rPr lang="pt-BR" sz="1800" dirty="0" err="1" smtClean="0"/>
              <a:t>Reader</a:t>
            </a:r>
            <a:endParaRPr lang="pt-BR" sz="1800" dirty="0" smtClean="0"/>
          </a:p>
          <a:p>
            <a:pPr lvl="3"/>
            <a:r>
              <a:rPr lang="pt-BR" sz="1400" dirty="0" err="1" smtClean="0"/>
              <a:t>BufferedReader</a:t>
            </a:r>
            <a:endParaRPr lang="pt-BR" sz="1400" dirty="0" smtClean="0"/>
          </a:p>
          <a:p>
            <a:pPr lvl="3"/>
            <a:r>
              <a:rPr lang="pt-BR" sz="1400" dirty="0" err="1" smtClean="0"/>
              <a:t>InputStreamReader</a:t>
            </a:r>
            <a:endParaRPr lang="pt-BR" sz="1400" dirty="0" smtClean="0"/>
          </a:p>
          <a:p>
            <a:pPr lvl="2"/>
            <a:r>
              <a:rPr lang="pt-BR" sz="1800" dirty="0" err="1" smtClean="0"/>
              <a:t>Writer</a:t>
            </a:r>
            <a:endParaRPr lang="pt-BR" sz="1800" dirty="0" smtClean="0"/>
          </a:p>
          <a:p>
            <a:pPr lvl="3"/>
            <a:r>
              <a:rPr lang="pt-BR" sz="1400" dirty="0" err="1" smtClean="0"/>
              <a:t>OutputStreamWirter</a:t>
            </a:r>
            <a:endParaRPr lang="pt-BR" sz="1400" dirty="0"/>
          </a:p>
          <a:p>
            <a:pPr lvl="3"/>
            <a:r>
              <a:rPr lang="pt-BR" sz="1400" dirty="0" err="1" smtClean="0"/>
              <a:t>PrintWriter</a:t>
            </a:r>
            <a:endParaRPr lang="pt-BR" sz="1400" dirty="0" smtClean="0"/>
          </a:p>
        </p:txBody>
      </p:sp>
      <p:sp>
        <p:nvSpPr>
          <p:cNvPr id="7" name="Chave direita 6"/>
          <p:cNvSpPr/>
          <p:nvPr/>
        </p:nvSpPr>
        <p:spPr bwMode="auto">
          <a:xfrm>
            <a:off x="3880628" y="2214554"/>
            <a:ext cx="214314" cy="128588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09256" y="2571744"/>
            <a:ext cx="3643338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Classes para entrada ou saída baseada em bytes</a:t>
            </a:r>
            <a:endParaRPr lang="pt-BR" dirty="0"/>
          </a:p>
        </p:txBody>
      </p:sp>
      <p:sp>
        <p:nvSpPr>
          <p:cNvPr id="9" name="Chave direita 8"/>
          <p:cNvSpPr/>
          <p:nvPr/>
        </p:nvSpPr>
        <p:spPr bwMode="auto">
          <a:xfrm>
            <a:off x="3880628" y="3571876"/>
            <a:ext cx="214314" cy="171451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80694" y="4071942"/>
            <a:ext cx="3643338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Classes para entrada ou saída baseada em caracteres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23"/>
          <p:cNvSpPr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</p:spPr>
        <p:txBody>
          <a:bodyPr/>
          <a:lstStyle/>
          <a:p>
            <a:pPr algn="l"/>
            <a:r>
              <a:rPr lang="pt-BR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ARQUIVOS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94480" y="928671"/>
            <a:ext cx="10969625" cy="4857784"/>
          </a:xfrm>
        </p:spPr>
        <p:txBody>
          <a:bodyPr/>
          <a:lstStyle/>
          <a:p>
            <a:r>
              <a:rPr lang="pt-BR" sz="1800" dirty="0" smtClean="0"/>
              <a:t>A classe </a:t>
            </a:r>
            <a:r>
              <a:rPr lang="pt-BR" sz="1800" b="1" dirty="0" smtClean="0"/>
              <a:t>File</a:t>
            </a:r>
            <a:r>
              <a:rPr lang="pt-BR" sz="1800" dirty="0" smtClean="0"/>
              <a:t> é utilizada para recuperar informações sobre arquivos ou diretórios em disco. Os objetos da classe File não abrem arquivos de dados e também não fornecem capacidades de processamento de arquivos, apenas são utilizados para especificar arquivos ou diretórios.</a:t>
            </a:r>
          </a:p>
          <a:p>
            <a:r>
              <a:rPr lang="pt-BR" sz="1800" dirty="0" smtClean="0"/>
              <a:t>Ela possui vários métodos que permitem recuperar informações sobre o objeto instanciado.</a:t>
            </a:r>
          </a:p>
          <a:p>
            <a:pPr lvl="1"/>
            <a:r>
              <a:rPr lang="pt-BR" sz="1400" dirty="0" err="1" smtClean="0"/>
              <a:t>boolean</a:t>
            </a:r>
            <a:r>
              <a:rPr lang="pt-BR" sz="1400" dirty="0" smtClean="0"/>
              <a:t> delete()</a:t>
            </a:r>
          </a:p>
          <a:p>
            <a:pPr lvl="1"/>
            <a:r>
              <a:rPr lang="pt-BR" sz="1400" dirty="0" smtClean="0"/>
              <a:t>String </a:t>
            </a:r>
            <a:r>
              <a:rPr lang="pt-BR" sz="1400" dirty="0" err="1" smtClean="0"/>
              <a:t>getName</a:t>
            </a:r>
            <a:r>
              <a:rPr lang="pt-BR" sz="1400" dirty="0" smtClean="0"/>
              <a:t>()</a:t>
            </a:r>
          </a:p>
          <a:p>
            <a:pPr lvl="1"/>
            <a:r>
              <a:rPr lang="pt-BR" sz="1400" dirty="0" err="1" smtClean="0"/>
              <a:t>boolean</a:t>
            </a:r>
            <a:r>
              <a:rPr lang="pt-BR" sz="1400" dirty="0" smtClean="0"/>
              <a:t> </a:t>
            </a:r>
            <a:r>
              <a:rPr lang="pt-BR" sz="1400" dirty="0" err="1" smtClean="0"/>
              <a:t>isFile</a:t>
            </a:r>
            <a:r>
              <a:rPr lang="pt-BR" sz="1400" dirty="0" smtClean="0"/>
              <a:t>()</a:t>
            </a:r>
          </a:p>
          <a:p>
            <a:pPr lvl="1"/>
            <a:r>
              <a:rPr lang="pt-BR" sz="1400" dirty="0" err="1" smtClean="0"/>
              <a:t>boolean</a:t>
            </a:r>
            <a:r>
              <a:rPr lang="pt-BR" sz="1400" dirty="0" smtClean="0"/>
              <a:t> </a:t>
            </a:r>
            <a:r>
              <a:rPr lang="pt-BR" sz="1400" dirty="0" err="1" smtClean="0"/>
              <a:t>mkdir</a:t>
            </a:r>
            <a:r>
              <a:rPr lang="pt-BR" sz="1400" dirty="0" smtClean="0"/>
              <a:t>()</a:t>
            </a:r>
          </a:p>
          <a:p>
            <a:pPr lvl="1"/>
            <a:r>
              <a:rPr lang="pt-BR" sz="1400" dirty="0" err="1" smtClean="0"/>
              <a:t>boolean</a:t>
            </a:r>
            <a:r>
              <a:rPr lang="pt-BR" sz="1400" dirty="0" smtClean="0"/>
              <a:t> </a:t>
            </a:r>
            <a:r>
              <a:rPr lang="pt-BR" sz="1400" dirty="0" err="1" smtClean="0"/>
              <a:t>exits</a:t>
            </a:r>
            <a:r>
              <a:rPr lang="pt-BR" sz="1400" dirty="0" smtClean="0"/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1DA58A03D426469B2393E7570918A5" ma:contentTypeVersion="8" ma:contentTypeDescription="Crie um novo documento." ma:contentTypeScope="" ma:versionID="2316c17e4acb80a8b3b231b5867cd28a">
  <xsd:schema xmlns:xsd="http://www.w3.org/2001/XMLSchema" xmlns:xs="http://www.w3.org/2001/XMLSchema" xmlns:p="http://schemas.microsoft.com/office/2006/metadata/properties" xmlns:ns2="efd01b52-ebc3-4cda-bde2-e58f567f3e46" targetNamespace="http://schemas.microsoft.com/office/2006/metadata/properties" ma:root="true" ma:fieldsID="b447338dbd5f76da9c136c91225539fb" ns2:_="">
    <xsd:import namespace="efd01b52-ebc3-4cda-bde2-e58f567f3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01b52-ebc3-4cda-bde2-e58f567f3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6C7066-C790-41B9-8A32-C10B0390D63F}"/>
</file>

<file path=customXml/itemProps2.xml><?xml version="1.0" encoding="utf-8"?>
<ds:datastoreItem xmlns:ds="http://schemas.openxmlformats.org/officeDocument/2006/customXml" ds:itemID="{9DDEF41B-4F42-4A91-B292-EAD3976A4921}"/>
</file>

<file path=customXml/itemProps3.xml><?xml version="1.0" encoding="utf-8"?>
<ds:datastoreItem xmlns:ds="http://schemas.openxmlformats.org/officeDocument/2006/customXml" ds:itemID="{903020BA-0EF7-49C4-949D-6A502E264B8E}"/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782</Words>
  <Application>Microsoft Office PowerPoint</Application>
  <PresentationFormat>Personalizar</PresentationFormat>
  <Paragraphs>95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Slide 1</vt:lpstr>
      <vt:lpstr>RECAPITULANDO</vt:lpstr>
      <vt:lpstr>ARQUIVOS – INTRODUÇÃO</vt:lpstr>
      <vt:lpstr>FLUXO DE DADOS (STREAM)</vt:lpstr>
      <vt:lpstr>FLUXO DE DADOS (STREAM)</vt:lpstr>
      <vt:lpstr>FLUXO DE DADOS (STREAM)</vt:lpstr>
      <vt:lpstr>ARQUIVOS</vt:lpstr>
      <vt:lpstr>ARQUIVOS</vt:lpstr>
      <vt:lpstr>ARQUIVOS</vt:lpstr>
      <vt:lpstr>ARQUIVOS</vt:lpstr>
      <vt:lpstr>ARQUIVOS</vt:lpstr>
      <vt:lpstr>ARQUIVOS</vt:lpstr>
      <vt:lpstr>ARQUIVOS - PROCESSAMENTO</vt:lpstr>
      <vt:lpstr>ARQUIVOS TEXTO</vt:lpstr>
      <vt:lpstr>ARQUIVOS TEXTO</vt:lpstr>
      <vt:lpstr>EXERCÍCIO</vt:lpstr>
      <vt:lpstr>ARQUIVOS BINÁRIO</vt:lpstr>
      <vt:lpstr>ARQUIVOS BINÁRIO</vt:lpstr>
      <vt:lpstr>ARQUIVOS BINÁRIO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roni</dc:creator>
  <cp:lastModifiedBy>Usuário do Windows</cp:lastModifiedBy>
  <cp:revision>135</cp:revision>
  <cp:lastPrinted>1601-01-01T00:00:00Z</cp:lastPrinted>
  <dcterms:created xsi:type="dcterms:W3CDTF">2012-05-10T23:05:11Z</dcterms:created>
  <dcterms:modified xsi:type="dcterms:W3CDTF">2020-08-11T15:00:20Z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