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2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97" r:id="rId14"/>
    <p:sldId id="298" r:id="rId15"/>
    <p:sldId id="302" r:id="rId16"/>
    <p:sldId id="299" r:id="rId17"/>
    <p:sldId id="300" r:id="rId18"/>
    <p:sldId id="301" r:id="rId19"/>
    <p:sldId id="283" r:id="rId20"/>
    <p:sldId id="284" r:id="rId21"/>
    <p:sldId id="295" r:id="rId22"/>
    <p:sldId id="296" r:id="rId23"/>
    <p:sldId id="286" r:id="rId24"/>
    <p:sldId id="287" r:id="rId25"/>
    <p:sldId id="289" r:id="rId26"/>
    <p:sldId id="290" r:id="rId27"/>
    <p:sldId id="291" r:id="rId28"/>
    <p:sldId id="292" r:id="rId29"/>
    <p:sldId id="293" r:id="rId30"/>
    <p:sldId id="294" r:id="rId31"/>
  </p:sldIdLst>
  <p:sldSz cx="12190413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F6F5D-842F-48FC-C0A3-4F405964F418}" v="8" dt="2020-08-12T18:42:11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54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Machado Zerbini" userId="S::fri0198098@aluno.firjansenaisesi.com.br::0fc741bc-071b-4edb-be28-c5a11b501d42" providerId="AD" clId="Web-{3D3F6F5D-842F-48FC-C0A3-4F405964F418}"/>
    <pc:docChg chg="addSld modSld">
      <pc:chgData name="Carolina Machado Zerbini" userId="S::fri0198098@aluno.firjansenaisesi.com.br::0fc741bc-071b-4edb-be28-c5a11b501d42" providerId="AD" clId="Web-{3D3F6F5D-842F-48FC-C0A3-4F405964F418}" dt="2020-08-12T18:42:11.897" v="7" actId="1076"/>
      <pc:docMkLst>
        <pc:docMk/>
      </pc:docMkLst>
      <pc:sldChg chg="modSp">
        <pc:chgData name="Carolina Machado Zerbini" userId="S::fri0198098@aluno.firjansenaisesi.com.br::0fc741bc-071b-4edb-be28-c5a11b501d42" providerId="AD" clId="Web-{3D3F6F5D-842F-48FC-C0A3-4F405964F418}" dt="2020-08-12T18:42:11.897" v="7" actId="1076"/>
        <pc:sldMkLst>
          <pc:docMk/>
          <pc:sldMk cId="2052620865" sldId="287"/>
        </pc:sldMkLst>
        <pc:picChg chg="mod">
          <ac:chgData name="Carolina Machado Zerbini" userId="S::fri0198098@aluno.firjansenaisesi.com.br::0fc741bc-071b-4edb-be28-c5a11b501d42" providerId="AD" clId="Web-{3D3F6F5D-842F-48FC-C0A3-4F405964F418}" dt="2020-08-12T18:42:11.897" v="7" actId="1076"/>
          <ac:picMkLst>
            <pc:docMk/>
            <pc:sldMk cId="2052620865" sldId="287"/>
            <ac:picMk id="7176" creationId="{00000000-0000-0000-0000-000000000000}"/>
          </ac:picMkLst>
        </pc:picChg>
      </pc:sldChg>
      <pc:sldChg chg="new">
        <pc:chgData name="Carolina Machado Zerbini" userId="S::fri0198098@aluno.firjansenaisesi.com.br::0fc741bc-071b-4edb-be28-c5a11b501d42" providerId="AD" clId="Web-{3D3F6F5D-842F-48FC-C0A3-4F405964F418}" dt="2020-08-12T17:07:05.346" v="0"/>
        <pc:sldMkLst>
          <pc:docMk/>
          <pc:sldMk cId="819187318" sldId="297"/>
        </pc:sldMkLst>
      </pc:sldChg>
      <pc:sldChg chg="new">
        <pc:chgData name="Carolina Machado Zerbini" userId="S::fri0198098@aluno.firjansenaisesi.com.br::0fc741bc-071b-4edb-be28-c5a11b501d42" providerId="AD" clId="Web-{3D3F6F5D-842F-48FC-C0A3-4F405964F418}" dt="2020-08-12T17:07:06.440" v="1"/>
        <pc:sldMkLst>
          <pc:docMk/>
          <pc:sldMk cId="352017636" sldId="298"/>
        </pc:sldMkLst>
      </pc:sldChg>
      <pc:sldChg chg="new">
        <pc:chgData name="Carolina Machado Zerbini" userId="S::fri0198098@aluno.firjansenaisesi.com.br::0fc741bc-071b-4edb-be28-c5a11b501d42" providerId="AD" clId="Web-{3D3F6F5D-842F-48FC-C0A3-4F405964F418}" dt="2020-08-12T17:07:08.252" v="2"/>
        <pc:sldMkLst>
          <pc:docMk/>
          <pc:sldMk cId="2121834390" sldId="299"/>
        </pc:sldMkLst>
      </pc:sldChg>
      <pc:sldChg chg="new">
        <pc:chgData name="Carolina Machado Zerbini" userId="S::fri0198098@aluno.firjansenaisesi.com.br::0fc741bc-071b-4edb-be28-c5a11b501d42" providerId="AD" clId="Web-{3D3F6F5D-842F-48FC-C0A3-4F405964F418}" dt="2020-08-12T17:07:08.924" v="3"/>
        <pc:sldMkLst>
          <pc:docMk/>
          <pc:sldMk cId="2142330299" sldId="300"/>
        </pc:sldMkLst>
      </pc:sldChg>
      <pc:sldChg chg="new">
        <pc:chgData name="Carolina Machado Zerbini" userId="S::fri0198098@aluno.firjansenaisesi.com.br::0fc741bc-071b-4edb-be28-c5a11b501d42" providerId="AD" clId="Web-{3D3F6F5D-842F-48FC-C0A3-4F405964F418}" dt="2020-08-12T17:07:09.721" v="4"/>
        <pc:sldMkLst>
          <pc:docMk/>
          <pc:sldMk cId="1644260307" sldId="301"/>
        </pc:sldMkLst>
      </pc:sldChg>
      <pc:sldChg chg="new">
        <pc:chgData name="Carolina Machado Zerbini" userId="S::fri0198098@aluno.firjansenaisesi.com.br::0fc741bc-071b-4edb-be28-c5a11b501d42" providerId="AD" clId="Web-{3D3F6F5D-842F-48FC-C0A3-4F405964F418}" dt="2020-08-12T17:07:13.815" v="5"/>
        <pc:sldMkLst>
          <pc:docMk/>
          <pc:sldMk cId="4255282695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</p:spTree>
    <p:extLst>
      <p:ext uri="{BB962C8B-B14F-4D97-AF65-F5344CB8AC3E}">
        <p14:creationId xmlns:p14="http://schemas.microsoft.com/office/powerpoint/2010/main" val="1008014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5535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2244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6786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D0B9EB-A660-4716-9906-8B4BAEFD28EA}" type="slidenum">
              <a:rPr lang="pt-BR" altLang="pt-BR" sz="1400" smtClean="0"/>
              <a:pPr>
                <a:spcBef>
                  <a:spcPct val="0"/>
                </a:spcBef>
              </a:pPr>
              <a:t>18</a:t>
            </a:fld>
            <a:endParaRPr lang="pt-BR" altLang="pt-BR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71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E0989A-FDF2-497F-A23C-5CA9CDDC91BB}" type="slidenum">
              <a:rPr lang="pt-BR" altLang="pt-BR" sz="1400" smtClean="0"/>
              <a:pPr>
                <a:spcBef>
                  <a:spcPct val="0"/>
                </a:spcBef>
              </a:pPr>
              <a:t>19</a:t>
            </a:fld>
            <a:endParaRPr lang="pt-BR" altLang="pt-BR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8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60811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6490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4774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2124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3300" y="-7731125"/>
            <a:ext cx="29948188" cy="16849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01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3300" y="-7731125"/>
            <a:ext cx="29948188" cy="16849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9213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8554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506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051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939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519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860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4937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3300" y="-7731125"/>
            <a:ext cx="29948188" cy="16849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7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3300" y="-7731125"/>
            <a:ext cx="29948188" cy="16849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8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08FD2-5ADD-45EC-B5F8-CCF18F8B618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4DC42-40AF-497D-84C6-1F3F38EB8A6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0" y="128589"/>
            <a:ext cx="2740727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128589"/>
            <a:ext cx="8025355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B95CA-0AA1-4E22-BA56-05F9099911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4AA29-D0C4-4D9E-BD33-2E363E8D28B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DB2BF-21E2-44C9-8306-D714F09102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198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4678" y="1600201"/>
            <a:ext cx="5384099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3ABD5-1862-4F38-8BC3-692F005643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208" y="365126"/>
            <a:ext cx="1051423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208" y="1681163"/>
            <a:ext cx="51576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208" y="2505075"/>
            <a:ext cx="5157645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1396" y="1681163"/>
            <a:ext cx="51830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1396" y="2505075"/>
            <a:ext cx="5183043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D7F6D-4BD0-494A-BFDA-87724AF609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38FE5-34FD-4CE4-8816-57F8D594DA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8C69C-138B-43EA-964D-42A35EFA34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042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208" y="2057400"/>
            <a:ext cx="393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19439-122D-44BD-9464-F0CC239317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042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208" y="2057400"/>
            <a:ext cx="393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37F93-B067-4E3C-AF8D-32CA8E836C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-4763" y="0"/>
            <a:ext cx="12207876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/>
          </a:p>
        </p:txBody>
      </p:sp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8588"/>
            <a:ext cx="10969625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69625" cy="655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354763"/>
            <a:ext cx="38592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 altLang="pt-BR">
              <a:latin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7418A38-DA74-464A-9CC7-7118080DBE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32" name="Imagem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1113" y="5754688"/>
            <a:ext cx="12192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3" name="Grupo 8"/>
          <p:cNvGrpSpPr>
            <a:grpSpLocks/>
          </p:cNvGrpSpPr>
          <p:nvPr userDrawn="1"/>
        </p:nvGrpSpPr>
        <p:grpSpPr bwMode="auto">
          <a:xfrm>
            <a:off x="6276975" y="6283325"/>
            <a:ext cx="5646738" cy="542925"/>
            <a:chOff x="6277365" y="118439"/>
            <a:chExt cx="5646438" cy="542741"/>
          </a:xfrm>
        </p:grpSpPr>
        <p:pic>
          <p:nvPicPr>
            <p:cNvPr id="1034" name="Imagem 9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0236605" y="205974"/>
              <a:ext cx="1687198" cy="33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Imagem 10"/>
            <p:cNvPicPr>
              <a:picLocks noChangeAspect="1"/>
            </p:cNvPicPr>
            <p:nvPr/>
          </p:nvPicPr>
          <p:blipFill>
            <a:blip r:embed="rId15"/>
            <a:srcRect l="24600" t="60611" r="22079" b="20393"/>
            <a:stretch>
              <a:fillRect/>
            </a:stretch>
          </p:blipFill>
          <p:spPr bwMode="auto">
            <a:xfrm>
              <a:off x="8358936" y="143709"/>
              <a:ext cx="1706857" cy="47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Imagem 11"/>
            <p:cNvPicPr>
              <a:picLocks noChangeAspect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6277365" y="118439"/>
              <a:ext cx="2081571" cy="542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2"/>
          <p:cNvPicPr>
            <a:picLocks noChangeAspect="1"/>
          </p:cNvPicPr>
          <p:nvPr/>
        </p:nvPicPr>
        <p:blipFill>
          <a:blip r:embed="rId3"/>
          <a:srcRect t="18079" b="23586"/>
          <a:stretch>
            <a:fillRect/>
          </a:stretch>
        </p:blipFill>
        <p:spPr bwMode="auto">
          <a:xfrm>
            <a:off x="5053013" y="0"/>
            <a:ext cx="259397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Imagem 13"/>
          <p:cNvPicPr>
            <a:picLocks noChangeAspect="1"/>
          </p:cNvPicPr>
          <p:nvPr/>
        </p:nvPicPr>
        <p:blipFill>
          <a:blip r:embed="rId4"/>
          <a:srcRect l="33356" t="32938" r="16911" b="27740"/>
          <a:stretch>
            <a:fillRect/>
          </a:stretch>
        </p:blipFill>
        <p:spPr bwMode="auto">
          <a:xfrm>
            <a:off x="3103563" y="1449388"/>
            <a:ext cx="90868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tângulo 14"/>
          <p:cNvSpPr>
            <a:spLocks noChangeArrowheads="1"/>
          </p:cNvSpPr>
          <p:nvPr/>
        </p:nvSpPr>
        <p:spPr bwMode="auto">
          <a:xfrm>
            <a:off x="8894763" y="4124325"/>
            <a:ext cx="308133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pt-BR" sz="2100" b="1">
              <a:latin typeface="Roboto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-4763" y="0"/>
            <a:ext cx="4562476" cy="68373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2338" y="3444875"/>
            <a:ext cx="2490787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17"/>
          <p:cNvPicPr>
            <a:picLocks noChangeAspect="1"/>
          </p:cNvPicPr>
          <p:nvPr/>
        </p:nvPicPr>
        <p:blipFill>
          <a:blip r:embed="rId6"/>
          <a:srcRect l="24600" t="16537" r="22079" b="16309"/>
          <a:stretch>
            <a:fillRect/>
          </a:stretch>
        </p:blipFill>
        <p:spPr bwMode="auto">
          <a:xfrm>
            <a:off x="647700" y="211138"/>
            <a:ext cx="3163888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56575" y="361950"/>
            <a:ext cx="36544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tângulo 19"/>
          <p:cNvSpPr/>
          <p:nvPr/>
        </p:nvSpPr>
        <p:spPr>
          <a:xfrm>
            <a:off x="4557713" y="127099"/>
            <a:ext cx="7632700" cy="5318125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bg1"/>
              </a:solidFill>
            </a:endParaRPr>
          </a:p>
        </p:txBody>
      </p:sp>
      <p:pic>
        <p:nvPicPr>
          <p:cNvPr id="2058" name="Imagem 2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113" y="3922713"/>
            <a:ext cx="12190412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CaixaDeTexto 21"/>
          <p:cNvSpPr txBox="1">
            <a:spLocks noChangeArrowheads="1"/>
          </p:cNvSpPr>
          <p:nvPr/>
        </p:nvSpPr>
        <p:spPr bwMode="auto">
          <a:xfrm>
            <a:off x="2911475" y="5397500"/>
            <a:ext cx="9009063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JAVA  I </a:t>
            </a:r>
            <a:b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</a:br>
            <a:r>
              <a:rPr lang="pt-B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	JDBC</a:t>
            </a:r>
          </a:p>
          <a:p>
            <a:pPr algn="r"/>
            <a:r>
              <a:rPr lang="pt-BR" sz="2000">
                <a:latin typeface="Roboto"/>
                <a:ea typeface="Roboto"/>
                <a:cs typeface="Roboto"/>
              </a:rPr>
              <a:t>12/08/2020</a:t>
            </a:r>
            <a:endParaRPr lang="pt-BR" sz="2000" dirty="0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18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1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28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83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33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6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2465388"/>
            <a:ext cx="3752582" cy="269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875382" y="252192"/>
            <a:ext cx="3719586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400" b="1" dirty="0"/>
              <a:t>Listagem de Registro do Banco de Dados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910630" y="830262"/>
            <a:ext cx="10513168" cy="86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dirty="0">
                <a:solidFill>
                  <a:srgbClr val="000000"/>
                </a:solidFill>
              </a:rPr>
              <a:t>O processo para executar um comando de consulta é bem parecido com o processo de inserir registros no banco.  A diferença é que para executar um comando de consulta é necessário utilizar o método </a:t>
            </a:r>
            <a:r>
              <a:rPr lang="pt-BR" altLang="pt-BR" sz="1000" b="1" dirty="0" err="1">
                <a:solidFill>
                  <a:srgbClr val="000000"/>
                </a:solidFill>
              </a:rPr>
              <a:t>executeQuery</a:t>
            </a:r>
            <a:r>
              <a:rPr lang="pt-BR" altLang="pt-BR" sz="1000" b="1" dirty="0">
                <a:solidFill>
                  <a:srgbClr val="000000"/>
                </a:solidFill>
              </a:rPr>
              <a:t>()</a:t>
            </a:r>
            <a:r>
              <a:rPr lang="pt-BR" altLang="pt-BR" sz="1000" dirty="0">
                <a:solidFill>
                  <a:srgbClr val="000000"/>
                </a:solidFill>
              </a:rPr>
              <a:t> ao invés do </a:t>
            </a:r>
            <a:r>
              <a:rPr lang="pt-BR" altLang="pt-BR" sz="1000" b="1" dirty="0">
                <a:solidFill>
                  <a:srgbClr val="000000"/>
                </a:solidFill>
              </a:rPr>
              <a:t>execute()</a:t>
            </a:r>
            <a:r>
              <a:rPr lang="pt-BR" altLang="pt-BR" sz="1000" dirty="0">
                <a:solidFill>
                  <a:srgbClr val="000000"/>
                </a:solidFill>
              </a:rPr>
              <a:t>. Esse método devolve um objeto da interface </a:t>
            </a:r>
            <a:r>
              <a:rPr lang="pt-BR" altLang="pt-BR" sz="1000" b="1" dirty="0" err="1">
                <a:solidFill>
                  <a:srgbClr val="000000"/>
                </a:solidFill>
              </a:rPr>
              <a:t>java.sql.ResultSet</a:t>
            </a:r>
            <a:r>
              <a:rPr lang="pt-BR" altLang="pt-BR" sz="1000" dirty="0">
                <a:solidFill>
                  <a:srgbClr val="000000"/>
                </a:solidFill>
              </a:rPr>
              <a:t>, que é responsável por armazenar os resultados da consulta. Uma vez que você possui um </a:t>
            </a:r>
            <a:r>
              <a:rPr lang="pt-BR" altLang="pt-BR" sz="1000" b="1" dirty="0" err="1">
                <a:solidFill>
                  <a:srgbClr val="000000"/>
                </a:solidFill>
              </a:rPr>
              <a:t>ResultSet</a:t>
            </a:r>
            <a:r>
              <a:rPr lang="pt-BR" altLang="pt-BR" sz="1000" dirty="0">
                <a:solidFill>
                  <a:srgbClr val="000000"/>
                </a:solidFill>
              </a:rPr>
              <a:t>, você pode obter valores de qualquer campo na linha, ou mover para a próxima linha no conjunto. </a:t>
            </a:r>
            <a:r>
              <a:rPr lang="pt-BR" altLang="pt-BR" sz="1000" b="1" dirty="0" err="1">
                <a:solidFill>
                  <a:srgbClr val="000000"/>
                </a:solidFill>
              </a:rPr>
              <a:t>ResultSets</a:t>
            </a:r>
            <a:r>
              <a:rPr lang="pt-BR" altLang="pt-BR" sz="1000" dirty="0">
                <a:solidFill>
                  <a:srgbClr val="000000"/>
                </a:solidFill>
              </a:rPr>
              <a:t> são sempre posicionados antes da primeira linha se ela não for nula, portanto precisamos chamar </a:t>
            </a:r>
            <a:r>
              <a:rPr lang="pt-BR" altLang="pt-BR" sz="1000" b="1" dirty="0" err="1">
                <a:solidFill>
                  <a:srgbClr val="000000"/>
                </a:solidFill>
              </a:rPr>
              <a:t>ResultSet.next</a:t>
            </a:r>
            <a:r>
              <a:rPr lang="pt-BR" altLang="pt-BR" sz="1000" b="1" dirty="0">
                <a:solidFill>
                  <a:srgbClr val="000000"/>
                </a:solidFill>
              </a:rPr>
              <a:t>()</a:t>
            </a:r>
            <a:r>
              <a:rPr lang="pt-BR" altLang="pt-BR" sz="1000" dirty="0">
                <a:solidFill>
                  <a:srgbClr val="000000"/>
                </a:solidFill>
              </a:rPr>
              <a:t> para checar se foi retornado </a:t>
            </a:r>
            <a:r>
              <a:rPr lang="pt-BR" altLang="pt-BR" sz="1000" b="1" dirty="0" err="1">
                <a:solidFill>
                  <a:srgbClr val="000000"/>
                </a:solidFill>
              </a:rPr>
              <a:t>true</a:t>
            </a:r>
            <a:r>
              <a:rPr lang="pt-BR" altLang="pt-BR" sz="1000" dirty="0">
                <a:solidFill>
                  <a:srgbClr val="000000"/>
                </a:solidFill>
              </a:rPr>
              <a:t> para indicar que o </a:t>
            </a:r>
            <a:r>
              <a:rPr lang="pt-BR" altLang="pt-BR" sz="1000" b="1" dirty="0" err="1">
                <a:solidFill>
                  <a:srgbClr val="000000"/>
                </a:solidFill>
              </a:rPr>
              <a:t>ResultSet</a:t>
            </a:r>
            <a:r>
              <a:rPr lang="pt-BR" altLang="pt-BR" sz="1000" dirty="0">
                <a:solidFill>
                  <a:srgbClr val="000000"/>
                </a:solidFill>
              </a:rPr>
              <a:t> conseguiu avançar para o próximo registro ou </a:t>
            </a:r>
            <a:r>
              <a:rPr lang="pt-BR" altLang="pt-BR" sz="1000" b="1" dirty="0">
                <a:solidFill>
                  <a:srgbClr val="000000"/>
                </a:solidFill>
              </a:rPr>
              <a:t>false</a:t>
            </a:r>
            <a:r>
              <a:rPr lang="pt-BR" altLang="pt-BR" sz="1000" dirty="0">
                <a:solidFill>
                  <a:srgbClr val="000000"/>
                </a:solidFill>
              </a:rPr>
              <a:t> quando não existe mais linhas.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910630" y="1993107"/>
            <a:ext cx="2643187" cy="2460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Adicionar o método lista em </a:t>
            </a:r>
            <a:r>
              <a:rPr lang="pt-BR" altLang="pt-BR" sz="1000" b="1">
                <a:solidFill>
                  <a:srgbClr val="2D2DB9"/>
                </a:solidFill>
              </a:rPr>
              <a:t>ClienteDao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527006" y="3933826"/>
            <a:ext cx="3925888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2D2DB9"/>
                </a:solidFill>
              </a:rPr>
              <a:t>Adicionar o método </a:t>
            </a:r>
            <a:r>
              <a:rPr lang="pt-BR" altLang="pt-BR" sz="1000" b="1">
                <a:solidFill>
                  <a:srgbClr val="000000"/>
                </a:solidFill>
              </a:rPr>
              <a:t>listagemCliente</a:t>
            </a:r>
            <a:r>
              <a:rPr lang="pt-BR" altLang="pt-BR" sz="1000" b="1">
                <a:solidFill>
                  <a:srgbClr val="2D2DB9"/>
                </a:solidFill>
              </a:rPr>
              <a:t> na classe</a:t>
            </a:r>
            <a:r>
              <a:rPr lang="pt-BR" altLang="pt-BR" sz="1000" b="1">
                <a:solidFill>
                  <a:srgbClr val="000000"/>
                </a:solidFill>
              </a:rPr>
              <a:t>ControleCliente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131719" y="2499519"/>
            <a:ext cx="4321175" cy="8556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2D2DB9"/>
                </a:solidFill>
              </a:rPr>
              <a:t>Os dados contidos no </a:t>
            </a:r>
            <a:r>
              <a:rPr lang="pt-BR" altLang="pt-BR" sz="1000" b="1">
                <a:solidFill>
                  <a:srgbClr val="000000"/>
                </a:solidFill>
              </a:rPr>
              <a:t>ResultSet</a:t>
            </a:r>
            <a:r>
              <a:rPr lang="pt-BR" altLang="pt-BR" sz="1000" b="1">
                <a:solidFill>
                  <a:srgbClr val="2D2DB9"/>
                </a:solidFill>
              </a:rPr>
              <a:t> podem ser acessados através de métodos, como o </a:t>
            </a:r>
            <a:r>
              <a:rPr lang="pt-BR" altLang="pt-BR" sz="1000" b="1">
                <a:solidFill>
                  <a:srgbClr val="000000"/>
                </a:solidFill>
              </a:rPr>
              <a:t>getString, getInt, getDouble e outros</a:t>
            </a:r>
            <a:r>
              <a:rPr lang="pt-BR" altLang="pt-BR" sz="1000" b="1">
                <a:solidFill>
                  <a:srgbClr val="2D2DB9"/>
                </a:solidFill>
              </a:rPr>
              <a:t>. Esses métodos recebem como parâmetro uma string referente ao nome da coluna correspondente. Os </a:t>
            </a:r>
            <a:r>
              <a:rPr lang="pt-BR" altLang="pt-BR" sz="1000" b="1">
                <a:solidFill>
                  <a:srgbClr val="000000"/>
                </a:solidFill>
              </a:rPr>
              <a:t>ResultSets</a:t>
            </a:r>
            <a:r>
              <a:rPr lang="pt-BR" altLang="pt-BR" sz="1000" b="1">
                <a:solidFill>
                  <a:srgbClr val="2D2DB9"/>
                </a:solidFill>
              </a:rPr>
              <a:t> representam as linhas retomadas como uma resposta a uma consulta.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1146058" y="5312571"/>
            <a:ext cx="3286125" cy="8556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2D2DB9"/>
                </a:solidFill>
              </a:rPr>
              <a:t>-Varre o dados e cria o objeto </a:t>
            </a:r>
            <a:r>
              <a:rPr lang="pt-BR" altLang="pt-BR" sz="1000" b="1">
                <a:solidFill>
                  <a:srgbClr val="000000"/>
                </a:solidFill>
              </a:rPr>
              <a:t>Cliente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pt-BR" altLang="pt-BR" sz="1000" b="1">
                <a:solidFill>
                  <a:srgbClr val="2D2DB9"/>
                </a:solidFill>
              </a:rPr>
              <a:t>Armazena os dados no objeto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pt-BR" altLang="pt-BR" sz="1000" b="1">
                <a:solidFill>
                  <a:srgbClr val="2D2DB9"/>
                </a:solidFill>
              </a:rPr>
              <a:t>Adiciona objeto </a:t>
            </a:r>
            <a:r>
              <a:rPr lang="pt-BR" altLang="pt-BR" sz="1000" b="1">
                <a:solidFill>
                  <a:srgbClr val="000000"/>
                </a:solidFill>
              </a:rPr>
              <a:t>Cliente</a:t>
            </a:r>
            <a:r>
              <a:rPr lang="pt-BR" altLang="pt-BR" sz="1000" b="1">
                <a:solidFill>
                  <a:srgbClr val="2D2DB9"/>
                </a:solidFill>
              </a:rPr>
              <a:t> a lista</a:t>
            </a:r>
          </a:p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2D2DB9"/>
                </a:solidFill>
              </a:rPr>
              <a:t>-Fecha conexão</a:t>
            </a:r>
          </a:p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2D2DB9"/>
                </a:solidFill>
              </a:rPr>
              <a:t>-Retorna a lista</a:t>
            </a:r>
          </a:p>
        </p:txBody>
      </p:sp>
      <p:pic>
        <p:nvPicPr>
          <p:cNvPr id="112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33" y="4481514"/>
            <a:ext cx="2998290" cy="61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234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142878" y="1124744"/>
            <a:ext cx="2736850" cy="27918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200" b="1">
                <a:solidFill>
                  <a:srgbClr val="000000"/>
                </a:solidFill>
              </a:rPr>
              <a:t>Alterar o método TestaCliente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46" y="2204864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024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34566" y="188640"/>
            <a:ext cx="5881577" cy="3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52024" rIns="81646" bIns="40823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spcBef>
                <a:spcPts val="1089"/>
              </a:spcBef>
              <a:spcAft>
                <a:spcPts val="907"/>
              </a:spcAft>
              <a:buNone/>
            </a:pPr>
            <a:r>
              <a:rPr lang="pt-BR" altLang="pt-BR" sz="2177" b="1" dirty="0" err="1">
                <a:solidFill>
                  <a:schemeClr val="bg1"/>
                </a:solidFill>
              </a:rPr>
              <a:t>Metadados</a:t>
            </a:r>
            <a:r>
              <a:rPr lang="pt-BR" altLang="pt-BR" sz="2177" b="1" dirty="0">
                <a:solidFill>
                  <a:schemeClr val="bg1"/>
                </a:solidFill>
              </a:rPr>
              <a:t> </a:t>
            </a:r>
            <a:r>
              <a:rPr lang="pt-BR" altLang="pt-BR" sz="2177" b="1" dirty="0" err="1">
                <a:solidFill>
                  <a:schemeClr val="bg1"/>
                </a:solidFill>
              </a:rPr>
              <a:t>Jdbc</a:t>
            </a:r>
            <a:endParaRPr lang="pt-BR" altLang="pt-BR" sz="2177" b="1" dirty="0">
              <a:solidFill>
                <a:schemeClr val="bg1"/>
              </a:solidFill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478582" y="1268760"/>
            <a:ext cx="11233248" cy="346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52024" rIns="81646" bIns="40823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r>
              <a:rPr lang="pt-BR" altLang="pt-BR" sz="2177" dirty="0" err="1">
                <a:solidFill>
                  <a:schemeClr val="tx1"/>
                </a:solidFill>
              </a:rPr>
              <a:t>Metadados</a:t>
            </a:r>
            <a:r>
              <a:rPr lang="pt-BR" altLang="pt-BR" sz="2177" dirty="0">
                <a:solidFill>
                  <a:schemeClr val="tx1"/>
                </a:solidFill>
              </a:rPr>
              <a:t> são informações sobre os seus dados. Os </a:t>
            </a:r>
            <a:r>
              <a:rPr lang="pt-BR" altLang="pt-BR" sz="2177" dirty="0" err="1">
                <a:solidFill>
                  <a:schemeClr val="tx1"/>
                </a:solidFill>
              </a:rPr>
              <a:t>metadados</a:t>
            </a:r>
            <a:r>
              <a:rPr lang="pt-BR" altLang="pt-BR" sz="2177" dirty="0">
                <a:solidFill>
                  <a:schemeClr val="tx1"/>
                </a:solidFill>
              </a:rPr>
              <a:t> de uma tabela são: nome das colunas, tipo de dados das colunas (VARCHAR, NUMBER), tamanho da coluna, proprietário da tabela e outras informações.</a:t>
            </a:r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r>
              <a:rPr lang="pt-BR" altLang="pt-BR" sz="2177" dirty="0">
                <a:solidFill>
                  <a:schemeClr val="tx1"/>
                </a:solidFill>
              </a:rPr>
              <a:t>Em algumas situações é necessário recuperar esses </a:t>
            </a:r>
            <a:r>
              <a:rPr lang="pt-BR" altLang="pt-BR" sz="2177" dirty="0" err="1">
                <a:solidFill>
                  <a:schemeClr val="tx1"/>
                </a:solidFill>
              </a:rPr>
              <a:t>metadados</a:t>
            </a:r>
            <a:r>
              <a:rPr lang="pt-BR" altLang="pt-BR" sz="2177" dirty="0">
                <a:solidFill>
                  <a:schemeClr val="tx1"/>
                </a:solidFill>
              </a:rPr>
              <a:t> para construirmos nossas consultas dinamicamente, pois em uma grande base de dados algumas mudanças estruturais podem ocorrer com certa frequência. </a:t>
            </a:r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endParaRPr lang="pt-BR" altLang="pt-BR" sz="2177" dirty="0">
              <a:solidFill>
                <a:schemeClr val="tx1"/>
              </a:solidFill>
            </a:endParaRPr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endParaRPr lang="pt-BR" altLang="pt-BR" sz="2177" b="1" dirty="0"/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endParaRPr lang="pt-BR" altLang="pt-BR" sz="2177" b="1" dirty="0"/>
          </a:p>
        </p:txBody>
      </p:sp>
    </p:spTree>
    <p:extLst>
      <p:ext uri="{BB962C8B-B14F-4D97-AF65-F5344CB8AC3E}">
        <p14:creationId xmlns:p14="http://schemas.microsoft.com/office/powerpoint/2010/main" val="1555936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56474" y="761841"/>
            <a:ext cx="10551299" cy="39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52024" rIns="81646" bIns="40823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r>
              <a:rPr lang="pt-BR" altLang="pt-BR" sz="1400" dirty="0">
                <a:solidFill>
                  <a:schemeClr val="tx1"/>
                </a:solidFill>
              </a:rPr>
              <a:t>Vamos explicar abaixo as alterações necessárias para exibição dos </a:t>
            </a:r>
            <a:r>
              <a:rPr lang="pt-BR" altLang="pt-BR" sz="1400" dirty="0" err="1">
                <a:solidFill>
                  <a:schemeClr val="tx1"/>
                </a:solidFill>
              </a:rPr>
              <a:t>metadados</a:t>
            </a:r>
            <a:r>
              <a:rPr lang="pt-BR" altLang="pt-BR" sz="1400" dirty="0">
                <a:solidFill>
                  <a:schemeClr val="tx1"/>
                </a:solidFill>
              </a:rPr>
              <a:t>. Foi criado o método </a:t>
            </a:r>
            <a:r>
              <a:rPr lang="pt-BR" altLang="pt-BR" sz="1400" dirty="0" err="1">
                <a:solidFill>
                  <a:schemeClr val="tx1"/>
                </a:solidFill>
              </a:rPr>
              <a:t>selectMetaData</a:t>
            </a:r>
            <a:r>
              <a:rPr lang="pt-BR" altLang="pt-BR" sz="1400" dirty="0">
                <a:solidFill>
                  <a:schemeClr val="tx1"/>
                </a:solidFill>
              </a:rPr>
              <a:t>.</a:t>
            </a:r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endParaRPr lang="pt-BR" altLang="pt-BR" sz="1400" b="1" dirty="0"/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endParaRPr lang="pt-BR" altLang="pt-BR" sz="1400" b="1" dirty="0"/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6848406" y="4081389"/>
            <a:ext cx="3689667" cy="24820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89">
                <a:solidFill>
                  <a:schemeClr val="tx1"/>
                </a:solidFill>
              </a:rPr>
              <a:t>Retorna o nome da tabela, nome da coluna e o tipo.</a:t>
            </a:r>
          </a:p>
        </p:txBody>
      </p:sp>
      <p:cxnSp>
        <p:nvCxnSpPr>
          <p:cNvPr id="9220" name="Conector de seta reta 5"/>
          <p:cNvCxnSpPr>
            <a:cxnSpLocks noChangeShapeType="1"/>
          </p:cNvCxnSpPr>
          <p:nvPr/>
        </p:nvCxnSpPr>
        <p:spPr bwMode="auto">
          <a:xfrm flipV="1">
            <a:off x="4462076" y="2318645"/>
            <a:ext cx="1893798" cy="604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CaixaDeTexto 10"/>
          <p:cNvSpPr txBox="1">
            <a:spLocks noChangeArrowheads="1"/>
          </p:cNvSpPr>
          <p:nvPr/>
        </p:nvSpPr>
        <p:spPr bwMode="auto">
          <a:xfrm>
            <a:off x="7031310" y="1703882"/>
            <a:ext cx="4359368" cy="40408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89" dirty="0">
                <a:solidFill>
                  <a:schemeClr val="tx1"/>
                </a:solidFill>
              </a:rPr>
              <a:t>Classe utilizada para recuperar mais </a:t>
            </a:r>
            <a:r>
              <a:rPr lang="pt-BR" altLang="pt-BR" sz="1089" dirty="0" err="1">
                <a:solidFill>
                  <a:schemeClr val="tx1"/>
                </a:solidFill>
              </a:rPr>
              <a:t>metadados</a:t>
            </a:r>
            <a:r>
              <a:rPr lang="pt-BR" altLang="pt-BR" sz="1089" dirty="0">
                <a:solidFill>
                  <a:schemeClr val="tx1"/>
                </a:solidFill>
              </a:rPr>
              <a:t> é a </a:t>
            </a:r>
            <a:r>
              <a:rPr lang="pt-BR" altLang="pt-BR" sz="1089" dirty="0" err="1">
                <a:solidFill>
                  <a:schemeClr val="tx1"/>
                </a:solidFill>
              </a:rPr>
              <a:t>ResultSetMetaData</a:t>
            </a:r>
            <a:endParaRPr lang="pt-BR" altLang="pt-BR" sz="1089" dirty="0">
              <a:solidFill>
                <a:schemeClr val="tx1"/>
              </a:solidFill>
            </a:endParaRPr>
          </a:p>
        </p:txBody>
      </p:sp>
      <p:cxnSp>
        <p:nvCxnSpPr>
          <p:cNvPr id="9222" name="Conector de seta reta 14"/>
          <p:cNvCxnSpPr>
            <a:cxnSpLocks noChangeShapeType="1"/>
          </p:cNvCxnSpPr>
          <p:nvPr/>
        </p:nvCxnSpPr>
        <p:spPr bwMode="auto">
          <a:xfrm flipV="1">
            <a:off x="3939300" y="4716497"/>
            <a:ext cx="1895239" cy="604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3" name="Text Box 1"/>
          <p:cNvSpPr txBox="1">
            <a:spLocks noChangeArrowheads="1"/>
          </p:cNvSpPr>
          <p:nvPr/>
        </p:nvSpPr>
        <p:spPr bwMode="auto">
          <a:xfrm>
            <a:off x="274243" y="182493"/>
            <a:ext cx="5881577" cy="3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52024" rIns="81646" bIns="40823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spcBef>
                <a:spcPts val="1089"/>
              </a:spcBef>
              <a:spcAft>
                <a:spcPts val="907"/>
              </a:spcAft>
              <a:buNone/>
            </a:pPr>
            <a:r>
              <a:rPr lang="pt-BR" altLang="pt-BR" sz="2177" b="1" dirty="0" err="1">
                <a:solidFill>
                  <a:schemeClr val="bg1"/>
                </a:solidFill>
              </a:rPr>
              <a:t>Metadados</a:t>
            </a:r>
            <a:r>
              <a:rPr lang="pt-BR" altLang="pt-BR" sz="2177" b="1" dirty="0">
                <a:solidFill>
                  <a:schemeClr val="bg1"/>
                </a:solidFill>
              </a:rPr>
              <a:t> </a:t>
            </a:r>
            <a:r>
              <a:rPr lang="pt-BR" altLang="pt-BR" sz="2177" b="1" dirty="0" err="1">
                <a:solidFill>
                  <a:schemeClr val="bg1"/>
                </a:solidFill>
              </a:rPr>
              <a:t>Jdbc</a:t>
            </a:r>
            <a:endParaRPr lang="pt-BR" altLang="pt-BR" sz="2177" b="1" dirty="0">
              <a:solidFill>
                <a:schemeClr val="bg1"/>
              </a:solidFill>
            </a:endParaRPr>
          </a:p>
        </p:txBody>
      </p:sp>
      <p:pic>
        <p:nvPicPr>
          <p:cNvPr id="922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73" y="1782908"/>
            <a:ext cx="4743858" cy="384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5" name="Conector de seta reta 11"/>
          <p:cNvCxnSpPr>
            <a:cxnSpLocks noChangeShapeType="1"/>
          </p:cNvCxnSpPr>
          <p:nvPr/>
        </p:nvCxnSpPr>
        <p:spPr bwMode="auto">
          <a:xfrm flipV="1">
            <a:off x="6108168" y="2004691"/>
            <a:ext cx="740238" cy="468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Conector de seta reta 11"/>
          <p:cNvCxnSpPr>
            <a:cxnSpLocks noChangeShapeType="1"/>
          </p:cNvCxnSpPr>
          <p:nvPr/>
        </p:nvCxnSpPr>
        <p:spPr bwMode="auto">
          <a:xfrm>
            <a:off x="6404839" y="3429001"/>
            <a:ext cx="466609" cy="3686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68276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69669" y="2514822"/>
            <a:ext cx="5286375" cy="5508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- Criar um novo projeto no eclipse</a:t>
            </a:r>
          </a:p>
          <a:p>
            <a:pPr algn="just" eaLnBrk="1" hangingPunct="1">
              <a:buFont typeface="Arial" panose="020B0604020202020204" pitchFamily="34" charset="0"/>
              <a:buChar char="-"/>
            </a:pPr>
            <a:r>
              <a:rPr lang="en-US" altLang="pt-BR" sz="1000" b="1">
                <a:solidFill>
                  <a:srgbClr val="1F497D"/>
                </a:solidFill>
              </a:rPr>
              <a:t> Criar  um  pacote  com o nome model e outro com o nome persistence</a:t>
            </a:r>
          </a:p>
          <a:p>
            <a:pPr algn="just" eaLnBrk="1" hangingPunct="1">
              <a:buClrTx/>
              <a:buFontTx/>
              <a:buNone/>
            </a:pPr>
            <a:r>
              <a:rPr lang="en-US" altLang="pt-BR" sz="1000" b="1">
                <a:solidFill>
                  <a:srgbClr val="1F497D"/>
                </a:solidFill>
              </a:rPr>
              <a:t>- Criar o script sql: File-New-Other-SQL Development-SQLFile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550590" y="122030"/>
            <a:ext cx="294533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 b="1"/>
              <a:t>JDBC </a:t>
            </a:r>
            <a:r>
              <a:rPr lang="pt-BR" altLang="pt-BR" sz="1200" b="1"/>
              <a:t>(Java DataBase Connectivity)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83382" y="915006"/>
            <a:ext cx="1120045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200" dirty="0">
                <a:solidFill>
                  <a:srgbClr val="000000"/>
                </a:solidFill>
              </a:rPr>
              <a:t>O JDBC  é uma API escrita em Java que serve como uma ponte entre nossos programas e o banco de dados, foi desenvolvida com a intenção de padronizar o acesso a diferentes bancos de dados, dando maior flexibilidade aos sistemas. A biblioteca da JBDC localizada no pacote </a:t>
            </a:r>
            <a:r>
              <a:rPr lang="pt-BR" altLang="pt-BR" sz="1200" b="1" dirty="0" err="1">
                <a:solidFill>
                  <a:srgbClr val="000000"/>
                </a:solidFill>
              </a:rPr>
              <a:t>java.sql</a:t>
            </a:r>
            <a:r>
              <a:rPr lang="pt-BR" altLang="pt-BR" sz="1200" dirty="0">
                <a:solidFill>
                  <a:srgbClr val="000000"/>
                </a:solidFill>
              </a:rPr>
              <a:t> provê um conjunto de </a:t>
            </a:r>
            <a:r>
              <a:rPr lang="pt-BR" altLang="pt-BR" sz="1200" b="1" dirty="0">
                <a:solidFill>
                  <a:srgbClr val="000000"/>
                </a:solidFill>
              </a:rPr>
              <a:t>interfaces.  </a:t>
            </a:r>
            <a:r>
              <a:rPr lang="pt-BR" altLang="pt-BR" sz="1200" dirty="0">
                <a:solidFill>
                  <a:srgbClr val="000000"/>
                </a:solidFill>
              </a:rPr>
              <a:t>Para implementar essas interfaces precisamos de classes concretas, que irão fazer a ponte entre o código cliente que usa a API JDBC e o banco de dados.  Esse conjunto de classes recebe o nome de </a:t>
            </a:r>
            <a:r>
              <a:rPr lang="pt-BR" altLang="pt-BR" sz="1200" b="1" dirty="0">
                <a:solidFill>
                  <a:srgbClr val="000000"/>
                </a:solidFill>
              </a:rPr>
              <a:t>driver.</a:t>
            </a:r>
            <a:r>
              <a:rPr lang="pt-BR" altLang="pt-BR" sz="1200" dirty="0">
                <a:solidFill>
                  <a:srgbClr val="000000"/>
                </a:solidFill>
              </a:rPr>
              <a:t>  A implementação das classes fica por conta do fabricante do banco de dados.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1198662" y="2204864"/>
            <a:ext cx="5428387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400" b="1">
                <a:solidFill>
                  <a:srgbClr val="000000"/>
                </a:solidFill>
              </a:rPr>
              <a:t>Criando o banco de dados no mysql e a tabela como exemplo</a:t>
            </a:r>
          </a:p>
        </p:txBody>
      </p:sp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09" y="3695773"/>
            <a:ext cx="22574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17" y="3284660"/>
            <a:ext cx="5244224" cy="208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042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902644" y="1985480"/>
            <a:ext cx="5286375" cy="71120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SzPct val="100000"/>
              <a:defRPr/>
            </a:pPr>
            <a:r>
              <a:rPr lang="pt-BR" altLang="pt-BR" sz="1000" b="1" dirty="0">
                <a:solidFill>
                  <a:srgbClr val="1F497D"/>
                </a:solidFill>
              </a:rPr>
              <a:t>- Criar um novo projeto no eclipse</a:t>
            </a:r>
          </a:p>
          <a:p>
            <a:pPr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defRPr/>
            </a:pPr>
            <a:r>
              <a:rPr lang="en-US" altLang="pt-BR" sz="1000" b="1" dirty="0">
                <a:solidFill>
                  <a:srgbClr val="1F497D"/>
                </a:solidFill>
              </a:rPr>
              <a:t> </a:t>
            </a:r>
            <a:r>
              <a:rPr lang="en-US" altLang="pt-BR" sz="1000" b="1" dirty="0" err="1">
                <a:solidFill>
                  <a:srgbClr val="1F497D"/>
                </a:solidFill>
              </a:rPr>
              <a:t>Criar</a:t>
            </a:r>
            <a:r>
              <a:rPr lang="en-US" altLang="pt-BR" sz="1000" b="1" dirty="0">
                <a:solidFill>
                  <a:srgbClr val="1F497D"/>
                </a:solidFill>
              </a:rPr>
              <a:t>  um  </a:t>
            </a:r>
            <a:r>
              <a:rPr lang="en-US" altLang="pt-BR" sz="1000" b="1" dirty="0" err="1">
                <a:solidFill>
                  <a:srgbClr val="1F497D"/>
                </a:solidFill>
              </a:rPr>
              <a:t>pacote</a:t>
            </a:r>
            <a:r>
              <a:rPr lang="en-US" altLang="pt-BR" sz="1000" b="1" dirty="0">
                <a:solidFill>
                  <a:srgbClr val="1F497D"/>
                </a:solidFill>
              </a:rPr>
              <a:t>  com o </a:t>
            </a:r>
            <a:r>
              <a:rPr lang="en-US" altLang="pt-BR" sz="1000" b="1" dirty="0" err="1">
                <a:solidFill>
                  <a:srgbClr val="1F497D"/>
                </a:solidFill>
              </a:rPr>
              <a:t>nome</a:t>
            </a:r>
            <a:r>
              <a:rPr lang="en-US" altLang="pt-BR" sz="1000" b="1" dirty="0">
                <a:solidFill>
                  <a:srgbClr val="1F497D"/>
                </a:solidFill>
              </a:rPr>
              <a:t> model e outro com o </a:t>
            </a:r>
            <a:r>
              <a:rPr lang="en-US" altLang="pt-BR" sz="1000" b="1" dirty="0" err="1">
                <a:solidFill>
                  <a:srgbClr val="1F497D"/>
                </a:solidFill>
              </a:rPr>
              <a:t>nome</a:t>
            </a:r>
            <a:r>
              <a:rPr lang="en-US" altLang="pt-BR" sz="1000" b="1" dirty="0">
                <a:solidFill>
                  <a:srgbClr val="1F497D"/>
                </a:solidFill>
              </a:rPr>
              <a:t> persistence</a:t>
            </a:r>
          </a:p>
          <a:p>
            <a:pPr marL="171450" indent="-171450" algn="just" eaLnBrk="1" hangingPunct="1">
              <a:buSzPct val="100000"/>
              <a:buFontTx/>
              <a:buChar char="-"/>
              <a:defRPr/>
            </a:pPr>
            <a:r>
              <a:rPr lang="en-US" altLang="pt-BR" sz="1000" b="1" dirty="0" err="1">
                <a:solidFill>
                  <a:srgbClr val="1F497D"/>
                </a:solidFill>
              </a:rPr>
              <a:t>Criar</a:t>
            </a:r>
            <a:r>
              <a:rPr lang="en-US" altLang="pt-BR" sz="1000" b="1" dirty="0">
                <a:solidFill>
                  <a:srgbClr val="1F497D"/>
                </a:solidFill>
              </a:rPr>
              <a:t> o script </a:t>
            </a:r>
            <a:r>
              <a:rPr lang="en-US" altLang="pt-BR" sz="1000" b="1" dirty="0" err="1">
                <a:solidFill>
                  <a:srgbClr val="1F497D"/>
                </a:solidFill>
              </a:rPr>
              <a:t>sql</a:t>
            </a:r>
            <a:r>
              <a:rPr lang="en-US" altLang="pt-BR" sz="1000" b="1" dirty="0">
                <a:solidFill>
                  <a:srgbClr val="1F497D"/>
                </a:solidFill>
              </a:rPr>
              <a:t>: File-New-Other-SQL Development-</a:t>
            </a:r>
            <a:r>
              <a:rPr lang="en-US" altLang="pt-BR" sz="1000" b="1" dirty="0" err="1">
                <a:solidFill>
                  <a:srgbClr val="1F497D"/>
                </a:solidFill>
              </a:rPr>
              <a:t>SQLFile</a:t>
            </a:r>
            <a:endParaRPr lang="en-US" altLang="pt-BR" sz="1000" b="1" dirty="0">
              <a:solidFill>
                <a:srgbClr val="1F497D"/>
              </a:solidFill>
            </a:endParaRPr>
          </a:p>
          <a:p>
            <a:pPr marL="171450" indent="-171450" algn="just" eaLnBrk="1" hangingPunct="1">
              <a:buSzPct val="100000"/>
              <a:buFontTx/>
              <a:buChar char="-"/>
              <a:defRPr/>
            </a:pPr>
            <a:r>
              <a:rPr lang="en-US" altLang="pt-BR" sz="1000" b="1" dirty="0" err="1">
                <a:solidFill>
                  <a:srgbClr val="1F497D"/>
                </a:solidFill>
              </a:rPr>
              <a:t>Adicionar</a:t>
            </a:r>
            <a:r>
              <a:rPr lang="en-US" altLang="pt-BR" sz="1000" b="1" dirty="0">
                <a:solidFill>
                  <a:srgbClr val="1F497D"/>
                </a:solidFill>
              </a:rPr>
              <a:t> o </a:t>
            </a:r>
            <a:r>
              <a:rPr lang="en-US" altLang="pt-BR" sz="1000" b="1" dirty="0" err="1">
                <a:solidFill>
                  <a:srgbClr val="1F497D"/>
                </a:solidFill>
              </a:rPr>
              <a:t>conteúdo</a:t>
            </a:r>
            <a:r>
              <a:rPr lang="en-US" altLang="pt-BR" sz="1000" b="1" dirty="0">
                <a:solidFill>
                  <a:srgbClr val="1F497D"/>
                </a:solidFill>
              </a:rPr>
              <a:t> </a:t>
            </a:r>
            <a:r>
              <a:rPr lang="en-US" altLang="pt-BR" sz="1000" b="1" dirty="0" err="1">
                <a:solidFill>
                  <a:srgbClr val="1F497D"/>
                </a:solidFill>
              </a:rPr>
              <a:t>abaixo</a:t>
            </a:r>
            <a:r>
              <a:rPr lang="en-US" altLang="pt-BR" sz="1000" b="1" dirty="0">
                <a:solidFill>
                  <a:srgbClr val="1F497D"/>
                </a:solidFill>
              </a:rPr>
              <a:t> no </a:t>
            </a:r>
            <a:r>
              <a:rPr lang="en-US" altLang="pt-BR" sz="1000" b="1" dirty="0" err="1">
                <a:solidFill>
                  <a:srgbClr val="1F497D"/>
                </a:solidFill>
              </a:rPr>
              <a:t>arquivo</a:t>
            </a:r>
            <a:r>
              <a:rPr lang="en-US" altLang="pt-BR" sz="1000" b="1" dirty="0">
                <a:solidFill>
                  <a:srgbClr val="1F497D"/>
                </a:solidFill>
              </a:rPr>
              <a:t> de script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694606" y="149227"/>
            <a:ext cx="31226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pt-BR" alt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alt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r>
              <a:rPr lang="pt-BR" alt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Update Delete)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71588" y="1417239"/>
            <a:ext cx="447844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1) Exercício: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	Criar o banco de dados no </a:t>
            </a:r>
            <a:r>
              <a:rPr lang="pt-BR" alt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alt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e a tabela como exemplo</a:t>
            </a:r>
          </a:p>
        </p:txBody>
      </p:sp>
      <p:sp>
        <p:nvSpPr>
          <p:cNvPr id="5126" name="Retângulo 1"/>
          <p:cNvSpPr>
            <a:spLocks noChangeArrowheads="1"/>
          </p:cNvSpPr>
          <p:nvPr/>
        </p:nvSpPr>
        <p:spPr bwMode="auto">
          <a:xfrm>
            <a:off x="694606" y="955677"/>
            <a:ext cx="10729192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É uma expressão comumente utilizada definir as quatro operações básicas usadas em Banco de Dados Relacionais.</a:t>
            </a:r>
          </a:p>
        </p:txBody>
      </p:sp>
      <p:pic>
        <p:nvPicPr>
          <p:cNvPr id="5127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63" y="3467101"/>
            <a:ext cx="5791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1"/>
          <p:cNvSpPr txBox="1">
            <a:spLocks noChangeArrowheads="1"/>
          </p:cNvSpPr>
          <p:nvPr/>
        </p:nvSpPr>
        <p:spPr bwMode="auto">
          <a:xfrm>
            <a:off x="1774726" y="5182372"/>
            <a:ext cx="5286375" cy="24765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Abrir uma conexão com o mysql via terminal ou workbench e colar o script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646" y="3101693"/>
            <a:ext cx="1047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22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807032" y="922951"/>
            <a:ext cx="2514128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Criar a conexão com o banco</a:t>
            </a:r>
          </a:p>
        </p:txBody>
      </p:sp>
      <p:cxnSp>
        <p:nvCxnSpPr>
          <p:cNvPr id="7174" name="AutoShape 6"/>
          <p:cNvCxnSpPr>
            <a:cxnSpLocks noChangeShapeType="1"/>
          </p:cNvCxnSpPr>
          <p:nvPr/>
        </p:nvCxnSpPr>
        <p:spPr bwMode="auto">
          <a:xfrm>
            <a:off x="4855790" y="2325267"/>
            <a:ext cx="869950" cy="3175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4154115" y="1135252"/>
            <a:ext cx="1571625" cy="21590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800" b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importar do pacote </a:t>
            </a:r>
            <a:r>
              <a:rPr lang="pt-BR" altLang="pt-BR" sz="800" b="1">
                <a:latin typeface="Arial" panose="020B0604020202020204" pitchFamily="34" charset="0"/>
                <a:cs typeface="Arial" panose="020B0604020202020204" pitchFamily="34" charset="0"/>
              </a:rPr>
              <a:t>java.sql</a:t>
            </a:r>
          </a:p>
        </p:txBody>
      </p:sp>
      <p:pic>
        <p:nvPicPr>
          <p:cNvPr id="717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97" y="1499050"/>
            <a:ext cx="551411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4566" y="171318"/>
            <a:ext cx="923949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052620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959302" y="1484784"/>
            <a:ext cx="4000500" cy="555625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b="1">
                <a:latin typeface="Arial" panose="020B0604020202020204" pitchFamily="34" charset="0"/>
                <a:cs typeface="Arial" panose="020B0604020202020204" pitchFamily="34" charset="0"/>
              </a:rPr>
              <a:t>Criar  a classe </a:t>
            </a:r>
            <a:r>
              <a:rPr lang="pt-BR" altLang="pt-BR" sz="1000" b="1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 </a:t>
            </a:r>
            <a:r>
              <a:rPr lang="pt-BR" altLang="pt-BR" sz="1000" b="1">
                <a:latin typeface="Arial" panose="020B0604020202020204" pitchFamily="34" charset="0"/>
                <a:cs typeface="Arial" panose="020B0604020202020204" pitchFamily="34" charset="0"/>
              </a:rPr>
              <a:t>no pacote </a:t>
            </a:r>
            <a:r>
              <a:rPr lang="pt-BR" altLang="pt-BR" sz="1000" b="1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b="1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 construtores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b="1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 o Getters</a:t>
            </a:r>
          </a:p>
        </p:txBody>
      </p:sp>
      <p:pic>
        <p:nvPicPr>
          <p:cNvPr id="11267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56" y="1268413"/>
            <a:ext cx="47053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4566" y="171318"/>
            <a:ext cx="923949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3508724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158082" y="1517651"/>
            <a:ext cx="4000500" cy="2460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b="1">
                <a:latin typeface="Arial" panose="020B0604020202020204" pitchFamily="34" charset="0"/>
                <a:cs typeface="Arial" panose="020B0604020202020204" pitchFamily="34" charset="0"/>
              </a:rPr>
              <a:t>Criar  a classe </a:t>
            </a:r>
            <a:r>
              <a:rPr lang="pt-BR" altLang="pt-BR" sz="1000" b="1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ContaDao </a:t>
            </a:r>
            <a:r>
              <a:rPr lang="pt-BR" altLang="pt-BR" sz="1000" b="1">
                <a:latin typeface="Arial" panose="020B0604020202020204" pitchFamily="34" charset="0"/>
                <a:cs typeface="Arial" panose="020B0604020202020204" pitchFamily="34" charset="0"/>
              </a:rPr>
              <a:t>no pacote </a:t>
            </a:r>
            <a:r>
              <a:rPr lang="pt-BR" altLang="pt-BR" sz="1000" b="1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951190" y="1694657"/>
            <a:ext cx="3387725" cy="217487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800" b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o construtor e colocar a instância para abertura da conexão</a:t>
            </a:r>
          </a:p>
        </p:txBody>
      </p:sp>
      <p:pic>
        <p:nvPicPr>
          <p:cNvPr id="13316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81" y="2060575"/>
            <a:ext cx="51435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158582" y="3141664"/>
            <a:ext cx="3387725" cy="217487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800" b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o método inserir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4566" y="171318"/>
            <a:ext cx="923949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1092792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062956" y="981075"/>
            <a:ext cx="3750042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b="1">
                <a:latin typeface="Arial" panose="020B0604020202020204" pitchFamily="34" charset="0"/>
                <a:cs typeface="Arial" panose="020B0604020202020204" pitchFamily="34" charset="0"/>
              </a:rPr>
              <a:t>Alteração de Registro do Banco de Dados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278857" y="1557338"/>
            <a:ext cx="2951163" cy="2460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b="1">
                <a:latin typeface="Arial" panose="020B0604020202020204" pitchFamily="34" charset="0"/>
                <a:cs typeface="Arial" panose="020B0604020202020204" pitchFamily="34" charset="0"/>
              </a:rPr>
              <a:t>Adicionar o método alterar em </a:t>
            </a:r>
            <a:r>
              <a:rPr lang="pt-BR" altLang="pt-BR" sz="1000" b="1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ContaDao</a:t>
            </a:r>
          </a:p>
        </p:txBody>
      </p:sp>
      <p:pic>
        <p:nvPicPr>
          <p:cNvPr id="1536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07" y="2420938"/>
            <a:ext cx="53816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4566" y="171318"/>
            <a:ext cx="923949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776874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026444" y="1773238"/>
            <a:ext cx="2952750" cy="2460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b="1">
                <a:latin typeface="Arial" panose="020B0604020202020204" pitchFamily="34" charset="0"/>
                <a:cs typeface="Arial" panose="020B0604020202020204" pitchFamily="34" charset="0"/>
              </a:rPr>
              <a:t>Adicionar o método apagar em </a:t>
            </a:r>
            <a:r>
              <a:rPr lang="pt-BR" altLang="pt-BR" sz="1000" b="1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ContaDao</a:t>
            </a:r>
          </a:p>
        </p:txBody>
      </p:sp>
      <p:pic>
        <p:nvPicPr>
          <p:cNvPr id="1741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31" y="2420939"/>
            <a:ext cx="49911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4566" y="171318"/>
            <a:ext cx="923949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460480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638823" y="1340768"/>
            <a:ext cx="3240360" cy="24840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b="1">
                <a:latin typeface="Arial" panose="020B0604020202020204" pitchFamily="34" charset="0"/>
                <a:cs typeface="Arial" panose="020B0604020202020204" pitchFamily="34" charset="0"/>
              </a:rPr>
              <a:t>Adicionar o método listaContas em </a:t>
            </a:r>
            <a:r>
              <a:rPr lang="pt-BR" altLang="pt-BR" sz="1000" b="1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ContaDao</a:t>
            </a:r>
          </a:p>
        </p:txBody>
      </p:sp>
      <p:pic>
        <p:nvPicPr>
          <p:cNvPr id="1946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1916832"/>
            <a:ext cx="78390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4566" y="171318"/>
            <a:ext cx="923949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689991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26654" y="1628800"/>
            <a:ext cx="5153025" cy="24765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b="1">
                <a:latin typeface="Arial" panose="020B0604020202020204" pitchFamily="34" charset="0"/>
                <a:cs typeface="Arial" panose="020B0604020202020204" pitchFamily="34" charset="0"/>
              </a:rPr>
              <a:t>Adicionar o método buscarConta em </a:t>
            </a:r>
            <a:r>
              <a:rPr lang="pt-BR" altLang="pt-BR" sz="1000" b="1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ContaDao</a:t>
            </a:r>
          </a:p>
        </p:txBody>
      </p:sp>
      <p:pic>
        <p:nvPicPr>
          <p:cNvPr id="21508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2060848"/>
            <a:ext cx="71056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4566" y="171318"/>
            <a:ext cx="923949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042744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766614" y="187327"/>
            <a:ext cx="3562491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400" b="1" dirty="0"/>
              <a:t>Instalar o driver para conexão do </a:t>
            </a:r>
            <a:r>
              <a:rPr lang="pt-BR" altLang="pt-BR" sz="1400" b="1" dirty="0" err="1"/>
              <a:t>mysql</a:t>
            </a:r>
            <a:endParaRPr lang="pt-BR" altLang="pt-BR" sz="1400" b="1" dirty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913732" y="833438"/>
            <a:ext cx="5286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baixar do link </a:t>
            </a:r>
            <a:r>
              <a:rPr lang="pt-BR" altLang="pt-BR" sz="1000">
                <a:solidFill>
                  <a:srgbClr val="3333CC"/>
                </a:solidFill>
              </a:rPr>
              <a:t>http://www.mysql.com/downloads/connector/j/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878807" y="1314451"/>
            <a:ext cx="7929563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Descompactar o arquivo com driver e copiar o arquivo </a:t>
            </a:r>
            <a:r>
              <a:rPr lang="pt-BR" altLang="pt-BR" sz="1000" b="1">
                <a:solidFill>
                  <a:srgbClr val="FF0000"/>
                </a:solidFill>
              </a:rPr>
              <a:t>.jar</a:t>
            </a:r>
            <a:r>
              <a:rPr lang="pt-BR" altLang="pt-BR" sz="1000" b="1">
                <a:solidFill>
                  <a:srgbClr val="1F497D"/>
                </a:solidFill>
              </a:rPr>
              <a:t> </a:t>
            </a:r>
            <a:r>
              <a:rPr lang="en-US" altLang="pt-BR" sz="1000" b="1">
                <a:solidFill>
                  <a:srgbClr val="1F497D"/>
                </a:solidFill>
              </a:rPr>
              <a:t>para  o diretório workspace do eclipse para dentro da pasta </a:t>
            </a:r>
            <a:r>
              <a:rPr lang="en-US" altLang="pt-BR" sz="1000" b="1">
                <a:solidFill>
                  <a:srgbClr val="000000"/>
                </a:solidFill>
              </a:rPr>
              <a:t>aula17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943894" y="1655764"/>
            <a:ext cx="2514128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300" b="1">
                <a:solidFill>
                  <a:srgbClr val="000000"/>
                </a:solidFill>
              </a:rPr>
              <a:t>Criar a conexão com o banco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947695" y="2616201"/>
            <a:ext cx="3000375" cy="5508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- Endereço IP, porta e nome da base de dados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pt-BR" altLang="pt-BR" sz="1000" b="1">
                <a:solidFill>
                  <a:srgbClr val="1F497D"/>
                </a:solidFill>
              </a:rPr>
              <a:t> Usuário do banco</a:t>
            </a:r>
          </a:p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- Senha do usuário.</a:t>
            </a:r>
          </a:p>
        </p:txBody>
      </p:sp>
      <p:cxnSp>
        <p:nvCxnSpPr>
          <p:cNvPr id="4103" name="AutoShape 6"/>
          <p:cNvCxnSpPr>
            <a:cxnSpLocks noChangeShapeType="1"/>
          </p:cNvCxnSpPr>
          <p:nvPr/>
        </p:nvCxnSpPr>
        <p:spPr bwMode="auto">
          <a:xfrm>
            <a:off x="5876131" y="2757489"/>
            <a:ext cx="869950" cy="3175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6942931" y="3430588"/>
            <a:ext cx="3360738" cy="20950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A classe responsável pela criação de uma conexão JDBC é a </a:t>
            </a:r>
            <a:r>
              <a:rPr lang="pt-BR" altLang="pt-BR" sz="1000" b="1">
                <a:solidFill>
                  <a:srgbClr val="000000"/>
                </a:solidFill>
              </a:rPr>
              <a:t>DriverManager</a:t>
            </a:r>
            <a:r>
              <a:rPr lang="pt-BR" altLang="pt-BR" sz="1000" b="1">
                <a:solidFill>
                  <a:srgbClr val="1F497D"/>
                </a:solidFill>
              </a:rPr>
              <a:t> do pacote </a:t>
            </a:r>
            <a:r>
              <a:rPr lang="pt-BR" altLang="pt-BR" sz="1000" b="1">
                <a:solidFill>
                  <a:srgbClr val="000000"/>
                </a:solidFill>
              </a:rPr>
              <a:t>java.sql.</a:t>
            </a:r>
          </a:p>
          <a:p>
            <a:pPr algn="just" eaLnBrk="1" hangingPunct="1">
              <a:buClrTx/>
              <a:buFontTx/>
              <a:buNone/>
            </a:pPr>
            <a:endParaRPr lang="pt-BR" altLang="pt-BR" sz="1000" b="1">
              <a:solidFill>
                <a:srgbClr val="000000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A url de conexão, o usuário e a senha devem ser passados ao método </a:t>
            </a:r>
            <a:r>
              <a:rPr lang="pt-BR" altLang="pt-BR" sz="1000" b="1">
                <a:solidFill>
                  <a:srgbClr val="000000"/>
                </a:solidFill>
              </a:rPr>
              <a:t>getConnection()</a:t>
            </a:r>
            <a:r>
              <a:rPr lang="pt-BR" altLang="pt-BR" sz="1000" b="1">
                <a:solidFill>
                  <a:srgbClr val="1F497D"/>
                </a:solidFill>
              </a:rPr>
              <a:t> para que ele possa retornar uma conexão.   Uma exceção do tipo </a:t>
            </a:r>
            <a:r>
              <a:rPr lang="pt-BR" altLang="pt-BR" sz="1000" b="1">
                <a:solidFill>
                  <a:srgbClr val="000000"/>
                </a:solidFill>
              </a:rPr>
              <a:t>SQLException </a:t>
            </a:r>
            <a:r>
              <a:rPr lang="pt-BR" altLang="pt-BR" sz="1000" b="1">
                <a:solidFill>
                  <a:srgbClr val="1F497D"/>
                </a:solidFill>
              </a:rPr>
              <a:t>é repassada por </a:t>
            </a:r>
            <a:r>
              <a:rPr lang="pt-BR" altLang="pt-BR" sz="1000" b="1">
                <a:solidFill>
                  <a:srgbClr val="000000"/>
                </a:solidFill>
              </a:rPr>
              <a:t>getConnection</a:t>
            </a:r>
            <a:r>
              <a:rPr lang="pt-BR" altLang="pt-BR" sz="1000" b="1">
                <a:solidFill>
                  <a:srgbClr val="1F497D"/>
                </a:solidFill>
              </a:rPr>
              <a:t> por isto temos que tratar com </a:t>
            </a:r>
            <a:r>
              <a:rPr lang="pt-BR" altLang="pt-BR" sz="1000" b="1">
                <a:solidFill>
                  <a:srgbClr val="000000"/>
                </a:solidFill>
              </a:rPr>
              <a:t>try/catch</a:t>
            </a:r>
            <a:r>
              <a:rPr lang="pt-BR" altLang="pt-BR" sz="1000" b="1">
                <a:solidFill>
                  <a:srgbClr val="1F497D"/>
                </a:solidFill>
              </a:rPr>
              <a:t>. Nas versões anteriores ao  Java 6 é necessário incluir a linha </a:t>
            </a:r>
            <a:r>
              <a:rPr lang="pt-BR" altLang="pt-BR" sz="1000" b="1">
                <a:solidFill>
                  <a:srgbClr val="000000"/>
                </a:solidFill>
              </a:rPr>
              <a:t>Class.forName("com.mysql.jdbc.Driver") </a:t>
            </a:r>
            <a:r>
              <a:rPr lang="pt-BR" altLang="pt-BR" sz="1000" b="1">
                <a:solidFill>
                  <a:srgbClr val="1F497D"/>
                </a:solidFill>
              </a:rPr>
              <a:t>uma exceção do tipo </a:t>
            </a:r>
            <a:r>
              <a:rPr lang="pt-BR" altLang="pt-BR" sz="1000" b="1">
                <a:solidFill>
                  <a:srgbClr val="000000"/>
                </a:solidFill>
              </a:rPr>
              <a:t>ClassNotFoundException</a:t>
            </a:r>
            <a:r>
              <a:rPr lang="pt-BR" altLang="pt-BR" sz="1000" b="1">
                <a:solidFill>
                  <a:srgbClr val="1F497D"/>
                </a:solidFill>
              </a:rPr>
              <a:t> será lançada.</a:t>
            </a:r>
          </a:p>
          <a:p>
            <a:pPr algn="just" eaLnBrk="1" hangingPunct="1">
              <a:buClrTx/>
              <a:buFontTx/>
              <a:buNone/>
            </a:pPr>
            <a:endParaRPr lang="pt-BR" altLang="pt-BR" sz="1000" b="1">
              <a:solidFill>
                <a:srgbClr val="1F497D"/>
              </a:solidFill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5371307" y="2206625"/>
            <a:ext cx="1571625" cy="21590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800" b="1">
                <a:solidFill>
                  <a:srgbClr val="1F497D"/>
                </a:solidFill>
              </a:rPr>
              <a:t>importar do pacote </a:t>
            </a:r>
            <a:r>
              <a:rPr lang="pt-BR" altLang="pt-BR" sz="800" b="1">
                <a:solidFill>
                  <a:srgbClr val="000000"/>
                </a:solidFill>
              </a:rPr>
              <a:t>java.sql</a:t>
            </a:r>
          </a:p>
        </p:txBody>
      </p:sp>
      <p:pic>
        <p:nvPicPr>
          <p:cNvPr id="410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1974850"/>
            <a:ext cx="316865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674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2101056" y="2096255"/>
            <a:ext cx="1947862" cy="2460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Criar a classe </a:t>
            </a:r>
            <a:r>
              <a:rPr lang="pt-BR" altLang="pt-BR" sz="1000" b="1">
                <a:solidFill>
                  <a:srgbClr val="2D2DB9"/>
                </a:solidFill>
              </a:rPr>
              <a:t>TestaConexao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020094" y="3853614"/>
            <a:ext cx="3643312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Ao executar o código recebemos a seguinte mensagem: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32" y="4139363"/>
            <a:ext cx="67913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56" y="4663239"/>
            <a:ext cx="2247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56" y="5520488"/>
            <a:ext cx="44005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4458495" y="4975976"/>
            <a:ext cx="2714625" cy="3984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pt-BR" sz="1000" b="1">
                <a:solidFill>
                  <a:srgbClr val="1F497D"/>
                </a:solidFill>
              </a:rPr>
              <a:t>No Eclipse clicar com o botão direito no</a:t>
            </a:r>
          </a:p>
          <a:p>
            <a:pPr algn="just" eaLnBrk="1" hangingPunct="1">
              <a:buClrTx/>
              <a:buFontTx/>
              <a:buNone/>
            </a:pPr>
            <a:r>
              <a:rPr lang="en-US" altLang="pt-BR" sz="1000" b="1">
                <a:solidFill>
                  <a:srgbClr val="1F497D"/>
                </a:solidFill>
              </a:rPr>
              <a:t>.jar </a:t>
            </a:r>
            <a:r>
              <a:rPr lang="en-US" altLang="pt-BR" sz="1000" b="1">
                <a:solidFill>
                  <a:srgbClr val="000000"/>
                </a:solidFill>
              </a:rPr>
              <a:t>Build Path-Add to Build Path</a:t>
            </a:r>
          </a:p>
        </p:txBody>
      </p:sp>
      <p:pic>
        <p:nvPicPr>
          <p:cNvPr id="512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524" y="2362160"/>
            <a:ext cx="5153596" cy="149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406574" y="188640"/>
            <a:ext cx="1361568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300" b="1" dirty="0"/>
              <a:t>Design </a:t>
            </a:r>
            <a:r>
              <a:rPr lang="pt-BR" altLang="pt-BR" sz="1300" b="1" dirty="0" err="1"/>
              <a:t>Pattern</a:t>
            </a:r>
            <a:endParaRPr lang="pt-BR" altLang="pt-BR" sz="1300" b="1" dirty="0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622598" y="1268760"/>
            <a:ext cx="1116124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200" dirty="0">
                <a:solidFill>
                  <a:srgbClr val="000000"/>
                </a:solidFill>
              </a:rPr>
              <a:t>Design </a:t>
            </a:r>
            <a:r>
              <a:rPr lang="pt-BR" altLang="pt-BR" sz="1200" dirty="0" err="1">
                <a:solidFill>
                  <a:srgbClr val="000000"/>
                </a:solidFill>
              </a:rPr>
              <a:t>patterns</a:t>
            </a:r>
            <a:r>
              <a:rPr lang="pt-BR" altLang="pt-BR" sz="1200" dirty="0">
                <a:solidFill>
                  <a:srgbClr val="000000"/>
                </a:solidFill>
              </a:rPr>
              <a:t> são padrões utilizados em sistemas para melhorar a organização interna do código e facilitar sua manutenção e extensão.  O </a:t>
            </a:r>
            <a:r>
              <a:rPr lang="pt-BR" altLang="pt-BR" sz="1200" dirty="0" err="1">
                <a:solidFill>
                  <a:srgbClr val="000000"/>
                </a:solidFill>
              </a:rPr>
              <a:t>pattern</a:t>
            </a:r>
            <a:r>
              <a:rPr lang="pt-BR" altLang="pt-BR" sz="1200" dirty="0">
                <a:solidFill>
                  <a:srgbClr val="000000"/>
                </a:solidFill>
              </a:rPr>
              <a:t> </a:t>
            </a:r>
            <a:r>
              <a:rPr lang="pt-BR" altLang="pt-BR" sz="1200" b="1" dirty="0" err="1">
                <a:solidFill>
                  <a:srgbClr val="000000"/>
                </a:solidFill>
              </a:rPr>
              <a:t>Factory</a:t>
            </a:r>
            <a:r>
              <a:rPr lang="pt-BR" altLang="pt-BR" sz="1200" dirty="0">
                <a:solidFill>
                  <a:srgbClr val="000000"/>
                </a:solidFill>
              </a:rPr>
              <a:t> implementa uma fábrica de objetos, abstraindo e isolando o modo de criação dos objetos.  A classe </a:t>
            </a:r>
            <a:r>
              <a:rPr lang="pt-BR" altLang="pt-BR" sz="1200" b="1" dirty="0" err="1">
                <a:solidFill>
                  <a:srgbClr val="000000"/>
                </a:solidFill>
              </a:rPr>
              <a:t>ConnectionFactory</a:t>
            </a:r>
            <a:r>
              <a:rPr lang="pt-BR" altLang="pt-BR" sz="1200" b="1" dirty="0">
                <a:solidFill>
                  <a:srgbClr val="000000"/>
                </a:solidFill>
              </a:rPr>
              <a:t> </a:t>
            </a:r>
            <a:r>
              <a:rPr lang="pt-BR" altLang="pt-BR" sz="1200" dirty="0">
                <a:solidFill>
                  <a:srgbClr val="000000"/>
                </a:solidFill>
              </a:rPr>
              <a:t>implementa o </a:t>
            </a:r>
            <a:r>
              <a:rPr lang="pt-BR" altLang="pt-BR" sz="1200" dirty="0" err="1">
                <a:solidFill>
                  <a:srgbClr val="000000"/>
                </a:solidFill>
              </a:rPr>
              <a:t>pattern</a:t>
            </a:r>
            <a:r>
              <a:rPr lang="pt-BR" altLang="pt-BR" sz="1200" dirty="0">
                <a:solidFill>
                  <a:srgbClr val="000000"/>
                </a:solidFill>
              </a:rPr>
              <a:t> </a:t>
            </a:r>
            <a:r>
              <a:rPr lang="pt-BR" altLang="pt-BR" sz="1200" b="1" dirty="0" err="1">
                <a:solidFill>
                  <a:srgbClr val="000000"/>
                </a:solidFill>
              </a:rPr>
              <a:t>Factory</a:t>
            </a:r>
            <a:r>
              <a:rPr lang="pt-BR" altLang="pt-BR" sz="1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92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852277" y="1742777"/>
            <a:ext cx="4000500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Criar  a classe </a:t>
            </a:r>
            <a:r>
              <a:rPr lang="pt-BR" altLang="pt-BR" sz="1000" b="1">
                <a:solidFill>
                  <a:srgbClr val="2D2DB9"/>
                </a:solidFill>
              </a:rPr>
              <a:t>Cliente </a:t>
            </a:r>
            <a:r>
              <a:rPr lang="pt-BR" altLang="pt-BR" sz="1000" b="1">
                <a:solidFill>
                  <a:srgbClr val="000000"/>
                </a:solidFill>
              </a:rPr>
              <a:t>no pacote </a:t>
            </a:r>
            <a:r>
              <a:rPr lang="pt-BR" altLang="pt-BR" sz="1000" b="1">
                <a:solidFill>
                  <a:srgbClr val="2D2DB9"/>
                </a:solidFill>
              </a:rPr>
              <a:t>model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3" y="2060848"/>
            <a:ext cx="4747891" cy="417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463631" y="3275252"/>
            <a:ext cx="2928938" cy="1017844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200" b="1">
                <a:solidFill>
                  <a:srgbClr val="000000"/>
                </a:solidFill>
              </a:rPr>
              <a:t>Classe Java Beans</a:t>
            </a:r>
          </a:p>
          <a:p>
            <a:pPr algn="just" eaLnBrk="1" hangingPunct="1">
              <a:buClrTx/>
              <a:buFontTx/>
              <a:buNone/>
            </a:pPr>
            <a:r>
              <a:rPr lang="pt-BR" altLang="pt-BR" sz="1200" b="1">
                <a:solidFill>
                  <a:srgbClr val="1F497D"/>
                </a:solidFill>
              </a:rPr>
              <a:t>Uma classe é considerada </a:t>
            </a:r>
            <a:r>
              <a:rPr lang="pt-BR" altLang="pt-BR" sz="1200" b="1">
                <a:solidFill>
                  <a:srgbClr val="000000"/>
                </a:solidFill>
              </a:rPr>
              <a:t>Java Beans </a:t>
            </a:r>
            <a:r>
              <a:rPr lang="pt-BR" altLang="pt-BR" sz="1200" b="1">
                <a:solidFill>
                  <a:srgbClr val="1F497D"/>
                </a:solidFill>
              </a:rPr>
              <a:t>quando possuem o construtor sem argumentos e os métodos getters e setters!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2123" y="260648"/>
            <a:ext cx="2412881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400" b="1"/>
              <a:t>DAO (Data Access Object)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3346" y="957460"/>
            <a:ext cx="1127049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200">
                <a:solidFill>
                  <a:srgbClr val="000000"/>
                </a:solidFill>
              </a:rPr>
              <a:t>O DAO é um design pattern para acesso a dados com todas as características para acesso e manipulação de um banco de dados.  Geralmente, temos um DAO para cada objeto do domínio do sistema como por exemplo Pessoa, Produto Cliente, e outros.</a:t>
            </a:r>
          </a:p>
        </p:txBody>
      </p:sp>
    </p:spTree>
    <p:extLst>
      <p:ext uri="{BB962C8B-B14F-4D97-AF65-F5344CB8AC3E}">
        <p14:creationId xmlns:p14="http://schemas.microsoft.com/office/powerpoint/2010/main" val="2370544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1749425"/>
            <a:ext cx="48387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00928" y="188640"/>
            <a:ext cx="2412881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400" b="1"/>
              <a:t>DAO (Data Access Object)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086843" y="1214438"/>
            <a:ext cx="4000500" cy="2460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Criar  a classe </a:t>
            </a:r>
            <a:r>
              <a:rPr lang="pt-BR" altLang="pt-BR" sz="1000" b="1">
                <a:solidFill>
                  <a:srgbClr val="2D2DB9"/>
                </a:solidFill>
              </a:rPr>
              <a:t>ClienteDao </a:t>
            </a:r>
            <a:r>
              <a:rPr lang="pt-BR" altLang="pt-BR" sz="1000" b="1">
                <a:solidFill>
                  <a:srgbClr val="000000"/>
                </a:solidFill>
              </a:rPr>
              <a:t>no pacote </a:t>
            </a:r>
            <a:r>
              <a:rPr lang="pt-BR" altLang="pt-BR" sz="1000" b="1">
                <a:solidFill>
                  <a:srgbClr val="2D2DB9"/>
                </a:solidFill>
              </a:rPr>
              <a:t>persistence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4079281" y="1700213"/>
            <a:ext cx="1571625" cy="21590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800" b="1">
                <a:solidFill>
                  <a:srgbClr val="1F497D"/>
                </a:solidFill>
              </a:rPr>
              <a:t>Não esquecer dos imports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6600031" y="836712"/>
            <a:ext cx="4103687" cy="3633945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As cláusulas são executadas em um banco de dados através da interface </a:t>
            </a:r>
            <a:r>
              <a:rPr lang="pt-BR" altLang="pt-BR" sz="1000" b="1">
                <a:solidFill>
                  <a:srgbClr val="000000"/>
                </a:solidFill>
              </a:rPr>
              <a:t>PreparedStatement</a:t>
            </a:r>
            <a:r>
              <a:rPr lang="pt-BR" altLang="pt-BR" sz="1000" b="1">
                <a:solidFill>
                  <a:srgbClr val="1F497D"/>
                </a:solidFill>
              </a:rPr>
              <a:t>. </a:t>
            </a:r>
          </a:p>
          <a:p>
            <a:pPr algn="just" eaLnBrk="1" hangingPunct="1">
              <a:buClrTx/>
              <a:buFontTx/>
              <a:buNone/>
            </a:pPr>
            <a:endParaRPr lang="pt-BR" altLang="pt-BR" sz="1000" b="1">
              <a:solidFill>
                <a:srgbClr val="1F497D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Para receber um </a:t>
            </a:r>
            <a:r>
              <a:rPr lang="pt-BR" altLang="pt-BR" sz="1000" b="1">
                <a:solidFill>
                  <a:srgbClr val="000000"/>
                </a:solidFill>
              </a:rPr>
              <a:t>PreparedStatement </a:t>
            </a:r>
            <a:r>
              <a:rPr lang="pt-BR" altLang="pt-BR" sz="1000" b="1">
                <a:solidFill>
                  <a:srgbClr val="1F497D"/>
                </a:solidFill>
              </a:rPr>
              <a:t>relativo à conexão, basta chamar o método </a:t>
            </a:r>
            <a:r>
              <a:rPr lang="pt-BR" altLang="pt-BR" sz="1000" b="1">
                <a:solidFill>
                  <a:srgbClr val="000000"/>
                </a:solidFill>
              </a:rPr>
              <a:t>prepareStatement, </a:t>
            </a:r>
            <a:r>
              <a:rPr lang="pt-BR" altLang="pt-BR" sz="1000" b="1">
                <a:solidFill>
                  <a:srgbClr val="1F497D"/>
                </a:solidFill>
              </a:rPr>
              <a:t>passando como argumento o comando SQL com os valores vindos de variáveis preenchidos com uma interrogação.</a:t>
            </a:r>
          </a:p>
          <a:p>
            <a:pPr algn="just" eaLnBrk="1" hangingPunct="1">
              <a:buClrTx/>
              <a:buFontTx/>
              <a:buNone/>
            </a:pPr>
            <a:endParaRPr lang="pt-BR" altLang="pt-BR" sz="1000" b="1">
              <a:solidFill>
                <a:srgbClr val="1F497D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Os comandos </a:t>
            </a:r>
            <a:r>
              <a:rPr lang="pt-BR" altLang="pt-BR" sz="1000" b="1">
                <a:solidFill>
                  <a:srgbClr val="000000"/>
                </a:solidFill>
              </a:rPr>
              <a:t>Select, Insert, Update e Delete</a:t>
            </a:r>
            <a:r>
              <a:rPr lang="pt-BR" altLang="pt-BR" sz="1000" b="1">
                <a:solidFill>
                  <a:srgbClr val="1F497D"/>
                </a:solidFill>
              </a:rPr>
              <a:t> tem uma parte fixa e uma parte variável. No exemplo:</a:t>
            </a: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 </a:t>
            </a:r>
            <a:r>
              <a:rPr lang="pt-BR" altLang="pt-BR" sz="1000" b="1">
                <a:solidFill>
                  <a:srgbClr val="000000"/>
                </a:solidFill>
              </a:rPr>
              <a:t>insert into cliente values (null,"Carla","98986787","abcd@abcd.com.br");</a:t>
            </a: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a parte que varia acima são os dados.</a:t>
            </a:r>
          </a:p>
          <a:p>
            <a:pPr algn="just" eaLnBrk="1" hangingPunct="1">
              <a:buClrTx/>
              <a:buFontTx/>
              <a:buNone/>
            </a:pPr>
            <a:endParaRPr lang="pt-BR" altLang="pt-BR" sz="1000" b="1">
              <a:solidFill>
                <a:srgbClr val="1F497D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 A maior parte dos bancos de dados SQL trabalha melhor se, em vez de ficarmos montando sempre consultas SQL diferentes, passarmos uma consulta FIXA e variar só os dados. </a:t>
            </a: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O </a:t>
            </a:r>
            <a:r>
              <a:rPr lang="pt-BR" altLang="pt-BR" sz="1000" b="1">
                <a:solidFill>
                  <a:srgbClr val="000000"/>
                </a:solidFill>
              </a:rPr>
              <a:t>PreparedStatement</a:t>
            </a:r>
            <a:r>
              <a:rPr lang="pt-BR" altLang="pt-BR" sz="1000" b="1">
                <a:solidFill>
                  <a:srgbClr val="1F497D"/>
                </a:solidFill>
              </a:rPr>
              <a:t> sempre entende:</a:t>
            </a: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insert into cliente values(null,?,?,?)</a:t>
            </a:r>
          </a:p>
          <a:p>
            <a:pPr algn="just" eaLnBrk="1" hangingPunct="1">
              <a:buClrTx/>
              <a:buFontTx/>
              <a:buNone/>
            </a:pPr>
            <a:endParaRPr lang="pt-BR" altLang="pt-BR" sz="1000" b="1">
              <a:solidFill>
                <a:srgbClr val="1F497D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 O símbolo de </a:t>
            </a:r>
            <a:r>
              <a:rPr lang="pt-BR" altLang="pt-BR" sz="1000" b="1">
                <a:solidFill>
                  <a:srgbClr val="000000"/>
                </a:solidFill>
              </a:rPr>
              <a:t>?</a:t>
            </a:r>
            <a:r>
              <a:rPr lang="pt-BR" altLang="pt-BR" sz="1000" b="1">
                <a:solidFill>
                  <a:srgbClr val="1F497D"/>
                </a:solidFill>
              </a:rPr>
              <a:t>  pode ser  os dados de Carla, Maria, João ou  quem precisarmos inserir. Os dados que variam, não o nome das colunas.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6600031" y="4581624"/>
            <a:ext cx="4103687" cy="11604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Os parâmetros  foram defindidos através do caractere </a:t>
            </a:r>
            <a:r>
              <a:rPr lang="pt-BR" altLang="pt-BR" sz="1000" b="1">
                <a:solidFill>
                  <a:srgbClr val="000000"/>
                </a:solidFill>
              </a:rPr>
              <a:t>“?”</a:t>
            </a:r>
            <a:r>
              <a:rPr lang="pt-BR" altLang="pt-BR" sz="1000" b="1">
                <a:solidFill>
                  <a:srgbClr val="1F497D"/>
                </a:solidFill>
              </a:rPr>
              <a:t>. Antes de executar a query, é necessário determinar os valores dos parâmetros.  Essa tarefa pode ser realizada através do método setString(), que recebe a  posição do parâmetro que começa com 1 no código SQL e o valor correspondente do parâmetro. Temos outros métodos como setBoolean, setInt, setDouble para cada tipo de dados.</a:t>
            </a:r>
          </a:p>
        </p:txBody>
      </p:sp>
    </p:spTree>
    <p:extLst>
      <p:ext uri="{BB962C8B-B14F-4D97-AF65-F5344CB8AC3E}">
        <p14:creationId xmlns:p14="http://schemas.microsoft.com/office/powerpoint/2010/main" val="2974257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735932" y="1076542"/>
            <a:ext cx="5943600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Criar  o pacote </a:t>
            </a:r>
            <a:r>
              <a:rPr lang="pt-BR" altLang="pt-BR" sz="1000" b="1">
                <a:solidFill>
                  <a:srgbClr val="2D2DB9"/>
                </a:solidFill>
              </a:rPr>
              <a:t>control </a:t>
            </a:r>
            <a:r>
              <a:rPr lang="pt-BR" altLang="pt-BR" sz="1000" b="1">
                <a:solidFill>
                  <a:srgbClr val="000000"/>
                </a:solidFill>
              </a:rPr>
              <a:t>e a classe </a:t>
            </a:r>
            <a:r>
              <a:rPr lang="pt-BR" altLang="pt-BR" sz="1000" b="1">
                <a:solidFill>
                  <a:srgbClr val="2D2DB9"/>
                </a:solidFill>
              </a:rPr>
              <a:t>ControleCliente </a:t>
            </a:r>
            <a:r>
              <a:rPr lang="pt-BR" altLang="pt-BR" sz="1000" b="1">
                <a:solidFill>
                  <a:srgbClr val="000000"/>
                </a:solidFill>
              </a:rPr>
              <a:t>dentro deste pacote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90" y="1644967"/>
            <a:ext cx="3527622" cy="17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95" y="4005263"/>
            <a:ext cx="48101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032795" y="3543301"/>
            <a:ext cx="5646737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Criar  a classe </a:t>
            </a:r>
            <a:r>
              <a:rPr lang="pt-BR" altLang="pt-BR" sz="1000" b="1">
                <a:solidFill>
                  <a:srgbClr val="3333CC"/>
                </a:solidFill>
              </a:rPr>
              <a:t>TestaCliente</a:t>
            </a:r>
            <a:r>
              <a:rPr lang="pt-BR" altLang="pt-BR" sz="1000" b="1">
                <a:solidFill>
                  <a:srgbClr val="000000"/>
                </a:solidFill>
              </a:rPr>
              <a:t> </a:t>
            </a:r>
            <a:r>
              <a:rPr lang="pt-BR" altLang="pt-BR" sz="1000" b="1">
                <a:solidFill>
                  <a:srgbClr val="2D2DB9"/>
                </a:solidFill>
              </a:rPr>
              <a:t>no pacote </a:t>
            </a:r>
            <a:r>
              <a:rPr lang="pt-BR" altLang="pt-BR" sz="1000" b="1">
                <a:solidFill>
                  <a:srgbClr val="000000"/>
                </a:solidFill>
              </a:rPr>
              <a:t>persisntence e fazer a inserção do clliente no banco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6599262" y="1988840"/>
            <a:ext cx="374491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200" b="1">
                <a:solidFill>
                  <a:srgbClr val="000000"/>
                </a:solidFill>
              </a:rPr>
              <a:t>O control define o comportamento da aplicação, é ele que interpreta as ações do usuário (View) e as mapeia para chamadas do modelo (Model).</a:t>
            </a:r>
          </a:p>
        </p:txBody>
      </p:sp>
    </p:spTree>
    <p:extLst>
      <p:ext uri="{BB962C8B-B14F-4D97-AF65-F5344CB8AC3E}">
        <p14:creationId xmlns:p14="http://schemas.microsoft.com/office/powerpoint/2010/main" val="2423350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37" y="1404331"/>
            <a:ext cx="4203997" cy="189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126654" y="180475"/>
            <a:ext cx="3750042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400" b="1" dirty="0"/>
              <a:t>Alteração de Registro do Banco de Dados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81" y="2657476"/>
            <a:ext cx="39243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236787" y="1072940"/>
            <a:ext cx="2951162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Adicionar o método alterar em </a:t>
            </a:r>
            <a:r>
              <a:rPr lang="pt-BR" altLang="pt-BR" sz="1000" b="1">
                <a:solidFill>
                  <a:srgbClr val="2D2DB9"/>
                </a:solidFill>
              </a:rPr>
              <a:t>ClienteDao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6455569" y="2349501"/>
            <a:ext cx="3816350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Adicionar o método alterarCliente em </a:t>
            </a:r>
            <a:r>
              <a:rPr lang="pt-BR" altLang="pt-BR" sz="1000" b="1">
                <a:solidFill>
                  <a:srgbClr val="3333CC"/>
                </a:solidFill>
              </a:rPr>
              <a:t>ControleCliente</a:t>
            </a:r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21" y="4149726"/>
            <a:ext cx="3671762" cy="185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2278856" y="3860801"/>
            <a:ext cx="3816350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Alterar o método TestaCliente</a:t>
            </a:r>
          </a:p>
        </p:txBody>
      </p:sp>
    </p:spTree>
    <p:extLst>
      <p:ext uri="{BB962C8B-B14F-4D97-AF65-F5344CB8AC3E}">
        <p14:creationId xmlns:p14="http://schemas.microsoft.com/office/powerpoint/2010/main" val="3553520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262558" y="157058"/>
            <a:ext cx="3293187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400" b="1"/>
              <a:t>Apagar Registro do Banco de Dados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29" y="1371745"/>
            <a:ext cx="47529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666328" y="1012971"/>
            <a:ext cx="2952750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Adicionar o método apagar em </a:t>
            </a:r>
            <a:r>
              <a:rPr lang="pt-BR" altLang="pt-BR" sz="1000" b="1">
                <a:solidFill>
                  <a:srgbClr val="2D2DB9"/>
                </a:solidFill>
              </a:rPr>
              <a:t>ClienteDao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7804069" y="2313383"/>
            <a:ext cx="3816350" cy="2460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Adicionar o método Cliente em </a:t>
            </a:r>
            <a:r>
              <a:rPr lang="pt-BR" altLang="pt-BR" sz="1000" b="1">
                <a:solidFill>
                  <a:srgbClr val="3333CC"/>
                </a:solidFill>
              </a:rPr>
              <a:t>ControleCliente</a:t>
            </a:r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07" y="2673745"/>
            <a:ext cx="41338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739354" y="3450777"/>
            <a:ext cx="2087563" cy="2460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Alterar o método TestaCliente</a:t>
            </a:r>
          </a:p>
        </p:txBody>
      </p:sp>
      <p:pic>
        <p:nvPicPr>
          <p:cNvPr id="102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57" y="3860800"/>
            <a:ext cx="46386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15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1DA58A03D426469B2393E7570918A5" ma:contentTypeVersion="8" ma:contentTypeDescription="Crie um novo documento." ma:contentTypeScope="" ma:versionID="2316c17e4acb80a8b3b231b5867cd28a">
  <xsd:schema xmlns:xsd="http://www.w3.org/2001/XMLSchema" xmlns:xs="http://www.w3.org/2001/XMLSchema" xmlns:p="http://schemas.microsoft.com/office/2006/metadata/properties" xmlns:ns2="efd01b52-ebc3-4cda-bde2-e58f567f3e46" targetNamespace="http://schemas.microsoft.com/office/2006/metadata/properties" ma:root="true" ma:fieldsID="b447338dbd5f76da9c136c91225539fb" ns2:_="">
    <xsd:import namespace="efd01b52-ebc3-4cda-bde2-e58f567f3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01b52-ebc3-4cda-bde2-e58f567f3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FB8590-D48F-4D6F-AC13-401886773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d01b52-ebc3-4cda-bde2-e58f567f3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AC071A-8AC2-40E9-8CAD-13F7ABE3E7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14C060-C6D3-4A4A-9B56-DE49A549E8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1319</Words>
  <Application>Microsoft Office PowerPoint</Application>
  <PresentationFormat>Personalizar</PresentationFormat>
  <Paragraphs>108</Paragraphs>
  <Slides>27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roni</dc:creator>
  <cp:lastModifiedBy>Usuário do Windows</cp:lastModifiedBy>
  <cp:revision>159</cp:revision>
  <cp:lastPrinted>1601-01-01T00:00:00Z</cp:lastPrinted>
  <dcterms:created xsi:type="dcterms:W3CDTF">2012-05-10T23:05:11Z</dcterms:created>
  <dcterms:modified xsi:type="dcterms:W3CDTF">2020-08-12T18:42:12Z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0x010100601DA58A03D426469B2393E7570918A5</vt:lpwstr>
  </property>
</Properties>
</file>