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</p:sldIdLst>
  <p:sldSz cx="1219041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Oa51cOZpwKT/C34fApd/31IZb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0" y="-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59" Type="http://schemas.openxmlformats.org/officeDocument/2006/relationships/customXml" Target="../customXml/item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61" Type="http://schemas.openxmlformats.org/officeDocument/2006/relationships/customXml" Target="../customXml/item3.xml"/><Relationship Id="rId10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213736" y="206398"/>
            <a:ext cx="4098957" cy="3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pt-BR" dirty="0"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 rot="5400000">
            <a:off x="7283708" y="1828979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 rot="5400000">
            <a:off x="1696437" y="-812277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 rot="5400000">
            <a:off x="3832226" y="-1622505"/>
            <a:ext cx="4525962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527633" y="0"/>
            <a:ext cx="11072963" cy="7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 dirty="0"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4D655FAC-F560-4B41-8358-0D35A8E61E8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</p:spPr>
      </p:pic>
      <p:grpSp>
        <p:nvGrpSpPr>
          <p:cNvPr id="22" name="Grupo 21"/>
          <p:cNvGrpSpPr/>
          <p:nvPr userDrawn="1"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xmlns="" id="{6C0DE03E-0833-4E32-ABE2-A36A9B0A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4600" t="60611" r="22080" b="20393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079" b="23585"/>
          <a:stretch/>
        </p:blipFill>
        <p:spPr>
          <a:xfrm>
            <a:off x="5053185" y="0"/>
            <a:ext cx="2594064" cy="15134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56" t="32938" r="16911" b="27740"/>
          <a:stretch/>
        </p:blipFill>
        <p:spPr>
          <a:xfrm>
            <a:off x="3104081" y="1449007"/>
            <a:ext cx="9086332" cy="538870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894451" y="4124622"/>
            <a:ext cx="30813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21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4542" y="0"/>
            <a:ext cx="4561881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591" y="3445461"/>
            <a:ext cx="2491568" cy="16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00" t="16538" r="22080" b="16309"/>
          <a:stretch/>
        </p:blipFill>
        <p:spPr>
          <a:xfrm>
            <a:off x="647031" y="211016"/>
            <a:ext cx="3164819" cy="3133016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20CB9569-60A7-416C-995C-F2941BEA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5930" y="362444"/>
            <a:ext cx="36547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57340" y="2"/>
            <a:ext cx="7633074" cy="5317587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4D655FAC-F560-4B41-8358-0D35A8E61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7" y="3923414"/>
            <a:ext cx="12190413" cy="294817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56266BD7-3DB7-4ECE-AD54-EF72C34BA532}"/>
              </a:ext>
            </a:extLst>
          </p:cNvPr>
          <p:cNvSpPr txBox="1"/>
          <p:nvPr/>
        </p:nvSpPr>
        <p:spPr>
          <a:xfrm>
            <a:off x="2911238" y="5397502"/>
            <a:ext cx="90097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 I </a:t>
            </a:r>
            <a:b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Jar,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avadoc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2800" dirty="0" smtClean="0">
                <a:latin typeface="Roboto" pitchFamily="2" charset="0"/>
                <a:ea typeface="Roboto" pitchFamily="2" charset="0"/>
              </a:rPr>
            </a:br>
            <a:r>
              <a:rPr lang="pt-BR" sz="2000" dirty="0" smtClean="0">
                <a:latin typeface="Roboto" pitchFamily="2" charset="0"/>
                <a:ea typeface="Roboto" pitchFamily="2" charset="0"/>
              </a:rPr>
              <a:t>13/08/2020</a:t>
            </a:r>
            <a:endParaRPr lang="pt-BR" sz="20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49732" y="1052513"/>
            <a:ext cx="1034068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Java é uma linguagem portável, ou seja, é</a:t>
            </a:r>
            <a:r>
              <a:rPr lang="pt-BR" sz="1800" dirty="0" smtClean="0"/>
              <a:t> </a:t>
            </a:r>
            <a:r>
              <a:rPr lang="pt-BR" sz="1800" dirty="0" err="1" smtClean="0"/>
              <a:t>multi-plataforma</a:t>
            </a:r>
            <a:r>
              <a:rPr lang="pt-BR" sz="1800" dirty="0" smtClean="0"/>
              <a:t> </a:t>
            </a:r>
            <a:endParaRPr lang="pt-BR" sz="1800" dirty="0" smtClean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/>
              <a:t>O </a:t>
            </a:r>
            <a:r>
              <a:rPr lang="pt-BR" sz="1800" dirty="0" smtClean="0"/>
              <a:t>compilador Java não cria nenhum arquivo executável (.</a:t>
            </a:r>
            <a:r>
              <a:rPr lang="pt-BR" sz="1800" dirty="0" err="1" smtClean="0"/>
              <a:t>exe</a:t>
            </a:r>
            <a:r>
              <a:rPr lang="pt-BR" sz="1800" dirty="0" smtClean="0"/>
              <a:t>)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os sistemas operacionais os arquivos .</a:t>
            </a:r>
            <a:r>
              <a:rPr lang="pt-BR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pt-BR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vistos da mesma forma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/>
              <a:t>Para a JVM, os arquivos .</a:t>
            </a:r>
            <a:r>
              <a:rPr lang="pt-BR" sz="1800" dirty="0" err="1" smtClean="0"/>
              <a:t>class</a:t>
            </a:r>
            <a:r>
              <a:rPr lang="pt-BR" sz="1800" dirty="0" smtClean="0"/>
              <a:t> são visto da mesma fora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/>
              <a:t>Um arquivo .</a:t>
            </a:r>
            <a:r>
              <a:rPr lang="pt-BR" sz="1800" dirty="0" err="1" smtClean="0"/>
              <a:t>jar</a:t>
            </a:r>
            <a:r>
              <a:rPr lang="pt-BR" sz="1800" dirty="0" smtClean="0"/>
              <a:t> </a:t>
            </a:r>
            <a:r>
              <a:rPr lang="pt-BR" sz="1800" dirty="0" smtClean="0"/>
              <a:t>(</a:t>
            </a:r>
            <a:r>
              <a:rPr lang="pt-BR" sz="1800" b="1" dirty="0" smtClean="0"/>
              <a:t>J</a:t>
            </a:r>
            <a:r>
              <a:rPr lang="pt-BR" sz="1800" dirty="0" smtClean="0"/>
              <a:t>ava </a:t>
            </a:r>
            <a:r>
              <a:rPr lang="pt-BR" sz="1800" b="1" dirty="0" err="1" smtClean="0"/>
              <a:t>AR</a:t>
            </a:r>
            <a:r>
              <a:rPr lang="pt-BR" sz="1800" dirty="0" err="1" smtClean="0"/>
              <a:t>chive</a:t>
            </a:r>
            <a:r>
              <a:rPr lang="pt-BR" sz="1800" dirty="0" smtClean="0"/>
              <a:t>), </a:t>
            </a:r>
            <a:r>
              <a:rPr lang="pt-BR" sz="1800" dirty="0" smtClean="0"/>
              <a:t>tem o mesmo funcionamento de um arquivo </a:t>
            </a:r>
            <a:r>
              <a:rPr lang="pt-BR" sz="1800" dirty="0" smtClean="0"/>
              <a:t>executável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bg1"/>
                </a:solidFill>
              </a:rPr>
              <a:t>ARQUIVO JAR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49732" y="1052513"/>
            <a:ext cx="1034068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A criação  do arquivo .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pode ser feita através do terminal utilizando o comando “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”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As </a:t>
            </a:r>
            <a:r>
              <a:rPr lang="pt-BR" sz="1800" dirty="0" err="1" smtClean="0">
                <a:solidFill>
                  <a:schemeClr val="dk1"/>
                </a:solidFill>
              </a:rPr>
              <a:t>IDEs</a:t>
            </a:r>
            <a:r>
              <a:rPr lang="pt-BR" sz="1800" dirty="0" smtClean="0">
                <a:solidFill>
                  <a:schemeClr val="dk1"/>
                </a:solidFill>
              </a:rPr>
              <a:t> dão suporte para a criação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Um 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</a:t>
            </a:r>
            <a:r>
              <a:rPr lang="pt-BR" sz="1800" dirty="0" smtClean="0">
                <a:solidFill>
                  <a:schemeClr val="dk1"/>
                </a:solidFill>
              </a:rPr>
              <a:t>pode ser uma aplicação, uma biblioteca, uma instalação... 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bg1"/>
                </a:solidFill>
              </a:rPr>
              <a:t>CRIANDO ARQUIVO JAR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196" y="2716530"/>
            <a:ext cx="2247963" cy="346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2416" y="2464499"/>
            <a:ext cx="3392630" cy="327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43419" y="2488503"/>
            <a:ext cx="3295142" cy="32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548640" y="5315712"/>
            <a:ext cx="2218944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68496" y="3968496"/>
            <a:ext cx="128625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16200000" flipH="1">
            <a:off x="7601712" y="2737104"/>
            <a:ext cx="609600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595616" y="3243072"/>
            <a:ext cx="48768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7473696" y="4133088"/>
            <a:ext cx="438912" cy="25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8741664" y="5718048"/>
            <a:ext cx="829056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49732" y="1052513"/>
            <a:ext cx="1034068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Um arquivo 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possui um arquivo manifesto localizado </a:t>
            </a:r>
            <a:r>
              <a:rPr lang="pt-BR" sz="1800" dirty="0" smtClean="0">
                <a:solidFill>
                  <a:schemeClr val="dk1"/>
                </a:solidFill>
              </a:rPr>
              <a:t>META-INF/MANIFEST.MF</a:t>
            </a:r>
            <a:r>
              <a:rPr lang="pt-BR" sz="1800" dirty="0" smtClean="0">
                <a:solidFill>
                  <a:schemeClr val="dk1"/>
                </a:solidFill>
              </a:rPr>
              <a:t>. </a:t>
            </a:r>
            <a:r>
              <a:rPr lang="pt-BR" sz="1800" dirty="0" smtClean="0">
                <a:solidFill>
                  <a:schemeClr val="dk1"/>
                </a:solidFill>
              </a:rPr>
              <a:t>As entradas do arquivo manifesto determinam como o arquivo 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será usado. Arquivos 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</a:t>
            </a:r>
            <a:r>
              <a:rPr lang="pt-BR" sz="1800" dirty="0" smtClean="0">
                <a:solidFill>
                  <a:schemeClr val="dk1"/>
                </a:solidFill>
              </a:rPr>
              <a:t>para serem executáveis </a:t>
            </a:r>
            <a:r>
              <a:rPr lang="pt-BR" sz="1800" dirty="0" smtClean="0">
                <a:solidFill>
                  <a:schemeClr val="dk1"/>
                </a:solidFill>
              </a:rPr>
              <a:t>(como </a:t>
            </a:r>
            <a:r>
              <a:rPr lang="pt-BR" sz="1800" dirty="0" smtClean="0">
                <a:solidFill>
                  <a:schemeClr val="dk1"/>
                </a:solidFill>
              </a:rPr>
              <a:t>os “.</a:t>
            </a:r>
            <a:r>
              <a:rPr lang="pt-BR" sz="1800" dirty="0" err="1" smtClean="0">
                <a:solidFill>
                  <a:schemeClr val="dk1"/>
                </a:solidFill>
              </a:rPr>
              <a:t>exe</a:t>
            </a:r>
            <a:r>
              <a:rPr lang="pt-BR" sz="1800" dirty="0" smtClean="0">
                <a:solidFill>
                  <a:schemeClr val="dk1"/>
                </a:solidFill>
              </a:rPr>
              <a:t>” </a:t>
            </a:r>
            <a:r>
              <a:rPr lang="pt-BR" sz="1800" dirty="0" smtClean="0">
                <a:solidFill>
                  <a:schemeClr val="dk1"/>
                </a:solidFill>
              </a:rPr>
              <a:t>do Windows) terão uma de suas classes especificadas como a classe "</a:t>
            </a:r>
            <a:r>
              <a:rPr lang="pt-BR" sz="1800" dirty="0" smtClean="0">
                <a:solidFill>
                  <a:schemeClr val="dk1"/>
                </a:solidFill>
              </a:rPr>
              <a:t>principal“, a classe que contém a “</a:t>
            </a:r>
            <a:r>
              <a:rPr lang="pt-BR" sz="1800" dirty="0" err="1" smtClean="0">
                <a:solidFill>
                  <a:schemeClr val="dk1"/>
                </a:solidFill>
              </a:rPr>
              <a:t>main</a:t>
            </a:r>
            <a:r>
              <a:rPr lang="pt-BR" sz="1800" dirty="0" smtClean="0">
                <a:solidFill>
                  <a:schemeClr val="dk1"/>
                </a:solidFill>
              </a:rPr>
              <a:t>”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</a:pPr>
            <a:endParaRPr lang="pt-BR" sz="18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Comando para executar o 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: “</a:t>
            </a:r>
            <a:r>
              <a:rPr lang="pt-BR" sz="1800" dirty="0" err="1" smtClean="0">
                <a:solidFill>
                  <a:schemeClr val="dk1"/>
                </a:solidFill>
              </a:rPr>
              <a:t>java</a:t>
            </a:r>
            <a:r>
              <a:rPr lang="pt-BR" sz="1800" dirty="0" smtClean="0">
                <a:solidFill>
                  <a:schemeClr val="dk1"/>
                </a:solidFill>
              </a:rPr>
              <a:t> –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 &lt;</a:t>
            </a:r>
            <a:r>
              <a:rPr lang="pt-BR" sz="1800" dirty="0" err="1" smtClean="0">
                <a:solidFill>
                  <a:schemeClr val="dk1"/>
                </a:solidFill>
              </a:rPr>
              <a:t>nome_do_arquivo</a:t>
            </a:r>
            <a:r>
              <a:rPr lang="pt-BR" sz="1800" dirty="0" smtClean="0">
                <a:solidFill>
                  <a:schemeClr val="dk1"/>
                </a:solidFill>
              </a:rPr>
              <a:t>.</a:t>
            </a:r>
            <a:r>
              <a:rPr lang="pt-BR" sz="1800" dirty="0" err="1" smtClean="0">
                <a:solidFill>
                  <a:schemeClr val="dk1"/>
                </a:solidFill>
              </a:rPr>
              <a:t>jar</a:t>
            </a:r>
            <a:r>
              <a:rPr lang="pt-BR" sz="1800" dirty="0" smtClean="0">
                <a:solidFill>
                  <a:schemeClr val="dk1"/>
                </a:solidFill>
              </a:rPr>
              <a:t>&gt;”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bg1"/>
                </a:solidFill>
              </a:rPr>
              <a:t>CRIANDO ARQUIVO JAR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4891" y="4501134"/>
            <a:ext cx="7839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ector de seta reta 15"/>
          <p:cNvCxnSpPr>
            <a:endCxn id="2050" idx="1"/>
          </p:cNvCxnSpPr>
          <p:nvPr/>
        </p:nvCxnSpPr>
        <p:spPr>
          <a:xfrm>
            <a:off x="1840992" y="4596384"/>
            <a:ext cx="1223899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99872" y="4352544"/>
            <a:ext cx="128016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Manifesto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913632" y="4047744"/>
            <a:ext cx="4962144" cy="28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Jar</a:t>
            </a:r>
            <a:r>
              <a:rPr lang="pt-BR" b="1" dirty="0" smtClean="0"/>
              <a:t> pode ser aberto com programas de compactação</a:t>
            </a:r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49732" y="1052513"/>
            <a:ext cx="103406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Permite escrever comentários </a:t>
            </a:r>
            <a:r>
              <a:rPr lang="pt-BR" sz="1800" dirty="0" smtClean="0">
                <a:solidFill>
                  <a:schemeClr val="dk1"/>
                </a:solidFill>
              </a:rPr>
              <a:t>no </a:t>
            </a:r>
            <a:r>
              <a:rPr lang="pt-BR" sz="1800" dirty="0" smtClean="0">
                <a:solidFill>
                  <a:schemeClr val="dk1"/>
                </a:solidFill>
              </a:rPr>
              <a:t>código que serão usados para gerar documentação </a:t>
            </a:r>
            <a:r>
              <a:rPr lang="pt-BR" sz="1800" dirty="0" smtClean="0">
                <a:solidFill>
                  <a:schemeClr val="dk1"/>
                </a:solidFill>
              </a:rPr>
              <a:t>textual </a:t>
            </a:r>
            <a:r>
              <a:rPr lang="pt-BR" sz="1800" dirty="0" smtClean="0">
                <a:solidFill>
                  <a:schemeClr val="dk1"/>
                </a:solidFill>
              </a:rPr>
              <a:t>que pode ser entregue ao usuário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err="1" smtClean="0">
                <a:solidFill>
                  <a:schemeClr val="bg1"/>
                </a:solidFill>
              </a:rPr>
              <a:t>Javadoc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7148" y="2682431"/>
            <a:ext cx="9056052" cy="30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6352032" y="3157728"/>
            <a:ext cx="4011168" cy="258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584960" y="3328416"/>
            <a:ext cx="804672" cy="71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10800000" flipV="1">
            <a:off x="10411968" y="2584704"/>
            <a:ext cx="365760" cy="35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87680" y="4206240"/>
            <a:ext cx="1780032" cy="28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9131808" y="2151888"/>
            <a:ext cx="266395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Documentação sobre o método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22884" y="1381697"/>
            <a:ext cx="1034068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Permite escrever comentários </a:t>
            </a:r>
            <a:r>
              <a:rPr lang="pt-BR" sz="1800" dirty="0" smtClean="0">
                <a:solidFill>
                  <a:schemeClr val="dk1"/>
                </a:solidFill>
              </a:rPr>
              <a:t>no </a:t>
            </a:r>
            <a:r>
              <a:rPr lang="pt-BR" sz="1800" dirty="0" smtClean="0">
                <a:solidFill>
                  <a:schemeClr val="dk1"/>
                </a:solidFill>
              </a:rPr>
              <a:t>código que serão usados para gerar documentação </a:t>
            </a:r>
            <a:r>
              <a:rPr lang="pt-BR" sz="1800" dirty="0" smtClean="0">
                <a:solidFill>
                  <a:schemeClr val="dk1"/>
                </a:solidFill>
              </a:rPr>
              <a:t>textual </a:t>
            </a:r>
            <a:r>
              <a:rPr lang="pt-BR" sz="1800" dirty="0" smtClean="0">
                <a:solidFill>
                  <a:schemeClr val="dk1"/>
                </a:solidFill>
              </a:rPr>
              <a:t>que pode ser entregue ao usuário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Observar que </a:t>
            </a:r>
            <a:r>
              <a:rPr lang="pt-BR" sz="1800" dirty="0" err="1" smtClean="0">
                <a:solidFill>
                  <a:schemeClr val="dk1"/>
                </a:solidFill>
              </a:rPr>
              <a:t>tag</a:t>
            </a:r>
            <a:r>
              <a:rPr lang="pt-BR" sz="1800" dirty="0" smtClean="0">
                <a:solidFill>
                  <a:schemeClr val="dk1"/>
                </a:solidFill>
              </a:rPr>
              <a:t> </a:t>
            </a:r>
            <a:r>
              <a:rPr lang="pt-BR" sz="1800" dirty="0" err="1" smtClean="0">
                <a:solidFill>
                  <a:schemeClr val="dk1"/>
                </a:solidFill>
              </a:rPr>
              <a:t>html</a:t>
            </a:r>
            <a:r>
              <a:rPr lang="pt-BR" sz="1800" dirty="0" smtClean="0">
                <a:solidFill>
                  <a:schemeClr val="dk1"/>
                </a:solidFill>
              </a:rPr>
              <a:t> podem ser utilizadas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Utilizamos anotações próprias para descrever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pt-BR" sz="1800" dirty="0" smtClean="0">
                <a:solidFill>
                  <a:schemeClr val="dk1"/>
                </a:solidFill>
              </a:rPr>
              <a:t>parâmetros retornos, autor, exceções entre outros</a:t>
            </a:r>
            <a:endParaRPr lang="pt-BR" sz="1800" dirty="0" smtClean="0">
              <a:solidFill>
                <a:schemeClr val="dk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err="1" smtClean="0">
                <a:solidFill>
                  <a:schemeClr val="bg1"/>
                </a:solidFill>
              </a:rPr>
              <a:t>Javadoc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32" y="2022729"/>
            <a:ext cx="50768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094" y="5346383"/>
            <a:ext cx="24955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Conector de seta reta 13"/>
          <p:cNvCxnSpPr/>
          <p:nvPr/>
        </p:nvCxnSpPr>
        <p:spPr>
          <a:xfrm rot="10800000">
            <a:off x="3048000" y="5730240"/>
            <a:ext cx="6949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791712" y="5498592"/>
            <a:ext cx="2365248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Pasta com documentação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3908" y="3499103"/>
            <a:ext cx="1774380" cy="188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61924" y="1015937"/>
            <a:ext cx="1034068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Os trechos de </a:t>
            </a:r>
            <a:r>
              <a:rPr lang="pt-BR" sz="1800" dirty="0" err="1" smtClean="0">
                <a:solidFill>
                  <a:schemeClr val="dk1"/>
                </a:solidFill>
              </a:rPr>
              <a:t>javadoc</a:t>
            </a:r>
            <a:r>
              <a:rPr lang="pt-BR" sz="1800" dirty="0" smtClean="0">
                <a:solidFill>
                  <a:schemeClr val="dk1"/>
                </a:solidFill>
              </a:rPr>
              <a:t> são blocos com as seguintes delimitações  </a:t>
            </a:r>
            <a:r>
              <a:rPr lang="pt-BR" sz="1800" dirty="0" smtClean="0">
                <a:solidFill>
                  <a:srgbClr val="FF0000"/>
                </a:solidFill>
              </a:rPr>
              <a:t>/** */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/>
              <a:t>As </a:t>
            </a:r>
            <a:r>
              <a:rPr lang="pt-BR" sz="1800" dirty="0" err="1" smtClean="0"/>
              <a:t>tags</a:t>
            </a:r>
            <a:r>
              <a:rPr lang="pt-BR" sz="1800" dirty="0" smtClean="0"/>
              <a:t> são inseridas dentro do bloco de comentários, antecedidas pelo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 </a:t>
            </a:r>
            <a:r>
              <a:rPr lang="pt-BR" sz="1800" b="1" dirty="0" smtClean="0"/>
              <a:t>@ </a:t>
            </a:r>
            <a:r>
              <a:rPr lang="pt-BR" sz="1800" dirty="0" smtClean="0"/>
              <a:t>e após o nome da </a:t>
            </a:r>
            <a:r>
              <a:rPr lang="pt-BR" sz="1800" dirty="0" err="1" smtClean="0"/>
              <a:t>tag</a:t>
            </a:r>
            <a:r>
              <a:rPr lang="pt-BR" sz="1800" dirty="0" smtClean="0"/>
              <a:t>, segue o conteúdo que deseja descrever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err="1" smtClean="0">
                <a:solidFill>
                  <a:schemeClr val="bg1"/>
                </a:solidFill>
              </a:rPr>
              <a:t>Javadoc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0956" y="2561654"/>
            <a:ext cx="4965636" cy="338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61924" y="1015937"/>
            <a:ext cx="103406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pt-BR" sz="1800" dirty="0" smtClean="0">
                <a:solidFill>
                  <a:schemeClr val="dk1"/>
                </a:solidFill>
              </a:rPr>
              <a:t>Criar uma classe funcionário com método </a:t>
            </a:r>
            <a:r>
              <a:rPr lang="pt-BR" sz="1800" dirty="0" err="1" smtClean="0">
                <a:solidFill>
                  <a:schemeClr val="dk1"/>
                </a:solidFill>
              </a:rPr>
              <a:t>aumentarSalario</a:t>
            </a:r>
            <a:r>
              <a:rPr lang="pt-BR" sz="1800" dirty="0" smtClean="0">
                <a:solidFill>
                  <a:schemeClr val="dk1"/>
                </a:solidFill>
              </a:rPr>
              <a:t>(</a:t>
            </a:r>
            <a:r>
              <a:rPr lang="pt-BR" sz="1800" dirty="0" err="1" smtClean="0">
                <a:solidFill>
                  <a:schemeClr val="dk1"/>
                </a:solidFill>
              </a:rPr>
              <a:t>double</a:t>
            </a:r>
            <a:r>
              <a:rPr lang="pt-BR" sz="1800" dirty="0" smtClean="0">
                <a:solidFill>
                  <a:schemeClr val="dk1"/>
                </a:solidFill>
              </a:rPr>
              <a:t> aumento) e adicionar os </a:t>
            </a:r>
            <a:r>
              <a:rPr lang="pt-BR" sz="1800" dirty="0" err="1" smtClean="0">
                <a:solidFill>
                  <a:schemeClr val="dk1"/>
                </a:solidFill>
              </a:rPr>
              <a:t>javadoc</a:t>
            </a:r>
            <a:r>
              <a:rPr lang="pt-BR" sz="1800" dirty="0" smtClean="0">
                <a:solidFill>
                  <a:schemeClr val="dk1"/>
                </a:solidFill>
              </a:rPr>
              <a:t> para a classe e método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456" y="187138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bg1"/>
                </a:solidFill>
              </a:rPr>
              <a:t>EXERCÍCIO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846" y="2312861"/>
            <a:ext cx="7005781" cy="346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DA58A03D426469B2393E7570918A5" ma:contentTypeVersion="8" ma:contentTypeDescription="Crie um novo documento." ma:contentTypeScope="" ma:versionID="2316c17e4acb80a8b3b231b5867cd28a">
  <xsd:schema xmlns:xsd="http://www.w3.org/2001/XMLSchema" xmlns:xs="http://www.w3.org/2001/XMLSchema" xmlns:p="http://schemas.microsoft.com/office/2006/metadata/properties" xmlns:ns2="efd01b52-ebc3-4cda-bde2-e58f567f3e46" targetNamespace="http://schemas.microsoft.com/office/2006/metadata/properties" ma:root="true" ma:fieldsID="b447338dbd5f76da9c136c91225539fb" ns2:_="">
    <xsd:import namespace="efd01b52-ebc3-4cda-bde2-e58f567f3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01b52-ebc3-4cda-bde2-e58f567f3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BDD993-D66F-4274-A2D4-361F76697993}"/>
</file>

<file path=customXml/itemProps2.xml><?xml version="1.0" encoding="utf-8"?>
<ds:datastoreItem xmlns:ds="http://schemas.openxmlformats.org/officeDocument/2006/customXml" ds:itemID="{2B4F5E58-DA5C-4804-A68D-C5BF1CAB8BF4}"/>
</file>

<file path=customXml/itemProps3.xml><?xml version="1.0" encoding="utf-8"?>
<ds:datastoreItem xmlns:ds="http://schemas.openxmlformats.org/officeDocument/2006/customXml" ds:itemID="{472653E6-38DD-43A3-ADB8-9456B4A089AE}"/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316</Words>
  <PresentationFormat>Personalizar</PresentationFormat>
  <Paragraphs>32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roni</dc:creator>
  <cp:lastModifiedBy>Usuário do Windows</cp:lastModifiedBy>
  <cp:revision>22</cp:revision>
  <dcterms:created xsi:type="dcterms:W3CDTF">2012-03-20T12:47:47Z</dcterms:created>
  <dcterms:modified xsi:type="dcterms:W3CDTF">2020-08-13T00:12:51Z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