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121904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idm25zvL/uixEt0e0sG07YDP3h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67BF85-3B7A-46F1-80ED-880D85AA5492}">
  <a:tblStyle styleId="{E067BF85-3B7A-46F1-80ED-880D85AA54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" type="body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1" type="ftr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" type="body"/>
          </p:nvPr>
        </p:nvSpPr>
        <p:spPr>
          <a:xfrm rot="5400000">
            <a:off x="3832225" y="-1622425"/>
            <a:ext cx="4525963" cy="1097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1" type="ftr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2" type="sldNum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0"/>
          <p:cNvSpPr txBox="1"/>
          <p:nvPr>
            <p:ph type="title"/>
          </p:nvPr>
        </p:nvSpPr>
        <p:spPr>
          <a:xfrm rot="5400000">
            <a:off x="7283708" y="1828980"/>
            <a:ext cx="5851525" cy="274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" type="body"/>
          </p:nvPr>
        </p:nvSpPr>
        <p:spPr>
          <a:xfrm rot="5400000">
            <a:off x="1696436" y="-812276"/>
            <a:ext cx="5851525" cy="8025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0"/>
          <p:cNvSpPr txBox="1"/>
          <p:nvPr>
            <p:ph idx="11" type="ftr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0"/>
          <p:cNvSpPr txBox="1"/>
          <p:nvPr>
            <p:ph idx="12" type="sldNum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" type="subTitle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1" type="ftr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2" type="sldNum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1" type="ftr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2" type="sldNum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1" type="ftr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4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1" type="ftr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2" type="sldNum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5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" type="body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45"/>
          <p:cNvSpPr txBox="1"/>
          <p:nvPr>
            <p:ph idx="2" type="body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4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1" type="ftr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2" type="sldNum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6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" type="body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6"/>
          <p:cNvSpPr txBox="1"/>
          <p:nvPr>
            <p:ph idx="2" type="body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46"/>
          <p:cNvSpPr txBox="1"/>
          <p:nvPr>
            <p:ph idx="3" type="body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6"/>
          <p:cNvSpPr txBox="1"/>
          <p:nvPr>
            <p:ph idx="4" type="body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4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1" type="ftr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2" type="sldNum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 txBox="1"/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" type="body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47"/>
          <p:cNvSpPr txBox="1"/>
          <p:nvPr>
            <p:ph idx="2" type="body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4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1" type="ftr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2" type="sldNum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 txBox="1"/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8"/>
          <p:cNvSpPr/>
          <p:nvPr>
            <p:ph idx="2" type="pic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8"/>
          <p:cNvSpPr txBox="1"/>
          <p:nvPr>
            <p:ph idx="1" type="body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1" type="ftr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2" type="sldNum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9"/>
          <p:cNvSpPr/>
          <p:nvPr/>
        </p:nvSpPr>
        <p:spPr>
          <a:xfrm>
            <a:off x="-4763" y="0"/>
            <a:ext cx="12207876" cy="760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13" y="5754688"/>
            <a:ext cx="12192000" cy="111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39"/>
          <p:cNvGrpSpPr/>
          <p:nvPr/>
        </p:nvGrpSpPr>
        <p:grpSpPr>
          <a:xfrm>
            <a:off x="6276975" y="6283325"/>
            <a:ext cx="5646738" cy="542925"/>
            <a:chOff x="6277365" y="118439"/>
            <a:chExt cx="5646438" cy="542741"/>
          </a:xfrm>
        </p:grpSpPr>
        <p:pic>
          <p:nvPicPr>
            <p:cNvPr id="14" name="Google Shape;14;p3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39"/>
            <p:cNvPicPr preferRelativeResize="0"/>
            <p:nvPr/>
          </p:nvPicPr>
          <p:blipFill rotWithShape="1">
            <a:blip r:embed="rId3">
              <a:alphaModFix/>
            </a:blip>
            <a:srcRect b="20393" l="24600" r="22079" t="60610"/>
            <a:stretch/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1.jp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>
            <p:ph idx="1" type="body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23586" l="0" r="0" t="18079"/>
          <a:stretch/>
        </p:blipFill>
        <p:spPr>
          <a:xfrm>
            <a:off x="6737350" y="0"/>
            <a:ext cx="3457575" cy="1512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27740" l="33356" r="16910" t="32938"/>
          <a:stretch/>
        </p:blipFill>
        <p:spPr>
          <a:xfrm>
            <a:off x="4138613" y="1449388"/>
            <a:ext cx="12112625" cy="53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11857038" y="4124325"/>
            <a:ext cx="4108450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-6350" y="0"/>
            <a:ext cx="6081713" cy="68373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8725" y="3444875"/>
            <a:ext cx="3321050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6">
            <a:alphaModFix/>
          </a:blip>
          <a:srcRect b="16307" l="24600" r="22079" t="16537"/>
          <a:stretch/>
        </p:blipFill>
        <p:spPr>
          <a:xfrm>
            <a:off x="862013" y="211138"/>
            <a:ext cx="4219575" cy="313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72788" y="361950"/>
            <a:ext cx="4872037" cy="7318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6075363" y="0"/>
            <a:ext cx="10175875" cy="5318125"/>
          </a:xfrm>
          <a:prstGeom prst="rect">
            <a:avLst/>
          </a:prstGeom>
          <a:solidFill>
            <a:srgbClr val="B6DDE7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288" y="3922713"/>
            <a:ext cx="16252825" cy="29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3881438" y="5397500"/>
            <a:ext cx="1201102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 I 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Variáveis, Tipos, Operadores, Estruturas</a:t>
            </a:r>
            <a:b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29/07/2020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/>
          <p:nvPr/>
        </p:nvSpPr>
        <p:spPr>
          <a:xfrm>
            <a:off x="736600" y="214313"/>
            <a:ext cx="5811838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 CASTING DE TIPOS PRIMITIVOS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844550" y="1196975"/>
            <a:ext cx="10818813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duas variáveis do tipo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realize sua soma.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seguida, realize o casting destes dois inteiros para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realizar sua divisão.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50" y="2286000"/>
            <a:ext cx="7429575" cy="34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450850" y="131763"/>
            <a:ext cx="41529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381000" y="1071546"/>
            <a:ext cx="1135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operadores aritméticos seguem  as mesmas regras seguidas em álgebra. Quando existem vários operadores de mesma precedência, ela é avaliada da esqueda pra direita.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11"/>
          <p:cNvGraphicFramePr/>
          <p:nvPr/>
        </p:nvGraphicFramePr>
        <p:xfrm>
          <a:off x="665906" y="20401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{E067BF85-3B7A-46F1-80ED-880D85AA5492}</a:tableStyleId>
              </a:tblPr>
              <a:tblGrid>
                <a:gridCol w="3619525"/>
                <a:gridCol w="3619525"/>
                <a:gridCol w="3619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Símbolo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Precedência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Multiplicação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1º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Divisão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1º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Resto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1º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Soma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2º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Subtração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2º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9" name="Google Shape;179;p11"/>
          <p:cNvSpPr txBox="1"/>
          <p:nvPr/>
        </p:nvSpPr>
        <p:spPr>
          <a:xfrm>
            <a:off x="987759" y="4629587"/>
            <a:ext cx="1014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Importante: a precedência também é válida para parênteses mais internos quando presente, assim como na álgebra.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450850" y="131763"/>
            <a:ext cx="41529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OPERADORES RELACIONAL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381000" y="1071546"/>
            <a:ext cx="1135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operadores relacionais avaliam dois operandos retornando um valor booleano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p12"/>
          <p:cNvGraphicFramePr/>
          <p:nvPr/>
        </p:nvGraphicFramePr>
        <p:xfrm>
          <a:off x="2440325" y="21310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{E067BF85-3B7A-46F1-80ED-880D85AA5492}</a:tableStyleId>
              </a:tblPr>
              <a:tblGrid>
                <a:gridCol w="3619525"/>
                <a:gridCol w="3619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Símbolo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Igual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==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Diferente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!=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Menor que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&lt;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Menor ou igual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&lt;=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Maior que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&gt;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Maior ou igual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&gt;=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450850" y="131763"/>
            <a:ext cx="41529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OPERADORES ATRIBUIÇÃO</a:t>
            </a:r>
            <a:endParaRPr/>
          </a:p>
        </p:txBody>
      </p:sp>
      <p:sp>
        <p:nvSpPr>
          <p:cNvPr id="192" name="Google Shape;192;p13"/>
          <p:cNvSpPr txBox="1"/>
          <p:nvPr/>
        </p:nvSpPr>
        <p:spPr>
          <a:xfrm>
            <a:off x="381000" y="1071546"/>
            <a:ext cx="1135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operadores de atribuição  como o próprio nome diz, fazem a atribuição de um valor a uma variável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13"/>
          <p:cNvGraphicFramePr/>
          <p:nvPr/>
        </p:nvGraphicFramePr>
        <p:xfrm>
          <a:off x="2440313" y="21310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{E067BF85-3B7A-46F1-80ED-880D85AA5492}</a:tableStyleId>
              </a:tblPr>
              <a:tblGrid>
                <a:gridCol w="2413025"/>
                <a:gridCol w="2413025"/>
                <a:gridCol w="2413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Símbolo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Equivalente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Atribuição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Soma e atribui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+=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= a + 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Subtrai e atribui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= a - 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Multiplica e atribui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*=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= a * 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Divide e atribui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/=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= a / 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Pega o resto e atribui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%=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 = a % 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type="title"/>
          </p:nvPr>
        </p:nvSpPr>
        <p:spPr>
          <a:xfrm>
            <a:off x="450850" y="131763"/>
            <a:ext cx="41529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endParaRPr/>
          </a:p>
        </p:txBody>
      </p:sp>
      <p:sp>
        <p:nvSpPr>
          <p:cNvPr id="199" name="Google Shape;199;p14"/>
          <p:cNvSpPr txBox="1"/>
          <p:nvPr/>
        </p:nvSpPr>
        <p:spPr>
          <a:xfrm>
            <a:off x="308728" y="785794"/>
            <a:ext cx="1135780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operadores lógicos representam o recurso que nos permite criar expressões lógicas maiores a partir da junção de duas ou mais expressões.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14"/>
          <p:cNvGraphicFramePr/>
          <p:nvPr/>
        </p:nvGraphicFramePr>
        <p:xfrm>
          <a:off x="3166248" y="18573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{E067BF85-3B7A-46F1-80ED-880D85AA5492}</a:tableStyleId>
              </a:tblPr>
              <a:tblGrid>
                <a:gridCol w="2413025"/>
                <a:gridCol w="2413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Símbolo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Negação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!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&amp;&amp;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||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609600" y="274638"/>
            <a:ext cx="109712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IF/ELSE</a:t>
            </a:r>
            <a:b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593725" y="1000125"/>
            <a:ext cx="10860088" cy="36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Definem qual bloco de comandos deverá ser executado uma determinada condição.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 a condição do comando if for avaliada como verdadeira será executado o bloco de comandos dentro do if caso contrário o else. A condição é uma expressão que retorna true ou false.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(condicao)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codigo;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codigo;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3726" y="2273925"/>
            <a:ext cx="7941176" cy="32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type="title"/>
          </p:nvPr>
        </p:nvSpPr>
        <p:spPr>
          <a:xfrm>
            <a:off x="609600" y="274638"/>
            <a:ext cx="109712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IF/ELSE</a:t>
            </a:r>
            <a:b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593725" y="1000125"/>
            <a:ext cx="10860088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Curto-circuito: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avaliar expressões booleanas (lógicas AND e OR), a avaliação pode parar assim que encontrar a primeira condição que satisfaça ou negue a expressão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CurtoCircuito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boolean a = 1==1; //true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boolean b = 1==2; //false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boolean c = 10==10; //true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boolean d = 1==20; //false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if(a &amp;&amp; b) // Avalia as duas expressoes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if(b &amp;&amp; c) // Avalia apenas a primeira expressoes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if(a || c) // Avalia apenas a primeira expressoes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if(b || c) // Avalia as duas expressoes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379413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431800" y="1052513"/>
            <a:ext cx="10750550" cy="151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Criar uma classe com o nome SituacaoAluno.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Faça um programa com duas variáveis nota1 e nota2 com valor inicial definido.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Calcule a média e caso o valor maior ou igual a 7 deverá ser exibida a mensagem “Aprovado”.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 a média for menor que 7 “Reprovado”  e se a media for igual 10 “Aprovado Parabéns”.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213" y="2802828"/>
            <a:ext cx="6441725" cy="2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450850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/>
          </a:p>
        </p:txBody>
      </p:sp>
      <p:sp>
        <p:nvSpPr>
          <p:cNvPr id="226" name="Google Shape;226;p18"/>
          <p:cNvSpPr txBox="1"/>
          <p:nvPr/>
        </p:nvSpPr>
        <p:spPr>
          <a:xfrm>
            <a:off x="431800" y="981075"/>
            <a:ext cx="10750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Crie uma classe com o nome </a:t>
            </a: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CalculadoraSalario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defina uma variável com o nome salário, inicialize a variável com algum valor e exiba no console o valor do salário com desconto do INSS.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7" name="Google Shape;227;p18"/>
          <p:cNvGraphicFramePr/>
          <p:nvPr/>
        </p:nvGraphicFramePr>
        <p:xfrm>
          <a:off x="2023240" y="22228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{E067BF85-3B7A-46F1-80ED-880D85AA5492}</a:tableStyleId>
              </a:tblPr>
              <a:tblGrid>
                <a:gridCol w="8126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Tabela INSS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até 1.751,81 descontará 8%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entre 1.751,82 até 2.919,72 descontará 9%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entre 2.919,73 até 5.839,45 descontará 10%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Acima 5.839,456 descontará 11%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379413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/>
          </a:p>
        </p:txBody>
      </p:sp>
      <p:pic>
        <p:nvPicPr>
          <p:cNvPr id="233" name="Google Shape;2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794" y="1214422"/>
            <a:ext cx="6709601" cy="410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ctrTitle"/>
          </p:nvPr>
        </p:nvSpPr>
        <p:spPr>
          <a:xfrm>
            <a:off x="719138" y="1989138"/>
            <a:ext cx="10361612" cy="344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Variáveis</a:t>
            </a:r>
            <a:br>
              <a:rPr lang="en-US" sz="2400"/>
            </a:br>
            <a:br>
              <a:rPr lang="en-US" sz="2400"/>
            </a:br>
            <a:r>
              <a:rPr lang="en-US" sz="2400"/>
              <a:t>Tipos primitivos</a:t>
            </a:r>
            <a:br>
              <a:rPr lang="en-US" sz="2400"/>
            </a:br>
            <a:br>
              <a:rPr lang="en-US" sz="2400"/>
            </a:br>
            <a:r>
              <a:rPr lang="en-US" sz="2400"/>
              <a:t>Estruturas de Seleção</a:t>
            </a:r>
            <a:br>
              <a:rPr lang="en-US" sz="2400"/>
            </a:br>
            <a:br>
              <a:rPr lang="en-US" sz="2400"/>
            </a:br>
            <a:r>
              <a:rPr lang="en-US" sz="2400"/>
              <a:t>Estruturas de Repetição</a:t>
            </a:r>
            <a:br>
              <a:rPr lang="en-US" sz="2400"/>
            </a:br>
            <a:br>
              <a:rPr lang="en-US" sz="2400"/>
            </a:br>
            <a:r>
              <a:rPr lang="en-US" sz="2400"/>
              <a:t>Conversões</a:t>
            </a:r>
            <a:br>
              <a:rPr lang="en-US" sz="2400"/>
            </a:br>
            <a:br>
              <a:rPr lang="en-US" sz="2400"/>
            </a:br>
            <a:r>
              <a:rPr lang="en-US" sz="2400"/>
              <a:t>Operadores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  <p:sp>
        <p:nvSpPr>
          <p:cNvPr id="107" name="Google Shape;107;p2"/>
          <p:cNvSpPr/>
          <p:nvPr/>
        </p:nvSpPr>
        <p:spPr>
          <a:xfrm>
            <a:off x="522288" y="214313"/>
            <a:ext cx="58340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379413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431800" y="808363"/>
            <a:ext cx="107505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 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testa o valor de uma variável, e dependendo do valor contido nessa variável, permite executar uma entre múltiplas escolhas de ações, com isto podemos substituir os múltiplos ifs utilizados em uma estrutura.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18" y="1928803"/>
            <a:ext cx="4500594" cy="4050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0"/>
          <p:cNvSpPr txBox="1"/>
          <p:nvPr/>
        </p:nvSpPr>
        <p:spPr>
          <a:xfrm>
            <a:off x="623888" y="141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/>
        </p:nvSpPr>
        <p:spPr>
          <a:xfrm>
            <a:off x="522288" y="142875"/>
            <a:ext cx="69088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/ DO WHILE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522288" y="1337525"/>
            <a:ext cx="41529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25" y="1714500"/>
            <a:ext cx="4388832" cy="17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/>
        </p:nvSpPr>
        <p:spPr>
          <a:xfrm>
            <a:off x="647700" y="3494875"/>
            <a:ext cx="108237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- While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Nesta estrutura a verificação se o laço deve ser ou não repetido é no final do bloco.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25" y="4324975"/>
            <a:ext cx="5364550" cy="19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1"/>
          <p:cNvSpPr txBox="1"/>
          <p:nvPr/>
        </p:nvSpPr>
        <p:spPr>
          <a:xfrm>
            <a:off x="450850" y="928688"/>
            <a:ext cx="1007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 comando usado para fazer um loop, repetir um trecho de código várias vezes.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75" y="1428750"/>
            <a:ext cx="5376875" cy="163704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2"/>
          <p:cNvSpPr txBox="1"/>
          <p:nvPr/>
        </p:nvSpPr>
        <p:spPr>
          <a:xfrm>
            <a:off x="379426" y="3500450"/>
            <a:ext cx="4319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mensagem será exibida até quando i for igual a 4.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379413" y="3214688"/>
            <a:ext cx="364807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- break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6381750" y="3500438"/>
            <a:ext cx="5376863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mensagem não será exibida quando i for igual a 5 e 6.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6453188" y="3214688"/>
            <a:ext cx="36179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- continue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458788" y="214313"/>
            <a:ext cx="3619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522288" y="928688"/>
            <a:ext cx="93853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for é outro comando de repetição que recebe 3 argumentos.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850" y="3929075"/>
            <a:ext cx="4592184" cy="20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400" y="3822875"/>
            <a:ext cx="3966575" cy="215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/>
          <p:nvPr/>
        </p:nvSpPr>
        <p:spPr>
          <a:xfrm>
            <a:off x="719138" y="857250"/>
            <a:ext cx="10752137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Faça um programa que percorra números entre 0 e 30 e exibe a quantidade de números pares e impares.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aça um programa que percorra todos os número de 1 até 22. Para os números múltiplos de 2, imprima a palavra “Java”, e mostre o total de múltiplos de 2 encontrado.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Faça uma tabela de multiplicação para o número 2 multiplicando do 1 até 10.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 os fatoriais de 1 a 10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665163" y="214313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/>
          <p:nvPr/>
        </p:nvSpPr>
        <p:spPr>
          <a:xfrm>
            <a:off x="527050" y="246063"/>
            <a:ext cx="10750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7463" y="4043363"/>
            <a:ext cx="6064250" cy="14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8088" y="1341438"/>
            <a:ext cx="4833937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9138" y="1371600"/>
            <a:ext cx="5418137" cy="212883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4"/>
          <p:cNvSpPr/>
          <p:nvPr/>
        </p:nvSpPr>
        <p:spPr>
          <a:xfrm>
            <a:off x="527050" y="1006475"/>
            <a:ext cx="76835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5934075" y="1052513"/>
            <a:ext cx="7683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5902325" y="3814763"/>
            <a:ext cx="7683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1750" y="3978275"/>
            <a:ext cx="3794125" cy="161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/>
          <p:nvPr/>
        </p:nvSpPr>
        <p:spPr>
          <a:xfrm>
            <a:off x="719138" y="3814763"/>
            <a:ext cx="7683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/>
        </p:nvSpPr>
        <p:spPr>
          <a:xfrm>
            <a:off x="522288" y="214313"/>
            <a:ext cx="34226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ORIENTAÇÃO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719138" y="1252538"/>
            <a:ext cx="1113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uma tecnologia de desenvolvimento composta por metodologias e linguagens usadas na análise,</a:t>
            </a:r>
            <a:r>
              <a:rPr lang="en-US"/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projeto e implementação de sistemas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719138" y="2333625"/>
            <a:ext cx="498566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principais conceitos de orientação a objetos são: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Objetos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Atributos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Métodos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Abstração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Encapsulamento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Polimorfismo.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/>
        </p:nvSpPr>
        <p:spPr>
          <a:xfrm>
            <a:off x="307975" y="142875"/>
            <a:ext cx="27987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ORIENTAÇÃO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381000" y="1143000"/>
            <a:ext cx="94773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381000" y="1643063"/>
            <a:ext cx="11809413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classe é definida pelos seus atributos e métodos.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 uma classe, podemos construir objetos na memória do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381000" y="2500325"/>
            <a:ext cx="113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exemplo da classe  Aluno no diagrama de UML abaixo, composta pelo nome da classe,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 e métodos.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4857700" y="3357563"/>
            <a:ext cx="24750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4857700" y="3714750"/>
            <a:ext cx="2475000" cy="12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codAluno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telefone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4857700" y="4857750"/>
            <a:ext cx="2475000" cy="64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calcularNota(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imprimir(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/>
        </p:nvSpPr>
        <p:spPr>
          <a:xfrm>
            <a:off x="450850" y="214313"/>
            <a:ext cx="2403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 EM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736600" y="785813"/>
            <a:ext cx="504825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Aluno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codAluno;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String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String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telefone;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String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endereco;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593725" y="2214563"/>
            <a:ext cx="10947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</a:rPr>
              <a:t>Criando Objetos em Java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Após a definição da classe Aluno podemos </a:t>
            </a:r>
            <a:r>
              <a:rPr b="1" i="0" lang="en-US" u="none" cap="none" strike="noStrike">
                <a:solidFill>
                  <a:schemeClr val="dk1"/>
                </a:solidFill>
              </a:rPr>
              <a:t>contruir ou instanciar</a:t>
            </a:r>
            <a:r>
              <a:rPr i="0" lang="en-US" u="none" cap="none" strike="noStrike">
                <a:solidFill>
                  <a:schemeClr val="dk1"/>
                </a:solidFill>
              </a:rPr>
              <a:t>, objetos que ficaram em memória.  O comando usado para criação de objetos é o </a:t>
            </a:r>
            <a:r>
              <a:rPr b="1" i="0" lang="en-US" u="none" cap="none" strike="noStrike">
                <a:solidFill>
                  <a:schemeClr val="dk1"/>
                </a:solidFill>
              </a:rPr>
              <a:t>new</a:t>
            </a:r>
            <a:r>
              <a:rPr i="0" lang="en-US" u="none" cap="none" strike="noStrike">
                <a:solidFill>
                  <a:schemeClr val="dk1"/>
                </a:solidFill>
              </a:rPr>
              <a:t>. A classe testaAluno serve apenas para uso do método de chamada main.</a:t>
            </a:r>
            <a:endParaRPr i="0" u="none" cap="none" strike="noStrike">
              <a:solidFill>
                <a:srgbClr val="000000"/>
              </a:solidFill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2665413" y="1285875"/>
            <a:ext cx="55245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Declaramos os atributos da classe.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737388" y="3143250"/>
            <a:ext cx="5046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TestaAluno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 static void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main(String[] args){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new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7"/>
          <p:cNvSpPr txBox="1"/>
          <p:nvPr/>
        </p:nvSpPr>
        <p:spPr>
          <a:xfrm>
            <a:off x="593731" y="4429125"/>
            <a:ext cx="1081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objeto foi criado agora como vamos acessá-lo? O comando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 o objeto em algum</a:t>
            </a:r>
            <a:r>
              <a:rPr lang="en-US"/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lugar da memória. Para acessá-lo precisamos de sua referência. Para guardar a referência utilizamos variáveis do tipo do objeto.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666575" y="5100638"/>
            <a:ext cx="5048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testaAluno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public static void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main(String[] args){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Aluno a =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new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6570663" y="5500688"/>
            <a:ext cx="32385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variável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só pode referenciar objetos do tipo Aluno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/>
        </p:nvSpPr>
        <p:spPr>
          <a:xfrm>
            <a:off x="476250" y="117475"/>
            <a:ext cx="20288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571500" y="2000250"/>
            <a:ext cx="70469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testaAluno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public static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main(String[] args){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Aluno a1 =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new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Aluno a2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Aluno();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out.println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out.println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if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(a1 == a2)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out.println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(“Ref. iguais");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out.println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(“Ref. diferentes");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8380413" y="2428875"/>
            <a:ext cx="2286000" cy="178593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Memória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9618663" y="2428875"/>
            <a:ext cx="1047750" cy="121443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28"/>
          <p:cNvCxnSpPr>
            <a:stCxn id="321" idx="1"/>
            <a:endCxn id="321" idx="3"/>
          </p:cNvCxnSpPr>
          <p:nvPr/>
        </p:nvCxnSpPr>
        <p:spPr>
          <a:xfrm>
            <a:off x="9618663" y="3036094"/>
            <a:ext cx="104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28"/>
          <p:cNvSpPr txBox="1"/>
          <p:nvPr/>
        </p:nvSpPr>
        <p:spPr>
          <a:xfrm>
            <a:off x="9713913" y="2571750"/>
            <a:ext cx="736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Aluno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9713913" y="3130550"/>
            <a:ext cx="736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Aluno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8696325" y="4429125"/>
            <a:ext cx="4127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9458325" y="4429125"/>
            <a:ext cx="547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28"/>
          <p:cNvCxnSpPr>
            <a:endCxn id="323" idx="1"/>
          </p:cNvCxnSpPr>
          <p:nvPr/>
        </p:nvCxnSpPr>
        <p:spPr>
          <a:xfrm flipH="1" rot="10800000">
            <a:off x="9037713" y="2756694"/>
            <a:ext cx="676200" cy="16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8" name="Google Shape;328;p28"/>
          <p:cNvCxnSpPr/>
          <p:nvPr/>
        </p:nvCxnSpPr>
        <p:spPr>
          <a:xfrm rot="-5400000">
            <a:off x="9535319" y="3845719"/>
            <a:ext cx="928688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9" name="Google Shape;329;p28"/>
          <p:cNvSpPr txBox="1"/>
          <p:nvPr/>
        </p:nvSpPr>
        <p:spPr>
          <a:xfrm>
            <a:off x="450850" y="1643063"/>
            <a:ext cx="61864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variáveis a1 e a2 fazem referência a objetos diferentes.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522288" y="928688"/>
            <a:ext cx="107172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um objeto é criado é atribuído a variável, através do comando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a máquina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aloca o espaço necessário para armazenar os valores dos membros dos objetos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/>
          <p:nvPr/>
        </p:nvSpPr>
        <p:spPr>
          <a:xfrm>
            <a:off x="7713663" y="1357313"/>
            <a:ext cx="2286000" cy="178593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8161338" y="3344863"/>
            <a:ext cx="411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8923338" y="3344863"/>
            <a:ext cx="549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29"/>
          <p:cNvCxnSpPr>
            <a:stCxn id="336" idx="0"/>
          </p:cNvCxnSpPr>
          <p:nvPr/>
        </p:nvCxnSpPr>
        <p:spPr>
          <a:xfrm flipH="1" rot="10800000">
            <a:off x="8366919" y="2143063"/>
            <a:ext cx="774600" cy="120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9" name="Google Shape;339;p29"/>
          <p:cNvCxnSpPr/>
          <p:nvPr/>
        </p:nvCxnSpPr>
        <p:spPr>
          <a:xfrm rot="-5400000">
            <a:off x="8729663" y="2622550"/>
            <a:ext cx="1273175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40" name="Google Shape;340;p29"/>
          <p:cNvGrpSpPr/>
          <p:nvPr/>
        </p:nvGrpSpPr>
        <p:grpSpPr>
          <a:xfrm>
            <a:off x="8761413" y="1357313"/>
            <a:ext cx="1238250" cy="714375"/>
            <a:chOff x="7429520" y="3929066"/>
            <a:chExt cx="928694" cy="714380"/>
          </a:xfrm>
        </p:grpSpPr>
        <p:sp>
          <p:nvSpPr>
            <p:cNvPr id="341" name="Google Shape;341;p29"/>
            <p:cNvSpPr/>
            <p:nvPr/>
          </p:nvSpPr>
          <p:spPr>
            <a:xfrm>
              <a:off x="7429520" y="3929066"/>
              <a:ext cx="928694" cy="7143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 txBox="1"/>
            <p:nvPr/>
          </p:nvSpPr>
          <p:spPr>
            <a:xfrm>
              <a:off x="7500958" y="4071942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29"/>
          <p:cNvSpPr txBox="1"/>
          <p:nvPr/>
        </p:nvSpPr>
        <p:spPr>
          <a:xfrm>
            <a:off x="593725" y="928688"/>
            <a:ext cx="56356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variável a2 faz referência ao mesmo objeto que a1.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952500" y="1357313"/>
            <a:ext cx="599916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testaAluno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public static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main(String[] args){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Aluno a1 =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new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Aluno a2 = a1;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out.println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out.println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(a1 == a2)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out.println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("Ref. iguais");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System.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out.println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("Ref. diferentes");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522288" y="214313"/>
            <a:ext cx="7931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0850" y="71438"/>
            <a:ext cx="34290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PALAVRAS CHAVE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522288" y="1000125"/>
            <a:ext cx="1097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Palavras-chave, também conhecidas como palavras reservadas da linguagem, são palavras que não podem ser usadas como identificadores, ou seja, não podem ser usadas para representar variáveis, classes ou nomes de métodos.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800" y="2009825"/>
            <a:ext cx="9276401" cy="35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/>
        </p:nvSpPr>
        <p:spPr>
          <a:xfrm>
            <a:off x="593725" y="214313"/>
            <a:ext cx="49117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ACESSANDO ATRIBUTOS DA CLASSE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522288" y="785813"/>
            <a:ext cx="1133475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Java acessa-se um atributo ou um método por meio do operador “.” Para alterarmos os valores guardados nos atributos de um objeto os atributos são acessados pelo nome.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8524098" y="2428868"/>
            <a:ext cx="3141663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variável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faz referência</a:t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ao objeto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62" y="1571624"/>
            <a:ext cx="7209711" cy="292894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/>
          <p:nvPr/>
        </p:nvSpPr>
        <p:spPr>
          <a:xfrm>
            <a:off x="594480" y="4786322"/>
            <a:ext cx="1133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criamos um objeto os atributos de tipos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numéricos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são inicializados com 0, os atributos do tipo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são inicializados com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os demais atributos com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(vazio).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especificamos um valor para telefone por isto foi exibido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execução.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/>
        </p:nvSpPr>
        <p:spPr>
          <a:xfrm>
            <a:off x="593725" y="214313"/>
            <a:ext cx="14768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523042" y="1071547"/>
            <a:ext cx="1135864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comportamentos da classe são implementados nos métodos de uma classe. Um método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diversas operações nos objetos.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Métodos sem retorno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que um método não tenha retorno deve ser digitada a palavra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definição do método.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WsPCp-8XtsZ1Qp8ZxSx8XkqvUumF6mGvgIlqaOPGUDx7qW32km0pUwU5Q6kXWmU70thacBdYPXLHZ_QqRUFTa_HaPGIO6pznzbiuKl-9ENA3POC6xuDAfRLEm6DSnp3SyxEsLCU"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041" y="2643182"/>
            <a:ext cx="7466983" cy="314327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1"/>
          <p:cNvSpPr/>
          <p:nvPr/>
        </p:nvSpPr>
        <p:spPr>
          <a:xfrm>
            <a:off x="8309784" y="3214686"/>
            <a:ext cx="35719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é usado para mostrar que estamos fazendo referência a um atributo e não a uma variável.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/>
        </p:nvSpPr>
        <p:spPr>
          <a:xfrm>
            <a:off x="593725" y="214313"/>
            <a:ext cx="14768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523042" y="1071547"/>
            <a:ext cx="113586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Métodos com retorno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que um método tenha retorno deve ser inserido o tipo de retorno na definição do método.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cmERuJsbWu4vpumCEBVhO6PCnO7dz69i9i-GEIhWDHEuoAWXtif2j2spagR4pWX1_8V0yRJBjE0Dt-sV6X2142LORJfkKq8H4Jogx01IAU0xdr9lcBAmt_htYD8gI2jom9EcENc" id="369" name="Google Shape;3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356" y="2357430"/>
            <a:ext cx="7160327" cy="264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/>
        </p:nvSpPr>
        <p:spPr>
          <a:xfrm>
            <a:off x="593725" y="214313"/>
            <a:ext cx="17684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523042" y="1071547"/>
            <a:ext cx="1135864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 Crie uma classe com o nome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pacote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seus atributos e métodos.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 Crie a classe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SaqueDeposito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irá conter o método de chamada do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execução.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 Construa mais uma conta e atribua valores para teste.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/>
        </p:nvSpPr>
        <p:spPr>
          <a:xfrm>
            <a:off x="593725" y="214313"/>
            <a:ext cx="18261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UEChjGquhpTH8bBLBgeuWfvQPjPnnjgCiTyijf0NypDB4mOB950gr0OGm7cdFfWRCddAsnw9l_sDl8bV8i1-j5pwWJmwrsjdy6oYkcNB_rcgkQHLiRCZUKmZOSxvGoadEgU-_U4" id="381" name="Google Shape;3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480" y="1071546"/>
            <a:ext cx="5690107" cy="37170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Zz_DOqR-bSaIvISoEnMrnP3wW5qSH1wzEmXvt2hcMPSSCgOOMUhwBWfAyn2BUqQKtLkVuofYk0slXoC6QKdkM8gP2HMDTxhO19tJwgrEcy-2Y_h97OjLo3TBcD-TMbJH9Ztwwag" id="382" name="Google Shape;382;p34"/>
          <p:cNvPicPr preferRelativeResize="0"/>
          <p:nvPr/>
        </p:nvPicPr>
        <p:blipFill rotWithShape="1">
          <a:blip r:embed="rId4">
            <a:alphaModFix/>
          </a:blip>
          <a:srcRect b="-72651" l="0" r="0" t="0"/>
          <a:stretch/>
        </p:blipFill>
        <p:spPr>
          <a:xfrm>
            <a:off x="6309525" y="1000094"/>
            <a:ext cx="5238750" cy="51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/>
        </p:nvSpPr>
        <p:spPr>
          <a:xfrm>
            <a:off x="593725" y="214313"/>
            <a:ext cx="28602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737356" y="1142984"/>
            <a:ext cx="1064426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falamos de processamento de dados por um computador, a entrada de dados são os dados obtidos de forma bruta, colhidos do mundo real através de algum dispositivo de entrada.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Teclado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Arquivo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Leitores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/>
        </p:nvSpPr>
        <p:spPr>
          <a:xfrm>
            <a:off x="593725" y="214313"/>
            <a:ext cx="28602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737356" y="1142984"/>
            <a:ext cx="106442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realizarmos entrada através do teclado podemos utilizar a classe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Scanner.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Essa classe possui vários métodos que possibilitam diferentes entradas de diferentes tipos: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058" y="1885949"/>
            <a:ext cx="5361805" cy="398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/>
          <p:nvPr/>
        </p:nvSpPr>
        <p:spPr>
          <a:xfrm>
            <a:off x="593725" y="214313"/>
            <a:ext cx="28602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7"/>
          <p:cNvSpPr txBox="1"/>
          <p:nvPr/>
        </p:nvSpPr>
        <p:spPr>
          <a:xfrm>
            <a:off x="737356" y="1142984"/>
            <a:ext cx="10644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entrada com a classe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podemos utilizar de vários métodos para ler os diferentes tipo.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7686" y="1714488"/>
            <a:ext cx="5404668" cy="368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/>
          <p:nvPr/>
        </p:nvSpPr>
        <p:spPr>
          <a:xfrm>
            <a:off x="593725" y="214313"/>
            <a:ext cx="49573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SAÍDA DE DADOS COM FORMATAÇÃO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8"/>
          <p:cNvSpPr txBox="1"/>
          <p:nvPr/>
        </p:nvSpPr>
        <p:spPr>
          <a:xfrm>
            <a:off x="737356" y="1142984"/>
            <a:ext cx="10644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saída de dados formatada podemos utilizar o método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1380298" y="1714488"/>
            <a:ext cx="8715436" cy="64294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1666050" y="1857364"/>
            <a:ext cx="8143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System.out.printf(expressão_de_controle, argumento1, argumento2, ...);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5536" y="3071810"/>
            <a:ext cx="2786082" cy="2057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918" y="2714620"/>
            <a:ext cx="6143668" cy="298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522288" y="0"/>
            <a:ext cx="10972800" cy="725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VARIÁVEIS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556438" y="842963"/>
            <a:ext cx="1107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São armazenadas na memória RAM da máquina. As variáveis podem guardar dados de tipos numéricos, textos, booleanos e referências de objetos.  O nome de uma variável não pode começar com um número e não pode ser uma palavra reservada.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550" y="1483638"/>
            <a:ext cx="10971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Declaração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Tipo da variável mais o nome da variável.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media;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09538" y="2853050"/>
            <a:ext cx="10380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declaração de uma variável pode ser realizada em qualquer linha de um bloco. Não é necessário declarar todas as variáveis no começo do bloco.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numero = 30;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 ( numero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double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numero2= 87.3;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 ( numero2);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556438" y="4652963"/>
            <a:ext cx="110775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Variáveis de instância ou atributos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variáveis de instâncias são definidas dentro de um classe, e só são inicializadas quando a classe é instanciada..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666750" y="128588"/>
            <a:ext cx="10971213" cy="725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TIPOS PRIMITIVOS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/>
        </p:nvGraphicFramePr>
        <p:xfrm>
          <a:off x="1128713" y="2027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{E067BF85-3B7A-46F1-80ED-880D85AA5492}</a:tableStyleId>
              </a:tblPr>
              <a:tblGrid>
                <a:gridCol w="3047475"/>
                <a:gridCol w="1964150"/>
              </a:tblGrid>
              <a:tr h="37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Tipo</a:t>
                      </a:r>
                      <a:endParaRPr sz="1800" u="none" cap="none" strike="noStrike"/>
                    </a:p>
                  </a:txBody>
                  <a:tcPr marT="45700" marB="457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Tamanho</a:t>
                      </a:r>
                      <a:endParaRPr sz="1800" u="none" cap="none" strike="noStrike"/>
                    </a:p>
                  </a:txBody>
                  <a:tcPr marT="45700" marB="45700" marR="121900" marL="121900"/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byte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short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bytes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bytes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bytes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bytes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bytes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boolean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bit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</a:t>
                      </a:r>
                      <a:endParaRPr sz="1400" u="none" cap="none" strike="noStrike"/>
                    </a:p>
                  </a:txBody>
                  <a:tcPr marT="45700" marB="457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bytes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00" marL="121900"/>
                </a:tc>
              </a:tr>
            </a:tbl>
          </a:graphicData>
        </a:graphic>
      </p:graphicFrame>
      <p:sp>
        <p:nvSpPr>
          <p:cNvPr id="130" name="Google Shape;130;p5"/>
          <p:cNvSpPr txBox="1"/>
          <p:nvPr/>
        </p:nvSpPr>
        <p:spPr>
          <a:xfrm>
            <a:off x="6399213" y="2027975"/>
            <a:ext cx="5238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tipo primitivo char armazena apenas um caractere. Quando é necessário armazenar um texto, devemos utilizar o tipo String.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808038" y="1071563"/>
            <a:ext cx="1076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variável do tipo primitivo armazena um  valor do seu tipo que foi declarado.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Abaixo uma lista dos tipos primitivos. As variáveis devem ser declaradas respeitando-se a sintaxe básica “tipo nomeVariavel” esta convenção é chamada de CamelCase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431800" y="793750"/>
            <a:ext cx="11758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um novo projeto no Eclipse com o nome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o pacote com o nome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exercicios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a classe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ExercicioVariaveis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pacote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Declarar as variáveis: idade, peso e altura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Deverá ser impresso no console o seguinte resultado: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522288" y="85725"/>
            <a:ext cx="6916737" cy="725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452438" y="3860800"/>
            <a:ext cx="1175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Criar uma nova classe com o nome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CalculadoraMedia.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4 variáveis com o nome nota1, nota2, nota3 e nota 4 com valores iniciais qualquer e exibir a média no console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50" y="4581525"/>
            <a:ext cx="2242400" cy="3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307" y="2714625"/>
            <a:ext cx="3205000" cy="11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307975" y="60325"/>
            <a:ext cx="10972800" cy="725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25" y="3571875"/>
            <a:ext cx="10013100" cy="19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325" y="1222275"/>
            <a:ext cx="10692449" cy="22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38" y="2128838"/>
            <a:ext cx="77470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8313738" y="2103575"/>
            <a:ext cx="3427500" cy="74100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Conversão implícita. A variável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1" i="0" lang="en-US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de um tipo maior receberá o valor da variável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522288" y="214313"/>
            <a:ext cx="41576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CASTING DE TIPOS PRIMITIVOS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598500" y="1030303"/>
            <a:ext cx="111426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possível atribuirmos o valor de um tipo de variável a uma de outro tipo.  Conversões de tipos primitivos boolean não podem ser feitas.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8313738" y="3284538"/>
            <a:ext cx="3427500" cy="30990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casting de um double para um inteiro.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8313738" y="3927475"/>
            <a:ext cx="3427500" cy="117210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Uma variável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1" i="0" lang="en-US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não pode receber um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1" i="0" lang="en-US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sem conversão pois todos os literais com ponto flutuante são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1" i="0" lang="en-US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 A letra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indica que a variável é um do tipo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1" i="0" lang="en-US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>
            <a:off x="808050" y="1174750"/>
            <a:ext cx="111426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Casting possíveis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Abaixo os tipos possíveis de casting em Java.  A indicação impl. Quer dizer que o cast é implícito e automático, ou seja, você não precisa indicar o cast explicitamente. Além disso, o tipo boolean não pode ser convertido para outro tipo.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588" y="2276475"/>
            <a:ext cx="83312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/>
          <p:nvPr/>
        </p:nvSpPr>
        <p:spPr>
          <a:xfrm>
            <a:off x="522288" y="214313"/>
            <a:ext cx="41576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CASTING DE TIPOS PRIMITIVOS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2012-03-20T12:47:47Z</dcterms:created>
  <dc:creator>roni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0x010100601DA58A03D426469B2393E7570918A5</vt:lpwstr>
  </property>
</Properties>
</file>